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94" r:id="rId5"/>
    <p:sldMasterId id="2147483706" r:id="rId6"/>
  </p:sldMasterIdLst>
  <p:notesMasterIdLst>
    <p:notesMasterId r:id="rId15"/>
  </p:notesMasterIdLst>
  <p:sldIdLst>
    <p:sldId id="627" r:id="rId7"/>
    <p:sldId id="467" r:id="rId8"/>
    <p:sldId id="704" r:id="rId9"/>
    <p:sldId id="470" r:id="rId10"/>
    <p:sldId id="640" r:id="rId11"/>
    <p:sldId id="473" r:id="rId12"/>
    <p:sldId id="629" r:id="rId13"/>
    <p:sldId id="631" r:id="rId14"/>
    <p:sldId id="642" r:id="rId16"/>
    <p:sldId id="634" r:id="rId17"/>
    <p:sldId id="636" r:id="rId18"/>
    <p:sldId id="638" r:id="rId19"/>
    <p:sldId id="644" r:id="rId20"/>
    <p:sldId id="646" r:id="rId21"/>
    <p:sldId id="648" r:id="rId22"/>
    <p:sldId id="675" r:id="rId23"/>
    <p:sldId id="677" r:id="rId24"/>
    <p:sldId id="679" r:id="rId25"/>
    <p:sldId id="681" r:id="rId26"/>
    <p:sldId id="683" r:id="rId27"/>
    <p:sldId id="685" r:id="rId28"/>
    <p:sldId id="531" r:id="rId29"/>
    <p:sldId id="533" r:id="rId30"/>
    <p:sldId id="534" r:id="rId31"/>
    <p:sldId id="535" r:id="rId32"/>
    <p:sldId id="536" r:id="rId33"/>
    <p:sldId id="537" r:id="rId34"/>
    <p:sldId id="538" r:id="rId35"/>
    <p:sldId id="543" r:id="rId36"/>
    <p:sldId id="544" r:id="rId37"/>
    <p:sldId id="545" r:id="rId38"/>
    <p:sldId id="547" r:id="rId39"/>
    <p:sldId id="546" r:id="rId40"/>
    <p:sldId id="548" r:id="rId41"/>
    <p:sldId id="738"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950"/>
    <a:srgbClr val="F5274F"/>
    <a:srgbClr val="FD8647"/>
    <a:srgbClr val="1F2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04" d="100"/>
          <a:sy n="104" d="100"/>
        </p:scale>
        <p:origin x="114" y="174"/>
      </p:cViewPr>
      <p:guideLst>
        <p:guide orient="horz" pos="2190"/>
        <p:guide pos="38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notesMaster" Target="notesMasters/notesMaster1.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9A6980-C9E9-464C-A1B9-BC16E6CF209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D0A6C-995C-4A98-832D-3616445FC9C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508489"/>
          </a:xfrm>
          <a:prstGeom prst="rect">
            <a:avLst/>
          </a:prstGeom>
        </p:spPr>
      </p:pic>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12192000" cy="35084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26" name="Рисунок 10"/>
          <p:cNvSpPr>
            <a:spLocks noGrp="1"/>
          </p:cNvSpPr>
          <p:nvPr>
            <p:ph type="pic" sz="quarter" idx="10"/>
          </p:nvPr>
        </p:nvSpPr>
        <p:spPr>
          <a:xfrm>
            <a:off x="0" y="0"/>
            <a:ext cx="12191999" cy="6862074"/>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9_Пользовательский макет">
    <p:spTree>
      <p:nvGrpSpPr>
        <p:cNvPr id="1" name=""/>
        <p:cNvGrpSpPr/>
        <p:nvPr/>
      </p:nvGrpSpPr>
      <p:grpSpPr>
        <a:xfrm>
          <a:off x="0" y="0"/>
          <a:ext cx="0" cy="0"/>
          <a:chOff x="0" y="0"/>
          <a:chExt cx="0" cy="0"/>
        </a:xfrm>
      </p:grpSpPr>
      <p:sp>
        <p:nvSpPr>
          <p:cNvPr id="8" name="Прямоугольник 7"/>
          <p:cNvSpPr/>
          <p:nvPr userDrawn="1"/>
        </p:nvSpPr>
        <p:spPr>
          <a:xfrm>
            <a:off x="5787188" y="0"/>
            <a:ext cx="64048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印品黑体" panose="00000500000000000000" pitchFamily="2" charset="-122"/>
            </a:endParaRPr>
          </a:p>
        </p:txBody>
      </p:sp>
      <p:sp>
        <p:nvSpPr>
          <p:cNvPr id="9" name="Рисунок 8"/>
          <p:cNvSpPr>
            <a:spLocks noGrp="1"/>
          </p:cNvSpPr>
          <p:nvPr>
            <p:ph type="pic" sz="quarter" idx="10"/>
          </p:nvPr>
        </p:nvSpPr>
        <p:spPr>
          <a:xfrm>
            <a:off x="4865573" y="1549400"/>
            <a:ext cx="1889125" cy="3708400"/>
          </a:xfrm>
          <a:prstGeom prst="rect">
            <a:avLst/>
          </a:prstGeom>
        </p:spPr>
        <p:txBody>
          <a:bodyPr/>
          <a:lstStyle>
            <a:lvl1pPr>
              <a:defRPr>
                <a:latin typeface="印品黑体" panose="00000500000000000000" pitchFamily="2" charset="-122"/>
              </a:defRPr>
            </a:lvl1pPr>
          </a:lstStyle>
          <a:p>
            <a:endParaRPr lang="ru-RU" dirty="0"/>
          </a:p>
        </p:txBody>
      </p:sp>
      <p:sp>
        <p:nvSpPr>
          <p:cNvPr id="10" name="Рисунок 8"/>
          <p:cNvSpPr>
            <a:spLocks noGrp="1"/>
          </p:cNvSpPr>
          <p:nvPr>
            <p:ph type="pic" sz="quarter" idx="11"/>
          </p:nvPr>
        </p:nvSpPr>
        <p:spPr>
          <a:xfrm>
            <a:off x="6745201" y="1549400"/>
            <a:ext cx="1889125" cy="3708400"/>
          </a:xfrm>
          <a:prstGeom prst="rect">
            <a:avLst/>
          </a:prstGeom>
        </p:spPr>
        <p:txBody>
          <a:bodyPr/>
          <a:lstStyle>
            <a:lvl1pPr>
              <a:defRPr>
                <a:latin typeface="印品黑体" panose="00000500000000000000" pitchFamily="2" charset="-122"/>
              </a:defRPr>
            </a:lvl1pPr>
          </a:lstStyle>
          <a:p>
            <a:endParaRPr lang="ru-RU" dirty="0"/>
          </a:p>
        </p:txBody>
      </p:sp>
      <p:sp>
        <p:nvSpPr>
          <p:cNvPr id="11" name="Рисунок 8"/>
          <p:cNvSpPr>
            <a:spLocks noGrp="1"/>
          </p:cNvSpPr>
          <p:nvPr>
            <p:ph type="pic" sz="quarter" idx="12"/>
          </p:nvPr>
        </p:nvSpPr>
        <p:spPr>
          <a:xfrm>
            <a:off x="8634052" y="1549400"/>
            <a:ext cx="1889125" cy="3708400"/>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Только заголовок">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Только заголовок">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0_Пользовательский макет">
    <p:spTree>
      <p:nvGrpSpPr>
        <p:cNvPr id="1" name=""/>
        <p:cNvGrpSpPr/>
        <p:nvPr/>
      </p:nvGrpSpPr>
      <p:grpSpPr>
        <a:xfrm>
          <a:off x="0" y="0"/>
          <a:ext cx="0" cy="0"/>
          <a:chOff x="0" y="0"/>
          <a:chExt cx="0" cy="0"/>
        </a:xfrm>
      </p:grpSpPr>
      <p:sp>
        <p:nvSpPr>
          <p:cNvPr id="18" name="Рисунок 17"/>
          <p:cNvSpPr>
            <a:spLocks noGrp="1"/>
          </p:cNvSpPr>
          <p:nvPr>
            <p:ph type="pic" sz="quarter" idx="10"/>
          </p:nvPr>
        </p:nvSpPr>
        <p:spPr>
          <a:xfrm>
            <a:off x="961956" y="922338"/>
            <a:ext cx="4067311" cy="5148262"/>
          </a:xfrm>
          <a:prstGeom prst="rect">
            <a:avLst/>
          </a:prstGeom>
        </p:spPr>
        <p:txBody>
          <a:bodyPr/>
          <a:lstStyle>
            <a:lvl1pPr>
              <a:defRPr>
                <a:latin typeface="印品黑体" panose="00000500000000000000" pitchFamily="2" charset="-122"/>
              </a:defRPr>
            </a:lvl1pPr>
          </a:lstStyle>
          <a:p>
            <a:endParaRPr lang="ru-RU" dirty="0"/>
          </a:p>
        </p:txBody>
      </p:sp>
      <p:sp>
        <p:nvSpPr>
          <p:cNvPr id="19" name="Рисунок 17"/>
          <p:cNvSpPr>
            <a:spLocks noGrp="1"/>
          </p:cNvSpPr>
          <p:nvPr>
            <p:ph type="pic" sz="quarter" idx="11"/>
          </p:nvPr>
        </p:nvSpPr>
        <p:spPr>
          <a:xfrm>
            <a:off x="5163843" y="922338"/>
            <a:ext cx="5769836" cy="2491422"/>
          </a:xfrm>
          <a:prstGeom prst="rect">
            <a:avLst/>
          </a:prstGeom>
        </p:spPr>
        <p:txBody>
          <a:bodyPr/>
          <a:lstStyle>
            <a:lvl1pPr>
              <a:defRPr>
                <a:latin typeface="印品黑体" panose="00000500000000000000" pitchFamily="2" charset="-122"/>
              </a:defRPr>
            </a:lvl1pPr>
          </a:lstStyle>
          <a:p>
            <a:endParaRPr lang="ru-RU" dirty="0"/>
          </a:p>
        </p:txBody>
      </p:sp>
      <p:sp>
        <p:nvSpPr>
          <p:cNvPr id="20" name="Рисунок 17"/>
          <p:cNvSpPr>
            <a:spLocks noGrp="1"/>
          </p:cNvSpPr>
          <p:nvPr>
            <p:ph type="pic" sz="quarter" idx="12"/>
          </p:nvPr>
        </p:nvSpPr>
        <p:spPr>
          <a:xfrm>
            <a:off x="5163843" y="3544389"/>
            <a:ext cx="5769836" cy="2526211"/>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nodePh="1">
                                  <p:stCondLst>
                                    <p:cond delay="0"/>
                                  </p:stCondLst>
                                  <p:endCondLst>
                                    <p:cond evt="begin" delay="0">
                                      <p:tn val="13"/>
                                    </p:cond>
                                  </p:end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9_Пользовательский макет">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5905500" y="2310064"/>
            <a:ext cx="4895850" cy="3107754"/>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14" name="Рисунок 13"/>
          <p:cNvSpPr>
            <a:spLocks noGrp="1"/>
          </p:cNvSpPr>
          <p:nvPr>
            <p:ph type="pic" sz="quarter" idx="10"/>
          </p:nvPr>
        </p:nvSpPr>
        <p:spPr>
          <a:xfrm>
            <a:off x="1518698" y="2544417"/>
            <a:ext cx="4126727" cy="2615980"/>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5390866" y="0"/>
            <a:ext cx="6801134" cy="6858000"/>
          </a:xfrm>
          <a:prstGeom prst="rect">
            <a:avLst/>
          </a:prstGeom>
        </p:spPr>
        <p:txBody>
          <a:bodyPr/>
          <a:lstStyle>
            <a:lvl1pPr>
              <a:defRPr>
                <a:latin typeface="印品黑体" panose="00000500000000000000" pitchFamily="2" charset="-122"/>
              </a:defRPr>
            </a:lvl1pPr>
          </a:lstStyle>
          <a:p>
            <a:endParaRPr lang="ru-RU" dirty="0"/>
          </a:p>
        </p:txBody>
      </p:sp>
      <p:sp>
        <p:nvSpPr>
          <p:cNvPr id="4" name="Рисунок 3"/>
          <p:cNvSpPr>
            <a:spLocks noGrp="1"/>
          </p:cNvSpPr>
          <p:nvPr>
            <p:ph type="pic" sz="quarter" idx="11"/>
          </p:nvPr>
        </p:nvSpPr>
        <p:spPr>
          <a:xfrm>
            <a:off x="4328652" y="1725561"/>
            <a:ext cx="2064774" cy="3613202"/>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4176713" y="2433306"/>
            <a:ext cx="3711693" cy="2073275"/>
          </a:xfrm>
          <a:prstGeom prst="rect">
            <a:avLst/>
          </a:prstGeom>
        </p:spPr>
        <p:txBody>
          <a:bodyPr/>
          <a:lstStyle>
            <a:lvl1pPr>
              <a:defRPr>
                <a:latin typeface="印品黑体" panose="00000500000000000000" pitchFamily="2" charset="-122"/>
              </a:defRPr>
            </a:lvl1pPr>
          </a:lstStyle>
          <a:p>
            <a:endParaRPr lang="ru-RU" dirty="0"/>
          </a:p>
        </p:txBody>
      </p:sp>
      <p:sp>
        <p:nvSpPr>
          <p:cNvPr id="8" name="Рисунок 6"/>
          <p:cNvSpPr>
            <a:spLocks noGrp="1"/>
          </p:cNvSpPr>
          <p:nvPr>
            <p:ph type="pic" sz="quarter" idx="11"/>
          </p:nvPr>
        </p:nvSpPr>
        <p:spPr>
          <a:xfrm>
            <a:off x="7888407" y="2433306"/>
            <a:ext cx="4303594" cy="2073275"/>
          </a:xfrm>
          <a:prstGeom prst="rect">
            <a:avLst/>
          </a:prstGeom>
        </p:spPr>
        <p:txBody>
          <a:bodyPr/>
          <a:lstStyle>
            <a:lvl1pPr>
              <a:defRPr>
                <a:latin typeface="印品黑体" panose="00000500000000000000" pitchFamily="2" charset="-122"/>
              </a:defRPr>
            </a:lvl1pPr>
          </a:lstStyle>
          <a:p>
            <a:endParaRPr lang="ru-RU" dirty="0"/>
          </a:p>
        </p:txBody>
      </p:sp>
      <p:sp>
        <p:nvSpPr>
          <p:cNvPr id="9" name="Рисунок 6"/>
          <p:cNvSpPr>
            <a:spLocks noGrp="1"/>
          </p:cNvSpPr>
          <p:nvPr>
            <p:ph type="pic" sz="quarter" idx="12"/>
          </p:nvPr>
        </p:nvSpPr>
        <p:spPr>
          <a:xfrm>
            <a:off x="0" y="2433306"/>
            <a:ext cx="4176712" cy="2073275"/>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4_Пользовательский маке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5399134" y="1828450"/>
            <a:ext cx="2212066" cy="3201100"/>
          </a:xfrm>
          <a:prstGeom prst="parallelogram">
            <a:avLst/>
          </a:prstGeom>
        </p:spPr>
        <p:txBody>
          <a:bodyPr/>
          <a:lstStyle>
            <a:lvl1pPr>
              <a:defRPr>
                <a:latin typeface="印品黑体" panose="00000500000000000000" pitchFamily="2" charset="-122"/>
              </a:defRPr>
            </a:lvl1pPr>
          </a:lstStyle>
          <a:p>
            <a:endParaRPr lang="ru-RU" dirty="0"/>
          </a:p>
        </p:txBody>
      </p:sp>
      <p:sp>
        <p:nvSpPr>
          <p:cNvPr id="12" name="Рисунок 8"/>
          <p:cNvSpPr>
            <a:spLocks noGrp="1"/>
          </p:cNvSpPr>
          <p:nvPr>
            <p:ph type="pic" sz="quarter" idx="11"/>
          </p:nvPr>
        </p:nvSpPr>
        <p:spPr>
          <a:xfrm>
            <a:off x="7057829" y="1828450"/>
            <a:ext cx="2212066" cy="3201100"/>
          </a:xfrm>
          <a:prstGeom prst="parallelogram">
            <a:avLst/>
          </a:prstGeom>
        </p:spPr>
        <p:txBody>
          <a:bodyPr/>
          <a:lstStyle>
            <a:lvl1pPr>
              <a:defRPr>
                <a:latin typeface="印品黑体" panose="00000500000000000000" pitchFamily="2" charset="-122"/>
              </a:defRPr>
            </a:lvl1pPr>
          </a:lstStyle>
          <a:p>
            <a:endParaRPr lang="ru-RU" dirty="0"/>
          </a:p>
        </p:txBody>
      </p:sp>
      <p:sp>
        <p:nvSpPr>
          <p:cNvPr id="13" name="Рисунок 8"/>
          <p:cNvSpPr>
            <a:spLocks noGrp="1"/>
          </p:cNvSpPr>
          <p:nvPr>
            <p:ph type="pic" sz="quarter" idx="12"/>
          </p:nvPr>
        </p:nvSpPr>
        <p:spPr>
          <a:xfrm>
            <a:off x="8705233" y="1828450"/>
            <a:ext cx="2212066" cy="3201100"/>
          </a:xfrm>
          <a:prstGeom prst="parallelogram">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3_Пользовательский макет">
    <p:spTree>
      <p:nvGrpSpPr>
        <p:cNvPr id="1" name=""/>
        <p:cNvGrpSpPr/>
        <p:nvPr/>
      </p:nvGrpSpPr>
      <p:grpSpPr>
        <a:xfrm>
          <a:off x="0" y="0"/>
          <a:ext cx="0" cy="0"/>
          <a:chOff x="0" y="0"/>
          <a:chExt cx="0" cy="0"/>
        </a:xfrm>
      </p:grpSpPr>
      <p:sp>
        <p:nvSpPr>
          <p:cNvPr id="2" name="Прямоугольник 1"/>
          <p:cNvSpPr/>
          <p:nvPr userDrawn="1"/>
        </p:nvSpPr>
        <p:spPr>
          <a:xfrm>
            <a:off x="0" y="0"/>
            <a:ext cx="4993105"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印品黑体" panose="00000500000000000000" pitchFamily="2" charset="-122"/>
            </a:endParaRPr>
          </a:p>
        </p:txBody>
      </p:sp>
      <p:sp>
        <p:nvSpPr>
          <p:cNvPr id="12" name="Рисунок 11"/>
          <p:cNvSpPr>
            <a:spLocks noGrp="1"/>
          </p:cNvSpPr>
          <p:nvPr>
            <p:ph type="pic" sz="quarter" idx="11"/>
          </p:nvPr>
        </p:nvSpPr>
        <p:spPr>
          <a:xfrm>
            <a:off x="3416970" y="1022683"/>
            <a:ext cx="4066674" cy="4812633"/>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Вертикальный заголовок и текс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12192000" cy="2933700"/>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97499" cy="6858000"/>
          </a:xfrm>
          <a:prstGeom prst="rect">
            <a:avLst/>
          </a:prstGeom>
        </p:spPr>
        <p:txBody>
          <a:bodyPr/>
          <a:lstStyle>
            <a:lvl1pPr>
              <a:defRPr>
                <a:latin typeface="印品黑体" panose="00000500000000000000" pitchFamily="2" charset="-122"/>
              </a:defRPr>
            </a:lvl1pPr>
          </a:lstStyle>
          <a:p>
            <a:endParaRPr lang="ru-RU" dirty="0"/>
          </a:p>
        </p:txBody>
      </p:sp>
      <p:sp>
        <p:nvSpPr>
          <p:cNvPr id="8" name="Рисунок 6"/>
          <p:cNvSpPr>
            <a:spLocks noGrp="1"/>
          </p:cNvSpPr>
          <p:nvPr>
            <p:ph type="pic" sz="quarter" idx="11"/>
          </p:nvPr>
        </p:nvSpPr>
        <p:spPr>
          <a:xfrm>
            <a:off x="3097499" y="0"/>
            <a:ext cx="3001963" cy="6858000"/>
          </a:xfrm>
          <a:prstGeom prst="rect">
            <a:avLst/>
          </a:prstGeom>
        </p:spPr>
        <p:txBody>
          <a:bodyPr/>
          <a:lstStyle>
            <a:lvl1pPr>
              <a:defRPr>
                <a:latin typeface="印品黑体" panose="00000500000000000000" pitchFamily="2" charset="-122"/>
              </a:defRPr>
            </a:lvl1pPr>
          </a:lstStyle>
          <a:p>
            <a:endParaRPr lang="ru-RU" dirty="0"/>
          </a:p>
        </p:txBody>
      </p:sp>
      <p:sp>
        <p:nvSpPr>
          <p:cNvPr id="11" name="Рисунок 6"/>
          <p:cNvSpPr>
            <a:spLocks noGrp="1"/>
          </p:cNvSpPr>
          <p:nvPr>
            <p:ph type="pic" sz="quarter" idx="12"/>
          </p:nvPr>
        </p:nvSpPr>
        <p:spPr>
          <a:xfrm>
            <a:off x="6099462" y="0"/>
            <a:ext cx="3117871" cy="6858000"/>
          </a:xfrm>
          <a:prstGeom prst="rect">
            <a:avLst/>
          </a:prstGeom>
        </p:spPr>
        <p:txBody>
          <a:bodyPr/>
          <a:lstStyle>
            <a:lvl1pPr>
              <a:defRPr>
                <a:latin typeface="印品黑体" panose="00000500000000000000" pitchFamily="2" charset="-122"/>
              </a:defRPr>
            </a:lvl1pPr>
          </a:lstStyle>
          <a:p>
            <a:endParaRPr lang="ru-RU" dirty="0"/>
          </a:p>
        </p:txBody>
      </p:sp>
      <p:sp>
        <p:nvSpPr>
          <p:cNvPr id="12" name="Рисунок 6"/>
          <p:cNvSpPr>
            <a:spLocks noGrp="1"/>
          </p:cNvSpPr>
          <p:nvPr>
            <p:ph type="pic" sz="quarter" idx="13"/>
          </p:nvPr>
        </p:nvSpPr>
        <p:spPr>
          <a:xfrm>
            <a:off x="9217333" y="0"/>
            <a:ext cx="2974667" cy="6858000"/>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2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300"/>
                                  </p:stCondLst>
                                  <p:endCondLst>
                                    <p:cond evt="begin" delay="0">
                                      <p:tn val="13"/>
                                    </p:cond>
                                  </p:end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nodePh="1">
                                  <p:stCondLst>
                                    <p:cond delay="30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3_Пользовательский макет">
    <p:spTree>
      <p:nvGrpSpPr>
        <p:cNvPr id="1" name=""/>
        <p:cNvGrpSpPr/>
        <p:nvPr/>
      </p:nvGrpSpPr>
      <p:grpSpPr>
        <a:xfrm>
          <a:off x="0" y="0"/>
          <a:ext cx="0" cy="0"/>
          <a:chOff x="0" y="0"/>
          <a:chExt cx="0" cy="0"/>
        </a:xfrm>
      </p:grpSpPr>
      <p:sp>
        <p:nvSpPr>
          <p:cNvPr id="10" name="Рисунок 8"/>
          <p:cNvSpPr>
            <a:spLocks noGrp="1"/>
          </p:cNvSpPr>
          <p:nvPr>
            <p:ph type="pic" sz="quarter" idx="14"/>
          </p:nvPr>
        </p:nvSpPr>
        <p:spPr>
          <a:xfrm>
            <a:off x="1474903" y="2178706"/>
            <a:ext cx="2068204" cy="1979207"/>
          </a:xfrm>
          <a:prstGeom prst="rect">
            <a:avLst/>
          </a:prstGeom>
        </p:spPr>
        <p:txBody>
          <a:bodyPr/>
          <a:lstStyle>
            <a:lvl1pPr>
              <a:defRPr>
                <a:latin typeface="印品黑体" panose="00000500000000000000" pitchFamily="2" charset="-122"/>
              </a:defRPr>
            </a:lvl1pPr>
          </a:lstStyle>
          <a:p>
            <a:endParaRPr lang="ru-RU" dirty="0"/>
          </a:p>
        </p:txBody>
      </p:sp>
      <p:sp>
        <p:nvSpPr>
          <p:cNvPr id="19" name="Рисунок 8"/>
          <p:cNvSpPr>
            <a:spLocks noGrp="1"/>
          </p:cNvSpPr>
          <p:nvPr>
            <p:ph type="pic" sz="quarter" idx="15"/>
          </p:nvPr>
        </p:nvSpPr>
        <p:spPr>
          <a:xfrm>
            <a:off x="4893440" y="2178706"/>
            <a:ext cx="2068204" cy="1979207"/>
          </a:xfrm>
          <a:prstGeom prst="rect">
            <a:avLst/>
          </a:prstGeom>
        </p:spPr>
        <p:txBody>
          <a:bodyPr/>
          <a:lstStyle>
            <a:lvl1pPr>
              <a:defRPr>
                <a:latin typeface="印品黑体" panose="00000500000000000000" pitchFamily="2" charset="-122"/>
              </a:defRPr>
            </a:lvl1pPr>
          </a:lstStyle>
          <a:p>
            <a:endParaRPr lang="ru-RU" dirty="0"/>
          </a:p>
        </p:txBody>
      </p:sp>
      <p:sp>
        <p:nvSpPr>
          <p:cNvPr id="21" name="Рисунок 8"/>
          <p:cNvSpPr>
            <a:spLocks noGrp="1"/>
          </p:cNvSpPr>
          <p:nvPr>
            <p:ph type="pic" sz="quarter" idx="16"/>
          </p:nvPr>
        </p:nvSpPr>
        <p:spPr>
          <a:xfrm>
            <a:off x="8311976" y="2197756"/>
            <a:ext cx="2068204" cy="1979207"/>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Пользовательский макет">
    <p:spTree>
      <p:nvGrpSpPr>
        <p:cNvPr id="1" name=""/>
        <p:cNvGrpSpPr/>
        <p:nvPr/>
      </p:nvGrpSpPr>
      <p:grpSpPr>
        <a:xfrm>
          <a:off x="0" y="0"/>
          <a:ext cx="0" cy="0"/>
          <a:chOff x="0" y="0"/>
          <a:chExt cx="0" cy="0"/>
        </a:xfrm>
      </p:grpSpPr>
      <p:sp>
        <p:nvSpPr>
          <p:cNvPr id="17" name="Прямоугольник 16"/>
          <p:cNvSpPr/>
          <p:nvPr userDrawn="1"/>
        </p:nvSpPr>
        <p:spPr>
          <a:xfrm>
            <a:off x="0" y="3176337"/>
            <a:ext cx="12192000" cy="3681662"/>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印品黑体" panose="00000500000000000000" pitchFamily="2" charset="-122"/>
            </a:endParaRPr>
          </a:p>
        </p:txBody>
      </p:sp>
      <p:sp>
        <p:nvSpPr>
          <p:cNvPr id="6" name="Рисунок 8"/>
          <p:cNvSpPr>
            <a:spLocks noGrp="1"/>
          </p:cNvSpPr>
          <p:nvPr>
            <p:ph type="pic" sz="quarter" idx="14"/>
          </p:nvPr>
        </p:nvSpPr>
        <p:spPr>
          <a:xfrm>
            <a:off x="1474903" y="2178706"/>
            <a:ext cx="2068204" cy="1979207"/>
          </a:xfrm>
          <a:prstGeom prst="diamond">
            <a:avLst/>
          </a:prstGeom>
        </p:spPr>
        <p:txBody>
          <a:bodyPr/>
          <a:lstStyle>
            <a:lvl1pPr>
              <a:defRPr>
                <a:latin typeface="印品黑体" panose="00000500000000000000" pitchFamily="2" charset="-122"/>
              </a:defRPr>
            </a:lvl1pPr>
          </a:lstStyle>
          <a:p>
            <a:endParaRPr lang="ru-RU" dirty="0"/>
          </a:p>
        </p:txBody>
      </p:sp>
      <p:sp>
        <p:nvSpPr>
          <p:cNvPr id="11" name="TextBox 10"/>
          <p:cNvSpPr txBox="1"/>
          <p:nvPr userDrawn="1"/>
        </p:nvSpPr>
        <p:spPr>
          <a:xfrm>
            <a:off x="5397732" y="6320641"/>
            <a:ext cx="1460656" cy="230832"/>
          </a:xfrm>
          <a:prstGeom prst="rect">
            <a:avLst/>
          </a:prstGeom>
          <a:noFill/>
        </p:spPr>
        <p:txBody>
          <a:bodyPr wrap="none" rtlCol="0">
            <a:spAutoFit/>
          </a:bodyPr>
          <a:lstStyle/>
          <a:p>
            <a:pPr algn="r"/>
            <a:r>
              <a:rPr lang="en-US" sz="900" b="0" i="0" dirty="0">
                <a:solidFill>
                  <a:schemeClr val="bg1"/>
                </a:solidFill>
                <a:latin typeface="印品黑体" panose="00000500000000000000" pitchFamily="2" charset="-122"/>
                <a:ea typeface="印品黑体" panose="00000500000000000000" pitchFamily="2" charset="-122"/>
                <a:cs typeface="Poppins SemiBold" panose="02000000000000000000" pitchFamily="2" charset="0"/>
              </a:rPr>
              <a:t>www.floraladdress.com</a:t>
            </a:r>
            <a:endParaRPr lang="ru-RU" sz="1000" b="0" i="0" dirty="0">
              <a:solidFill>
                <a:schemeClr val="bg1"/>
              </a:solidFill>
              <a:latin typeface="印品黑体" panose="00000500000000000000" pitchFamily="2" charset="-122"/>
              <a:ea typeface="印品黑体" panose="00000500000000000000" pitchFamily="2" charset="-122"/>
              <a:cs typeface="Poppins SemiBold" panose="02000000000000000000" pitchFamily="2" charset="0"/>
            </a:endParaRPr>
          </a:p>
        </p:txBody>
      </p:sp>
      <p:sp>
        <p:nvSpPr>
          <p:cNvPr id="15" name="Рисунок 8"/>
          <p:cNvSpPr>
            <a:spLocks noGrp="1"/>
          </p:cNvSpPr>
          <p:nvPr>
            <p:ph type="pic" sz="quarter" idx="15"/>
          </p:nvPr>
        </p:nvSpPr>
        <p:spPr>
          <a:xfrm>
            <a:off x="4893440" y="2178706"/>
            <a:ext cx="2068204" cy="1979207"/>
          </a:xfrm>
          <a:prstGeom prst="diamond">
            <a:avLst/>
          </a:prstGeom>
        </p:spPr>
        <p:txBody>
          <a:bodyPr/>
          <a:lstStyle>
            <a:lvl1pPr>
              <a:defRPr>
                <a:latin typeface="印品黑体" panose="00000500000000000000" pitchFamily="2" charset="-122"/>
              </a:defRPr>
            </a:lvl1pPr>
          </a:lstStyle>
          <a:p>
            <a:endParaRPr lang="ru-RU" dirty="0"/>
          </a:p>
        </p:txBody>
      </p:sp>
      <p:sp>
        <p:nvSpPr>
          <p:cNvPr id="16" name="Рисунок 8"/>
          <p:cNvSpPr>
            <a:spLocks noGrp="1"/>
          </p:cNvSpPr>
          <p:nvPr>
            <p:ph type="pic" sz="quarter" idx="16"/>
          </p:nvPr>
        </p:nvSpPr>
        <p:spPr>
          <a:xfrm>
            <a:off x="8311976" y="2197756"/>
            <a:ext cx="2068204" cy="1979207"/>
          </a:xfrm>
          <a:prstGeom prst="diamond">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1716507"/>
            <a:ext cx="12192000" cy="1856872"/>
          </a:xfrm>
          <a:prstGeom prst="rect">
            <a:avLst/>
          </a:prstGeom>
        </p:spPr>
        <p:txBody>
          <a:bodyPr/>
          <a:lstStyle>
            <a:lvl1pPr>
              <a:defRPr>
                <a:latin typeface="印品黑体" panose="00000500000000000000" pitchFamily="2" charset="-122"/>
              </a:defRPr>
            </a:lvl1pPr>
          </a:lstStyle>
          <a:p>
            <a:endParaRPr lang="ru-RU" dirty="0"/>
          </a:p>
        </p:txBody>
      </p:sp>
      <p:sp>
        <p:nvSpPr>
          <p:cNvPr id="4" name="Прямоугольник 3"/>
          <p:cNvSpPr/>
          <p:nvPr userDrawn="1"/>
        </p:nvSpPr>
        <p:spPr>
          <a:xfrm>
            <a:off x="0" y="0"/>
            <a:ext cx="12192000" cy="17165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dirty="0">
              <a:latin typeface="印品黑体" panose="00000500000000000000" pitchFamily="2" charset="-122"/>
            </a:endParaRPr>
          </a:p>
        </p:txBody>
      </p:sp>
      <p:sp>
        <p:nvSpPr>
          <p:cNvPr id="19" name="TextBox 18"/>
          <p:cNvSpPr txBox="1"/>
          <p:nvPr userDrawn="1"/>
        </p:nvSpPr>
        <p:spPr>
          <a:xfrm>
            <a:off x="486740" y="6473041"/>
            <a:ext cx="1460656" cy="230832"/>
          </a:xfrm>
          <a:prstGeom prst="rect">
            <a:avLst/>
          </a:prstGeom>
          <a:noFill/>
        </p:spPr>
        <p:txBody>
          <a:bodyPr wrap="none" rtlCol="0">
            <a:spAutoFit/>
          </a:bodyPr>
          <a:lstStyle/>
          <a:p>
            <a:pPr algn="r"/>
            <a:r>
              <a:rPr lang="en-US" sz="900" b="0" i="0" dirty="0">
                <a:solidFill>
                  <a:schemeClr val="bg1"/>
                </a:solidFill>
                <a:latin typeface="印品黑体" panose="00000500000000000000" pitchFamily="2" charset="-122"/>
                <a:ea typeface="印品黑体" panose="00000500000000000000" pitchFamily="2" charset="-122"/>
                <a:cs typeface="Poppins SemiBold" panose="02000000000000000000" pitchFamily="2" charset="0"/>
              </a:rPr>
              <a:t>www.floraladdress.com</a:t>
            </a:r>
            <a:endParaRPr lang="ru-RU" sz="1000" b="0" i="0" dirty="0">
              <a:solidFill>
                <a:schemeClr val="bg1"/>
              </a:solidFill>
              <a:latin typeface="印品黑体" panose="00000500000000000000" pitchFamily="2" charset="-122"/>
              <a:ea typeface="印品黑体" panose="00000500000000000000" pitchFamily="2" charset="-122"/>
              <a:cs typeface="Poppins SemiBold" panose="020000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5" name="Рисунок 4"/>
          <p:cNvSpPr>
            <a:spLocks noGrp="1"/>
          </p:cNvSpPr>
          <p:nvPr>
            <p:ph type="pic" sz="quarter" idx="10"/>
          </p:nvPr>
        </p:nvSpPr>
        <p:spPr>
          <a:xfrm>
            <a:off x="5422791" y="2535251"/>
            <a:ext cx="1435210" cy="2506649"/>
          </a:xfrm>
          <a:prstGeom prst="rect">
            <a:avLst/>
          </a:prstGeom>
        </p:spPr>
        <p:txBody>
          <a:bodyPr/>
          <a:lstStyle>
            <a:lvl1pPr>
              <a:defRPr>
                <a:latin typeface="印品黑体" panose="00000500000000000000" pitchFamily="2" charset="-122"/>
              </a:defRPr>
            </a:lvl1pPr>
          </a:lstStyle>
          <a:p>
            <a:endParaRPr lang="ru-RU" dirty="0"/>
          </a:p>
        </p:txBody>
      </p:sp>
      <p:sp>
        <p:nvSpPr>
          <p:cNvPr id="19" name="Рисунок 4"/>
          <p:cNvSpPr>
            <a:spLocks noGrp="1"/>
          </p:cNvSpPr>
          <p:nvPr>
            <p:ph type="pic" sz="quarter" idx="11"/>
          </p:nvPr>
        </p:nvSpPr>
        <p:spPr>
          <a:xfrm>
            <a:off x="7654305" y="1375649"/>
            <a:ext cx="1432546" cy="2514600"/>
          </a:xfrm>
          <a:prstGeom prst="rect">
            <a:avLst/>
          </a:prstGeom>
        </p:spPr>
        <p:txBody>
          <a:bodyPr/>
          <a:lstStyle>
            <a:lvl1pPr>
              <a:defRPr>
                <a:latin typeface="印品黑体" panose="00000500000000000000" pitchFamily="2" charset="-122"/>
              </a:defRPr>
            </a:lvl1pPr>
          </a:lstStyle>
          <a:p>
            <a:endParaRPr lang="ru-RU" dirty="0"/>
          </a:p>
        </p:txBody>
      </p:sp>
      <p:sp>
        <p:nvSpPr>
          <p:cNvPr id="20" name="Рисунок 4"/>
          <p:cNvSpPr>
            <a:spLocks noGrp="1"/>
          </p:cNvSpPr>
          <p:nvPr>
            <p:ph type="pic" sz="quarter" idx="12"/>
          </p:nvPr>
        </p:nvSpPr>
        <p:spPr>
          <a:xfrm>
            <a:off x="9810171" y="2527300"/>
            <a:ext cx="1425022" cy="2514600"/>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3916906" y="941694"/>
            <a:ext cx="2469427" cy="5022141"/>
          </a:xfrm>
          <a:prstGeom prst="rect">
            <a:avLst/>
          </a:prstGeom>
        </p:spPr>
        <p:txBody>
          <a:bodyPr/>
          <a:lstStyle>
            <a:lvl1pPr>
              <a:defRPr>
                <a:latin typeface="印品黑体" panose="00000500000000000000" pitchFamily="2" charset="-122"/>
              </a:defRPr>
            </a:lvl1pPr>
          </a:lstStyle>
          <a:p>
            <a:endParaRPr lang="ru-RU" dirty="0"/>
          </a:p>
        </p:txBody>
      </p:sp>
      <p:sp>
        <p:nvSpPr>
          <p:cNvPr id="9" name="Рисунок 8"/>
          <p:cNvSpPr>
            <a:spLocks noGrp="1"/>
          </p:cNvSpPr>
          <p:nvPr>
            <p:ph type="pic" sz="quarter" idx="11"/>
          </p:nvPr>
        </p:nvSpPr>
        <p:spPr>
          <a:xfrm>
            <a:off x="6564572" y="3220873"/>
            <a:ext cx="2552131" cy="1173706"/>
          </a:xfrm>
          <a:prstGeom prst="rect">
            <a:avLst/>
          </a:prstGeom>
        </p:spPr>
        <p:txBody>
          <a:bodyPr/>
          <a:lstStyle>
            <a:lvl1pPr>
              <a:defRPr>
                <a:latin typeface="印品黑体" panose="00000500000000000000" pitchFamily="2" charset="-122"/>
              </a:defRPr>
            </a:lvl1pPr>
          </a:lstStyle>
          <a:p>
            <a:endParaRPr lang="ru-RU" dirty="0"/>
          </a:p>
        </p:txBody>
      </p:sp>
      <p:sp>
        <p:nvSpPr>
          <p:cNvPr id="10" name="Рисунок 8"/>
          <p:cNvSpPr>
            <a:spLocks noGrp="1"/>
          </p:cNvSpPr>
          <p:nvPr>
            <p:ph type="pic" sz="quarter" idx="12"/>
          </p:nvPr>
        </p:nvSpPr>
        <p:spPr>
          <a:xfrm>
            <a:off x="6564572" y="941695"/>
            <a:ext cx="4245143" cy="2060812"/>
          </a:xfrm>
          <a:prstGeom prst="rect">
            <a:avLst/>
          </a:prstGeom>
        </p:spPr>
        <p:txBody>
          <a:bodyPr/>
          <a:lstStyle>
            <a:lvl1pPr>
              <a:defRPr>
                <a:latin typeface="印品黑体" panose="00000500000000000000" pitchFamily="2" charset="-122"/>
              </a:defRPr>
            </a:lvl1pPr>
          </a:lstStyle>
          <a:p>
            <a:endParaRPr lang="ru-RU" dirty="0"/>
          </a:p>
        </p:txBody>
      </p:sp>
      <p:sp>
        <p:nvSpPr>
          <p:cNvPr id="11" name="Рисунок 8"/>
          <p:cNvSpPr>
            <a:spLocks noGrp="1"/>
          </p:cNvSpPr>
          <p:nvPr>
            <p:ph type="pic" sz="quarter" idx="13"/>
          </p:nvPr>
        </p:nvSpPr>
        <p:spPr>
          <a:xfrm>
            <a:off x="9294942" y="3220872"/>
            <a:ext cx="1514641" cy="2742964"/>
          </a:xfrm>
          <a:prstGeom prst="rect">
            <a:avLst/>
          </a:prstGeom>
        </p:spPr>
        <p:txBody>
          <a:bodyPr/>
          <a:lstStyle>
            <a:lvl1pPr>
              <a:defRPr>
                <a:latin typeface="印品黑体" panose="00000500000000000000" pitchFamily="2" charset="-122"/>
              </a:defRPr>
            </a:lvl1pPr>
          </a:lstStyle>
          <a:p>
            <a:endParaRPr lang="ru-RU" dirty="0"/>
          </a:p>
        </p:txBody>
      </p:sp>
      <p:sp>
        <p:nvSpPr>
          <p:cNvPr id="20" name="Рисунок 8"/>
          <p:cNvSpPr>
            <a:spLocks noGrp="1"/>
          </p:cNvSpPr>
          <p:nvPr>
            <p:ph type="pic" sz="quarter" idx="14"/>
          </p:nvPr>
        </p:nvSpPr>
        <p:spPr>
          <a:xfrm>
            <a:off x="6564572" y="4612945"/>
            <a:ext cx="2552131" cy="1350890"/>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7" name="Рисунок 2"/>
          <p:cNvSpPr>
            <a:spLocks noGrp="1"/>
          </p:cNvSpPr>
          <p:nvPr>
            <p:ph type="pic" sz="quarter" idx="10"/>
          </p:nvPr>
        </p:nvSpPr>
        <p:spPr>
          <a:xfrm>
            <a:off x="6561138" y="785813"/>
            <a:ext cx="4138612" cy="2438650"/>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4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3084513" cy="6858000"/>
          </a:xfrm>
          <a:prstGeom prst="rect">
            <a:avLst/>
          </a:prstGeom>
        </p:spPr>
        <p:txBody>
          <a:bodyPr/>
          <a:lstStyle>
            <a:lvl1pPr>
              <a:defRPr>
                <a:latin typeface="印品黑体" panose="00000500000000000000" pitchFamily="2" charset="-122"/>
              </a:defRPr>
            </a:lvl1pPr>
          </a:lstStyle>
          <a:p>
            <a:endParaRPr lang="ru-RU"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37F246A-C6F7-40F4-A05F-ED4F509562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26CD09-3243-4A1C-A0D0-2B5A9B32A34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508489"/>
          </a:xfrm>
          <a:prstGeom prst="rect">
            <a:avLst/>
          </a:prstGeom>
        </p:spPr>
      </p:pic>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429000"/>
            <a:ext cx="12192000" cy="35084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BA9C2E-F71B-4466-9B6B-B54AF04FDB1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E2260A5-AEEB-4633-8DDE-3DF427CE36D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2" Type="http://schemas.openxmlformats.org/officeDocument/2006/relationships/theme" Target="../theme/theme3.xml"/><Relationship Id="rId21" Type="http://schemas.openxmlformats.org/officeDocument/2006/relationships/slideLayout" Target="../slideLayouts/slideLayout43.xml"/><Relationship Id="rId20" Type="http://schemas.openxmlformats.org/officeDocument/2006/relationships/slideLayout" Target="../slideLayouts/slideLayout42.xml"/><Relationship Id="rId2" Type="http://schemas.openxmlformats.org/officeDocument/2006/relationships/slideLayout" Target="../slideLayouts/slideLayout24.xml"/><Relationship Id="rId19" Type="http://schemas.openxmlformats.org/officeDocument/2006/relationships/slideLayout" Target="../slideLayouts/slideLayout41.xml"/><Relationship Id="rId18" Type="http://schemas.openxmlformats.org/officeDocument/2006/relationships/slideLayout" Target="../slideLayouts/slideLayout40.xml"/><Relationship Id="rId17" Type="http://schemas.openxmlformats.org/officeDocument/2006/relationships/slideLayout" Target="../slideLayouts/slideLayout39.xml"/><Relationship Id="rId16" Type="http://schemas.openxmlformats.org/officeDocument/2006/relationships/slideLayout" Target="../slideLayouts/slideLayout38.xml"/><Relationship Id="rId15" Type="http://schemas.openxmlformats.org/officeDocument/2006/relationships/slideLayout" Target="../slideLayouts/slideLayout37.xml"/><Relationship Id="rId14" Type="http://schemas.openxmlformats.org/officeDocument/2006/relationships/slideLayout" Target="../slideLayouts/slideLayout36.xml"/><Relationship Id="rId13" Type="http://schemas.openxmlformats.org/officeDocument/2006/relationships/slideLayout" Target="../slideLayouts/slideLayout35.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3" Type="http://schemas.openxmlformats.org/officeDocument/2006/relationships/slideLayout" Target="../slideLayouts/slideLayout46.xml"/><Relationship Id="rId2" Type="http://schemas.openxmlformats.org/officeDocument/2006/relationships/slideLayout" Target="../slideLayouts/slideLayout45.xml"/><Relationship Id="rId12" Type="http://schemas.openxmlformats.org/officeDocument/2006/relationships/theme" Target="../theme/theme4.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63.xml"/><Relationship Id="rId8" Type="http://schemas.openxmlformats.org/officeDocument/2006/relationships/slideLayout" Target="../slideLayouts/slideLayout62.xml"/><Relationship Id="rId7" Type="http://schemas.openxmlformats.org/officeDocument/2006/relationships/slideLayout" Target="../slideLayouts/slideLayout61.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3" Type="http://schemas.openxmlformats.org/officeDocument/2006/relationships/slideLayout" Target="../slideLayouts/slideLayout57.xml"/><Relationship Id="rId2" Type="http://schemas.openxmlformats.org/officeDocument/2006/relationships/slideLayout" Target="../slideLayouts/slideLayout56.xml"/><Relationship Id="rId12" Type="http://schemas.openxmlformats.org/officeDocument/2006/relationships/theme" Target="../theme/theme5.xml"/><Relationship Id="rId11" Type="http://schemas.openxmlformats.org/officeDocument/2006/relationships/slideLayout" Target="../slideLayouts/slideLayout65.xml"/><Relationship Id="rId10" Type="http://schemas.openxmlformats.org/officeDocument/2006/relationships/slideLayout" Target="../slideLayouts/slideLayout64.xml"/><Relationship Id="rId1"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A9C2E-F71B-4466-9B6B-B54AF04FDB1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260A5-AEEB-4633-8DDE-3DF427CE36D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F246A-C6F7-40F4-A05F-ED4F5095628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6CD09-3243-4A1C-A0D0-2B5A9B32A3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7F246A-C6F7-40F4-A05F-ED4F5095628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6CD09-3243-4A1C-A0D0-2B5A9B32A3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A9C2E-F71B-4466-9B6B-B54AF04FDB1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260A5-AEEB-4633-8DDE-3DF427CE36D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9.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0.xml"/></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7.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0.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9.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4.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5.xml"/><Relationship Id="rId5" Type="http://schemas.openxmlformats.org/officeDocument/2006/relationships/image" Target="../media/image4.png"/><Relationship Id="rId4" Type="http://schemas.openxmlformats.org/officeDocument/2006/relationships/tags" Target="../tags/tag3.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0.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41.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4.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43.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4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45.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tags" Target="../tags/tag4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47.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tags" Target="../tags/tag50.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49.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5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51.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4.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53.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55.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5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57.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tags" Target="../tags/tag5.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tags" Target="../tags/tag60.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59.xml"/></Relationships>
</file>

<file path=ppt/slides/_rels/slide3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61.xml"/></Relationships>
</file>

<file path=ppt/slides/_rels/slide3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4.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63.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6.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65.xml"/></Relationships>
</file>

<file path=ppt/slides/_rels/slide3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67.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70.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55.xml"/><Relationship Id="rId5" Type="http://schemas.openxmlformats.org/officeDocument/2006/relationships/tags" Target="../tags/tag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9.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1.xml"/><Relationship Id="rId5" Type="http://schemas.openxmlformats.org/officeDocument/2006/relationships/tags" Target="../tags/tag1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2.xml"/><Relationship Id="rId5" Type="http://schemas.openxmlformats.org/officeDocument/2006/relationships/tags" Target="../tags/tag13.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themeOverride" Target="../theme/themeOverride3.xml"/><Relationship Id="rId5" Type="http://schemas.openxmlformats.org/officeDocument/2006/relationships/tags" Target="../tags/tag15.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4.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hemeOverride" Target="../theme/themeOverride4.xml"/><Relationship Id="rId5" Type="http://schemas.openxmlformats.org/officeDocument/2006/relationships/tags" Target="../tags/tag17.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699465" y="584451"/>
            <a:ext cx="3447812" cy="3447812"/>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4638" t="10564" r="69605" b="17489"/>
          <a:stretch>
            <a:fillRect/>
          </a:stretch>
        </p:blipFill>
        <p:spPr>
          <a:xfrm>
            <a:off x="895023" y="3948412"/>
            <a:ext cx="3140242" cy="2524265"/>
          </a:xfrm>
          <a:prstGeom prst="rect">
            <a:avLst/>
          </a:prstGeom>
        </p:spPr>
      </p:pic>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83783" t="77777" r="6743"/>
          <a:stretch>
            <a:fillRect/>
          </a:stretch>
        </p:blipFill>
        <p:spPr>
          <a:xfrm rot="5400000">
            <a:off x="-187673" y="1222086"/>
            <a:ext cx="1155032" cy="779686"/>
          </a:xfrm>
          <a:prstGeom prst="rect">
            <a:avLst/>
          </a:prstGeom>
        </p:spPr>
      </p:pic>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l="87928" t="19823" r="7335" b="64059"/>
          <a:stretch>
            <a:fillRect/>
          </a:stretch>
        </p:blipFill>
        <p:spPr>
          <a:xfrm>
            <a:off x="9195191" y="4806228"/>
            <a:ext cx="854244" cy="836447"/>
          </a:xfrm>
          <a:prstGeom prst="rect">
            <a:avLst/>
          </a:prstGeom>
        </p:spPr>
      </p:pic>
      <p:grpSp>
        <p:nvGrpSpPr>
          <p:cNvPr id="14" name="组合 13"/>
          <p:cNvGrpSpPr/>
          <p:nvPr/>
        </p:nvGrpSpPr>
        <p:grpSpPr>
          <a:xfrm>
            <a:off x="3706496" y="4187190"/>
            <a:ext cx="4993005" cy="600711"/>
            <a:chOff x="4886570" y="5430128"/>
            <a:chExt cx="3183868" cy="431800"/>
          </a:xfrm>
        </p:grpSpPr>
        <p:sp>
          <p:nvSpPr>
            <p:cNvPr id="15" name="矩形: 圆角 14"/>
            <p:cNvSpPr/>
            <p:nvPr/>
          </p:nvSpPr>
          <p:spPr>
            <a:xfrm>
              <a:off x="5319714" y="5430128"/>
              <a:ext cx="2417445" cy="431800"/>
            </a:xfrm>
            <a:prstGeom prst="roundRect">
              <a:avLst>
                <a:gd name="adj" fmla="val 28877"/>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tx1">
                    <a:lumMod val="75000"/>
                    <a:lumOff val="25000"/>
                  </a:schemeClr>
                </a:solidFill>
                <a:effectLst/>
                <a:uLnTx/>
                <a:uFillTx/>
                <a:latin typeface="字魂5号-无外润黑体" panose="00000500000000000000" pitchFamily="2" charset="-122"/>
                <a:ea typeface="字魂5号-无外润黑体" panose="00000500000000000000" pitchFamily="2" charset="-122"/>
              </a:endParaRPr>
            </a:p>
          </p:txBody>
        </p:sp>
        <p:sp>
          <p:nvSpPr>
            <p:cNvPr id="16" name="文本框 15"/>
            <p:cNvSpPr txBox="1"/>
            <p:nvPr/>
          </p:nvSpPr>
          <p:spPr>
            <a:xfrm>
              <a:off x="4886570" y="5458428"/>
              <a:ext cx="3183868" cy="3752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chemeClr val="accent2">
                      <a:lumMod val="75000"/>
                    </a:schemeClr>
                  </a:solidFill>
                  <a:uLnTx/>
                  <a:uFillTx/>
                  <a:latin typeface="楷体" panose="02010609060101010101" charset="-122"/>
                  <a:ea typeface="楷体" panose="02010609060101010101" charset="-122"/>
                  <a:cs typeface="楷体" panose="02010609060101010101" charset="-122"/>
                </a:rPr>
                <a:t>苏州市教科院 朱开群</a:t>
              </a:r>
              <a:endParaRPr kumimoji="0" lang="zh-CN" altLang="en-US" sz="2800" b="1" i="0" u="none" strike="noStrike" kern="0" cap="none" spc="0" normalizeH="0" baseline="0" noProof="0" dirty="0">
                <a:ln>
                  <a:noFill/>
                </a:ln>
                <a:solidFill>
                  <a:schemeClr val="accent2">
                    <a:lumMod val="75000"/>
                  </a:schemeClr>
                </a:solidFill>
                <a:uLnTx/>
                <a:uFillTx/>
                <a:latin typeface="楷体" panose="02010609060101010101" charset="-122"/>
                <a:ea typeface="楷体" panose="02010609060101010101" charset="-122"/>
                <a:cs typeface="楷体" panose="02010609060101010101" charset="-122"/>
              </a:endParaRPr>
            </a:p>
          </p:txBody>
        </p:sp>
      </p:grpSp>
      <p:pic>
        <p:nvPicPr>
          <p:cNvPr id="11" name="图片 10" descr="啊11111111111"/>
          <p:cNvPicPr>
            <a:picLocks noChangeAspect="1"/>
          </p:cNvPicPr>
          <p:nvPr/>
        </p:nvPicPr>
        <p:blipFill>
          <a:blip r:embed="rId3"/>
          <a:stretch>
            <a:fillRect/>
          </a:stretch>
        </p:blipFill>
        <p:spPr>
          <a:xfrm>
            <a:off x="568325" y="511810"/>
            <a:ext cx="4739640" cy="850265"/>
          </a:xfrm>
          <a:prstGeom prst="rect">
            <a:avLst/>
          </a:prstGeom>
        </p:spPr>
      </p:pic>
      <p:sp>
        <p:nvSpPr>
          <p:cNvPr id="13" name="标题 12"/>
          <p:cNvSpPr>
            <a:spLocks noGrp="1"/>
          </p:cNvSpPr>
          <p:nvPr>
            <p:ph type="title"/>
          </p:nvPr>
        </p:nvSpPr>
        <p:spPr>
          <a:xfrm>
            <a:off x="1490345" y="3016250"/>
            <a:ext cx="9817735" cy="1257935"/>
          </a:xfrm>
        </p:spPr>
        <p:txBody>
          <a:bodyPr>
            <a:normAutofit/>
            <a:scene3d>
              <a:camera prst="orthographicFront"/>
              <a:lightRig rig="soft" dir="t"/>
            </a:scene3d>
            <a:sp3d prstMaterial="matte">
              <a:bevelT w="12700" h="12700"/>
            </a:sp3d>
          </a:bodyPr>
          <a:p>
            <a:pPr fontAlgn="base"/>
            <a:r>
              <a:rPr lang="en-US" altLang="zh-CN" sz="32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高中思想政治</a:t>
            </a:r>
            <a:r>
              <a:rPr lang="en-US" altLang="zh-CN" sz="32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议题式</a:t>
            </a:r>
            <a:r>
              <a:rPr lang="en-US" altLang="zh-CN" sz="32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教学实施的几个问题</a:t>
            </a: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4"/>
            </p:custDataLst>
          </p:nvPr>
        </p:nvCxnSpPr>
        <p:spPr>
          <a:xfrm>
            <a:off x="1489710" y="3222625"/>
            <a:ext cx="9213215" cy="88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36"/>
          <p:cNvSpPr txBox="1"/>
          <p:nvPr/>
        </p:nvSpPr>
        <p:spPr>
          <a:xfrm>
            <a:off x="1278255" y="1825625"/>
            <a:ext cx="10237470" cy="1014730"/>
          </a:xfrm>
          <a:prstGeom prst="rect">
            <a:avLst/>
          </a:prstGeom>
          <a:noFill/>
        </p:spPr>
        <p:txBody>
          <a:bodyPr wrap="square" rtlCol="0">
            <a:spAutoFit/>
          </a:bodyPr>
          <a:p>
            <a:pPr algn="ctr"/>
            <a:r>
              <a:rPr lang="zh-CN" altLang="en-US" sz="6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rPr>
              <a:t>从理念走向行动</a:t>
            </a:r>
            <a:endParaRPr lang="zh-CN" altLang="en-US" sz="6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0" presetClass="entr" presetSubtype="0" fill="hold" nodeType="withEffect">
                                  <p:stCondLst>
                                    <p:cond delay="750"/>
                                  </p:stCondLst>
                                  <p:childTnLst>
                                    <p:set>
                                      <p:cBhvr>
                                        <p:cTn id="10" dur="1" fill="hold">
                                          <p:stCondLst>
                                            <p:cond delay="0"/>
                                          </p:stCondLst>
                                        </p:cTn>
                                        <p:tgtEl>
                                          <p:spTgt spid="25"/>
                                        </p:tgtEl>
                                        <p:attrNameLst>
                                          <p:attrName>style.visibility</p:attrName>
                                        </p:attrNameLst>
                                      </p:cBhvr>
                                      <p:to>
                                        <p:strVal val="visible"/>
                                      </p:to>
                                    </p:set>
                                    <p:anim to="" calcmode="lin" valueType="num">
                                      <p:cBhvr>
                                        <p:cTn id="11"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2"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3"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4"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5" fill="hold">
                            <p:stCondLst>
                              <p:cond delay="2000"/>
                            </p:stCondLst>
                            <p:childTnLst>
                              <p:par>
                                <p:cTn id="16" presetID="12" presetClass="entr" presetSubtype="4"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par>
                          <p:cTn id="20" fill="hold">
                            <p:stCondLst>
                              <p:cond delay="2500"/>
                            </p:stCondLst>
                            <p:childTnLst>
                              <p:par>
                                <p:cTn id="21" presetID="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p:grpSp>
        <p:nvGrpSpPr>
          <p:cNvPr id="3" name="组合 2"/>
          <p:cNvGrpSpPr/>
          <p:nvPr/>
        </p:nvGrpSpPr>
        <p:grpSpPr>
          <a:xfrm>
            <a:off x="306070" y="69850"/>
            <a:ext cx="12204065" cy="6731000"/>
            <a:chOff x="-1" y="391"/>
            <a:chExt cx="19219" cy="10600"/>
          </a:xfrm>
        </p:grpSpPr>
        <p:pic>
          <p:nvPicPr>
            <p:cNvPr id="4"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a:noFill/>
          </p:spPr>
        </p:pic>
        <p:pic>
          <p:nvPicPr>
            <p:cNvPr id="8" name="文本框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a:noFill/>
          </p:spPr>
        </p:pic>
        <p:pic>
          <p:nvPicPr>
            <p:cNvPr id="10" name="文本框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a:noFill/>
          </p:spPr>
        </p:pic>
        <p:pic>
          <p:nvPicPr>
            <p:cNvPr id="34" name="文本框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a:noFill/>
          </p:spPr>
        </p:pic>
        <p:pic>
          <p:nvPicPr>
            <p:cNvPr id="11" name="文本框 10" descr="啊11111111111"/>
            <p:cNvPicPr>
              <a:picLocks noChangeAspect="1"/>
            </p:cNvPicPr>
            <p:nvPr/>
          </p:nvPicPr>
          <p:blipFill>
            <a:blip r:embed="rId4"/>
            <a:stretch>
              <a:fillRect/>
            </a:stretch>
          </p:blipFill>
          <p:spPr>
            <a:xfrm>
              <a:off x="936" y="391"/>
              <a:ext cx="5240" cy="940"/>
            </a:xfrm>
            <a:prstGeom prst="rect">
              <a:avLst/>
            </a:prstGeom>
            <a:noFill/>
          </p:spPr>
        </p:pic>
      </p:grpSp>
      <p:sp>
        <p:nvSpPr>
          <p:cNvPr id="2" name="标题 1"/>
          <p:cNvSpPr txBox="1">
            <a:spLocks noGrp="1"/>
          </p:cNvSpPr>
          <p:nvPr>
            <p:ph type="title"/>
          </p:nvPr>
        </p:nvSpPr>
        <p:spPr>
          <a:xfrm>
            <a:off x="1658620" y="666750"/>
            <a:ext cx="10155555" cy="706755"/>
          </a:xfrm>
          <a:noFill/>
        </p:spPr>
        <p:txBody>
          <a:bodyPr vert="horz" wrap="square" lIns="91440" tIns="45720" rIns="91440" bIns="45720" rtlCol="0" anchor="ctr">
            <a:spAutoFit/>
          </a:bodyPr>
          <a:p>
            <a:pPr lvl="0" algn="l">
              <a:lnSpc>
                <a:spcPct val="100000"/>
              </a:lnSpc>
              <a:buClrTx/>
              <a:buSzTx/>
              <a:buFontTx/>
            </a:pPr>
            <a:r>
              <a:rPr lang="zh-CN" altLang="en-US"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二、议题式教学的两个必要载体</a:t>
            </a:r>
            <a:endParaRPr lang="zh-CN" altLang="en-US"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flipV="1">
            <a:off x="901065" y="1488440"/>
            <a:ext cx="9914255" cy="330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91795" y="1714500"/>
            <a:ext cx="11423015" cy="5657215"/>
          </a:xfrm>
          <a:prstGeom prst="rect">
            <a:avLst/>
          </a:prstGeom>
          <a:noFill/>
        </p:spPr>
        <p:txBody>
          <a:bodyPr wrap="square" rtlCol="0">
            <a:spAutoFit/>
          </a:bodyPr>
          <a:p>
            <a:pPr algn="l" fontAlgn="auto">
              <a:lnSpc>
                <a:spcPts val="4340"/>
              </a:lnSpc>
              <a:buSzPct val="60000"/>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情境：议题教学的核心和实质是真实情境下的问题解决</a:t>
            </a:r>
            <a:endParaRPr lang="zh-CN" altLang="en-US" sz="32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4340"/>
              </a:lnSpc>
              <a:buSzPct val="60000"/>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知识：要承载知识性内容的教学，包含学科课程的具体内容</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4340"/>
              </a:lnSpc>
              <a:buSzPct val="60000"/>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4340"/>
              </a:lnSpc>
              <a:buSzPct val="60000"/>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课程内容活动化    活动内容课程化</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4340"/>
              </a:lnSpc>
              <a:buSzPct val="60000"/>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从知识到素养</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4340"/>
              </a:lnSpc>
              <a:buSzPct val="60000"/>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从知识逻辑到问题逻辑</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4340"/>
              </a:lnSpc>
              <a:buSzPct val="60000"/>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即使是知识性的议题也要进行一定的情境化的设计</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4340"/>
              </a:lnSpc>
              <a:buSzPct val="60000"/>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大背景 、小情境 、深解读 、高站位</a:t>
            </a:r>
            <a:endParaRPr lang="zh-CN" altLang="en-US" sz="32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auto">
              <a:lnSpc>
                <a:spcPts val="4340"/>
              </a:lnSpc>
              <a:buSzPct val="60000"/>
            </a:pPr>
            <a:endParaRPr lang="en-US" altLang="zh-CN" sz="3200" b="1" kern="1200" dirty="0">
              <a:latin typeface="+mn-lt"/>
              <a:ea typeface="+mn-ea"/>
              <a:cs typeface="+mn-cs"/>
            </a:endParaRPr>
          </a:p>
          <a:p>
            <a:pPr algn="l" fontAlgn="auto">
              <a:lnSpc>
                <a:spcPts val="4340"/>
              </a:lnSpc>
              <a:buSzPct val="60000"/>
            </a:pP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linds(horizontal)">
                                      <p:cBhvr>
                                        <p:cTn id="20" dur="500"/>
                                        <p:tgtEl>
                                          <p:spTgt spid="6">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linds(horizontal)">
                                      <p:cBhvr>
                                        <p:cTn id="28" dur="500"/>
                                        <p:tgtEl>
                                          <p:spTgt spid="6">
                                            <p:txEl>
                                              <p:pRg st="3" end="3"/>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blinds(horizontal)">
                                      <p:cBhvr>
                                        <p:cTn id="31" dur="500"/>
                                        <p:tgtEl>
                                          <p:spTgt spid="6">
                                            <p:txEl>
                                              <p:pRg st="4" end="4"/>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linds(horizontal)">
                                      <p:cBhvr>
                                        <p:cTn id="34" dur="500"/>
                                        <p:tgtEl>
                                          <p:spTgt spid="6">
                                            <p:txEl>
                                              <p:pRg st="5" end="5"/>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blinds(horizontal)">
                                      <p:cBhvr>
                                        <p:cTn id="4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p:grpSp>
        <p:nvGrpSpPr>
          <p:cNvPr id="3" name="组合 2"/>
          <p:cNvGrpSpPr/>
          <p:nvPr/>
        </p:nvGrpSpPr>
        <p:grpSpPr>
          <a:xfrm>
            <a:off x="-635" y="256540"/>
            <a:ext cx="12204065" cy="6731000"/>
            <a:chOff x="-1" y="391"/>
            <a:chExt cx="19219" cy="10600"/>
          </a:xfrm>
        </p:grpSpPr>
        <p:pic>
          <p:nvPicPr>
            <p:cNvPr id="4"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a:noFill/>
          </p:spPr>
        </p:pic>
        <p:pic>
          <p:nvPicPr>
            <p:cNvPr id="8" name="文本框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a:noFill/>
          </p:spPr>
        </p:pic>
        <p:pic>
          <p:nvPicPr>
            <p:cNvPr id="10" name="文本框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a:noFill/>
          </p:spPr>
        </p:pic>
        <p:pic>
          <p:nvPicPr>
            <p:cNvPr id="34" name="文本框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a:noFill/>
          </p:spPr>
        </p:pic>
        <p:pic>
          <p:nvPicPr>
            <p:cNvPr id="11" name="文本框 10" descr="啊11111111111"/>
            <p:cNvPicPr>
              <a:picLocks noChangeAspect="1"/>
            </p:cNvPicPr>
            <p:nvPr/>
          </p:nvPicPr>
          <p:blipFill>
            <a:blip r:embed="rId4"/>
            <a:stretch>
              <a:fillRect/>
            </a:stretch>
          </p:blipFill>
          <p:spPr>
            <a:xfrm>
              <a:off x="936" y="391"/>
              <a:ext cx="5240" cy="940"/>
            </a:xfrm>
            <a:prstGeom prst="rect">
              <a:avLst/>
            </a:prstGeom>
            <a:noFill/>
          </p:spPr>
        </p:pic>
      </p:grpSp>
      <p:sp>
        <p:nvSpPr>
          <p:cNvPr id="2" name="标题 1"/>
          <p:cNvSpPr txBox="1">
            <a:spLocks noGrp="1"/>
          </p:cNvSpPr>
          <p:nvPr>
            <p:ph type="title"/>
          </p:nvPr>
        </p:nvSpPr>
        <p:spPr>
          <a:xfrm>
            <a:off x="1011555" y="720725"/>
            <a:ext cx="10880090" cy="1198880"/>
          </a:xfrm>
          <a:noFill/>
        </p:spPr>
        <p:txBody>
          <a:bodyPr vert="horz" wrap="square" lIns="91440" tIns="45720" rIns="91440" bIns="45720" rtlCol="0" anchor="ctr">
            <a:spAutoFit/>
          </a:bodyPr>
          <a:p>
            <a:pPr lvl="0" algn="l">
              <a:lnSpc>
                <a:spcPct val="100000"/>
              </a:lnSpc>
              <a:buClrTx/>
              <a:buSzTx/>
              <a:buFontTx/>
            </a:pPr>
            <a:r>
              <a:rPr lang="en-US" altLang="zh-CN"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政府职能或市场配置资源</a:t>
            </a:r>
            <a:b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议题：社会主义市场经济条件下政府的“有为”与“无为</a:t>
            </a:r>
            <a:endPar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flipV="1">
            <a:off x="1515110" y="2007235"/>
            <a:ext cx="8853170" cy="673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48640" y="2198370"/>
            <a:ext cx="11343005" cy="4544060"/>
          </a:xfrm>
          <a:prstGeom prst="rect">
            <a:avLst/>
          </a:prstGeom>
          <a:noFill/>
        </p:spPr>
        <p:txBody>
          <a:bodyPr wrap="square" rtlCol="0">
            <a:spAutoFit/>
          </a:bodyPr>
          <a:p>
            <a:pPr algn="l">
              <a:lnSpc>
                <a:spcPts val="4340"/>
              </a:lnSpc>
              <a:buSzPct val="60000"/>
              <a:buNone/>
            </a:pP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党的十八大以来，我国政府大力推进“简政放权”，加大转变政府职能的力度。把不该管的微观事项坚决放给市场、交给社会，该加强的宏观管理切实加强，做到事前审批要多放，事中事后监管问责要到位。也就是说，既要把该放的权力放开放到位，又要把该管的事务管住管好，做到有所为有所不为。</a:t>
            </a:r>
            <a:endParaRPr lang="zh-CN" altLang="en-US" sz="32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4340"/>
              </a:lnSpc>
              <a:buSzPct val="60000"/>
              <a:buNone/>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1.从政治生活和经济生活的角度，说明政府为什么既要有为又要无为？</a:t>
            </a:r>
            <a:endParaRPr lang="zh-CN" altLang="en-US" sz="28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4340"/>
              </a:lnSpc>
              <a:buSzPct val="60000"/>
              <a:buNone/>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2.从政治生活和经济生活的角度，分析在社会主义市场经济条件下，政府如何处理好有为政府与有效市场的关系？</a:t>
            </a:r>
            <a:endParaRPr lang="zh-CN" altLang="en-US" sz="28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4340"/>
              </a:lnSpc>
              <a:buSzPct val="60000"/>
              <a:buNone/>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3.请你谈谈对“政府有效发挥作用，不等于包办一切”的认识？</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linds(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linds(horizontal)">
                                      <p:cBhvr>
                                        <p:cTn id="25" dur="500"/>
                                        <p:tgtEl>
                                          <p:spTgt spid="6">
                                            <p:txEl>
                                              <p:pRg st="1" end="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linds(horizontal)">
                                      <p:cBhvr>
                                        <p:cTn id="3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p:grpSp>
        <p:nvGrpSpPr>
          <p:cNvPr id="3" name="组合 2"/>
          <p:cNvGrpSpPr/>
          <p:nvPr/>
        </p:nvGrpSpPr>
        <p:grpSpPr>
          <a:xfrm>
            <a:off x="-635" y="256540"/>
            <a:ext cx="12204065" cy="6731000"/>
            <a:chOff x="-1" y="391"/>
            <a:chExt cx="19219" cy="10600"/>
          </a:xfrm>
        </p:grpSpPr>
        <p:pic>
          <p:nvPicPr>
            <p:cNvPr id="4"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a:noFill/>
          </p:spPr>
        </p:pic>
        <p:pic>
          <p:nvPicPr>
            <p:cNvPr id="8" name="文本框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a:noFill/>
          </p:spPr>
        </p:pic>
        <p:pic>
          <p:nvPicPr>
            <p:cNvPr id="10" name="文本框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a:noFill/>
          </p:spPr>
        </p:pic>
        <p:pic>
          <p:nvPicPr>
            <p:cNvPr id="34" name="文本框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a:noFill/>
          </p:spPr>
        </p:pic>
        <p:pic>
          <p:nvPicPr>
            <p:cNvPr id="11" name="文本框 10" descr="啊11111111111"/>
            <p:cNvPicPr>
              <a:picLocks noChangeAspect="1"/>
            </p:cNvPicPr>
            <p:nvPr/>
          </p:nvPicPr>
          <p:blipFill>
            <a:blip r:embed="rId4"/>
            <a:stretch>
              <a:fillRect/>
            </a:stretch>
          </p:blipFill>
          <p:spPr>
            <a:xfrm>
              <a:off x="936" y="391"/>
              <a:ext cx="5240" cy="940"/>
            </a:xfrm>
            <a:prstGeom prst="rect">
              <a:avLst/>
            </a:prstGeom>
            <a:noFill/>
          </p:spPr>
        </p:pic>
      </p:grpSp>
      <p:sp>
        <p:nvSpPr>
          <p:cNvPr id="2" name="标题 1"/>
          <p:cNvSpPr txBox="1">
            <a:spLocks noGrp="1"/>
          </p:cNvSpPr>
          <p:nvPr>
            <p:ph type="title"/>
          </p:nvPr>
        </p:nvSpPr>
        <p:spPr>
          <a:xfrm>
            <a:off x="1000125" y="668655"/>
            <a:ext cx="10880090" cy="1568450"/>
          </a:xfrm>
          <a:noFill/>
        </p:spPr>
        <p:txBody>
          <a:bodyPr vert="horz" wrap="square" lIns="91440" tIns="45720" rIns="91440" bIns="45720" rtlCol="0" anchor="ctr">
            <a:spAutoFit/>
          </a:bodyPr>
          <a:p>
            <a:pPr lvl="0" algn="l">
              <a:lnSpc>
                <a:spcPct val="100000"/>
              </a:lnSpc>
              <a:buClrTx/>
              <a:buSzTx/>
              <a:buFontTx/>
            </a:pPr>
            <a:r>
              <a:rPr lang="en-US" altLang="zh-CN"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新发展理念和新时代的经济建设</a:t>
            </a:r>
            <a:b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议题：如何看待我国经济发展增长目标的变化</a:t>
            </a:r>
            <a:b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flipV="1">
            <a:off x="2015490" y="1985645"/>
            <a:ext cx="8853170" cy="673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7" name="表格 6"/>
          <p:cNvGraphicFramePr/>
          <p:nvPr>
            <p:custDataLst>
              <p:tags r:id="rId6"/>
            </p:custDataLst>
          </p:nvPr>
        </p:nvGraphicFramePr>
        <p:xfrm>
          <a:off x="1106170" y="2197735"/>
          <a:ext cx="10693400" cy="1049655"/>
        </p:xfrm>
        <a:graphic>
          <a:graphicData uri="http://schemas.openxmlformats.org/drawingml/2006/table">
            <a:tbl>
              <a:tblPr firstRow="1" bandRow="1">
                <a:tableStyleId>{5940675A-B579-460E-94D1-54222C63F5DA}</a:tableStyleId>
              </a:tblPr>
              <a:tblGrid>
                <a:gridCol w="1315720"/>
                <a:gridCol w="1140460"/>
                <a:gridCol w="1598930"/>
                <a:gridCol w="1322070"/>
                <a:gridCol w="1320800"/>
                <a:gridCol w="1327150"/>
                <a:gridCol w="1320800"/>
                <a:gridCol w="1347470"/>
              </a:tblGrid>
              <a:tr h="400050">
                <a:tc>
                  <a:txBody>
                    <a:bodyPr/>
                    <a:p>
                      <a:pPr marL="228600" indent="-228600" algn="ctr" fontAlgn="base">
                        <a:lnSpc>
                          <a:spcPct val="90000"/>
                        </a:lnSpc>
                        <a:spcBef>
                          <a:spcPts val="1000"/>
                        </a:spcBef>
                        <a:buClrTx/>
                        <a:buSzTx/>
                        <a:buFont typeface="Arial" panose="020B0604020202020204" pitchFamily="34" charset="0"/>
                      </a:pPr>
                      <a:r>
                        <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2014</a:t>
                      </a:r>
                      <a:endPar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2015</a:t>
                      </a:r>
                      <a:endPar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2016</a:t>
                      </a:r>
                      <a:endPar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2017</a:t>
                      </a:r>
                      <a:endPar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2018</a:t>
                      </a:r>
                      <a:endPar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2019年</a:t>
                      </a:r>
                      <a:endPar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2020</a:t>
                      </a:r>
                      <a:endPar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2021</a:t>
                      </a:r>
                      <a:endParaRPr lang="zh-CN" altLang="en-US" sz="24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r>
              <a:tr h="649605">
                <a:tc>
                  <a:txBody>
                    <a:bodyPr/>
                    <a:p>
                      <a:pPr marL="228600" indent="-228600" algn="ctr" fontAlgn="base">
                        <a:lnSpc>
                          <a:spcPct val="90000"/>
                        </a:lnSpc>
                        <a:spcBef>
                          <a:spcPts val="1000"/>
                        </a:spcBef>
                        <a:buClrTx/>
                        <a:buSzTx/>
                        <a:buFont typeface="Arial" panose="020B0604020202020204" pitchFamily="34" charset="0"/>
                      </a:pP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7.5％左右</a:t>
                      </a:r>
                      <a:endPar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7％左右</a:t>
                      </a:r>
                      <a:endPar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6.5-7％左右</a:t>
                      </a:r>
                      <a:endPar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6.5％左右</a:t>
                      </a:r>
                      <a:endPar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6.5％左右</a:t>
                      </a:r>
                      <a:endPar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6-6.5％</a:t>
                      </a:r>
                      <a:endPar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未提出</a:t>
                      </a:r>
                      <a:endPar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c>
                  <a:txBody>
                    <a:bodyPr/>
                    <a:p>
                      <a:pPr marL="228600" indent="-228600" algn="ctr" fontAlgn="base">
                        <a:lnSpc>
                          <a:spcPct val="90000"/>
                        </a:lnSpc>
                        <a:spcBef>
                          <a:spcPts val="1000"/>
                        </a:spcBef>
                        <a:buClrTx/>
                        <a:buSzTx/>
                        <a:buFont typeface="Arial" panose="020B0604020202020204" pitchFamily="34" charset="0"/>
                      </a:pPr>
                      <a:r>
                        <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20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4">
                        <a:lumMod val="60000"/>
                        <a:lumOff val="40000"/>
                      </a:schemeClr>
                    </a:solidFill>
                  </a:tcPr>
                </a:tc>
              </a:tr>
            </a:tbl>
          </a:graphicData>
        </a:graphic>
      </p:graphicFrame>
      <p:sp>
        <p:nvSpPr>
          <p:cNvPr id="9" name="文本框 8"/>
          <p:cNvSpPr txBox="1"/>
          <p:nvPr/>
        </p:nvSpPr>
        <p:spPr>
          <a:xfrm>
            <a:off x="923925" y="3362960"/>
            <a:ext cx="10876280" cy="1198880"/>
          </a:xfrm>
          <a:prstGeom prst="rect">
            <a:avLst/>
          </a:prstGeom>
          <a:noFill/>
        </p:spPr>
        <p:txBody>
          <a:bodyPr wrap="square" rtlCol="0">
            <a:spAutoFit/>
          </a:bodyPr>
          <a:p>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十一五</a:t>
            </a: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期间，我国经济年均增长11.2％；</a:t>
            </a: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十二五</a:t>
            </a:r>
            <a:r>
              <a:rPr lang="en-US" altLang="zh-CN"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期间，我国经济年均增长8％。在2014年之前，我国每年的政府工作报告，都提出了明确的经济增长目标。</a:t>
            </a:r>
            <a:endParaRPr lang="zh-CN" altLang="en-US" sz="2400"/>
          </a:p>
        </p:txBody>
      </p:sp>
      <p:sp>
        <p:nvSpPr>
          <p:cNvPr id="12" name="文本框 11"/>
          <p:cNvSpPr txBox="1"/>
          <p:nvPr/>
        </p:nvSpPr>
        <p:spPr>
          <a:xfrm>
            <a:off x="1169670" y="4472940"/>
            <a:ext cx="9352915" cy="368300"/>
          </a:xfrm>
          <a:prstGeom prst="rect">
            <a:avLst/>
          </a:prstGeom>
          <a:noFill/>
        </p:spPr>
        <p:txBody>
          <a:bodyPr wrap="square" rtlCol="0">
            <a:spAutoFit/>
          </a:bodyPr>
          <a:p>
            <a:r>
              <a:rPr lang="en-US" altLang="zh-CN"/>
              <a:t>1.</a:t>
            </a:r>
            <a:endParaRPr lang="en-US" altLang="zh-CN"/>
          </a:p>
        </p:txBody>
      </p:sp>
      <p:sp>
        <p:nvSpPr>
          <p:cNvPr id="13" name="文本框 12"/>
          <p:cNvSpPr txBox="1"/>
          <p:nvPr/>
        </p:nvSpPr>
        <p:spPr>
          <a:xfrm>
            <a:off x="518795" y="4363085"/>
            <a:ext cx="10948035" cy="2194560"/>
          </a:xfrm>
          <a:prstGeom prst="rect">
            <a:avLst/>
          </a:prstGeom>
          <a:noFill/>
        </p:spPr>
        <p:txBody>
          <a:bodyPr wrap="square" rtlCol="0">
            <a:spAutoFit/>
          </a:bodyPr>
          <a:p>
            <a:pPr marL="228600" lvl="0" indent="-228600" algn="l" fontAlgn="base">
              <a:spcBef>
                <a:spcPts val="1000"/>
              </a:spcBef>
              <a:buClrTx/>
              <a:buSzTx/>
              <a:buFont typeface="Arial" panose="020B0604020202020204" pitchFamily="34" charset="0"/>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1.从2014年——2021年，我国GDP增长目标发生了什么变化？你如何认识这个变化？</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lvl="0" indent="-228600" algn="l" fontAlgn="base">
              <a:spcBef>
                <a:spcPts val="1000"/>
              </a:spcBef>
              <a:buClrTx/>
              <a:buSzTx/>
              <a:buFont typeface="Arial" panose="020B0604020202020204" pitchFamily="34" charset="0"/>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2.请你以“辩证认识GDP”为题，写一篇小论文。</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lvl="0" indent="-228600" algn="l" fontAlgn="base">
              <a:spcBef>
                <a:spcPts val="1000"/>
              </a:spcBef>
              <a:buClrTx/>
              <a:buSzTx/>
              <a:buFont typeface="Arial" panose="020B0604020202020204" pitchFamily="34" charset="0"/>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请你就在</a:t>
            </a: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经济持续繁荣且过热和经济持续衰退且萧条时分别采取的对策写出其发挥作用的传导图。</a:t>
            </a:r>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1" fill="hold">
                            <p:stCondLst>
                              <p:cond delay="1750"/>
                            </p:stCondLst>
                            <p:childTnLst>
                              <p:par>
                                <p:cTn id="12" presetID="1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blinds(horizontal)">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blinds(horizontal)">
                                      <p:cBhvr>
                                        <p:cTn id="35" dur="500"/>
                                        <p:tgtEl>
                                          <p:spTgt spid="13">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3">
                                            <p:txEl>
                                              <p:pRg st="1" end="1"/>
                                            </p:txEl>
                                          </p:spTgt>
                                        </p:tgtEl>
                                        <p:attrNameLst>
                                          <p:attrName>style.visibility</p:attrName>
                                        </p:attrNameLst>
                                      </p:cBhvr>
                                      <p:to>
                                        <p:strVal val="visible"/>
                                      </p:to>
                                    </p:set>
                                    <p:animEffect transition="in" filter="blinds(horizontal)">
                                      <p:cBhvr>
                                        <p:cTn id="38" dur="500"/>
                                        <p:tgtEl>
                                          <p:spTgt spid="13">
                                            <p:txEl>
                                              <p:pRg st="1" end="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blinds(horizontal)">
                                      <p:cBhvr>
                                        <p:cTn id="41"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p:grpSp>
        <p:nvGrpSpPr>
          <p:cNvPr id="3" name="组合 2"/>
          <p:cNvGrpSpPr/>
          <p:nvPr/>
        </p:nvGrpSpPr>
        <p:grpSpPr>
          <a:xfrm>
            <a:off x="-635" y="256540"/>
            <a:ext cx="12204065" cy="6731000"/>
            <a:chOff x="-1" y="391"/>
            <a:chExt cx="19219" cy="10600"/>
          </a:xfrm>
        </p:grpSpPr>
        <p:pic>
          <p:nvPicPr>
            <p:cNvPr id="4"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a:noFill/>
          </p:spPr>
        </p:pic>
        <p:pic>
          <p:nvPicPr>
            <p:cNvPr id="8" name="文本框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a:noFill/>
          </p:spPr>
        </p:pic>
        <p:pic>
          <p:nvPicPr>
            <p:cNvPr id="10" name="文本框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a:noFill/>
          </p:spPr>
        </p:pic>
        <p:pic>
          <p:nvPicPr>
            <p:cNvPr id="34" name="文本框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a:noFill/>
          </p:spPr>
        </p:pic>
        <p:pic>
          <p:nvPicPr>
            <p:cNvPr id="11" name="文本框 10" descr="啊11111111111"/>
            <p:cNvPicPr>
              <a:picLocks noChangeAspect="1"/>
            </p:cNvPicPr>
            <p:nvPr/>
          </p:nvPicPr>
          <p:blipFill>
            <a:blip r:embed="rId4"/>
            <a:stretch>
              <a:fillRect/>
            </a:stretch>
          </p:blipFill>
          <p:spPr>
            <a:xfrm>
              <a:off x="936" y="391"/>
              <a:ext cx="5240" cy="940"/>
            </a:xfrm>
            <a:prstGeom prst="rect">
              <a:avLst/>
            </a:prstGeom>
            <a:noFill/>
          </p:spPr>
        </p:pic>
      </p:grpSp>
      <p:sp>
        <p:nvSpPr>
          <p:cNvPr id="2" name="标题 1"/>
          <p:cNvSpPr txBox="1">
            <a:spLocks noGrp="1"/>
          </p:cNvSpPr>
          <p:nvPr>
            <p:ph type="title"/>
          </p:nvPr>
        </p:nvSpPr>
        <p:spPr>
          <a:xfrm>
            <a:off x="1515110" y="213678"/>
            <a:ext cx="10450830" cy="2061210"/>
          </a:xfrm>
          <a:noFill/>
        </p:spPr>
        <p:txBody>
          <a:bodyPr vert="horz" wrap="square" lIns="91440" tIns="45720" rIns="91440" bIns="45720" rtlCol="0" anchor="ctr">
            <a:spAutoFit/>
          </a:bodyPr>
          <a:p>
            <a:pPr lvl="0" algn="l">
              <a:lnSpc>
                <a:spcPct val="100000"/>
              </a:lnSpc>
              <a:buClrTx/>
              <a:buSzTx/>
              <a:buFontTx/>
            </a:pPr>
            <a:r>
              <a:rPr lang="en-US" altLang="zh-CN"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《企业》二轮复习</a:t>
            </a:r>
            <a:b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议题：猪如何在风口上飞又不至于被摔死</a:t>
            </a:r>
            <a:b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b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flipV="1">
            <a:off x="901065" y="1424305"/>
            <a:ext cx="10750550" cy="228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169670" y="4472940"/>
            <a:ext cx="9352915" cy="368300"/>
          </a:xfrm>
          <a:prstGeom prst="rect">
            <a:avLst/>
          </a:prstGeom>
          <a:noFill/>
        </p:spPr>
        <p:txBody>
          <a:bodyPr wrap="square" rtlCol="0">
            <a:spAutoFit/>
          </a:bodyPr>
          <a:p>
            <a:r>
              <a:rPr lang="en-US" altLang="zh-CN"/>
              <a:t>1.</a:t>
            </a:r>
            <a:endParaRPr lang="en-US" altLang="zh-CN"/>
          </a:p>
        </p:txBody>
      </p:sp>
      <p:sp>
        <p:nvSpPr>
          <p:cNvPr id="5" name="文本框 4"/>
          <p:cNvSpPr txBox="1"/>
          <p:nvPr/>
        </p:nvSpPr>
        <p:spPr>
          <a:xfrm>
            <a:off x="113665" y="1447165"/>
            <a:ext cx="11965305" cy="5774690"/>
          </a:xfrm>
          <a:prstGeom prst="rect">
            <a:avLst/>
          </a:prstGeom>
          <a:noFill/>
        </p:spPr>
        <p:txBody>
          <a:bodyPr wrap="square" rtlCol="0">
            <a:spAutoFit/>
          </a:bodyPr>
          <a:p>
            <a:pPr marL="228600" lvl="0" indent="-228600" algn="l" fontAlgn="base">
              <a:spcBef>
                <a:spcPts val="1000"/>
              </a:spcBef>
              <a:buClrTx/>
              <a:buSzTx/>
              <a:buFont typeface="Arial" panose="020B0604020202020204" pitchFamily="34" charset="0"/>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小米</a:t>
            </a: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雷军提出了</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著名的</a:t>
            </a: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“飞猪理论”，即站在台风口，猪也能飞起来。“飞猪理论”的本质并不复杂，概括起来就四个字：顺势而为。</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lvl="0" indent="-228600" algn="l" fontAlgn="base">
              <a:spcBef>
                <a:spcPts val="1000"/>
              </a:spcBef>
              <a:buClrTx/>
              <a:buSzTx/>
              <a:buFont typeface="Arial" panose="020B0604020202020204" pitchFamily="34" charset="0"/>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伴随着“飞猪理论”的迅速走红，争议也由此而来，不少大佬矛头直指“飞猪理论”。如马云认为，“猪碰上风也会飞，但是风过去摔死的还是猪，因为你还是猪。”百度李彦宏在出席IT领袖峰会时也对“飞猪理论”表示不满，他认为其充满投机思维。</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lvl="0" indent="-228600" algn="l" fontAlgn="base">
              <a:spcBef>
                <a:spcPts val="1000"/>
              </a:spcBef>
              <a:buClrTx/>
              <a:buSzTx/>
              <a:buFont typeface="Arial" panose="020B0604020202020204" pitchFamily="34" charset="0"/>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面对外界的质疑，雷军不得不对“飞猪理论”做出更全面的解释，反复提及“1万小时定律”和“选择比努力重要”两大理论，前者是“飞猪理论”的前提，没有深厚积累即便遇到发展良机，也会失之交臂；后者是“飞猪理论”的核心，“不能只顾埋头苦干，不去抬头看路。          </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lvl="0" indent="-228600" algn="l" fontAlgn="base">
              <a:spcBef>
                <a:spcPts val="1000"/>
              </a:spcBef>
              <a:buClrTx/>
              <a:buSzTx/>
              <a:buFont typeface="Arial" panose="020B0604020202020204" pitchFamily="34" charset="0"/>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中国经济正处于新旧动能的转换期，传统的经济业态正转型升级，“互联网＋”等这些站在“风口”的新的经济业态也层出不穷。新业态的健康发展离不开政府的必要放权、引导支持和监督管理。正如李克强所说，要深化简政放权、放管结合、优化服务改革，把“放、管、服”有机结合起来。</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lvl="0" indent="-228600" algn="l" fontAlgn="base">
              <a:spcBef>
                <a:spcPts val="1000"/>
              </a:spcBef>
              <a:buClrTx/>
              <a:buSzTx/>
              <a:buFont typeface="Arial" panose="020B0604020202020204" pitchFamily="34" charset="0"/>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linds(horizontal)">
                                      <p:cBhvr>
                                        <p:cTn id="23" dur="500"/>
                                        <p:tgtEl>
                                          <p:spTgt spid="5">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linds(horizontal)">
                                      <p:cBhvr>
                                        <p:cTn id="26" dur="500"/>
                                        <p:tgtEl>
                                          <p:spTgt spid="5">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linds(horizontal)">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p:grpSp>
        <p:nvGrpSpPr>
          <p:cNvPr id="3" name="组合 2"/>
          <p:cNvGrpSpPr/>
          <p:nvPr/>
        </p:nvGrpSpPr>
        <p:grpSpPr>
          <a:xfrm>
            <a:off x="-635" y="256540"/>
            <a:ext cx="12204065" cy="6731000"/>
            <a:chOff x="-1" y="391"/>
            <a:chExt cx="19219" cy="10600"/>
          </a:xfrm>
        </p:grpSpPr>
        <p:pic>
          <p:nvPicPr>
            <p:cNvPr id="4"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a:noFill/>
          </p:spPr>
        </p:pic>
        <p:pic>
          <p:nvPicPr>
            <p:cNvPr id="8" name="文本框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a:noFill/>
          </p:spPr>
        </p:pic>
        <p:pic>
          <p:nvPicPr>
            <p:cNvPr id="10" name="文本框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a:noFill/>
          </p:spPr>
        </p:pic>
        <p:pic>
          <p:nvPicPr>
            <p:cNvPr id="34" name="文本框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a:noFill/>
          </p:spPr>
        </p:pic>
        <p:pic>
          <p:nvPicPr>
            <p:cNvPr id="11" name="文本框 10" descr="啊11111111111"/>
            <p:cNvPicPr>
              <a:picLocks noChangeAspect="1"/>
            </p:cNvPicPr>
            <p:nvPr/>
          </p:nvPicPr>
          <p:blipFill>
            <a:blip r:embed="rId4"/>
            <a:stretch>
              <a:fillRect/>
            </a:stretch>
          </p:blipFill>
          <p:spPr>
            <a:xfrm>
              <a:off x="936" y="391"/>
              <a:ext cx="5240" cy="940"/>
            </a:xfrm>
            <a:prstGeom prst="rect">
              <a:avLst/>
            </a:prstGeom>
            <a:noFill/>
          </p:spPr>
        </p:pic>
      </p:grpSp>
      <p:sp>
        <p:nvSpPr>
          <p:cNvPr id="2" name="标题 1"/>
          <p:cNvSpPr txBox="1">
            <a:spLocks noGrp="1"/>
          </p:cNvSpPr>
          <p:nvPr>
            <p:ph type="title"/>
          </p:nvPr>
        </p:nvSpPr>
        <p:spPr>
          <a:xfrm>
            <a:off x="1515110" y="732155"/>
            <a:ext cx="10450830" cy="2061210"/>
          </a:xfrm>
          <a:noFill/>
        </p:spPr>
        <p:txBody>
          <a:bodyPr vert="horz" wrap="square" lIns="91440" tIns="45720" rIns="91440" bIns="45720" rtlCol="0" anchor="ctr">
            <a:spAutoFit/>
          </a:bodyPr>
          <a:p>
            <a:pPr lvl="0" algn="l">
              <a:lnSpc>
                <a:spcPct val="100000"/>
              </a:lnSpc>
              <a:buClrTx/>
              <a:buSzTx/>
              <a:buFontTx/>
            </a:pPr>
            <a:r>
              <a:rPr lang="en-US" altLang="zh-CN"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《企业》二轮复习</a:t>
            </a:r>
            <a:b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议题：猪如何在风口上飞又不至于被摔死</a:t>
            </a:r>
            <a:b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b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flipV="1">
            <a:off x="901065" y="2042795"/>
            <a:ext cx="10750550" cy="228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169670" y="4472940"/>
            <a:ext cx="9352915" cy="368300"/>
          </a:xfrm>
          <a:prstGeom prst="rect">
            <a:avLst/>
          </a:prstGeom>
          <a:noFill/>
        </p:spPr>
        <p:txBody>
          <a:bodyPr wrap="square" rtlCol="0">
            <a:spAutoFit/>
          </a:bodyPr>
          <a:p>
            <a:r>
              <a:rPr lang="en-US" altLang="zh-CN"/>
              <a:t>1.</a:t>
            </a:r>
            <a:endParaRPr lang="en-US" altLang="zh-CN"/>
          </a:p>
        </p:txBody>
      </p:sp>
      <p:sp>
        <p:nvSpPr>
          <p:cNvPr id="5" name="文本框 4"/>
          <p:cNvSpPr txBox="1"/>
          <p:nvPr/>
        </p:nvSpPr>
        <p:spPr>
          <a:xfrm>
            <a:off x="113030" y="1967230"/>
            <a:ext cx="11965305" cy="460375"/>
          </a:xfrm>
          <a:prstGeom prst="rect">
            <a:avLst/>
          </a:prstGeom>
          <a:noFill/>
        </p:spPr>
        <p:txBody>
          <a:bodyPr wrap="square" rtlCol="0">
            <a:spAutoFit/>
          </a:bodyPr>
          <a:p>
            <a:pPr marL="228600" lvl="0" indent="-228600" algn="l" fontAlgn="base">
              <a:spcBef>
                <a:spcPts val="1000"/>
              </a:spcBef>
              <a:buClrTx/>
              <a:buSzTx/>
              <a:buFont typeface="Arial" panose="020B0604020202020204" pitchFamily="34" charset="0"/>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文本框 5"/>
          <p:cNvSpPr txBox="1"/>
          <p:nvPr/>
        </p:nvSpPr>
        <p:spPr>
          <a:xfrm>
            <a:off x="516255" y="2198370"/>
            <a:ext cx="11384280" cy="5169535"/>
          </a:xfrm>
          <a:prstGeom prst="rect">
            <a:avLst/>
          </a:prstGeom>
          <a:noFill/>
        </p:spPr>
        <p:txBody>
          <a:bodyPr wrap="square" rtlCol="0">
            <a:spAutoFit/>
          </a:bodyPr>
          <a:p>
            <a:pPr marL="228600" indent="-228600" algn="l" fontAlgn="base">
              <a:spcBef>
                <a:spcPts val="1000"/>
              </a:spcBef>
              <a:buClrTx/>
              <a:buSzTx/>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从哲学认识论的角度，说明我们应如何对待类似“飞猪理论”的争论。</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gn="l" fontAlgn="base">
              <a:spcBef>
                <a:spcPts val="1000"/>
              </a:spcBef>
              <a:buClrTx/>
              <a:buSzTx/>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运用《政治生活》的知识，从“放、管、服”的角度谈谈政府对“站在风口上的猪”该如何作为。</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gn="l" fontAlgn="base">
              <a:spcBef>
                <a:spcPts val="1000"/>
              </a:spcBef>
              <a:buClrTx/>
              <a:buSzTx/>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运用《经济生活》的知识，说明“猪如何站在风口上飞，又不至于被摔死”，并分别说明辩证唯物论的依据。</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indent="-228600" algn="l" fontAlgn="base">
              <a:spcBef>
                <a:spcPts val="1000"/>
              </a:spcBef>
              <a:buClrTx/>
              <a:buSzTx/>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请你围绕企业在市场竞争中做好“选择与努力”这两篇大文章写一篇小论文。</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28600" indent="-228600" algn="l" fontAlgn="base">
              <a:spcBef>
                <a:spcPts val="1000"/>
              </a:spcBef>
              <a:buClrTx/>
              <a:buSzTx/>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请你预测中国经济下一个可能的</a:t>
            </a: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风口</a:t>
            </a: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并说明理由。</a:t>
            </a:r>
            <a:endParaRPr lang="zh-CN" altLang="en-US" sz="28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gn="l" fontAlgn="base">
              <a:spcBef>
                <a:spcPts val="1000"/>
              </a:spcBef>
              <a:buClrTx/>
              <a:buSzTx/>
              <a:buNone/>
            </a:pP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gn="l" fontAlgn="base">
              <a:spcBef>
                <a:spcPts val="1000"/>
              </a:spcBef>
              <a:buClrTx/>
              <a:buSzTx/>
              <a:buNone/>
            </a:pP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1395095" y="926465"/>
            <a:ext cx="9896475" cy="645160"/>
          </a:xfrm>
          <a:noFill/>
        </p:spPr>
        <p:txBody>
          <a:bodyPr vert="horz" wrap="square" lIns="91440" tIns="45720" rIns="91440" bIns="45720" rtlCol="0" anchor="ctr">
            <a:spAutoFit/>
          </a:bodyPr>
          <a:p>
            <a:pPr lvl="0" algn="l">
              <a:lnSpc>
                <a:spcPct val="100000"/>
              </a:lnSpc>
              <a:buClrTx/>
              <a:buSzTx/>
              <a:buFontTx/>
            </a:pP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三、进行议题设计的三个依据</a:t>
            </a: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408305" y="2037080"/>
            <a:ext cx="11409045" cy="4496435"/>
          </a:xfrm>
        </p:spPr>
        <p:txBody>
          <a:bodyPr>
            <a:normAutofit/>
          </a:bodyPr>
          <a:p>
            <a:pPr marR="0" lvl="0" algn="l" defTabSz="914400" rtl="0" fontAlgn="base">
              <a:lnSpc>
                <a:spcPts val="4260"/>
              </a:lnSpc>
              <a:spcBef>
                <a:spcPts val="1000"/>
              </a:spcBef>
              <a:buClrTx/>
              <a:buSzTx/>
              <a:buFont typeface="Wingdings 2" panose="05020102010507070707" pitchFamily="18" charset="2"/>
              <a:buNone/>
            </a:pP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重要、重大（有价值）</a:t>
            </a:r>
            <a:endParaRPr kumimoji="0" lang="zh-CN" altLang="en-US"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重要（核心）知识点，重大的社会关切的政治、经济和社会问题              </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争议、思辨、两难、开放（有必要）</a:t>
            </a:r>
            <a:endParaRPr kumimoji="0" lang="zh-CN" altLang="en-US"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选择为议题的问题，应该是具有争议、思辨、两难、开放的问题</a:t>
            </a:r>
            <a:endParaRPr kumimoji="0" lang="zh-CN" altLang="en-US"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生活、困惑（有可能）</a:t>
            </a:r>
            <a:endParaRPr kumimoji="0" lang="zh-CN" altLang="en-US"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紧扣社会热点和学生实际，学生生活有体验、知识有积累、认识有困惑</a:t>
            </a:r>
            <a:endParaRPr kumimoji="0" lang="zh-CN" altLang="en-US"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algn="l" rtl="0" fontAlgn="base">
              <a:lnSpc>
                <a:spcPts val="4260"/>
              </a:lnSpc>
              <a:buClrTx/>
              <a:buSzTx/>
              <a:buNone/>
            </a:pPr>
            <a:endParaRPr lang="zh-CN" altLang="en-US"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a:off x="980440" y="1755775"/>
            <a:ext cx="92938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linds(horizontal)">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blinds(horizontal)">
                                      <p:cBhvr>
                                        <p:cTn id="28" dur="500"/>
                                        <p:tgtEl>
                                          <p:spTgt spid="5">
                                            <p:txEl>
                                              <p:pRg st="1" end="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blinds(horizontal)">
                                      <p:cBhvr>
                                        <p:cTn id="31" dur="500"/>
                                        <p:tgtEl>
                                          <p:spTgt spid="5">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blinds(horizontal)">
                                      <p:cBhvr>
                                        <p:cTn id="36" dur="500"/>
                                        <p:tgtEl>
                                          <p:spTgt spid="5">
                                            <p:txEl>
                                              <p:pRg st="3" end="3"/>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blinds(horizontal)">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186690" y="15049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1395095" y="434023"/>
            <a:ext cx="9896475" cy="1630045"/>
          </a:xfrm>
          <a:noFill/>
        </p:spPr>
        <p:txBody>
          <a:bodyPr vert="horz" wrap="square" lIns="91440" tIns="45720" rIns="91440" bIns="45720" rtlCol="0" anchor="ctr">
            <a:spAutoFit/>
          </a:bodyPr>
          <a:p>
            <a:pPr lvl="0" algn="l">
              <a:lnSpc>
                <a:spcPct val="100000"/>
              </a:lnSpc>
              <a:buClrTx/>
              <a:buSzTx/>
              <a:buFontTx/>
            </a:pPr>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课标中的议题示例</a:t>
            </a:r>
            <a:b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为什么</a:t>
            </a:r>
            <a:r>
              <a:rPr lang="en-US" altLang="zh-CN"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两只手</a:t>
            </a:r>
            <a:r>
              <a:rPr lang="en-US" altLang="zh-CN"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优于</a:t>
            </a:r>
            <a:r>
              <a:rPr lang="en-US" altLang="zh-CN"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一只手</a:t>
            </a:r>
            <a:r>
              <a:rPr lang="en-US" altLang="zh-CN"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br>
              <a:rPr kumimoji="0" lang="zh-CN" altLang="en-US" sz="3200"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endParaRPr lang="en-US" altLang="zh-CN"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408305" y="2033270"/>
            <a:ext cx="11409045" cy="4509135"/>
          </a:xfrm>
        </p:spPr>
        <p:txBody>
          <a:bodyPr>
            <a:normAutofit/>
          </a:bodyPr>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知识：指向教材的核心知识和难点知识。</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情境：在完善社会主义市场经济的过程中，要深化政府职能转变，推进放管服改革</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开放和思辨：管与不管、管多管少、无为与有为等</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价值引领：学生作为未来的管理者和企业经验者，如何引导他们树立有为政府和有效市场的关系   </a:t>
            </a:r>
            <a:endParaRPr kumimoji="0" lang="zh-CN" altLang="en-US"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algn="l" rtl="0" fontAlgn="base">
              <a:lnSpc>
                <a:spcPts val="4260"/>
              </a:lnSpc>
              <a:buClrTx/>
              <a:buSzTx/>
              <a:buNone/>
            </a:pPr>
            <a:endParaRPr lang="zh-CN" altLang="en-US"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a:off x="980440" y="1798320"/>
            <a:ext cx="92938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linds(horizontal)">
                                      <p:cBhvr>
                                        <p:cTn id="23" dur="500"/>
                                        <p:tgtEl>
                                          <p:spTgt spid="5">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linds(horizontal)">
                                      <p:cBhvr>
                                        <p:cTn id="26" dur="500"/>
                                        <p:tgtEl>
                                          <p:spTgt spid="5">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linds(horizontal)">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1395095" y="649606"/>
            <a:ext cx="9896475" cy="1198880"/>
          </a:xfrm>
          <a:noFill/>
        </p:spPr>
        <p:txBody>
          <a:bodyPr vert="horz" wrap="square" lIns="91440" tIns="45720" rIns="91440" bIns="45720" rtlCol="0" anchor="ctr">
            <a:spAutoFit/>
          </a:bodyPr>
          <a:p>
            <a:pPr lvl="0" algn="l">
              <a:lnSpc>
                <a:spcPct val="100000"/>
              </a:lnSpc>
              <a:buClrTx/>
              <a:buSzTx/>
              <a:buFontTx/>
            </a:pPr>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四、议题式教学在教学实施中的四个问题</a:t>
            </a:r>
            <a:br>
              <a:rPr kumimoji="0" lang="zh-CN" altLang="en-US" sz="3600"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endPar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408305" y="1611630"/>
            <a:ext cx="11409045" cy="4921885"/>
          </a:xfrm>
        </p:spPr>
        <p:txBody>
          <a:bodyPr>
            <a:normAutofit/>
          </a:bodyPr>
          <a:p>
            <a:pPr marR="0" lvl="0" algn="l" defTabSz="914400" rtl="0" fontAlgn="base">
              <a:lnSpc>
                <a:spcPts val="4260"/>
              </a:lnSpc>
              <a:spcBef>
                <a:spcPts val="1000"/>
              </a:spcBef>
              <a:buClrTx/>
              <a:buSzTx/>
              <a:buFont typeface="Wingdings 2" panose="05020102010507070707" pitchFamily="18" charset="2"/>
              <a:buNone/>
            </a:pP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议题的主题化和序列化 </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议题往往围绕一个主题展开          </a:t>
            </a:r>
            <a:endParaRPr kumimoji="0" lang="zh-CN" altLang="en-US"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algn="l" rtl="0" fontAlgn="base">
              <a:lnSpc>
                <a:spcPts val="4260"/>
              </a:lnSpc>
              <a:buClrTx/>
              <a:buSzTx/>
              <a:buNone/>
            </a:pPr>
            <a:r>
              <a:rPr lang="zh-CN" altLang="en-US"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对应结构化的学科内容，议题也提供结构化的问题序列和活动序列。议题往往是有一定厚度、高度、深度的可分解的主问题。</a:t>
            </a:r>
            <a:endParaRPr lang="zh-CN" altLang="en-US"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algn="l" rtl="0" fontAlgn="base">
              <a:lnSpc>
                <a:spcPts val="4260"/>
              </a:lnSpc>
              <a:buClrTx/>
              <a:buSzTx/>
              <a:buNone/>
            </a:pPr>
            <a:r>
              <a:rPr lang="zh-CN" altLang="en-US"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问题序列：从不同的角度、不同的思维指向对议题进行分解</a:t>
            </a:r>
            <a:endParaRPr lang="en-US" altLang="zh-CN"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R="0" lvl="0" algn="l" rtl="0" fontAlgn="base">
              <a:lnSpc>
                <a:spcPts val="4260"/>
              </a:lnSpc>
              <a:buClrTx/>
              <a:buSzTx/>
              <a:buNone/>
            </a:pPr>
            <a:r>
              <a:rPr lang="zh-CN" altLang="en-US"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活动序列：包括提示学生思考问题的情境、运用资料的方法、共同探究的策略、表达和解释的机会</a:t>
            </a:r>
            <a:endParaRPr lang="zh-CN" altLang="en-US"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a:off x="980440" y="1612265"/>
            <a:ext cx="92938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linds(horizont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linds(horizont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blinds(horizontal)">
                                      <p:cBhvr>
                                        <p:cTn id="35" dur="500"/>
                                        <p:tgtEl>
                                          <p:spTgt spid="5">
                                            <p:txEl>
                                              <p:pRg st="3" end="3"/>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blinds(horizontal)">
                                      <p:cBhvr>
                                        <p:cTn id="3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1229995" y="845185"/>
            <a:ext cx="10061575" cy="1198880"/>
          </a:xfrm>
          <a:noFill/>
        </p:spPr>
        <p:txBody>
          <a:bodyPr vert="horz" wrap="square" lIns="91440" tIns="45720" rIns="91440" bIns="45720" rtlCol="0" anchor="ctr">
            <a:spAutoFit/>
          </a:bodyPr>
          <a:p>
            <a:pPr lvl="0" algn="l">
              <a:lnSpc>
                <a:spcPct val="100000"/>
              </a:lnSpc>
              <a:buClrTx/>
              <a:buSzTx/>
              <a:buFontTx/>
            </a:pPr>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社会主义市场经济体制如何成就中国高铁奇迹</a:t>
            </a:r>
            <a:br>
              <a:rPr kumimoji="0" lang="zh-CN" altLang="en-US" sz="3600"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endPar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408305" y="1985010"/>
            <a:ext cx="11409045" cy="4548505"/>
          </a:xfrm>
        </p:spPr>
        <p:txBody>
          <a:bodyPr>
            <a:normAutofit/>
          </a:bodyPr>
          <a:p>
            <a:pPr marR="0" lvl="0" algn="l" defTabSz="914400" rtl="0" fontAlgn="base">
              <a:lnSpc>
                <a:spcPts val="4260"/>
              </a:lnSpc>
              <a:spcBef>
                <a:spcPts val="1000"/>
              </a:spcBef>
              <a:buClrTx/>
              <a:buSzTx/>
              <a:buFont typeface="Wingdings 2" panose="05020102010507070707" pitchFamily="18" charset="2"/>
              <a:buNone/>
            </a:pP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收集整理我国高铁发展成就和存在问题的资料。</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从市场经济和社会主义制度两个方面分别论证如何推动中国高铁的发展？</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从中国高铁的发展谈谈对</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两只手</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优于</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一只手</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的认识。</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课后进一步收集社会主义市场经济体制促进某一行业（产业）、某一重大战略（工程）的案例。</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a:off x="1692275" y="1848485"/>
            <a:ext cx="92938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771015" y="2818130"/>
            <a:ext cx="8318500" cy="368300"/>
          </a:xfrm>
          <a:prstGeom prst="rect">
            <a:avLst/>
          </a:prstGeom>
          <a:noFill/>
        </p:spPr>
        <p:txBody>
          <a:bodyPr wrap="square" rtlCol="0">
            <a:spAutoFit/>
          </a:bodyPr>
          <a:p>
            <a:r>
              <a:rPr lang="en-US" altLang="zh-CN"/>
              <a:t>1.</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linds(horizontal)">
                                      <p:cBhvr>
                                        <p:cTn id="23" dur="500"/>
                                        <p:tgtEl>
                                          <p:spTgt spid="5">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linds(horizontal)">
                                      <p:cBhvr>
                                        <p:cTn id="26" dur="500"/>
                                        <p:tgtEl>
                                          <p:spTgt spid="5">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linds(horizontal)">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1229995" y="845185"/>
            <a:ext cx="10061575" cy="1198880"/>
          </a:xfrm>
          <a:noFill/>
        </p:spPr>
        <p:txBody>
          <a:bodyPr vert="horz" wrap="square" lIns="91440" tIns="45720" rIns="91440" bIns="45720" rtlCol="0" anchor="ctr">
            <a:spAutoFit/>
          </a:bodyPr>
          <a:p>
            <a:pPr lvl="0" algn="l">
              <a:lnSpc>
                <a:spcPct val="100000"/>
              </a:lnSpc>
              <a:buClrTx/>
              <a:buSzTx/>
              <a:buFontTx/>
            </a:pPr>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如何认识我国经济增长目标发生的变化</a:t>
            </a:r>
            <a:br>
              <a:rPr kumimoji="0" lang="zh-CN" altLang="en-US" sz="3600"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endPar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233045" y="2190750"/>
            <a:ext cx="11374755" cy="4342765"/>
          </a:xfrm>
        </p:spPr>
        <p:txBody>
          <a:bodyPr>
            <a:normAutofit/>
          </a:bodyPr>
          <a:p>
            <a:pPr marR="0" lvl="0" algn="l" defTabSz="914400" rtl="0" fontAlgn="base">
              <a:lnSpc>
                <a:spcPts val="4260"/>
              </a:lnSpc>
              <a:spcBef>
                <a:spcPts val="1000"/>
              </a:spcBef>
              <a:buClrTx/>
              <a:buSzTx/>
              <a:buFont typeface="Wingdings 2" panose="05020102010507070707" pitchFamily="18" charset="2"/>
              <a:buNone/>
            </a:pP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1.</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收集整理我国近几个五年规划期间我们经济发展的目标的资料。</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从新发展理念的角度，如何看待这种变化？</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以</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如何看待</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GDP”</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为题，写一篇政治小论文。</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R="0" lvl="0" algn="l" defTabSz="914400" rtl="0" fontAlgn="base">
              <a:lnSpc>
                <a:spcPts val="4260"/>
              </a:lnSpc>
              <a:spcBef>
                <a:spcPts val="1000"/>
              </a:spcBef>
              <a:buClrTx/>
              <a:buSzTx/>
              <a:buFont typeface="Wingdings 2" panose="05020102010507070707" pitchFamily="18" charset="2"/>
              <a:buNone/>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为保持我国经济平稳运行，我国采取了哪些措施，并举例说明。</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a:off x="1692275" y="1848485"/>
            <a:ext cx="92938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771015" y="2818130"/>
            <a:ext cx="8318500" cy="368300"/>
          </a:xfrm>
          <a:prstGeom prst="rect">
            <a:avLst/>
          </a:prstGeom>
          <a:noFill/>
        </p:spPr>
        <p:txBody>
          <a:bodyPr wrap="square" rtlCol="0">
            <a:spAutoFit/>
          </a:bodyPr>
          <a:p>
            <a:r>
              <a:rPr lang="en-US" altLang="zh-CN"/>
              <a:t>1.</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linds(horizontal)">
                                      <p:cBhvr>
                                        <p:cTn id="23" dur="500"/>
                                        <p:tgtEl>
                                          <p:spTgt spid="5">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linds(horizontal)">
                                      <p:cBhvr>
                                        <p:cTn id="26" dur="500"/>
                                        <p:tgtEl>
                                          <p:spTgt spid="5">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linds(horizontal)">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094740" y="2264410"/>
            <a:ext cx="9773920" cy="3616325"/>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8511012" y="4441707"/>
            <a:ext cx="3140242" cy="2524265"/>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187673" y="1222086"/>
            <a:ext cx="1155032" cy="779686"/>
          </a:xfrm>
          <a:prstGeom prst="rect">
            <a:avLst/>
          </a:prstGeom>
        </p:spPr>
      </p:pic>
      <p:cxnSp>
        <p:nvCxnSpPr>
          <p:cNvPr id="25" name="PA-直接连接符 6"/>
          <p:cNvCxnSpPr/>
          <p:nvPr>
            <p:custDataLst>
              <p:tags r:id="rId4"/>
            </p:custDataLst>
          </p:nvPr>
        </p:nvCxnSpPr>
        <p:spPr>
          <a:xfrm>
            <a:off x="1489710" y="1935480"/>
            <a:ext cx="9213215" cy="88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0014691" y="412989"/>
            <a:ext cx="854244" cy="836447"/>
          </a:xfrm>
          <a:prstGeom prst="rect">
            <a:avLst/>
          </a:prstGeom>
        </p:spPr>
      </p:pic>
      <p:pic>
        <p:nvPicPr>
          <p:cNvPr id="11" name="图片 10" descr="啊11111111111"/>
          <p:cNvPicPr>
            <a:picLocks noChangeAspect="1"/>
          </p:cNvPicPr>
          <p:nvPr/>
        </p:nvPicPr>
        <p:blipFill>
          <a:blip r:embed="rId5"/>
          <a:stretch>
            <a:fillRect/>
          </a:stretch>
        </p:blipFill>
        <p:spPr>
          <a:xfrm>
            <a:off x="594360" y="248285"/>
            <a:ext cx="3327400" cy="596900"/>
          </a:xfrm>
          <a:prstGeom prst="rect">
            <a:avLst/>
          </a:prstGeom>
        </p:spPr>
      </p:pic>
      <p:sp>
        <p:nvSpPr>
          <p:cNvPr id="14338" name="内容占位符 2"/>
          <p:cNvSpPr>
            <a:spLocks noGrp="1"/>
          </p:cNvSpPr>
          <p:nvPr>
            <p:ph idx="1"/>
          </p:nvPr>
        </p:nvSpPr>
        <p:spPr>
          <a:xfrm>
            <a:off x="1193800" y="2190115"/>
            <a:ext cx="10010775" cy="4514215"/>
          </a:xfrm>
        </p:spPr>
        <p:txBody>
          <a:bodyPr anchor="t" anchorCtr="0"/>
          <a:p>
            <a:pPr marL="0" indent="0">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TextBox 36"/>
          <p:cNvSpPr txBox="1"/>
          <p:nvPr/>
        </p:nvSpPr>
        <p:spPr>
          <a:xfrm>
            <a:off x="779780" y="922020"/>
            <a:ext cx="10092690" cy="768350"/>
          </a:xfrm>
          <a:prstGeom prst="rect">
            <a:avLst/>
          </a:prstGeom>
          <a:noFill/>
        </p:spPr>
        <p:txBody>
          <a:bodyPr wrap="square" rtlCol="0">
            <a:spAutoFit/>
          </a:bodyPr>
          <a:p>
            <a:pPr algn="l"/>
            <a:r>
              <a:rPr lang="en-US" altLang="zh-CN"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4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rPr>
              <a:t>新课改    新课标    新理念  新高考</a:t>
            </a:r>
            <a:endParaRPr lang="zh-CN" altLang="en-US" sz="44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576070" y="2424430"/>
            <a:ext cx="9245600" cy="3815080"/>
          </a:xfrm>
          <a:prstGeom prst="rect">
            <a:avLst/>
          </a:prstGeom>
          <a:noFill/>
        </p:spPr>
        <p:txBody>
          <a:bodyPr wrap="square" rtlCol="0">
            <a:spAutoFit/>
          </a:bodyPr>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明确了学科课程性质</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凝练了学科核心素养</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更新了教学内容</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研制了学业质量标准</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提出了教学评价实施建议</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第一条：围绕议题，设计活动型学科课程的教学</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1.5-1.5*$)^3-(1.5-1.5*$)^2)">
                                          <p:val>
                                            <p:fltVal val="0"/>
                                          </p:val>
                                        </p:tav>
                                        <p:tav tm="100000">
                                          <p:val>
                                            <p:fltVal val="1"/>
                                          </p:val>
                                        </p:tav>
                                      </p:tavLst>
                                    </p:anim>
                                    <p:anim to="" calcmode="lin" valueType="num">
                                      <p:cBhvr>
                                        <p:cTn id="9" dur="750" fill="hold">
                                          <p:stCondLst>
                                            <p:cond delay="0"/>
                                          </p:stCondLst>
                                        </p:cTn>
                                        <p:tgtEl>
                                          <p:spTgt spid="3"/>
                                        </p:tgtEl>
                                        <p:attrNameLst>
                                          <p:attrName>style.rotation</p:attrName>
                                        </p:attrNameLst>
                                      </p:cBhvr>
                                      <p:tavLst>
                                        <p:tav tm="0" fmla="#ppt_r+45*((1.5-1.5*$)^3-(1.5-1.5*$)^2)">
                                          <p:val>
                                            <p:fltVal val="0"/>
                                          </p:val>
                                        </p:tav>
                                        <p:tav tm="100000">
                                          <p:val>
                                            <p:fltVal val="1"/>
                                          </p:val>
                                        </p:tav>
                                      </p:tavLst>
                                    </p:anim>
                                    <p:animEffect filter="fade">
                                      <p:cBhvr>
                                        <p:cTn id="10" dur="750">
                                          <p:stCondLst>
                                            <p:cond delay="0"/>
                                          </p:stCondLst>
                                        </p:cTn>
                                        <p:tgtEl>
                                          <p:spTgt spid="3"/>
                                        </p:tgtEl>
                                      </p:cBhvr>
                                    </p:animEffect>
                                  </p:childTnLst>
                                </p:cTn>
                              </p:par>
                              <p:par>
                                <p:cTn id="11" presetID="0" presetClass="entr" presetSubtype="0" fill="hold" nodeType="withEffect">
                                  <p:stCondLst>
                                    <p:cond delay="750"/>
                                  </p:stCondLst>
                                  <p:childTnLst>
                                    <p:set>
                                      <p:cBhvr>
                                        <p:cTn id="12" dur="1" fill="hold">
                                          <p:stCondLst>
                                            <p:cond delay="0"/>
                                          </p:stCondLst>
                                        </p:cTn>
                                        <p:tgtEl>
                                          <p:spTgt spid="25"/>
                                        </p:tgtEl>
                                        <p:attrNameLst>
                                          <p:attrName>style.visibility</p:attrName>
                                        </p:attrNameLst>
                                      </p:cBhvr>
                                      <p:to>
                                        <p:strVal val="visible"/>
                                      </p:to>
                                    </p:set>
                                    <p:anim to="" calcmode="lin" valueType="num">
                                      <p:cBhvr>
                                        <p:cTn id="13"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4338">
                                            <p:txEl>
                                              <p:pRg st="0" end="0"/>
                                            </p:txEl>
                                          </p:spTgt>
                                        </p:tgtEl>
                                        <p:attrNameLst>
                                          <p:attrName>style.visibility</p:attrName>
                                        </p:attrNameLst>
                                      </p:cBhvr>
                                      <p:to>
                                        <p:strVal val="visible"/>
                                      </p:to>
                                    </p:set>
                                    <p:anim calcmode="lin" valueType="num">
                                      <p:cBhvr additive="base">
                                        <p:cTn id="20" dur="500"/>
                                        <p:tgtEl>
                                          <p:spTgt spid="14338">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433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linds(horizontal)">
                                      <p:cBhvr>
                                        <p:cTn id="26" dur="500"/>
                                        <p:tgtEl>
                                          <p:spTgt spid="2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linds(horizontal)">
                                      <p:cBhvr>
                                        <p:cTn id="31" dur="500"/>
                                        <p:tgtEl>
                                          <p:spTgt spid="2">
                                            <p:txEl>
                                              <p:pRg st="0" end="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blinds(horizontal)">
                                      <p:cBhvr>
                                        <p:cTn id="34" dur="500"/>
                                        <p:tgtEl>
                                          <p:spTgt spid="2">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linds(horizontal)">
                                      <p:cBhvr>
                                        <p:cTn id="37" dur="500"/>
                                        <p:tgtEl>
                                          <p:spTgt spid="2">
                                            <p:txEl>
                                              <p:pRg st="2" end="2"/>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blinds(horizontal)">
                                      <p:cBhvr>
                                        <p:cTn id="40" dur="500"/>
                                        <p:tgtEl>
                                          <p:spTgt spid="2">
                                            <p:txEl>
                                              <p:pRg st="3" end="3"/>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blinds(horizontal)">
                                      <p:cBhvr>
                                        <p:cTn id="43" dur="5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blinds(horizontal)">
                                      <p:cBhvr>
                                        <p:cTn id="4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1032510" y="724535"/>
            <a:ext cx="9775825" cy="1198880"/>
          </a:xfrm>
          <a:noFill/>
        </p:spPr>
        <p:txBody>
          <a:bodyPr vert="horz" wrap="square" lIns="91440" tIns="45720" rIns="91440" bIns="45720" rtlCol="0" anchor="ctr">
            <a:spAutoFit/>
          </a:bodyPr>
          <a:p>
            <a:pPr lvl="0" algn="l">
              <a:lnSpc>
                <a:spcPct val="100000"/>
              </a:lnSpc>
              <a:buClrTx/>
              <a:buSzTx/>
              <a:buFontTx/>
            </a:pPr>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（二）如何处理争议性的情境问题</a:t>
            </a:r>
            <a:br>
              <a:rPr kumimoji="0" lang="zh-CN" altLang="en-US" sz="3600"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endPar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233045" y="1849755"/>
            <a:ext cx="11374755" cy="4683760"/>
          </a:xfrm>
        </p:spPr>
        <p:txBody>
          <a:bodyPr>
            <a:normAutofit/>
          </a:bodyPr>
          <a:p>
            <a:pPr marR="0" lvl="0" algn="l" defTabSz="914400" rtl="0" fontAlgn="base">
              <a:lnSpc>
                <a:spcPts val="4260"/>
              </a:lnSpc>
              <a:spcBef>
                <a:spcPts val="1000"/>
              </a:spcBef>
              <a:buClrTx/>
              <a:buSzTx/>
              <a:buFont typeface="Wingdings 2" panose="05020102010507070707" pitchFamily="18" charset="2"/>
              <a:buNone/>
            </a:pP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a:off x="1692275" y="1612265"/>
            <a:ext cx="92938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23290" y="1923415"/>
            <a:ext cx="10559415" cy="4246245"/>
          </a:xfrm>
          <a:prstGeom prst="rect">
            <a:avLst/>
          </a:prstGeom>
          <a:noFill/>
        </p:spPr>
        <p:txBody>
          <a:bodyPr wrap="square" rtlCol="0">
            <a:spAutoFit/>
          </a:bodyPr>
          <a:p>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处理好正确价值导向的统一性和认识问题的因人而异的关系，处理好导向性和开放性的关系。讨论可能趋同，也有可能求异。但需要沿着正确的价值取向展开。</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处理好</a:t>
            </a: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求同</a:t>
            </a: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取向与</a:t>
            </a: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求异</a:t>
            </a: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取向相结合的验证思路。这是一种有统一标准、无标准答案的评价。应以基本观点为统一标准，在此前提下，鼓励学生基于不同经验，运用不同视角，利用不同素材，表达不同观点，提出不同的问题解决方案。</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对开放性、争议性问题的讨论，重在议题的意义，淡化辩论的技巧，坚持意义优先、兼顾形式的原则。</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linds(horizontal)">
                                      <p:cBhvr>
                                        <p:cTn id="20" dur="500"/>
                                        <p:tgtEl>
                                          <p:spTgt spid="6">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linds(horizontal)">
                                      <p:cBhvr>
                                        <p:cTn id="2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779145" y="509270"/>
            <a:ext cx="10535285" cy="1630045"/>
          </a:xfrm>
          <a:noFill/>
        </p:spPr>
        <p:txBody>
          <a:bodyPr vert="horz" wrap="square" lIns="91440" tIns="45720" rIns="91440" bIns="45720" rtlCol="0" anchor="ctr">
            <a:spAutoFit/>
          </a:bodyPr>
          <a:p>
            <a:pPr lvl="0" algn="l">
              <a:lnSpc>
                <a:spcPct val="100000"/>
              </a:lnSpc>
              <a:buClrTx/>
              <a:buSzTx/>
              <a:buFontTx/>
            </a:pPr>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（三）议题式教学要坚持</a:t>
            </a:r>
            <a:b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基于教材又高于教材、基于生活又高于生活的原则</a:t>
            </a:r>
            <a:br>
              <a:rPr kumimoji="0" lang="zh-CN" altLang="en-US" sz="3600" b="1" i="0" u="none" strike="noStrike" kern="1200" cap="none" spc="0" normalizeH="0" baseline="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br>
            <a:endPar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233045" y="1849755"/>
            <a:ext cx="11374755" cy="4683760"/>
          </a:xfrm>
        </p:spPr>
        <p:txBody>
          <a:bodyPr>
            <a:normAutofit/>
          </a:bodyPr>
          <a:p>
            <a:pPr marL="0" marR="0" lvl="0" algn="l" defTabSz="914400" rtl="0">
              <a:lnSpc>
                <a:spcPct val="100000"/>
              </a:lnSpc>
              <a:spcBef>
                <a:spcPts val="1000"/>
              </a:spcBef>
              <a:buFont typeface="Wingdings 2" panose="05020102010507070707" pitchFamily="18" charset="2"/>
              <a:buNone/>
            </a:pPr>
            <a:r>
              <a:rPr lang="en-US" altLang="zh-CN"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a:off x="1692275" y="1612265"/>
            <a:ext cx="929386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68580" y="1612265"/>
            <a:ext cx="12135485" cy="5410835"/>
          </a:xfrm>
          <a:prstGeom prst="rect">
            <a:avLst/>
          </a:prstGeom>
          <a:noFill/>
        </p:spPr>
        <p:txBody>
          <a:bodyPr wrap="square" rtlCol="0">
            <a:spAutoFit/>
          </a:bodyPr>
          <a:p>
            <a:pPr indent="-228600" algn="l">
              <a:spcBef>
                <a:spcPts val="1000"/>
              </a:spcBef>
              <a:buFont typeface="Wingdings 2" panose="05020102010507070707" pitchFamily="18" charset="2"/>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必修一：综合探究二：方向决定道路   道路决定命运</a:t>
            </a:r>
            <a:endParaRPr lang="zh-CN" altLang="en-US" sz="28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228600" algn="l">
              <a:lnSpc>
                <a:spcPct val="100000"/>
              </a:lnSpc>
              <a:spcBef>
                <a:spcPts val="1000"/>
              </a:spcBef>
              <a:buFont typeface="Wingdings 2" panose="05020102010507070707" pitchFamily="18" charset="2"/>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20世纪80年代末90年代初，东欧巨变、苏联解体后，世界社会主义运动处于低潮。有人据此认为，资本主义战胜了社会主义，“历史已经终结”。结合上述材料，运用所学知识，对这一观点进行批判。</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indent="-228600" algn="l">
              <a:lnSpc>
                <a:spcPct val="100000"/>
              </a:lnSpc>
              <a:spcBef>
                <a:spcPts val="1000"/>
              </a:spcBef>
              <a:buFont typeface="Wingdings 2" panose="05020102010507070707" pitchFamily="18" charset="2"/>
            </a:pP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①从人类社会发展规律来看：人类社会是一个不断发展完善的过程，不存在“终结”；</a:t>
            </a:r>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228600" algn="l">
              <a:lnSpc>
                <a:spcPct val="100000"/>
              </a:lnSpc>
              <a:spcBef>
                <a:spcPts val="1000"/>
              </a:spcBef>
              <a:buFont typeface="Wingdings 2" panose="05020102010507070707" pitchFamily="18" charset="2"/>
            </a:pP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②从各国发展道路的选择来看：一个国家选择什么样的道路，归根到底是由这个国家的性质和国情所决定的；</a:t>
            </a:r>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indent="-228600" algn="l">
              <a:lnSpc>
                <a:spcPct val="100000"/>
              </a:lnSpc>
              <a:spcBef>
                <a:spcPts val="1000"/>
              </a:spcBef>
              <a:buFont typeface="Wingdings 2" panose="05020102010507070707" pitchFamily="18" charset="2"/>
            </a:pP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③从社会实践来看：中国70年发展的成就，给世界尤其是发展中国家贡献了中国智慧和中国方案；而西方资本主义近年来一系列经济、政治危机也说明了资本主义制度不是完美无缺的；冷战结束后，不少发展中国家被迫采纳了西方模式，结果党争纷起、社会动荡、人民流离失所，至今都难以稳定下来。</a:t>
            </a:r>
            <a:endParaRPr lang="zh-CN" altLang="en-US" sz="2400" b="1" dirty="0">
              <a:latin typeface="新宋体" panose="02010609030101010101" pitchFamily="49" charset="-122"/>
              <a:ea typeface="新宋体" panose="02010609030101010101" pitchFamily="49" charset="-122"/>
            </a:endParaRPr>
          </a:p>
          <a:p>
            <a:pPr indent="-228600" algn="l">
              <a:lnSpc>
                <a:spcPct val="100000"/>
              </a:lnSpc>
              <a:spcBef>
                <a:spcPts val="1000"/>
              </a:spcBef>
              <a:buFont typeface="Wingdings 2" panose="05020102010507070707" pitchFamily="18" charset="2"/>
            </a:pPr>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linds(horizontal)">
                                      <p:cBhvr>
                                        <p:cTn id="20" dur="500"/>
                                        <p:tgtEl>
                                          <p:spTgt spid="6">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blinds(horizontal)">
                                      <p:cBhvr>
                                        <p:cTn id="28" dur="500"/>
                                        <p:tgtEl>
                                          <p:spTgt spid="6">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blinds(horizontal)">
                                      <p:cBhvr>
                                        <p:cTn id="31" dur="500"/>
                                        <p:tgtEl>
                                          <p:spTgt spid="6">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blinds(horizontal)">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916305" y="1011873"/>
            <a:ext cx="10517505" cy="1076325"/>
          </a:xfrm>
          <a:noFill/>
        </p:spPr>
        <p:txBody>
          <a:bodyPr vert="horz" wrap="square" lIns="91440" tIns="45720" rIns="91440" bIns="45720" rtlCol="0" anchor="ctr">
            <a:spAutoFit/>
          </a:bodyPr>
          <a:p>
            <a:pPr lvl="0" algn="l">
              <a:lnSpc>
                <a:spcPct val="100000"/>
              </a:lnSpc>
              <a:buClrTx/>
              <a:buSzTx/>
              <a:buFontTx/>
            </a:pP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阅读下列材料，请你从经济角度，分析说明为什么我国社会主义是“被中国优化的社会主义”？</a:t>
            </a:r>
            <a:endPar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554" name="内容占位符 2"/>
          <p:cNvSpPr>
            <a:spLocks noGrp="1"/>
          </p:cNvSpPr>
          <p:nvPr>
            <p:ph idx="1"/>
          </p:nvPr>
        </p:nvSpPr>
        <p:spPr>
          <a:xfrm>
            <a:off x="594360" y="2331720"/>
            <a:ext cx="10577195" cy="5177790"/>
          </a:xfrm>
        </p:spPr>
        <p:txBody>
          <a:bodyPr anchor="t" anchorCtr="0"/>
          <a:p>
            <a:pPr marL="0" indent="0">
              <a:buNone/>
            </a:pP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凤凰评论员石齐平：中美</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PK到底斗什么？美国要胜越来越难</a:t>
            </a:r>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世纪，西方或美国之所以胜过东方阵营的苏联，是因为那是一场</a:t>
            </a:r>
            <a:r>
              <a:rPr lang="zh-CN" altLang="en-US" sz="2400" b="1" u="sng">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“健康的资本主义”与“缺陷的社会主义”</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之间的较量。美国当时的资本主义是从18、19世纪早期不成熟的资本主义修正而来，以政府的职能不断矫正资本主义下必然出现的市场失灵、贫富恶化问题；另一方面，苏联则是进入了社会主义3个100%的误区，即100%的计划经济、公有体制与闭关锁国。如此两相博弈，</a:t>
            </a:r>
            <a:r>
              <a:rPr lang="zh-CN" altLang="en-US" sz="2400" b="1" u="sng">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东方阵营败给西方阵营，理所当然。</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而21世纪的中美之争则是一场</a:t>
            </a:r>
            <a:r>
              <a:rPr lang="zh-CN" altLang="en-US" sz="2400" b="1" u="sng">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“被中国优化的社会主义”与“被美国异化的资本主义”</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之间的PK。中美双方在意识形态与体制上的根本差异，早已</a:t>
            </a:r>
            <a:r>
              <a:rPr lang="zh-CN" altLang="en-US" sz="2400" b="1" u="sng">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注定了这场世纪之争的必然结果，</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历史或会记载这是一场“优化了的社会主义”vs“异化了的资本主义”的大PK。</a:t>
            </a:r>
            <a:endPar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flipV="1">
            <a:off x="1080135" y="2143125"/>
            <a:ext cx="9869805" cy="469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3554">
                                            <p:txEl>
                                              <p:pRg st="0" end="0"/>
                                            </p:txEl>
                                          </p:spTgt>
                                        </p:tgtEl>
                                        <p:attrNameLst>
                                          <p:attrName>style.visibility</p:attrName>
                                        </p:attrNameLst>
                                      </p:cBhvr>
                                      <p:to>
                                        <p:strVal val="visible"/>
                                      </p:to>
                                    </p:set>
                                    <p:animEffect transition="in" filter="blinds(horizontal)">
                                      <p:cBhvr>
                                        <p:cTn id="20" dur="500"/>
                                        <p:tgtEl>
                                          <p:spTgt spid="23554">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3554">
                                            <p:txEl>
                                              <p:pRg st="1" end="1"/>
                                            </p:txEl>
                                          </p:spTgt>
                                        </p:tgtEl>
                                        <p:attrNameLst>
                                          <p:attrName>style.visibility</p:attrName>
                                        </p:attrNameLst>
                                      </p:cBhvr>
                                      <p:to>
                                        <p:strVal val="visible"/>
                                      </p:to>
                                    </p:set>
                                    <p:animEffect transition="in" filter="blinds(horizontal)">
                                      <p:cBhvr>
                                        <p:cTn id="23" dur="500"/>
                                        <p:tgtEl>
                                          <p:spTgt spid="23554">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23554">
                                            <p:txEl>
                                              <p:pRg st="2" end="2"/>
                                            </p:txEl>
                                          </p:spTgt>
                                        </p:tgtEl>
                                        <p:attrNameLst>
                                          <p:attrName>style.visibility</p:attrName>
                                        </p:attrNameLst>
                                      </p:cBhvr>
                                      <p:to>
                                        <p:strVal val="visible"/>
                                      </p:to>
                                    </p:set>
                                    <p:animEffect transition="in" filter="blinds(horizontal)">
                                      <p:cBhvr>
                                        <p:cTn id="26" dur="500"/>
                                        <p:tgtEl>
                                          <p:spTgt spid="23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1000760" y="1034733"/>
            <a:ext cx="9965690" cy="1198880"/>
          </a:xfrm>
          <a:noFill/>
        </p:spPr>
        <p:txBody>
          <a:bodyPr vert="horz" wrap="square" lIns="91440" tIns="45720" rIns="91440" bIns="45720" rtlCol="0" anchor="ctr">
            <a:spAutoFit/>
          </a:bodyPr>
          <a:p>
            <a:pPr lvl="0" algn="l">
              <a:lnSpc>
                <a:spcPct val="100000"/>
              </a:lnSpc>
              <a:buClrTx/>
              <a:buSzTx/>
              <a:buFontTx/>
            </a:pP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美国的高铁梦为什么会梦碎？美国拜登总统的2.2万亿美元的新基建计划为什么会困难重重？</a:t>
            </a: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5602" name="内容占位符 2"/>
          <p:cNvSpPr>
            <a:spLocks noGrp="1"/>
          </p:cNvSpPr>
          <p:nvPr>
            <p:ph idx="1"/>
          </p:nvPr>
        </p:nvSpPr>
        <p:spPr>
          <a:xfrm>
            <a:off x="1000760" y="2422525"/>
            <a:ext cx="9512300" cy="4794250"/>
          </a:xfrm>
        </p:spPr>
        <p:txBody>
          <a:bodyPr anchor="t" anchorCtr="0">
            <a:normAutofit/>
          </a:bodyPr>
          <a:p>
            <a:pPr>
              <a:lnSpc>
                <a:spcPct val="120000"/>
              </a:lnSpc>
              <a:spcAft>
                <a:spcPts val="0"/>
              </a:spcAft>
            </a:pPr>
            <a:r>
              <a:rPr sz="222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等了11年经过三任州长的的美国加州高铁梦最终梦碎。2008年，时任加州州长阿诺德·施瓦辛格首次提出修建加州高铁网的梦想，2011年新州长布朗加速了加州高铁规划的实施，并于2015年举行了加州高铁破土动工仪式，2019年新任加州州长纽森在发表首次州情咨文讲话时，正式宣布放弃修建修建从洛杉矶到旧金山的高铁项目。</a:t>
            </a:r>
            <a:endParaRPr sz="222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20000"/>
              </a:lnSpc>
              <a:spcAft>
                <a:spcPts val="0"/>
              </a:spcAft>
            </a:pPr>
            <a:r>
              <a:rPr sz="222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美国总统拜登在传统工业重镇匹兹堡演讲，宣布了逾2万亿美元的基建和经济复苏计划，这也是其“重建美好”（Build Back Better，简称BBB计划）执政方案的重要组成部分。该计划旨在振兴美国交通基础设施、供水系统、网络宽带和制造业等目标。</a:t>
            </a:r>
            <a:r>
              <a:rPr lang="zh-CN" altLang="en-US" sz="2220"/>
              <a:t> </a:t>
            </a:r>
            <a:endParaRPr lang="zh-CN" altLang="en-US" sz="2220"/>
          </a:p>
        </p:txBody>
      </p:sp>
      <p:cxnSp>
        <p:nvCxnSpPr>
          <p:cNvPr id="25" name="PA-直接连接符 6"/>
          <p:cNvCxnSpPr/>
          <p:nvPr>
            <p:custDataLst>
              <p:tags r:id="rId5"/>
            </p:custDataLst>
          </p:nvPr>
        </p:nvCxnSpPr>
        <p:spPr>
          <a:xfrm flipV="1">
            <a:off x="1421130" y="2319020"/>
            <a:ext cx="8853170" cy="673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5602">
                                            <p:txEl>
                                              <p:pRg st="0" end="0"/>
                                            </p:txEl>
                                          </p:spTgt>
                                        </p:tgtEl>
                                        <p:attrNameLst>
                                          <p:attrName>style.visibility</p:attrName>
                                        </p:attrNameLst>
                                      </p:cBhvr>
                                      <p:to>
                                        <p:strVal val="visible"/>
                                      </p:to>
                                    </p:set>
                                    <p:animEffect transition="in" filter="blinds(horizontal)">
                                      <p:cBhvr>
                                        <p:cTn id="20" dur="500"/>
                                        <p:tgtEl>
                                          <p:spTgt spid="25602">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25602">
                                            <p:txEl>
                                              <p:pRg st="1" end="1"/>
                                            </p:txEl>
                                          </p:spTgt>
                                        </p:tgtEl>
                                        <p:attrNameLst>
                                          <p:attrName>style.visibility</p:attrName>
                                        </p:attrNameLst>
                                      </p:cBhvr>
                                      <p:to>
                                        <p:strVal val="visible"/>
                                      </p:to>
                                    </p:set>
                                    <p:animEffect transition="in" filter="blinds(horizontal)">
                                      <p:cBhvr>
                                        <p:cTn id="23" dur="500"/>
                                        <p:tgtEl>
                                          <p:spTgt spid="2560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5" name="标题 4"/>
          <p:cNvSpPr txBox="1">
            <a:spLocks noGrp="1"/>
          </p:cNvSpPr>
          <p:nvPr>
            <p:ph type="title"/>
          </p:nvPr>
        </p:nvSpPr>
        <p:spPr>
          <a:xfrm>
            <a:off x="1126490" y="1248728"/>
            <a:ext cx="10066020" cy="1753235"/>
          </a:xfrm>
          <a:noFill/>
        </p:spPr>
        <p:txBody>
          <a:bodyPr vert="horz" wrap="square" lIns="91440" tIns="45720" rIns="91440" bIns="45720" rtlCol="0" anchor="ctr">
            <a:spAutoFit/>
          </a:bodyPr>
          <a:p>
            <a:pPr lvl="0" algn="l">
              <a:lnSpc>
                <a:spcPct val="100000"/>
              </a:lnSpc>
              <a:buClrTx/>
              <a:buSzTx/>
              <a:buFontTx/>
            </a:pP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美国的高铁梦为什么会梦碎？美国拜登总统的2.2万亿美元的新基建计划为什么会困难重重？</a:t>
            </a:r>
            <a:b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 name="内容占位符 2"/>
          <p:cNvSpPr>
            <a:spLocks noGrp="1"/>
          </p:cNvSpPr>
          <p:nvPr>
            <p:ph idx="1"/>
          </p:nvPr>
        </p:nvSpPr>
        <p:spPr>
          <a:xfrm>
            <a:off x="1322705" y="3324225"/>
            <a:ext cx="9673590" cy="1873885"/>
          </a:xfrm>
        </p:spPr>
        <p:txBody>
          <a:bodyPr anchor="t" anchorCtr="0">
            <a:noAutofit/>
          </a:bodyPr>
          <a:p>
            <a:pPr>
              <a:lnSpc>
                <a:spcPct val="150000"/>
              </a:lnSpc>
            </a:pPr>
            <a:r>
              <a:rPr sz="31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利益集团</a:t>
            </a:r>
            <a:endParaRPr sz="31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sz="31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土地和资金</a:t>
            </a:r>
            <a:endParaRPr sz="31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sz="31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两党之间、联邦和州之间、政府和国会之间矛盾</a:t>
            </a:r>
            <a:endParaRPr sz="31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flipV="1">
            <a:off x="1247140" y="2544445"/>
            <a:ext cx="9773920" cy="4254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6"/>
          <a:srcRect b="7750"/>
          <a:stretch>
            <a:fillRect/>
          </a:stretch>
        </p:blipFill>
        <p:spPr>
          <a:xfrm>
            <a:off x="7628255" y="2961005"/>
            <a:ext cx="3054350" cy="2113280"/>
          </a:xfrm>
          <a:prstGeom prst="rect">
            <a:avLst/>
          </a:prstGeom>
          <a:ln w="41275">
            <a:solidFill>
              <a:schemeClr val="bg1"/>
            </a:solidFill>
          </a:ln>
        </p:spPr>
      </p:pic>
      <p:pic>
        <p:nvPicPr>
          <p:cNvPr id="7" name="图片 6"/>
          <p:cNvPicPr>
            <a:picLocks noChangeAspect="1"/>
          </p:cNvPicPr>
          <p:nvPr/>
        </p:nvPicPr>
        <p:blipFill>
          <a:blip r:embed="rId7"/>
          <a:srcRect l="8154" r="6158"/>
          <a:stretch>
            <a:fillRect/>
          </a:stretch>
        </p:blipFill>
        <p:spPr>
          <a:xfrm>
            <a:off x="4081780" y="2961005"/>
            <a:ext cx="3216275" cy="2108835"/>
          </a:xfrm>
          <a:prstGeom prst="rect">
            <a:avLst/>
          </a:prstGeom>
          <a:ln w="47625">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ppt_y</p:attrName>
                                        </p:attrNameLst>
                                      </p:cBhvr>
                                      <p:tavLst>
                                        <p:tav tm="0">
                                          <p:val>
                                            <p:strVal val="#ppt_y+#ppt_h*1.125000"/>
                                          </p:val>
                                        </p:tav>
                                        <p:tav tm="100000">
                                          <p:val>
                                            <p:strVal val="#ppt_y"/>
                                          </p:val>
                                        </p:tav>
                                      </p:tavLst>
                                    </p:anim>
                                    <p:animEffect transition="in" filter="wipe(up)">
                                      <p:cBhvr>
                                        <p:cTn id="8" dur="500"/>
                                        <p:tgtEl>
                                          <p:spTgt spid="25"/>
                                        </p:tgtEl>
                                      </p:cBhvr>
                                    </p:animEffect>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6">
                                            <p:txEl>
                                              <p:charRg st="0" end="5"/>
                                            </p:txEl>
                                          </p:spTgt>
                                        </p:tgtEl>
                                        <p:attrNameLst>
                                          <p:attrName>style.visibility</p:attrName>
                                        </p:attrNameLst>
                                      </p:cBhvr>
                                      <p:to>
                                        <p:strVal val="visible"/>
                                      </p:to>
                                    </p:set>
                                    <p:anim calcmode="lin" valueType="num">
                                      <p:cBhvr additive="base">
                                        <p:cTn id="27" dur="500"/>
                                        <p:tgtEl>
                                          <p:spTgt spid="6">
                                            <p:txEl>
                                              <p:charRg st="0"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6">
                                            <p:txEl>
                                              <p:charRg st="0" end="5"/>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6">
                                            <p:txEl>
                                              <p:charRg st="5" end="11"/>
                                            </p:txEl>
                                          </p:spTgt>
                                        </p:tgtEl>
                                        <p:attrNameLst>
                                          <p:attrName>style.visibility</p:attrName>
                                        </p:attrNameLst>
                                      </p:cBhvr>
                                      <p:to>
                                        <p:strVal val="visible"/>
                                      </p:to>
                                    </p:set>
                                    <p:anim calcmode="lin" valueType="num">
                                      <p:cBhvr additive="base">
                                        <p:cTn id="31" dur="500"/>
                                        <p:tgtEl>
                                          <p:spTgt spid="6">
                                            <p:txEl>
                                              <p:charRg st="5" end="1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charRg st="5" end="11"/>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6">
                                            <p:txEl>
                                              <p:charRg st="11" end="33"/>
                                            </p:txEl>
                                          </p:spTgt>
                                        </p:tgtEl>
                                        <p:attrNameLst>
                                          <p:attrName>style.visibility</p:attrName>
                                        </p:attrNameLst>
                                      </p:cBhvr>
                                      <p:to>
                                        <p:strVal val="visible"/>
                                      </p:to>
                                    </p:set>
                                    <p:anim calcmode="lin" valueType="num">
                                      <p:cBhvr additive="base">
                                        <p:cTn id="35" dur="500"/>
                                        <p:tgtEl>
                                          <p:spTgt spid="6">
                                            <p:txEl>
                                              <p:charRg st="11" end="33"/>
                                            </p:txEl>
                                          </p:spTgt>
                                        </p:tgtEl>
                                        <p:attrNameLst>
                                          <p:attrName>ppt_y</p:attrName>
                                        </p:attrNameLst>
                                      </p:cBhvr>
                                      <p:tavLst>
                                        <p:tav tm="0">
                                          <p:val>
                                            <p:strVal val="#ppt_y+#ppt_h*1.125000"/>
                                          </p:val>
                                        </p:tav>
                                        <p:tav tm="100000">
                                          <p:val>
                                            <p:strVal val="#ppt_y"/>
                                          </p:val>
                                        </p:tav>
                                      </p:tavLst>
                                    </p:anim>
                                    <p:animEffect transition="in" filter="wipe(up)">
                                      <p:cBhvr>
                                        <p:cTn id="36" dur="500"/>
                                        <p:tgtEl>
                                          <p:spTgt spid="6">
                                            <p:txEl>
                                              <p:charRg st="11" end="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450215" y="818198"/>
            <a:ext cx="11017250" cy="521970"/>
          </a:xfrm>
          <a:noFill/>
        </p:spPr>
        <p:txBody>
          <a:bodyPr vert="horz" wrap="square" lIns="91440" tIns="45720" rIns="91440" bIns="45720" rtlCol="0" anchor="ctr">
            <a:spAutoFit/>
          </a:bodyPr>
          <a:p>
            <a:pPr lvl="0" algn="l">
              <a:lnSpc>
                <a:spcPct val="100000"/>
              </a:lnSpc>
              <a:buClrTx/>
              <a:buSzTx/>
              <a:buFontTx/>
            </a:pPr>
            <a:r>
              <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弗朗西斯·福山从《历史终结论》到《美国衰败论》到《部落政治论》</a:t>
            </a:r>
            <a:endParaRPr lang="zh-CN" altLang="en-US" sz="28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7652" name="文本框 5"/>
          <p:cNvSpPr txBox="1"/>
          <p:nvPr/>
        </p:nvSpPr>
        <p:spPr>
          <a:xfrm>
            <a:off x="4509135" y="1378585"/>
            <a:ext cx="7395210" cy="1938020"/>
          </a:xfrm>
          <a:prstGeom prst="rect">
            <a:avLst/>
          </a:prstGeom>
          <a:noFill/>
          <a:ln w="9525">
            <a:noFill/>
          </a:ln>
        </p:spPr>
        <p:txBody>
          <a:bodyPr wrap="square" anchor="t" anchorCtr="0">
            <a:spAutoFit/>
          </a:bodyPr>
          <a:p>
            <a:pPr algn="ctr"/>
            <a:r>
              <a:rPr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《历史终结论》</a:t>
            </a:r>
            <a:endParaRPr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1991年福山发表《历史终结论》：西方式的自由民主观念已经彻底战胜了共产主义。自由民主可能形成“人类意识形态进步的终点”与“人类统治的最后形态”，而因此形成“历史的终结”。</a:t>
            </a:r>
            <a:endPar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653" name="文本框 6"/>
          <p:cNvSpPr txBox="1"/>
          <p:nvPr/>
        </p:nvSpPr>
        <p:spPr>
          <a:xfrm>
            <a:off x="4509770" y="3316605"/>
            <a:ext cx="7482840" cy="1568450"/>
          </a:xfrm>
          <a:prstGeom prst="rect">
            <a:avLst/>
          </a:prstGeom>
          <a:noFill/>
          <a:ln w="9525">
            <a:noFill/>
          </a:ln>
        </p:spPr>
        <p:txBody>
          <a:bodyPr wrap="square" anchor="t" anchorCtr="0">
            <a:spAutoFit/>
          </a:bodyPr>
          <a:p>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en-US"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《美国衰败论》</a:t>
            </a:r>
            <a:endParaRPr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2014年福山在美国《外交》双月刊上撰文《衰败的美利坚——政治制度失灵的根源》：细剖美国政治制度诸多流弊，结尾感叹改革无望、“死路一条”。</a:t>
            </a:r>
            <a:endPar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flipV="1">
            <a:off x="1166495" y="1370965"/>
            <a:ext cx="9859010" cy="76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6"/>
          <a:stretch>
            <a:fillRect/>
          </a:stretch>
        </p:blipFill>
        <p:spPr>
          <a:xfrm>
            <a:off x="318770" y="2069465"/>
            <a:ext cx="3879215" cy="3950335"/>
          </a:xfrm>
          <a:prstGeom prst="rect">
            <a:avLst/>
          </a:prstGeom>
          <a:ln w="44450">
            <a:solidFill>
              <a:schemeClr val="bg1"/>
            </a:solidFill>
          </a:ln>
        </p:spPr>
      </p:pic>
      <p:sp>
        <p:nvSpPr>
          <p:cNvPr id="6" name="文本框 5"/>
          <p:cNvSpPr txBox="1"/>
          <p:nvPr/>
        </p:nvSpPr>
        <p:spPr>
          <a:xfrm>
            <a:off x="4509770" y="4885690"/>
            <a:ext cx="7188200" cy="1938020"/>
          </a:xfrm>
          <a:prstGeom prst="rect">
            <a:avLst/>
          </a:prstGeom>
          <a:noFill/>
        </p:spPr>
        <p:txBody>
          <a:bodyPr wrap="square" rtlCol="0">
            <a:spAutoFit/>
          </a:bodyPr>
          <a:p>
            <a:pPr algn="l"/>
            <a:r>
              <a:rPr lang="en-US"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《部落政治论》</a:t>
            </a:r>
            <a:endParaRPr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2014年福山在美国《外交》双月刊上撰文《</a:t>
            </a:r>
            <a:r>
              <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病入膏肓</a:t>
            </a:r>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特朗普时代如何加速美国政治衰退</a:t>
            </a:r>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，认为美国两党尤其是共和党已经沦落为</a:t>
            </a: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部落政治</a:t>
            </a:r>
            <a:r>
              <a:rPr lang="en-US" alt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algn="l"/>
            <a:endParaRPr sz="24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1" fill="hold">
                            <p:stCondLst>
                              <p:cond delay="175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par>
                          <p:cTn id="16" fill="hold">
                            <p:stCondLst>
                              <p:cond delay="2250"/>
                            </p:stCondLst>
                            <p:childTnLst>
                              <p:par>
                                <p:cTn id="17" presetID="1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7652">
                                            <p:txEl>
                                              <p:pRg st="0" end="0"/>
                                            </p:txEl>
                                          </p:spTgt>
                                        </p:tgtEl>
                                        <p:attrNameLst>
                                          <p:attrName>style.visibility</p:attrName>
                                        </p:attrNameLst>
                                      </p:cBhvr>
                                      <p:to>
                                        <p:strVal val="visible"/>
                                      </p:to>
                                    </p:set>
                                    <p:animEffect transition="in" filter="blinds(horizontal)">
                                      <p:cBhvr>
                                        <p:cTn id="25" dur="500"/>
                                        <p:tgtEl>
                                          <p:spTgt spid="27652">
                                            <p:txEl>
                                              <p:pRg st="0" end="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7652">
                                            <p:txEl>
                                              <p:pRg st="1" end="1"/>
                                            </p:txEl>
                                          </p:spTgt>
                                        </p:tgtEl>
                                        <p:attrNameLst>
                                          <p:attrName>style.visibility</p:attrName>
                                        </p:attrNameLst>
                                      </p:cBhvr>
                                      <p:to>
                                        <p:strVal val="visible"/>
                                      </p:to>
                                    </p:set>
                                    <p:animEffect transition="in" filter="blinds(horizontal)">
                                      <p:cBhvr>
                                        <p:cTn id="28" dur="500"/>
                                        <p:tgtEl>
                                          <p:spTgt spid="2765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27653">
                                            <p:txEl>
                                              <p:pRg st="0" end="0"/>
                                            </p:txEl>
                                          </p:spTgt>
                                        </p:tgtEl>
                                        <p:attrNameLst>
                                          <p:attrName>style.visibility</p:attrName>
                                        </p:attrNameLst>
                                      </p:cBhvr>
                                      <p:to>
                                        <p:strVal val="visible"/>
                                      </p:to>
                                    </p:set>
                                    <p:animEffect transition="in" filter="blinds(horizontal)">
                                      <p:cBhvr>
                                        <p:cTn id="33" dur="500"/>
                                        <p:tgtEl>
                                          <p:spTgt spid="27653">
                                            <p:txEl>
                                              <p:pRg st="0" end="0"/>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27653">
                                            <p:txEl>
                                              <p:pRg st="1" end="1"/>
                                            </p:txEl>
                                          </p:spTgt>
                                        </p:tgtEl>
                                        <p:attrNameLst>
                                          <p:attrName>style.visibility</p:attrName>
                                        </p:attrNameLst>
                                      </p:cBhvr>
                                      <p:to>
                                        <p:strVal val="visible"/>
                                      </p:to>
                                    </p:set>
                                    <p:animEffect transition="in" filter="blinds(horizontal)">
                                      <p:cBhvr>
                                        <p:cTn id="36" dur="500"/>
                                        <p:tgtEl>
                                          <p:spTgt spid="2765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blinds(horizontal)">
                                      <p:cBhvr>
                                        <p:cTn id="41" dur="500"/>
                                        <p:tgtEl>
                                          <p:spTgt spid="6">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blinds(horizontal)">
                                      <p:cBhvr>
                                        <p:cTn id="4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928370" y="994728"/>
            <a:ext cx="9334500" cy="645160"/>
          </a:xfrm>
          <a:noFill/>
        </p:spPr>
        <p:txBody>
          <a:bodyPr vert="horz" wrap="square" lIns="91440" tIns="45720" rIns="91440" bIns="45720" rtlCol="0" anchor="ctr">
            <a:spAutoFit/>
          </a:bodyPr>
          <a:p>
            <a:pPr lvl="0" algn="l">
              <a:lnSpc>
                <a:spcPct val="100000"/>
              </a:lnSpc>
              <a:buClrTx/>
              <a:buSzTx/>
              <a:buFontTx/>
            </a:pP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《衰败的美利坚——政治制度失灵的根源》</a:t>
            </a: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674" name="内容占位符 2"/>
          <p:cNvSpPr>
            <a:spLocks noGrp="1"/>
          </p:cNvSpPr>
          <p:nvPr>
            <p:ph idx="1"/>
          </p:nvPr>
        </p:nvSpPr>
        <p:spPr>
          <a:xfrm>
            <a:off x="928370" y="1789430"/>
            <a:ext cx="8206740" cy="4563110"/>
          </a:xfrm>
        </p:spPr>
        <p:txBody>
          <a:bodyPr anchor="t" anchorCtr="0">
            <a:normAutofit fontScale="80000"/>
          </a:bodyPr>
          <a:p>
            <a:pPr marL="0" indent="0">
              <a:lnSpc>
                <a:spcPct val="120000"/>
              </a:lnSpc>
              <a:spcAft>
                <a:spcPts val="0"/>
              </a:spcAft>
              <a:buNone/>
            </a:pPr>
            <a:r>
              <a:rPr lang="en-US" altLang="zh-CN" sz="2400" b="1" dirty="0">
                <a:latin typeface="Arial" panose="020B0604020202020204" pitchFamily="34" charset="0"/>
              </a:rPr>
              <a:t>       </a:t>
            </a:r>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第一，民主和透明成了美国改革的绊脚石。美国太多的公众参与，太多的透明，也就是说太多的民主，使这个国家的改革寸步难行。</a:t>
            </a:r>
            <a:endPar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20000"/>
              </a:lnSpc>
              <a:spcAft>
                <a:spcPts val="0"/>
              </a:spcAft>
              <a:buNone/>
            </a:pPr>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第二，公民社会在某种程度上也不利于美国的改革。公民社会孵化了利益集团的形成，利益集团积累权力形成分配联盟，分配联盟导致否决制。在这样的公民社会里，只要有一个分配联盟不喜欢一件事，它就能把这件事给黄了。要所有人都觉得没问题才能做，结果是什么事都做不成，改革更做不成。</a:t>
            </a:r>
            <a:endPar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20000"/>
              </a:lnSpc>
              <a:spcAft>
                <a:spcPts val="0"/>
              </a:spcAft>
              <a:buNone/>
            </a:pPr>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第三，法治。美国的法治出现了治理的司法化。就是说所有的政治、所有治理都要通过立法。立法的过程遭到分配联盟的俘获，即便立了法，分配联盟再通过司法程序百般阻挠它的执行。</a:t>
            </a:r>
            <a:endPar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20000"/>
              </a:lnSpc>
              <a:spcAft>
                <a:spcPts val="0"/>
              </a:spcAft>
              <a:buNone/>
            </a:pPr>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第四，自由。福山说自由和特权是一步之遥。</a:t>
            </a:r>
            <a:endPar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flipV="1">
            <a:off x="1261110" y="1722120"/>
            <a:ext cx="8853170" cy="673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6"/>
          <a:stretch>
            <a:fillRect/>
          </a:stretch>
        </p:blipFill>
        <p:spPr>
          <a:xfrm>
            <a:off x="9210675" y="1871345"/>
            <a:ext cx="2461260" cy="34950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1" fill="hold">
                            <p:stCondLst>
                              <p:cond delay="175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par>
                          <p:cTn id="16" fill="hold">
                            <p:stCondLst>
                              <p:cond delay="2250"/>
                            </p:stCondLst>
                            <p:childTnLst>
                              <p:par>
                                <p:cTn id="17" presetID="12" presetClass="entr" presetSubtype="4" fill="hold" grpId="0" nodeType="afterEffect">
                                  <p:stCondLst>
                                    <p:cond delay="0"/>
                                  </p:stCondLst>
                                  <p:childTnLst>
                                    <p:set>
                                      <p:cBhvr>
                                        <p:cTn id="18" dur="1" fill="hold">
                                          <p:stCondLst>
                                            <p:cond delay="0"/>
                                          </p:stCondLst>
                                        </p:cTn>
                                        <p:tgtEl>
                                          <p:spTgt spid="28674">
                                            <p:txEl>
                                              <p:pRg st="0" end="0"/>
                                            </p:txEl>
                                          </p:spTgt>
                                        </p:tgtEl>
                                        <p:attrNameLst>
                                          <p:attrName>style.visibility</p:attrName>
                                        </p:attrNameLst>
                                      </p:cBhvr>
                                      <p:to>
                                        <p:strVal val="visible"/>
                                      </p:to>
                                    </p:set>
                                    <p:anim calcmode="lin" valueType="num">
                                      <p:cBhvr additive="base">
                                        <p:cTn id="19" dur="500"/>
                                        <p:tgtEl>
                                          <p:spTgt spid="28674">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8674">
                                            <p:txEl>
                                              <p:pRg st="0" end="0"/>
                                            </p:txEl>
                                          </p:spTgt>
                                        </p:tgtEl>
                                      </p:cBhvr>
                                    </p:animEffect>
                                  </p:childTnLst>
                                </p:cTn>
                              </p:par>
                            </p:childTnLst>
                          </p:cTn>
                        </p:par>
                        <p:par>
                          <p:cTn id="21" fill="hold">
                            <p:stCondLst>
                              <p:cond delay="2750"/>
                            </p:stCondLst>
                            <p:childTnLst>
                              <p:par>
                                <p:cTn id="22" presetID="12" presetClass="entr" presetSubtype="4" fill="hold" grpId="0" nodeType="afterEffect">
                                  <p:stCondLst>
                                    <p:cond delay="0"/>
                                  </p:stCondLst>
                                  <p:childTnLst>
                                    <p:set>
                                      <p:cBhvr>
                                        <p:cTn id="23" dur="1" fill="hold">
                                          <p:stCondLst>
                                            <p:cond delay="0"/>
                                          </p:stCondLst>
                                        </p:cTn>
                                        <p:tgtEl>
                                          <p:spTgt spid="28674">
                                            <p:txEl>
                                              <p:pRg st="1" end="1"/>
                                            </p:txEl>
                                          </p:spTgt>
                                        </p:tgtEl>
                                        <p:attrNameLst>
                                          <p:attrName>style.visibility</p:attrName>
                                        </p:attrNameLst>
                                      </p:cBhvr>
                                      <p:to>
                                        <p:strVal val="visible"/>
                                      </p:to>
                                    </p:set>
                                    <p:anim calcmode="lin" valueType="num">
                                      <p:cBhvr additive="base">
                                        <p:cTn id="24" dur="500"/>
                                        <p:tgtEl>
                                          <p:spTgt spid="28674">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8674">
                                            <p:txEl>
                                              <p:pRg st="1" end="1"/>
                                            </p:txEl>
                                          </p:spTgt>
                                        </p:tgtEl>
                                      </p:cBhvr>
                                    </p:animEffect>
                                  </p:childTnLst>
                                </p:cTn>
                              </p:par>
                            </p:childTnLst>
                          </p:cTn>
                        </p:par>
                        <p:par>
                          <p:cTn id="26" fill="hold">
                            <p:stCondLst>
                              <p:cond delay="3250"/>
                            </p:stCondLst>
                            <p:childTnLst>
                              <p:par>
                                <p:cTn id="27" presetID="12" presetClass="entr" presetSubtype="4" fill="hold" grpId="0" nodeType="afterEffect">
                                  <p:stCondLst>
                                    <p:cond delay="0"/>
                                  </p:stCondLst>
                                  <p:childTnLst>
                                    <p:set>
                                      <p:cBhvr>
                                        <p:cTn id="28" dur="1" fill="hold">
                                          <p:stCondLst>
                                            <p:cond delay="0"/>
                                          </p:stCondLst>
                                        </p:cTn>
                                        <p:tgtEl>
                                          <p:spTgt spid="28674">
                                            <p:txEl>
                                              <p:pRg st="2" end="2"/>
                                            </p:txEl>
                                          </p:spTgt>
                                        </p:tgtEl>
                                        <p:attrNameLst>
                                          <p:attrName>style.visibility</p:attrName>
                                        </p:attrNameLst>
                                      </p:cBhvr>
                                      <p:to>
                                        <p:strVal val="visible"/>
                                      </p:to>
                                    </p:set>
                                    <p:anim calcmode="lin" valueType="num">
                                      <p:cBhvr additive="base">
                                        <p:cTn id="29" dur="500"/>
                                        <p:tgtEl>
                                          <p:spTgt spid="28674">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28674">
                                            <p:txEl>
                                              <p:pRg st="2" end="2"/>
                                            </p:txEl>
                                          </p:spTgt>
                                        </p:tgtEl>
                                      </p:cBhvr>
                                    </p:animEffect>
                                  </p:childTnLst>
                                </p:cTn>
                              </p:par>
                            </p:childTnLst>
                          </p:cTn>
                        </p:par>
                        <p:par>
                          <p:cTn id="31" fill="hold">
                            <p:stCondLst>
                              <p:cond delay="3750"/>
                            </p:stCondLst>
                            <p:childTnLst>
                              <p:par>
                                <p:cTn id="32" presetID="12" presetClass="entr" presetSubtype="4" fill="hold" grpId="0" nodeType="afterEffect">
                                  <p:stCondLst>
                                    <p:cond delay="0"/>
                                  </p:stCondLst>
                                  <p:childTnLst>
                                    <p:set>
                                      <p:cBhvr>
                                        <p:cTn id="33" dur="1" fill="hold">
                                          <p:stCondLst>
                                            <p:cond delay="0"/>
                                          </p:stCondLst>
                                        </p:cTn>
                                        <p:tgtEl>
                                          <p:spTgt spid="28674">
                                            <p:txEl>
                                              <p:pRg st="3" end="3"/>
                                            </p:txEl>
                                          </p:spTgt>
                                        </p:tgtEl>
                                        <p:attrNameLst>
                                          <p:attrName>style.visibility</p:attrName>
                                        </p:attrNameLst>
                                      </p:cBhvr>
                                      <p:to>
                                        <p:strVal val="visible"/>
                                      </p:to>
                                    </p:set>
                                    <p:anim calcmode="lin" valueType="num">
                                      <p:cBhvr additive="base">
                                        <p:cTn id="34" dur="500"/>
                                        <p:tgtEl>
                                          <p:spTgt spid="28674">
                                            <p:txEl>
                                              <p:pRg st="3" end="3"/>
                                            </p:txEl>
                                          </p:spTgt>
                                        </p:tgtEl>
                                        <p:attrNameLst>
                                          <p:attrName>ppt_y</p:attrName>
                                        </p:attrNameLst>
                                      </p:cBhvr>
                                      <p:tavLst>
                                        <p:tav tm="0">
                                          <p:val>
                                            <p:strVal val="#ppt_y+#ppt_h*1.125000"/>
                                          </p:val>
                                        </p:tav>
                                        <p:tav tm="100000">
                                          <p:val>
                                            <p:strVal val="#ppt_y"/>
                                          </p:val>
                                        </p:tav>
                                      </p:tavLst>
                                    </p:anim>
                                    <p:animEffect transition="in" filter="wipe(up)">
                                      <p:cBhvr>
                                        <p:cTn id="35" dur="500"/>
                                        <p:tgtEl>
                                          <p:spTgt spid="28674">
                                            <p:txEl>
                                              <p:pRg st="3" end="3"/>
                                            </p:txEl>
                                          </p:spTgt>
                                        </p:tgtEl>
                                      </p:cBhvr>
                                    </p:animEffect>
                                  </p:childTnLst>
                                </p:cTn>
                              </p:par>
                            </p:childTnLst>
                          </p:cTn>
                        </p:par>
                        <p:par>
                          <p:cTn id="36" fill="hold">
                            <p:stCondLst>
                              <p:cond delay="4250"/>
                            </p:stCondLst>
                            <p:childTnLst>
                              <p:par>
                                <p:cTn id="37" presetID="1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p:tgtEl>
                                          <p:spTgt spid="5"/>
                                        </p:tgtEl>
                                        <p:attrNameLst>
                                          <p:attrName>ppt_y</p:attrName>
                                        </p:attrNameLst>
                                      </p:cBhvr>
                                      <p:tavLst>
                                        <p:tav tm="0">
                                          <p:val>
                                            <p:strVal val="#ppt_y+#ppt_h*1.125000"/>
                                          </p:val>
                                        </p:tav>
                                        <p:tav tm="100000">
                                          <p:val>
                                            <p:strVal val="#ppt_y"/>
                                          </p:val>
                                        </p:tav>
                                      </p:tavLst>
                                    </p:anim>
                                    <p:animEffect transition="in" filter="wipe(up)">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6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594360" y="1152208"/>
            <a:ext cx="11413490" cy="1198880"/>
          </a:xfrm>
          <a:noFill/>
        </p:spPr>
        <p:txBody>
          <a:bodyPr vert="horz" wrap="square" lIns="91440" tIns="45720" rIns="91440" bIns="45720" rtlCol="0" anchor="ctr">
            <a:spAutoFit/>
          </a:bodyPr>
          <a:p>
            <a:pPr lvl="0" algn="l">
              <a:lnSpc>
                <a:spcPct val="100000"/>
              </a:lnSpc>
              <a:buClrTx/>
              <a:buSzTx/>
              <a:buFontTx/>
            </a:pP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议题二： 从三个经济现象看</a:t>
            </a:r>
            <a:b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b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我国政府科学有效的社会治理和更好地发挥政府的作用</a:t>
            </a: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779780" y="2658110"/>
            <a:ext cx="8295005" cy="3761740"/>
          </a:xfrm>
        </p:spPr>
        <p:txBody>
          <a:bodyPr>
            <a:normAutofit/>
          </a:bodyPr>
          <a:p>
            <a:pPr fontAlgn="base">
              <a:lnSpc>
                <a:spcPct val="120000"/>
              </a:lnSpc>
              <a:spcAft>
                <a:spcPts val="0"/>
              </a:spcAft>
            </a:pP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sz="2800"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“政策驱动”</a:t>
            </a: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走向</a:t>
            </a:r>
            <a:r>
              <a:rPr sz="2800"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“市场驱动”</a:t>
            </a: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是如何促进新兴产业持续健康发展的？</a:t>
            </a:r>
            <a:endPar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lnSpc>
                <a:spcPct val="120000"/>
              </a:lnSpc>
              <a:spcAft>
                <a:spcPts val="0"/>
              </a:spcAft>
            </a:pP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sz="2800"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“点调控”</a:t>
            </a: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走向</a:t>
            </a:r>
            <a:r>
              <a:rPr sz="2800"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sz="2800"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区间调控</a:t>
            </a:r>
            <a:r>
              <a:rPr sz="2800"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是如何合理调控经济发展目标的？</a:t>
            </a:r>
            <a:endPar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lnSpc>
                <a:spcPct val="120000"/>
              </a:lnSpc>
              <a:spcAft>
                <a:spcPts val="0"/>
              </a:spcAft>
            </a:pP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sz="2800"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“大水漫灌”</a:t>
            </a: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走向</a:t>
            </a:r>
            <a:r>
              <a:rPr sz="2800"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“精准滴灌”</a:t>
            </a:r>
            <a:r>
              <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是如何实现稳定经济增长与防范金融风险的有机统一的？</a:t>
            </a:r>
            <a:endPar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endParaRPr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flipV="1">
            <a:off x="779780" y="2416175"/>
            <a:ext cx="10758805" cy="254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blinds(horizontal)">
                                      <p:cBhvr>
                                        <p:cTn id="23" dur="500"/>
                                        <p:tgtEl>
                                          <p:spTgt spid="5">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linds(horizontal)">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648970" y="1152208"/>
            <a:ext cx="12138025" cy="583565"/>
          </a:xfrm>
          <a:noFill/>
        </p:spPr>
        <p:txBody>
          <a:bodyPr vert="horz" wrap="square" lIns="91440" tIns="45720" rIns="91440" bIns="45720" rtlCol="0" anchor="ctr">
            <a:spAutoFit/>
          </a:bodyPr>
          <a:p>
            <a:pPr lvl="0" algn="l">
              <a:lnSpc>
                <a:spcPct val="100000"/>
              </a:lnSpc>
              <a:buClrTx/>
              <a:buSzTx/>
              <a:buFontTx/>
            </a:pP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（四）议题式教学要在素养提升与高考应试之间找到平衡点</a:t>
            </a:r>
            <a:endPar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0722" name="内容占位符 2"/>
          <p:cNvSpPr>
            <a:spLocks noGrp="1"/>
          </p:cNvSpPr>
          <p:nvPr>
            <p:ph idx="1"/>
          </p:nvPr>
        </p:nvSpPr>
        <p:spPr>
          <a:xfrm>
            <a:off x="511810" y="2483485"/>
            <a:ext cx="11460480" cy="4068445"/>
          </a:xfrm>
        </p:spPr>
        <p:txBody>
          <a:bodyPr anchor="t" anchorCtr="0">
            <a:normAutofit/>
          </a:bodyPr>
          <a:p>
            <a:pPr marL="0" algn="l" latinLnBrk="0">
              <a:lnSpc>
                <a:spcPct val="120000"/>
              </a:lnSpc>
              <a:spcBef>
                <a:spcPts val="1000"/>
              </a:spcBef>
              <a:spcAft>
                <a:spcPts val="0"/>
              </a:spcAft>
              <a:buNone/>
            </a:pPr>
            <a:r>
              <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首先，要坚定议题式教学与应试之间是可以实现完美统一的。</a:t>
            </a:r>
            <a:endPar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latinLnBrk="0">
              <a:lnSpc>
                <a:spcPct val="120000"/>
              </a:lnSpc>
              <a:spcBef>
                <a:spcPts val="1000"/>
              </a:spcBef>
              <a:spcAft>
                <a:spcPts val="0"/>
              </a:spcAft>
              <a:buNone/>
            </a:pPr>
            <a:r>
              <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其次，要实现</a:t>
            </a:r>
            <a:r>
              <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议题式教学与应试之间的完美统一必须做到：</a:t>
            </a:r>
            <a:endPar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l" latinLnBrk="0">
              <a:lnSpc>
                <a:spcPct val="120000"/>
              </a:lnSpc>
              <a:spcBef>
                <a:spcPts val="1000"/>
              </a:spcBef>
              <a:spcAft>
                <a:spcPts val="0"/>
              </a:spcAft>
              <a:buNone/>
            </a:pPr>
            <a:r>
              <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要防止脱离知识的议题式教学</a:t>
            </a:r>
            <a:endParaRPr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latinLnBrk="0">
              <a:lnSpc>
                <a:spcPct val="120000"/>
              </a:lnSpc>
              <a:spcBef>
                <a:spcPts val="1000"/>
              </a:spcBef>
              <a:spcAft>
                <a:spcPts val="0"/>
              </a:spcAft>
              <a:buNone/>
            </a:pPr>
            <a:r>
              <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要对议题式教学的情境进行高考化的改造</a:t>
            </a:r>
            <a:endPar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latinLnBrk="0">
              <a:lnSpc>
                <a:spcPct val="120000"/>
              </a:lnSpc>
              <a:spcBef>
                <a:spcPts val="1000"/>
              </a:spcBef>
              <a:spcAft>
                <a:spcPts val="0"/>
              </a:spcAft>
              <a:buNone/>
            </a:pPr>
            <a:r>
              <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要提高议题式教学问题设置的质量</a:t>
            </a:r>
            <a:endPar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latinLnBrk="0">
              <a:lnSpc>
                <a:spcPct val="120000"/>
              </a:lnSpc>
              <a:spcBef>
                <a:spcPts val="1000"/>
              </a:spcBef>
              <a:spcAft>
                <a:spcPts val="0"/>
              </a:spcAft>
              <a:buNone/>
            </a:pPr>
            <a:r>
              <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要提高问题序列化设计的水平</a:t>
            </a:r>
            <a:endPar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l" latinLnBrk="0">
              <a:lnSpc>
                <a:spcPct val="120000"/>
              </a:lnSpc>
              <a:spcBef>
                <a:spcPts val="1000"/>
              </a:spcBef>
              <a:spcAft>
                <a:spcPts val="0"/>
              </a:spcAft>
              <a:buNone/>
            </a:pPr>
            <a:endParaRPr lang="zh-CN" sz="2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flipV="1">
            <a:off x="594360" y="2138045"/>
            <a:ext cx="11324590" cy="520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20" dur="500"/>
                                        <p:tgtEl>
                                          <p:spTgt spid="307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0722">
                                            <p:txEl>
                                              <p:pRg st="1" end="1"/>
                                            </p:txEl>
                                          </p:spTgt>
                                        </p:tgtEl>
                                        <p:attrNameLst>
                                          <p:attrName>style.visibility</p:attrName>
                                        </p:attrNameLst>
                                      </p:cBhvr>
                                      <p:to>
                                        <p:strVal val="visible"/>
                                      </p:to>
                                    </p:set>
                                    <p:animEffect transition="in" filter="blinds(horizontal)">
                                      <p:cBhvr>
                                        <p:cTn id="25" dur="500"/>
                                        <p:tgtEl>
                                          <p:spTgt spid="30722">
                                            <p:txEl>
                                              <p:pRg st="1" end="1"/>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0722">
                                            <p:txEl>
                                              <p:pRg st="2" end="2"/>
                                            </p:txEl>
                                          </p:spTgt>
                                        </p:tgtEl>
                                        <p:attrNameLst>
                                          <p:attrName>style.visibility</p:attrName>
                                        </p:attrNameLst>
                                      </p:cBhvr>
                                      <p:to>
                                        <p:strVal val="visible"/>
                                      </p:to>
                                    </p:set>
                                    <p:animEffect transition="in" filter="blinds(horizontal)">
                                      <p:cBhvr>
                                        <p:cTn id="28" dur="500"/>
                                        <p:tgtEl>
                                          <p:spTgt spid="30722">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0722">
                                            <p:txEl>
                                              <p:pRg st="3" end="3"/>
                                            </p:txEl>
                                          </p:spTgt>
                                        </p:tgtEl>
                                        <p:attrNameLst>
                                          <p:attrName>style.visibility</p:attrName>
                                        </p:attrNameLst>
                                      </p:cBhvr>
                                      <p:to>
                                        <p:strVal val="visible"/>
                                      </p:to>
                                    </p:set>
                                    <p:animEffect transition="in" filter="blinds(horizontal)">
                                      <p:cBhvr>
                                        <p:cTn id="31" dur="500"/>
                                        <p:tgtEl>
                                          <p:spTgt spid="30722">
                                            <p:txEl>
                                              <p:pRg st="3" end="3"/>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0722">
                                            <p:txEl>
                                              <p:pRg st="4" end="4"/>
                                            </p:txEl>
                                          </p:spTgt>
                                        </p:tgtEl>
                                        <p:attrNameLst>
                                          <p:attrName>style.visibility</p:attrName>
                                        </p:attrNameLst>
                                      </p:cBhvr>
                                      <p:to>
                                        <p:strVal val="visible"/>
                                      </p:to>
                                    </p:set>
                                    <p:animEffect transition="in" filter="blinds(horizontal)">
                                      <p:cBhvr>
                                        <p:cTn id="34" dur="500"/>
                                        <p:tgtEl>
                                          <p:spTgt spid="30722">
                                            <p:txEl>
                                              <p:pRg st="4" end="4"/>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0722">
                                            <p:txEl>
                                              <p:pRg st="5" end="5"/>
                                            </p:txEl>
                                          </p:spTgt>
                                        </p:tgtEl>
                                        <p:attrNameLst>
                                          <p:attrName>style.visibility</p:attrName>
                                        </p:attrNameLst>
                                      </p:cBhvr>
                                      <p:to>
                                        <p:strVal val="visible"/>
                                      </p:to>
                                    </p:set>
                                    <p:animEffect transition="in" filter="blinds(horizontal)">
                                      <p:cBhvr>
                                        <p:cTn id="37" dur="500"/>
                                        <p:tgtEl>
                                          <p:spTgt spid="3072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692785" y="1138238"/>
            <a:ext cx="10936605" cy="1198880"/>
          </a:xfrm>
          <a:noFill/>
        </p:spPr>
        <p:txBody>
          <a:bodyPr vert="horz" wrap="square" lIns="91440" tIns="45720" rIns="91440" bIns="45720" rtlCol="0" anchor="ctr">
            <a:spAutoFit/>
          </a:bodyPr>
          <a:p>
            <a:pPr lvl="0" algn="l">
              <a:lnSpc>
                <a:spcPct val="100000"/>
              </a:lnSpc>
              <a:buClrTx/>
              <a:buSzTx/>
              <a:buFontTx/>
            </a:pP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从2014年——2021年，我国GDP增长目标发生了什么变化？你如何认识这个变化？</a:t>
            </a: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499745" y="2522220"/>
            <a:ext cx="11228705" cy="3804920"/>
          </a:xfrm>
        </p:spPr>
        <p:txBody>
          <a:bodyPr/>
          <a:p>
            <a:pPr algn="l" fontAlgn="base">
              <a:buClrTx/>
              <a:buSzTx/>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新发展阶段：从高速转向中高速。</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buClrTx/>
              <a:buSzTx/>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新发展理念：创新、协调、绿色、开放、共享。</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buClrTx/>
              <a:buSzTx/>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新发展背景：百年未遇之大变局，经济发展不确定因素增多。</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buClrTx/>
              <a:buSzTx/>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新发展格局：以国内经济大循环为主体，国内国际双循环相互促进。</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buClrTx/>
              <a:buSzTx/>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我国既要追求一定的经济发展速度</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buClrTx/>
              <a:buSzTx/>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但又不能追求过高的经济发展速度，更不能片面地追求经济发展速度，而是要求这种速度是健康的、稳定的、协调的、可持续的、有质量的。</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fontAlgn="base">
              <a:buClrTx/>
              <a:buSzTx/>
              <a:buNone/>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如经济发展与资源环境；外需与内需；投资驱动与创新驱动等关系</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flipV="1">
            <a:off x="870585" y="2352040"/>
            <a:ext cx="10487025" cy="527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fill="hold" nodeType="withEffect">
                                  <p:stCondLst>
                                    <p:cond delay="750"/>
                                  </p:stCondLst>
                                  <p:childTnLst>
                                    <p:set>
                                      <p:cBhvr>
                                        <p:cTn id="9" dur="1" fill="hold">
                                          <p:stCondLst>
                                            <p:cond delay="0"/>
                                          </p:stCondLst>
                                        </p:cTn>
                                        <p:tgtEl>
                                          <p:spTgt spid="25"/>
                                        </p:tgtEl>
                                        <p:attrNameLst>
                                          <p:attrName>style.visibility</p:attrName>
                                        </p:attrNameLst>
                                      </p:cBhvr>
                                      <p:to>
                                        <p:strVal val="visible"/>
                                      </p:to>
                                    </p:set>
                                    <p:anim to="" calcmode="lin" valueType="num">
                                      <p:cBhvr>
                                        <p:cTn id="10"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1"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2"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3"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charRg st="0" end="16"/>
                                            </p:txEl>
                                          </p:spTgt>
                                        </p:tgtEl>
                                        <p:attrNameLst>
                                          <p:attrName>style.visibility</p:attrName>
                                        </p:attrNameLst>
                                      </p:cBhvr>
                                      <p:to>
                                        <p:strVal val="visible"/>
                                      </p:to>
                                    </p:set>
                                    <p:animEffect transition="in" filter="blinds(horizontal)">
                                      <p:cBhvr>
                                        <p:cTn id="18" dur="500"/>
                                        <p:tgtEl>
                                          <p:spTgt spid="5">
                                            <p:txEl>
                                              <p:charRg st="0" end="1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charRg st="16" end="38"/>
                                            </p:txEl>
                                          </p:spTgt>
                                        </p:tgtEl>
                                        <p:attrNameLst>
                                          <p:attrName>style.visibility</p:attrName>
                                        </p:attrNameLst>
                                      </p:cBhvr>
                                      <p:to>
                                        <p:strVal val="visible"/>
                                      </p:to>
                                    </p:set>
                                    <p:animEffect transition="in" filter="blinds(horizontal)">
                                      <p:cBhvr>
                                        <p:cTn id="21" dur="500"/>
                                        <p:tgtEl>
                                          <p:spTgt spid="5">
                                            <p:txEl>
                                              <p:charRg st="16" end="38"/>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charRg st="38" end="66"/>
                                            </p:txEl>
                                          </p:spTgt>
                                        </p:tgtEl>
                                        <p:attrNameLst>
                                          <p:attrName>style.visibility</p:attrName>
                                        </p:attrNameLst>
                                      </p:cBhvr>
                                      <p:to>
                                        <p:strVal val="visible"/>
                                      </p:to>
                                    </p:set>
                                    <p:animEffect transition="in" filter="blinds(horizontal)">
                                      <p:cBhvr>
                                        <p:cTn id="24" dur="500"/>
                                        <p:tgtEl>
                                          <p:spTgt spid="5">
                                            <p:txEl>
                                              <p:charRg st="38" end="6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5">
                                            <p:txEl>
                                              <p:charRg st="66" end="97"/>
                                            </p:txEl>
                                          </p:spTgt>
                                        </p:tgtEl>
                                        <p:attrNameLst>
                                          <p:attrName>style.visibility</p:attrName>
                                        </p:attrNameLst>
                                      </p:cBhvr>
                                      <p:to>
                                        <p:strVal val="visible"/>
                                      </p:to>
                                    </p:set>
                                    <p:animEffect transition="in" filter="blinds(horizontal)">
                                      <p:cBhvr>
                                        <p:cTn id="27" dur="500"/>
                                        <p:tgtEl>
                                          <p:spTgt spid="5">
                                            <p:txEl>
                                              <p:charRg st="66" end="9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charRg st="97" end="115"/>
                                            </p:txEl>
                                          </p:spTgt>
                                        </p:tgtEl>
                                        <p:attrNameLst>
                                          <p:attrName>style.visibility</p:attrName>
                                        </p:attrNameLst>
                                      </p:cBhvr>
                                      <p:to>
                                        <p:strVal val="visible"/>
                                      </p:to>
                                    </p:set>
                                    <p:animEffect transition="in" filter="blinds(horizontal)">
                                      <p:cBhvr>
                                        <p:cTn id="32" dur="500"/>
                                        <p:tgtEl>
                                          <p:spTgt spid="5">
                                            <p:txEl>
                                              <p:charRg st="97" end="11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5">
                                            <p:txEl>
                                              <p:charRg st="115" end="180"/>
                                            </p:txEl>
                                          </p:spTgt>
                                        </p:tgtEl>
                                        <p:attrNameLst>
                                          <p:attrName>style.visibility</p:attrName>
                                        </p:attrNameLst>
                                      </p:cBhvr>
                                      <p:to>
                                        <p:strVal val="visible"/>
                                      </p:to>
                                    </p:set>
                                    <p:animEffect transition="in" filter="blinds(horizontal)">
                                      <p:cBhvr>
                                        <p:cTn id="35" dur="500"/>
                                        <p:tgtEl>
                                          <p:spTgt spid="5">
                                            <p:txEl>
                                              <p:charRg st="115" end="18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blinds(horizontal)">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094740" y="2264410"/>
            <a:ext cx="9773920" cy="3616325"/>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8511012" y="4441707"/>
            <a:ext cx="3140242" cy="2524265"/>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187673" y="1222086"/>
            <a:ext cx="1155032" cy="779686"/>
          </a:xfrm>
          <a:prstGeom prst="rect">
            <a:avLst/>
          </a:prstGeom>
        </p:spPr>
      </p:pic>
      <p:cxnSp>
        <p:nvCxnSpPr>
          <p:cNvPr id="25" name="PA-直接连接符 6"/>
          <p:cNvCxnSpPr/>
          <p:nvPr>
            <p:custDataLst>
              <p:tags r:id="rId4"/>
            </p:custDataLst>
          </p:nvPr>
        </p:nvCxnSpPr>
        <p:spPr>
          <a:xfrm>
            <a:off x="1309370" y="1666240"/>
            <a:ext cx="9213215" cy="88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0014691" y="412989"/>
            <a:ext cx="854244" cy="836447"/>
          </a:xfrm>
          <a:prstGeom prst="rect">
            <a:avLst/>
          </a:prstGeom>
        </p:spPr>
      </p:pic>
      <p:pic>
        <p:nvPicPr>
          <p:cNvPr id="11" name="图片 10" descr="啊11111111111"/>
          <p:cNvPicPr>
            <a:picLocks noChangeAspect="1"/>
          </p:cNvPicPr>
          <p:nvPr/>
        </p:nvPicPr>
        <p:blipFill>
          <a:blip r:embed="rId5"/>
          <a:stretch>
            <a:fillRect/>
          </a:stretch>
        </p:blipFill>
        <p:spPr>
          <a:xfrm>
            <a:off x="594360" y="248285"/>
            <a:ext cx="3327400" cy="596900"/>
          </a:xfrm>
          <a:prstGeom prst="rect">
            <a:avLst/>
          </a:prstGeom>
        </p:spPr>
      </p:pic>
      <p:sp>
        <p:nvSpPr>
          <p:cNvPr id="14338" name="内容占位符 2"/>
          <p:cNvSpPr>
            <a:spLocks noGrp="1"/>
          </p:cNvSpPr>
          <p:nvPr>
            <p:ph idx="1"/>
          </p:nvPr>
        </p:nvSpPr>
        <p:spPr>
          <a:xfrm>
            <a:off x="1193800" y="2190115"/>
            <a:ext cx="10010775" cy="4514215"/>
          </a:xfrm>
        </p:spPr>
        <p:txBody>
          <a:bodyPr anchor="t" anchorCtr="0"/>
          <a:p>
            <a:pPr marL="0" indent="0">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TextBox 36"/>
          <p:cNvSpPr txBox="1"/>
          <p:nvPr/>
        </p:nvSpPr>
        <p:spPr>
          <a:xfrm>
            <a:off x="1193800" y="665480"/>
            <a:ext cx="10092690" cy="706755"/>
          </a:xfrm>
          <a:prstGeom prst="rect">
            <a:avLst/>
          </a:prstGeom>
          <a:noFill/>
        </p:spPr>
        <p:txBody>
          <a:bodyPr wrap="square" rtlCol="0">
            <a:spAutoFit/>
          </a:bodyPr>
          <a:p>
            <a:pPr algn="l"/>
            <a:r>
              <a:rPr lang="en-US" altLang="zh-CN"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rPr>
              <a:t>主要观点</a:t>
            </a:r>
            <a:endParaRPr lang="zh-CN" altLang="en-US"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597025" y="2065655"/>
            <a:ext cx="9271635" cy="3815080"/>
          </a:xfrm>
          <a:prstGeom prst="rect">
            <a:avLst/>
          </a:prstGeom>
          <a:noFill/>
        </p:spPr>
        <p:txBody>
          <a:bodyPr wrap="square" rtlCol="0">
            <a:spAutoFit/>
          </a:bodyPr>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议题式教学要从理念走向行动</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议题式教学要从繁琐走向简洁</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议题式教学要切合中学的实际</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议题式教学要找到素养与应试的平衡点</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议题式教学要从理念研讨走向课例研讨</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ts val="4840"/>
              </a:lnSpc>
            </a:pP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1.5-1.5*$)^3-(1.5-1.5*$)^2)">
                                          <p:val>
                                            <p:fltVal val="0"/>
                                          </p:val>
                                        </p:tav>
                                        <p:tav tm="100000">
                                          <p:val>
                                            <p:fltVal val="1"/>
                                          </p:val>
                                        </p:tav>
                                      </p:tavLst>
                                    </p:anim>
                                    <p:anim to="" calcmode="lin" valueType="num">
                                      <p:cBhvr>
                                        <p:cTn id="9" dur="750" fill="hold">
                                          <p:stCondLst>
                                            <p:cond delay="0"/>
                                          </p:stCondLst>
                                        </p:cTn>
                                        <p:tgtEl>
                                          <p:spTgt spid="3"/>
                                        </p:tgtEl>
                                        <p:attrNameLst>
                                          <p:attrName>style.rotation</p:attrName>
                                        </p:attrNameLst>
                                      </p:cBhvr>
                                      <p:tavLst>
                                        <p:tav tm="0" fmla="#ppt_r+45*((1.5-1.5*$)^3-(1.5-1.5*$)^2)">
                                          <p:val>
                                            <p:fltVal val="0"/>
                                          </p:val>
                                        </p:tav>
                                        <p:tav tm="100000">
                                          <p:val>
                                            <p:fltVal val="1"/>
                                          </p:val>
                                        </p:tav>
                                      </p:tavLst>
                                    </p:anim>
                                    <p:animEffect filter="fade">
                                      <p:cBhvr>
                                        <p:cTn id="10" dur="750">
                                          <p:stCondLst>
                                            <p:cond delay="0"/>
                                          </p:stCondLst>
                                        </p:cTn>
                                        <p:tgtEl>
                                          <p:spTgt spid="3"/>
                                        </p:tgtEl>
                                      </p:cBhvr>
                                    </p:animEffect>
                                  </p:childTnLst>
                                </p:cTn>
                              </p:par>
                              <p:par>
                                <p:cTn id="11" presetID="0" presetClass="entr" presetSubtype="0" fill="hold" nodeType="withEffect">
                                  <p:stCondLst>
                                    <p:cond delay="750"/>
                                  </p:stCondLst>
                                  <p:childTnLst>
                                    <p:set>
                                      <p:cBhvr>
                                        <p:cTn id="12" dur="1" fill="hold">
                                          <p:stCondLst>
                                            <p:cond delay="0"/>
                                          </p:stCondLst>
                                        </p:cTn>
                                        <p:tgtEl>
                                          <p:spTgt spid="25"/>
                                        </p:tgtEl>
                                        <p:attrNameLst>
                                          <p:attrName>style.visibility</p:attrName>
                                        </p:attrNameLst>
                                      </p:cBhvr>
                                      <p:to>
                                        <p:strVal val="visible"/>
                                      </p:to>
                                    </p:set>
                                    <p:anim to="" calcmode="lin" valueType="num">
                                      <p:cBhvr>
                                        <p:cTn id="13"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14338">
                                            <p:txEl>
                                              <p:pRg st="0" end="0"/>
                                            </p:txEl>
                                          </p:spTgt>
                                        </p:tgtEl>
                                        <p:attrNameLst>
                                          <p:attrName>style.visibility</p:attrName>
                                        </p:attrNameLst>
                                      </p:cBhvr>
                                      <p:to>
                                        <p:strVal val="visible"/>
                                      </p:to>
                                    </p:set>
                                    <p:anim calcmode="lin" valueType="num">
                                      <p:cBhvr additive="base">
                                        <p:cTn id="20" dur="500"/>
                                        <p:tgtEl>
                                          <p:spTgt spid="14338">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433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linds(horizontal)">
                                      <p:cBhvr>
                                        <p:cTn id="26" dur="500"/>
                                        <p:tgtEl>
                                          <p:spTgt spid="2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blinds(horizontal)">
                                      <p:cBhvr>
                                        <p:cTn id="31" dur="500"/>
                                        <p:tgtEl>
                                          <p:spTgt spid="2">
                                            <p:txEl>
                                              <p:pRg st="0" end="0"/>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blinds(horizontal)">
                                      <p:cBhvr>
                                        <p:cTn id="34" dur="500"/>
                                        <p:tgtEl>
                                          <p:spTgt spid="2">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linds(horizontal)">
                                      <p:cBhvr>
                                        <p:cTn id="37" dur="500"/>
                                        <p:tgtEl>
                                          <p:spTgt spid="2">
                                            <p:txEl>
                                              <p:pRg st="2" end="2"/>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Effect transition="in" filter="blinds(horizontal)">
                                      <p:cBhvr>
                                        <p:cTn id="40" dur="500"/>
                                        <p:tgtEl>
                                          <p:spTgt spid="2">
                                            <p:txEl>
                                              <p:pRg st="3" end="3"/>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blinds(horizontal)">
                                      <p:cBhvr>
                                        <p:cTn id="4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594360" y="1290320"/>
            <a:ext cx="11296015" cy="645160"/>
          </a:xfrm>
          <a:noFill/>
        </p:spPr>
        <p:txBody>
          <a:bodyPr vert="horz" wrap="square" lIns="91440" tIns="45720" rIns="91440" bIns="45720" rtlCol="0" anchor="ctr">
            <a:spAutoFit/>
          </a:bodyPr>
          <a:p>
            <a:pPr lvl="0" algn="l">
              <a:lnSpc>
                <a:spcPct val="100000"/>
              </a:lnSpc>
              <a:buClrTx/>
              <a:buSzTx/>
              <a:buFontTx/>
            </a:pP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如果以“辩证认识GDP”为议题，请你列出一些要点            </a:t>
            </a: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779780" y="2584450"/>
            <a:ext cx="8229600" cy="1513840"/>
          </a:xfrm>
        </p:spPr>
        <p:txBody>
          <a:bodyPr anchor="t" anchorCtr="0">
            <a:noAutofit/>
          </a:bodyPr>
          <a:p>
            <a:pPr algn="l" fontAlgn="base">
              <a:buClrTx/>
              <a:buSzTx/>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要不要追求一定的GDP增长率，为什么？</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buClrTx/>
              <a:buSzTx/>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为什么不能片面的追求GDP增长率，为什么？</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buClrTx/>
              <a:buSzTx/>
            </a:pPr>
            <a:r>
              <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如何实现GDP增长中速度与质量的统一？</a:t>
            </a: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l" fontAlgn="base">
              <a:buClrTx/>
              <a:buSzTx/>
              <a:buNone/>
            </a:pPr>
            <a:endParaRPr lang="zh-CN" altLang="en-US"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flipV="1">
            <a:off x="779780" y="2046605"/>
            <a:ext cx="10630535" cy="6413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6"/>
          <a:stretch>
            <a:fillRect/>
          </a:stretch>
        </p:blipFill>
        <p:spPr>
          <a:xfrm>
            <a:off x="8348980" y="2461260"/>
            <a:ext cx="3262630" cy="1830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fill="hold" nodeType="withEffect">
                                  <p:stCondLst>
                                    <p:cond delay="750"/>
                                  </p:stCondLst>
                                  <p:childTnLst>
                                    <p:set>
                                      <p:cBhvr>
                                        <p:cTn id="9" dur="1" fill="hold">
                                          <p:stCondLst>
                                            <p:cond delay="0"/>
                                          </p:stCondLst>
                                        </p:cTn>
                                        <p:tgtEl>
                                          <p:spTgt spid="25"/>
                                        </p:tgtEl>
                                        <p:attrNameLst>
                                          <p:attrName>style.visibility</p:attrName>
                                        </p:attrNameLst>
                                      </p:cBhvr>
                                      <p:to>
                                        <p:strVal val="visible"/>
                                      </p:to>
                                    </p:set>
                                    <p:anim to="" calcmode="lin" valueType="num">
                                      <p:cBhvr>
                                        <p:cTn id="10"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1"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2"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3"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charRg st="0" end="20"/>
                                            </p:txEl>
                                          </p:spTgt>
                                        </p:tgtEl>
                                        <p:attrNameLst>
                                          <p:attrName>style.visibility</p:attrName>
                                        </p:attrNameLst>
                                      </p:cBhvr>
                                      <p:to>
                                        <p:strVal val="visible"/>
                                      </p:to>
                                    </p:set>
                                    <p:animEffect transition="in" filter="blinds(horizontal)">
                                      <p:cBhvr>
                                        <p:cTn id="18" dur="500"/>
                                        <p:tgtEl>
                                          <p:spTgt spid="5">
                                            <p:txEl>
                                              <p:charRg st="0" end="2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charRg st="20" end="42"/>
                                            </p:txEl>
                                          </p:spTgt>
                                        </p:tgtEl>
                                        <p:attrNameLst>
                                          <p:attrName>style.visibility</p:attrName>
                                        </p:attrNameLst>
                                      </p:cBhvr>
                                      <p:to>
                                        <p:strVal val="visible"/>
                                      </p:to>
                                    </p:set>
                                    <p:animEffect transition="in" filter="blinds(horizontal)">
                                      <p:cBhvr>
                                        <p:cTn id="21" dur="500"/>
                                        <p:tgtEl>
                                          <p:spTgt spid="5">
                                            <p:txEl>
                                              <p:charRg st="20" end="42"/>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charRg st="42" end="61"/>
                                            </p:txEl>
                                          </p:spTgt>
                                        </p:tgtEl>
                                        <p:attrNameLst>
                                          <p:attrName>style.visibility</p:attrName>
                                        </p:attrNameLst>
                                      </p:cBhvr>
                                      <p:to>
                                        <p:strVal val="visible"/>
                                      </p:to>
                                    </p:set>
                                    <p:animEffect transition="in" filter="blinds(horizontal)">
                                      <p:cBhvr>
                                        <p:cTn id="24" dur="500"/>
                                        <p:tgtEl>
                                          <p:spTgt spid="5">
                                            <p:txEl>
                                              <p:charRg st="42"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404495" y="1152525"/>
            <a:ext cx="11238230" cy="583565"/>
          </a:xfrm>
          <a:noFill/>
        </p:spPr>
        <p:txBody>
          <a:bodyPr vert="horz" wrap="square" lIns="91440" tIns="45720" rIns="91440" bIns="45720" rtlCol="0" anchor="ctr">
            <a:spAutoFit/>
          </a:bodyPr>
          <a:p>
            <a:pPr lvl="0" algn="l">
              <a:lnSpc>
                <a:spcPct val="100000"/>
              </a:lnSpc>
              <a:buClrTx/>
              <a:buSzTx/>
              <a:buFontTx/>
            </a:pP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现象三：面对疫情美国的“大水漫灌”与中国的“精准滴灌”</a:t>
            </a:r>
            <a:endPar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92075" y="2080895"/>
            <a:ext cx="11697335" cy="4235450"/>
          </a:xfrm>
        </p:spPr>
        <p:txBody>
          <a:bodyPr>
            <a:normAutofit fontScale="70000"/>
          </a:bodyPr>
          <a:p>
            <a:pPr marL="0" algn="ctr" fontAlgn="base">
              <a:lnSpc>
                <a:spcPct val="110000"/>
              </a:lnSpc>
              <a:spcAft>
                <a:spcPts val="0"/>
              </a:spcAft>
              <a:buClrTx/>
              <a:buSzTx/>
              <a:buNone/>
            </a:pPr>
            <a:r>
              <a:rPr lang="en-US" altLang="zh-CN" strike="noStrike" noProof="1"/>
              <a:t>               </a:t>
            </a:r>
            <a:r>
              <a:rPr lang="zh-CN" altLang="en-US" sz="3555"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美国的“大水漫灌”</a:t>
            </a:r>
            <a:endParaRPr lang="zh-CN" altLang="en-US" sz="3555"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lnSpc>
                <a:spcPct val="120000"/>
              </a:lnSpc>
              <a:spcAft>
                <a:spcPts val="0"/>
              </a:spcAft>
              <a:buClrTx/>
              <a:buSzTx/>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在美国特朗普总统执政期间，美国国会分别在2020年3月和12月通过了总数为2.4万亿美元和9千亿美元的新冠纾困救助法案。2021年3月，拜登总统又提请国会通过了总数为1.9万亿美元的第三轮新冠纾困救助法案。至此，美国三轮新冠纾困救助法案的总金额达到了5.2万亿美元。</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lnSpc>
                <a:spcPct val="120000"/>
              </a:lnSpc>
              <a:spcAft>
                <a:spcPts val="0"/>
              </a:spcAft>
              <a:buClrTx/>
              <a:buSzTx/>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2020年美国政府财政预算赤字高达3.2万亿美元，打破历史记录，是2009年美国金融危机时当年美国政府财政赤字的3倍以上。2020年，美国政府债务总额达28万亿美元，达美国当年GDP总额的133％；美国的整个债务总规模达80万亿美元，占全球GDP总额的365％。如此庞大的超发货币，加剧了美国和世界发生通货膨胀和金融危机的风险，对于美国经济而言是短期的收益、长期的风险。</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lnSpc>
                <a:spcPct val="120000"/>
              </a:lnSpc>
              <a:spcAft>
                <a:spcPts val="0"/>
              </a:spcAft>
              <a:buClrTx/>
              <a:buSzTx/>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2020年，美国失业率达6.2％，经济下降3.5％，超过了2008--2009年全球金融危机时的影响，创下了1946年以来美国经济的最差增长记录。而在美国经济没有完全打开的同时，股市却一片繁荣，经济与股市严重扭曲。</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lnSpc>
                <a:spcPct val="120000"/>
              </a:lnSpc>
              <a:buClrTx/>
              <a:buSzTx/>
            </a:pP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flipV="1">
            <a:off x="521970" y="1835150"/>
            <a:ext cx="10686415" cy="7366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1" fill="hold">
                            <p:stCondLst>
                              <p:cond delay="175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par>
                          <p:cTn id="16" fill="hold">
                            <p:stCondLst>
                              <p:cond delay="2250"/>
                            </p:stCondLst>
                            <p:childTnLst>
                              <p:par>
                                <p:cTn id="17" presetID="12" presetClass="entr" presetSubtype="4"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0" end="0"/>
                                            </p:txEl>
                                          </p:spTgt>
                                        </p:tgtEl>
                                      </p:cBhvr>
                                    </p:animEffect>
                                  </p:childTnLst>
                                </p:cTn>
                              </p:par>
                            </p:childTnLst>
                          </p:cTn>
                        </p:par>
                        <p:par>
                          <p:cTn id="21" fill="hold">
                            <p:stCondLst>
                              <p:cond delay="2750"/>
                            </p:stCondLst>
                            <p:childTnLst>
                              <p:par>
                                <p:cTn id="22" presetID="12" presetClass="entr" presetSubtype="4" fill="hold" grpId="0"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1" end="1"/>
                                            </p:txEl>
                                          </p:spTgt>
                                        </p:tgtEl>
                                      </p:cBhvr>
                                    </p:animEffect>
                                  </p:childTnLst>
                                </p:cTn>
                              </p:par>
                            </p:childTnLst>
                          </p:cTn>
                        </p:par>
                        <p:par>
                          <p:cTn id="26" fill="hold">
                            <p:stCondLst>
                              <p:cond delay="3250"/>
                            </p:stCondLst>
                            <p:childTnLst>
                              <p:par>
                                <p:cTn id="27" presetID="12" presetClass="entr" presetSubtype="4" fill="hold" grpId="0"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2" end="2"/>
                                            </p:txEl>
                                          </p:spTgt>
                                        </p:tgtEl>
                                      </p:cBhvr>
                                    </p:animEffect>
                                  </p:childTnLst>
                                </p:cTn>
                              </p:par>
                            </p:childTnLst>
                          </p:cTn>
                        </p:par>
                        <p:par>
                          <p:cTn id="31" fill="hold">
                            <p:stCondLst>
                              <p:cond delay="3750"/>
                            </p:stCondLst>
                            <p:childTnLst>
                              <p:par>
                                <p:cTn id="32" presetID="12" presetClass="entr" presetSubtype="4" fill="hold" grpId="0"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683895" y="1264285"/>
            <a:ext cx="11424285" cy="583565"/>
          </a:xfrm>
          <a:noFill/>
        </p:spPr>
        <p:txBody>
          <a:bodyPr vert="horz" wrap="square" lIns="91440" tIns="45720" rIns="91440" bIns="45720" rtlCol="0" anchor="ctr">
            <a:spAutoFit/>
          </a:bodyPr>
          <a:p>
            <a:pPr lvl="0" algn="l">
              <a:lnSpc>
                <a:spcPct val="100000"/>
              </a:lnSpc>
              <a:buClrTx/>
              <a:buSzTx/>
              <a:buFontTx/>
            </a:pP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现象三：面对疫情美国的“大水漫灌”与中国的“精准滴灌”</a:t>
            </a: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594360" y="2137410"/>
            <a:ext cx="10878185" cy="4340225"/>
          </a:xfrm>
        </p:spPr>
        <p:txBody>
          <a:bodyPr>
            <a:normAutofit fontScale="90000" lnSpcReduction="10000"/>
          </a:bodyPr>
          <a:p>
            <a:pPr marL="0" indent="0" algn="ctr" fontAlgn="base">
              <a:lnSpc>
                <a:spcPct val="110000"/>
              </a:lnSpc>
              <a:spcAft>
                <a:spcPts val="0"/>
              </a:spcAft>
              <a:buNone/>
            </a:pPr>
            <a:r>
              <a:rPr lang="zh-CN" altLang="en-US" sz="3555"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中国的“精准滴灌”</a:t>
            </a:r>
            <a:endParaRPr lang="en-US" altLang="zh-CN" sz="3555" b="1" strike="noStrike" noProof="1">
              <a:solidFill>
                <a:srgbClr val="FFFF00"/>
              </a:solidFill>
            </a:endParaRPr>
          </a:p>
          <a:p>
            <a:pPr marL="0" indent="0" algn="just" fontAlgn="base">
              <a:lnSpc>
                <a:spcPct val="110000"/>
              </a:lnSpc>
              <a:spcAft>
                <a:spcPts val="0"/>
              </a:spcAft>
              <a:buClrTx/>
              <a:buSzTx/>
              <a:buNone/>
            </a:pPr>
            <a:r>
              <a:rPr lang="en-US" altLang="zh-CN" sz="2400" b="1" strike="noStrike" noProof="1"/>
              <a:t>       </a:t>
            </a: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实施积极的财政政策和稳健的货币政策。适度扩大财政赤字1万亿元，发行特别国债1万亿元，并直达实体经济和中小微企业；实施阶段性大规模减税降费，全年为市场主体让利2.6万亿元；支持银行定向增加贷款和降低利率，对中小微企业贷款延期还本付息，银行为实体经济让利1.5万亿元。</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fontAlgn="base">
              <a:lnSpc>
                <a:spcPct val="110000"/>
              </a:lnSpc>
              <a:spcAft>
                <a:spcPts val="0"/>
              </a:spcAft>
              <a:buClrTx/>
              <a:buSzTx/>
              <a:buNone/>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所有这些政策和资金都坚持保市场主体、保就业、保民生，精准扶持实体经济和中小微企业，严防资金进入股市和楼市。</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fontAlgn="base">
              <a:lnSpc>
                <a:spcPct val="110000"/>
              </a:lnSpc>
              <a:spcAft>
                <a:spcPts val="0"/>
              </a:spcAft>
              <a:buClrTx/>
              <a:buSzTx/>
              <a:buNone/>
            </a:pP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面对新冠疫情对经济的严重冲击，实现了稳定经济增长与防范金融风险的统一，在不付出很大代价、带来很大风险的情况下，率先实现了复工复产，全年经济增长2.3％，成为唯一实现正增长的主要经济体。</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a:off x="916305" y="1965325"/>
            <a:ext cx="1064069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1" fill="hold">
                            <p:stCondLst>
                              <p:cond delay="1750"/>
                            </p:stCondLst>
                            <p:childTnLst>
                              <p:par>
                                <p:cTn id="12" presetID="1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p:tgtEl>
                                          <p:spTgt spid="4"/>
                                        </p:tgtEl>
                                        <p:attrNameLst>
                                          <p:attrName>ppt_y</p:attrName>
                                        </p:attrNameLst>
                                      </p:cBhvr>
                                      <p:tavLst>
                                        <p:tav tm="0">
                                          <p:val>
                                            <p:strVal val="#ppt_y+#ppt_h*1.125000"/>
                                          </p:val>
                                        </p:tav>
                                        <p:tav tm="100000">
                                          <p:val>
                                            <p:strVal val="#ppt_y"/>
                                          </p:val>
                                        </p:tav>
                                      </p:tavLst>
                                    </p:anim>
                                    <p:animEffect transition="in" filter="wipe(up)">
                                      <p:cBhvr>
                                        <p:cTn id="15" dur="500"/>
                                        <p:tgtEl>
                                          <p:spTgt spid="4"/>
                                        </p:tgtEl>
                                      </p:cBhvr>
                                    </p:animEffect>
                                  </p:childTnLst>
                                </p:cTn>
                              </p:par>
                            </p:childTnLst>
                          </p:cTn>
                        </p:par>
                        <p:par>
                          <p:cTn id="16" fill="hold">
                            <p:stCondLst>
                              <p:cond delay="2250"/>
                            </p:stCondLst>
                            <p:childTnLst>
                              <p:par>
                                <p:cTn id="17" presetID="12" presetClass="entr" presetSubtype="4"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5">
                                            <p:txEl>
                                              <p:pRg st="0" end="0"/>
                                            </p:txEl>
                                          </p:spTgt>
                                        </p:tgtEl>
                                      </p:cBhvr>
                                    </p:animEffect>
                                  </p:childTnLst>
                                </p:cTn>
                              </p:par>
                            </p:childTnLst>
                          </p:cTn>
                        </p:par>
                        <p:par>
                          <p:cTn id="21" fill="hold">
                            <p:stCondLst>
                              <p:cond delay="2750"/>
                            </p:stCondLst>
                            <p:childTnLst>
                              <p:par>
                                <p:cTn id="22" presetID="12" presetClass="entr" presetSubtype="4" fill="hold" grpId="0"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 calcmode="lin" valueType="num">
                                      <p:cBhvr additive="base">
                                        <p:cTn id="24"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5">
                                            <p:txEl>
                                              <p:pRg st="1" end="1"/>
                                            </p:txEl>
                                          </p:spTgt>
                                        </p:tgtEl>
                                      </p:cBhvr>
                                    </p:animEffect>
                                  </p:childTnLst>
                                </p:cTn>
                              </p:par>
                            </p:childTnLst>
                          </p:cTn>
                        </p:par>
                        <p:par>
                          <p:cTn id="26" fill="hold">
                            <p:stCondLst>
                              <p:cond delay="3250"/>
                            </p:stCondLst>
                            <p:childTnLst>
                              <p:par>
                                <p:cTn id="27" presetID="12" presetClass="entr" presetSubtype="4" fill="hold" grpId="0"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p:tgtEl>
                                          <p:spTgt spid="5">
                                            <p:txEl>
                                              <p:pRg st="2" end="2"/>
                                            </p:txEl>
                                          </p:spTgt>
                                        </p:tgtEl>
                                        <p:attrNameLst>
                                          <p:attrName>ppt_y</p:attrName>
                                        </p:attrNameLst>
                                      </p:cBhvr>
                                      <p:tavLst>
                                        <p:tav tm="0">
                                          <p:val>
                                            <p:strVal val="#ppt_y+#ppt_h*1.125000"/>
                                          </p:val>
                                        </p:tav>
                                        <p:tav tm="100000">
                                          <p:val>
                                            <p:strVal val="#ppt_y"/>
                                          </p:val>
                                        </p:tav>
                                      </p:tavLst>
                                    </p:anim>
                                    <p:animEffect transition="in" filter="wipe(up)">
                                      <p:cBhvr>
                                        <p:cTn id="30" dur="500"/>
                                        <p:tgtEl>
                                          <p:spTgt spid="5">
                                            <p:txEl>
                                              <p:pRg st="2" end="2"/>
                                            </p:txEl>
                                          </p:spTgt>
                                        </p:tgtEl>
                                      </p:cBhvr>
                                    </p:animEffect>
                                  </p:childTnLst>
                                </p:cTn>
                              </p:par>
                            </p:childTnLst>
                          </p:cTn>
                        </p:par>
                        <p:par>
                          <p:cTn id="31" fill="hold">
                            <p:stCondLst>
                              <p:cond delay="3750"/>
                            </p:stCondLst>
                            <p:childTnLst>
                              <p:par>
                                <p:cTn id="32" presetID="12" presetClass="entr" presetSubtype="4" fill="hold" grpId="0" nodeType="after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 calcmode="lin" valueType="num">
                                      <p:cBhvr additive="base">
                                        <p:cTn id="34" dur="500"/>
                                        <p:tgtEl>
                                          <p:spTgt spid="5">
                                            <p:txEl>
                                              <p:pRg st="3" end="3"/>
                                            </p:txEl>
                                          </p:spTgt>
                                        </p:tgtEl>
                                        <p:attrNameLst>
                                          <p:attrName>ppt_y</p:attrName>
                                        </p:attrNameLst>
                                      </p:cBhvr>
                                      <p:tavLst>
                                        <p:tav tm="0">
                                          <p:val>
                                            <p:strVal val="#ppt_y+#ppt_h*1.125000"/>
                                          </p:val>
                                        </p:tav>
                                        <p:tav tm="100000">
                                          <p:val>
                                            <p:strVal val="#ppt_y"/>
                                          </p:val>
                                        </p:tav>
                                      </p:tavLst>
                                    </p:anim>
                                    <p:animEffect transition="in" filter="wipe(up)">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492760" y="1185228"/>
            <a:ext cx="11206480" cy="583565"/>
          </a:xfrm>
          <a:noFill/>
        </p:spPr>
        <p:txBody>
          <a:bodyPr vert="horz" wrap="square" lIns="91440" tIns="45720" rIns="91440" bIns="45720" rtlCol="0" anchor="ctr">
            <a:spAutoFit/>
          </a:bodyPr>
          <a:p>
            <a:pPr lvl="0" algn="l">
              <a:lnSpc>
                <a:spcPct val="100000"/>
              </a:lnSpc>
              <a:buClrTx/>
              <a:buSzTx/>
              <a:buFontTx/>
            </a:pP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我国为什么要把扶持的重点放在实体经济和中小微企业上？</a:t>
            </a:r>
            <a:endPar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131445" y="2076450"/>
            <a:ext cx="11929110" cy="4341495"/>
          </a:xfrm>
        </p:spPr>
        <p:txBody>
          <a:bodyPr>
            <a:normAutofit lnSpcReduction="10000"/>
          </a:bodyPr>
          <a:p>
            <a:pPr fontAlgn="base"/>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实体经济尤其是制造业是一国经济的立身之本，是国家强盛的重要支柱，是现代化经济体系的根基。我国之所以能够在严重的疫请下，率先在世界主要经济体中实现经济正增长，一个根本性的原因就是我国有世界上最大、体系最全的实体经济。</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世界金融危机尤其是这次疫情后，主要发达国家纷纷反思脱实向虚的发展模式，重新聚焦实体经济，纷纷实施“再工业化”和</a:t>
            </a:r>
            <a:r>
              <a:rPr lang="en-US" altLang="zh-CN"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制造业回归</a:t>
            </a:r>
            <a:r>
              <a:rPr lang="en-US" altLang="zh-CN"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战略，集中发力高端制造领域，力图重振制造业并不断扩大竞争优势。</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中小微企业是我国国民经济和社会发展的重要力量，是保持经济发展，促进就业、改善民生和维护社会和谐稳定的重要保障。</a:t>
            </a:r>
            <a:endPar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base">
              <a:buNone/>
            </a:pPr>
            <a:r>
              <a:rPr lang="zh-CN" altLang="en-US" sz="2400" strike="noStrike" noProof="1"/>
              <a:t>    </a:t>
            </a:r>
            <a:endParaRPr lang="zh-CN" altLang="en-US" sz="2400" strike="noStrike" noProof="1"/>
          </a:p>
          <a:p>
            <a:pPr marL="0" indent="0" fontAlgn="base">
              <a:buNone/>
            </a:pPr>
            <a:r>
              <a:rPr lang="zh-CN" altLang="en-US"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保经济就必须保实体经济；保实体经济必须保中小微企业。</a:t>
            </a:r>
            <a:endParaRPr lang="zh-CN" altLang="en-US"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base">
              <a:buNone/>
            </a:pPr>
            <a:r>
              <a:rPr lang="zh-CN" altLang="en-US"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留住青山才能留住未来</a:t>
            </a:r>
            <a:endParaRPr lang="zh-CN" altLang="en-US" b="1"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fontAlgn="base">
              <a:buNone/>
            </a:pPr>
            <a:endParaRPr lang="zh-CN" altLang="en-US" strike="noStrike" noProof="1">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fontAlgn="base"/>
            <a:endParaRPr lang="zh-CN" altLang="en-US" sz="2400" strike="noStrike" noProof="1"/>
          </a:p>
          <a:p>
            <a:pPr marL="0" indent="0" fontAlgn="base">
              <a:buNone/>
            </a:pPr>
            <a:endParaRPr lang="zh-CN" altLang="en-US" sz="2400" strike="noStrike" noProof="1"/>
          </a:p>
        </p:txBody>
      </p:sp>
      <p:cxnSp>
        <p:nvCxnSpPr>
          <p:cNvPr id="25" name="PA-直接连接符 6"/>
          <p:cNvCxnSpPr/>
          <p:nvPr>
            <p:custDataLst>
              <p:tags r:id="rId5"/>
            </p:custDataLst>
          </p:nvPr>
        </p:nvCxnSpPr>
        <p:spPr>
          <a:xfrm flipV="1">
            <a:off x="594360" y="1761490"/>
            <a:ext cx="10347325" cy="749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fill="hold" nodeType="withEffect">
                                  <p:stCondLst>
                                    <p:cond delay="750"/>
                                  </p:stCondLst>
                                  <p:childTnLst>
                                    <p:set>
                                      <p:cBhvr>
                                        <p:cTn id="9" dur="1" fill="hold">
                                          <p:stCondLst>
                                            <p:cond delay="0"/>
                                          </p:stCondLst>
                                        </p:cTn>
                                        <p:tgtEl>
                                          <p:spTgt spid="25"/>
                                        </p:tgtEl>
                                        <p:attrNameLst>
                                          <p:attrName>style.visibility</p:attrName>
                                        </p:attrNameLst>
                                      </p:cBhvr>
                                      <p:to>
                                        <p:strVal val="visible"/>
                                      </p:to>
                                    </p:set>
                                    <p:anim to="" calcmode="lin" valueType="num">
                                      <p:cBhvr>
                                        <p:cTn id="10"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1"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2"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3"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charRg st="0" end="108"/>
                                            </p:txEl>
                                          </p:spTgt>
                                        </p:tgtEl>
                                        <p:attrNameLst>
                                          <p:attrName>style.visibility</p:attrName>
                                        </p:attrNameLst>
                                      </p:cBhvr>
                                      <p:to>
                                        <p:strVal val="visible"/>
                                      </p:to>
                                    </p:set>
                                    <p:animEffect transition="in" filter="blinds(horizontal)">
                                      <p:cBhvr>
                                        <p:cTn id="18" dur="500"/>
                                        <p:tgtEl>
                                          <p:spTgt spid="5">
                                            <p:txEl>
                                              <p:charRg st="0" end="10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5">
                                            <p:txEl>
                                              <p:charRg st="108" end="194"/>
                                            </p:txEl>
                                          </p:spTgt>
                                        </p:tgtEl>
                                        <p:attrNameLst>
                                          <p:attrName>style.visibility</p:attrName>
                                        </p:attrNameLst>
                                      </p:cBhvr>
                                      <p:to>
                                        <p:strVal val="visible"/>
                                      </p:to>
                                    </p:set>
                                    <p:animEffect transition="in" filter="blinds(horizontal)">
                                      <p:cBhvr>
                                        <p:cTn id="21" dur="500"/>
                                        <p:tgtEl>
                                          <p:spTgt spid="5">
                                            <p:txEl>
                                              <p:charRg st="108" end="19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5">
                                            <p:txEl>
                                              <p:charRg st="194" end="249"/>
                                            </p:txEl>
                                          </p:spTgt>
                                        </p:tgtEl>
                                        <p:attrNameLst>
                                          <p:attrName>style.visibility</p:attrName>
                                        </p:attrNameLst>
                                      </p:cBhvr>
                                      <p:to>
                                        <p:strVal val="visible"/>
                                      </p:to>
                                    </p:set>
                                    <p:animEffect transition="in" filter="blinds(horizontal)">
                                      <p:cBhvr>
                                        <p:cTn id="24" dur="500"/>
                                        <p:tgtEl>
                                          <p:spTgt spid="5">
                                            <p:txEl>
                                              <p:charRg st="194" end="249"/>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blinds(horizontal)">
                                      <p:cBhvr>
                                        <p:cTn id="29" dur="500"/>
                                        <p:tgtEl>
                                          <p:spTgt spid="5">
                                            <p:txEl>
                                              <p:pRg st="4" end="4"/>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635"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608330" y="1248728"/>
            <a:ext cx="10680065" cy="706755"/>
          </a:xfrm>
          <a:noFill/>
        </p:spPr>
        <p:txBody>
          <a:bodyPr vert="horz" wrap="square" lIns="91440" tIns="45720" rIns="91440" bIns="45720" rtlCol="0" anchor="ctr">
            <a:spAutoFit/>
          </a:bodyPr>
          <a:p>
            <a:pPr lvl="0" algn="l">
              <a:lnSpc>
                <a:spcPct val="100000"/>
              </a:lnSpc>
              <a:buClrTx/>
              <a:buSzTx/>
              <a:buFontTx/>
            </a:pPr>
            <a:r>
              <a:rPr lang="zh-CN" altLang="en-US"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中国的“精准滴灌”带来了怎样的积极作用？</a:t>
            </a:r>
            <a:endParaRPr lang="zh-CN" altLang="en-US"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636905" y="2603500"/>
            <a:ext cx="10623550" cy="2237740"/>
          </a:xfrm>
        </p:spPr>
        <p:txBody>
          <a:bodyPr anchor="t" anchorCtr="0">
            <a:noAutofit/>
          </a:bodyPr>
          <a:p>
            <a:pPr algn="l" fontAlgn="base">
              <a:lnSpc>
                <a:spcPct val="100000"/>
              </a:lnSpc>
              <a:buClrTx/>
              <a:buSzTx/>
            </a:pPr>
            <a:r>
              <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首先精准扶持实体经济和中小微企业，实现了保市场主体、保就业、保民生、保外贸、保增长的目标。</a:t>
            </a:r>
            <a:endPar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lnSpc>
                <a:spcPct val="100000"/>
              </a:lnSpc>
              <a:buClrTx/>
              <a:buSzTx/>
            </a:pPr>
            <a:r>
              <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其次，严防资金进入股市和楼市，严格控制扶持资金的总规模，在实现经济恢复增长的同时，防范可能带来的债务风险和金融风险。</a:t>
            </a:r>
            <a:endPar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00000"/>
              </a:lnSpc>
            </a:pPr>
            <a:r>
              <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把</a:t>
            </a:r>
            <a:r>
              <a:rPr lang="zh-CN" altLang="en-US" sz="2700" b="1" u="sng">
                <a:solidFill>
                  <a:srgbClr val="FFFF00"/>
                </a:solidFill>
                <a:latin typeface="微软雅黑" panose="020B0503020204020204" pitchFamily="34" charset="-122"/>
                <a:ea typeface="微软雅黑" panose="020B0503020204020204" pitchFamily="34" charset="-122"/>
              </a:rPr>
              <a:t>当前利益与长远利益</a:t>
            </a:r>
            <a:r>
              <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有机结合起来，以较小的代价实现了</a:t>
            </a:r>
            <a:r>
              <a:rPr lang="zh-CN" altLang="en-US" sz="2700" b="1" u="sng">
                <a:solidFill>
                  <a:srgbClr val="FFFF00"/>
                </a:solidFill>
                <a:latin typeface="微软雅黑" panose="020B0503020204020204" pitchFamily="34" charset="-122"/>
                <a:ea typeface="微软雅黑" panose="020B0503020204020204" pitchFamily="34" charset="-122"/>
              </a:rPr>
              <a:t>稳定经济增长与防范金融风险的统一。</a:t>
            </a:r>
            <a:endParaRPr lang="zh-CN" altLang="en-US" sz="2700" b="1" u="sng">
              <a:solidFill>
                <a:srgbClr val="FFFF00"/>
              </a:solidFill>
              <a:latin typeface="微软雅黑" panose="020B0503020204020204" pitchFamily="34" charset="-122"/>
              <a:ea typeface="微软雅黑" panose="020B0503020204020204" pitchFamily="34" charset="-122"/>
            </a:endParaRPr>
          </a:p>
        </p:txBody>
      </p:sp>
      <p:cxnSp>
        <p:nvCxnSpPr>
          <p:cNvPr id="25" name="PA-直接连接符 6"/>
          <p:cNvCxnSpPr/>
          <p:nvPr>
            <p:custDataLst>
              <p:tags r:id="rId5"/>
            </p:custDataLst>
          </p:nvPr>
        </p:nvCxnSpPr>
        <p:spPr>
          <a:xfrm>
            <a:off x="1123315" y="2119630"/>
            <a:ext cx="9876155" cy="158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fill="hold" nodeType="withEffect">
                                  <p:stCondLst>
                                    <p:cond delay="750"/>
                                  </p:stCondLst>
                                  <p:childTnLst>
                                    <p:set>
                                      <p:cBhvr>
                                        <p:cTn id="9" dur="1" fill="hold">
                                          <p:stCondLst>
                                            <p:cond delay="0"/>
                                          </p:stCondLst>
                                        </p:cTn>
                                        <p:tgtEl>
                                          <p:spTgt spid="25"/>
                                        </p:tgtEl>
                                        <p:attrNameLst>
                                          <p:attrName>style.visibility</p:attrName>
                                        </p:attrNameLst>
                                      </p:cBhvr>
                                      <p:to>
                                        <p:strVal val="visible"/>
                                      </p:to>
                                    </p:set>
                                    <p:anim to="" calcmode="lin" valueType="num">
                                      <p:cBhvr>
                                        <p:cTn id="10"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1"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2"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3"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charRg st="0" end="46"/>
                                            </p:txEl>
                                          </p:spTgt>
                                        </p:tgtEl>
                                        <p:attrNameLst>
                                          <p:attrName>style.visibility</p:attrName>
                                        </p:attrNameLst>
                                      </p:cBhvr>
                                      <p:to>
                                        <p:strVal val="visible"/>
                                      </p:to>
                                    </p:set>
                                    <p:animEffect transition="in" filter="blinds(horizontal)">
                                      <p:cBhvr>
                                        <p:cTn id="18" dur="500"/>
                                        <p:tgtEl>
                                          <p:spTgt spid="5">
                                            <p:txEl>
                                              <p:charRg st="0" end="4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charRg st="46" end="105"/>
                                            </p:txEl>
                                          </p:spTgt>
                                        </p:tgtEl>
                                        <p:attrNameLst>
                                          <p:attrName>style.visibility</p:attrName>
                                        </p:attrNameLst>
                                      </p:cBhvr>
                                      <p:to>
                                        <p:strVal val="visible"/>
                                      </p:to>
                                    </p:set>
                                    <p:animEffect transition="in" filter="blinds(horizontal)">
                                      <p:cBhvr>
                                        <p:cTn id="23" dur="500"/>
                                        <p:tgtEl>
                                          <p:spTgt spid="5">
                                            <p:txEl>
                                              <p:charRg st="46" end="10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charRg st="105" end="149"/>
                                            </p:txEl>
                                          </p:spTgt>
                                        </p:tgtEl>
                                        <p:attrNameLst>
                                          <p:attrName>style.visibility</p:attrName>
                                        </p:attrNameLst>
                                      </p:cBhvr>
                                      <p:to>
                                        <p:strVal val="visible"/>
                                      </p:to>
                                    </p:set>
                                    <p:animEffect transition="in" filter="blinds(horizontal)">
                                      <p:cBhvr>
                                        <p:cTn id="28" dur="500"/>
                                        <p:tgtEl>
                                          <p:spTgt spid="5">
                                            <p:txEl>
                                              <p:charRg st="105" end="1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grpSp>
        <p:nvGrpSpPr>
          <p:cNvPr id="2" name="组合 1"/>
          <p:cNvGrpSpPr/>
          <p:nvPr/>
        </p:nvGrpSpPr>
        <p:grpSpPr>
          <a:xfrm>
            <a:off x="-22860" y="248285"/>
            <a:ext cx="12204065" cy="6731000"/>
            <a:chOff x="-1" y="391"/>
            <a:chExt cx="19219" cy="1060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2386" y="1815"/>
              <a:ext cx="6649" cy="6649"/>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6180" y="8549"/>
              <a:ext cx="3039" cy="2443"/>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296" y="1925"/>
              <a:ext cx="1819" cy="1228"/>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5771" y="650"/>
              <a:ext cx="1345" cy="1317"/>
            </a:xfrm>
            <a:prstGeom prst="rect">
              <a:avLst/>
            </a:prstGeom>
          </p:spPr>
        </p:pic>
        <p:pic>
          <p:nvPicPr>
            <p:cNvPr id="11" name="图片 10" descr="啊11111111111"/>
            <p:cNvPicPr>
              <a:picLocks noChangeAspect="1"/>
            </p:cNvPicPr>
            <p:nvPr/>
          </p:nvPicPr>
          <p:blipFill>
            <a:blip r:embed="rId4"/>
            <a:stretch>
              <a:fillRect/>
            </a:stretch>
          </p:blipFill>
          <p:spPr>
            <a:xfrm>
              <a:off x="936" y="391"/>
              <a:ext cx="5240" cy="940"/>
            </a:xfrm>
            <a:prstGeom prst="rect">
              <a:avLst/>
            </a:prstGeom>
          </p:spPr>
        </p:pic>
      </p:grpSp>
      <p:sp>
        <p:nvSpPr>
          <p:cNvPr id="4" name="标题 3"/>
          <p:cNvSpPr txBox="1">
            <a:spLocks noGrp="1"/>
          </p:cNvSpPr>
          <p:nvPr>
            <p:ph type="title"/>
          </p:nvPr>
        </p:nvSpPr>
        <p:spPr>
          <a:xfrm>
            <a:off x="608330" y="1248728"/>
            <a:ext cx="10680065" cy="706755"/>
          </a:xfrm>
          <a:noFill/>
        </p:spPr>
        <p:txBody>
          <a:bodyPr vert="horz" wrap="square" lIns="91440" tIns="45720" rIns="91440" bIns="45720" rtlCol="0" anchor="ctr">
            <a:spAutoFit/>
          </a:bodyPr>
          <a:p>
            <a:pPr lvl="0" algn="l">
              <a:lnSpc>
                <a:spcPct val="100000"/>
              </a:lnSpc>
              <a:buClrTx/>
              <a:buSzTx/>
              <a:buFontTx/>
            </a:pPr>
            <a:r>
              <a:rPr lang="zh-CN" altLang="en-US"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五）议题教学中议题的四种来源              </a:t>
            </a:r>
            <a:endParaRPr lang="zh-CN" altLang="en-US" sz="40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5" name="内容占位符 4"/>
          <p:cNvSpPr>
            <a:spLocks noGrp="1"/>
          </p:cNvSpPr>
          <p:nvPr>
            <p:ph idx="1"/>
          </p:nvPr>
        </p:nvSpPr>
        <p:spPr>
          <a:xfrm>
            <a:off x="516255" y="2614930"/>
            <a:ext cx="10623550" cy="2237740"/>
          </a:xfrm>
        </p:spPr>
        <p:txBody>
          <a:bodyPr anchor="t" anchorCtr="0">
            <a:noAutofit/>
          </a:bodyPr>
          <a:p>
            <a:pPr algn="l" fontAlgn="base">
              <a:lnSpc>
                <a:spcPct val="100000"/>
              </a:lnSpc>
              <a:buClrTx/>
              <a:buSzTx/>
            </a:pPr>
            <a:r>
              <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课标中的议题，并进行适当的改造</a:t>
            </a:r>
            <a:endPar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lnSpc>
                <a:spcPct val="100000"/>
              </a:lnSpc>
              <a:buClrTx/>
              <a:buSzTx/>
            </a:pPr>
            <a:r>
              <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合理学习借鉴别人的议题</a:t>
            </a:r>
            <a:endPar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lnSpc>
                <a:spcPct val="100000"/>
              </a:lnSpc>
              <a:buClrTx/>
              <a:buSzTx/>
            </a:pPr>
            <a:r>
              <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积极原创自己的议题</a:t>
            </a:r>
            <a:endPar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fontAlgn="base">
              <a:lnSpc>
                <a:spcPct val="100000"/>
              </a:lnSpc>
              <a:buClrTx/>
              <a:buSzTx/>
            </a:pPr>
            <a:r>
              <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利用区域的力量合作共研议题</a:t>
            </a:r>
            <a:endParaRPr lang="zh-CN" altLang="en-US" sz="27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25" name="PA-直接连接符 6"/>
          <p:cNvCxnSpPr/>
          <p:nvPr>
            <p:custDataLst>
              <p:tags r:id="rId5"/>
            </p:custDataLst>
          </p:nvPr>
        </p:nvCxnSpPr>
        <p:spPr>
          <a:xfrm>
            <a:off x="1123315" y="2119630"/>
            <a:ext cx="9876155" cy="1587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0" presetClass="entr" presetSubtype="0" fill="hold" nodeType="withEffect">
                                  <p:stCondLst>
                                    <p:cond delay="750"/>
                                  </p:stCondLst>
                                  <p:childTnLst>
                                    <p:set>
                                      <p:cBhvr>
                                        <p:cTn id="9" dur="1" fill="hold">
                                          <p:stCondLst>
                                            <p:cond delay="0"/>
                                          </p:stCondLst>
                                        </p:cTn>
                                        <p:tgtEl>
                                          <p:spTgt spid="25"/>
                                        </p:tgtEl>
                                        <p:attrNameLst>
                                          <p:attrName>style.visibility</p:attrName>
                                        </p:attrNameLst>
                                      </p:cBhvr>
                                      <p:to>
                                        <p:strVal val="visible"/>
                                      </p:to>
                                    </p:set>
                                    <p:anim to="" calcmode="lin" valueType="num">
                                      <p:cBhvr>
                                        <p:cTn id="10"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1"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2"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3"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
                                            <p:txEl>
                                              <p:charRg st="0" end="46"/>
                                            </p:txEl>
                                          </p:spTgt>
                                        </p:tgtEl>
                                        <p:attrNameLst>
                                          <p:attrName>style.visibility</p:attrName>
                                        </p:attrNameLst>
                                      </p:cBhvr>
                                      <p:to>
                                        <p:strVal val="visible"/>
                                      </p:to>
                                    </p:set>
                                    <p:animEffect transition="in" filter="blinds(horizontal)">
                                      <p:cBhvr>
                                        <p:cTn id="18" dur="500"/>
                                        <p:tgtEl>
                                          <p:spTgt spid="5">
                                            <p:txEl>
                                              <p:charRg st="0" end="4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xEl>
                                              <p:charRg st="1" end="1"/>
                                            </p:txEl>
                                          </p:spTgt>
                                        </p:tgtEl>
                                        <p:attrNameLst>
                                          <p:attrName>style.visibility</p:attrName>
                                        </p:attrNameLst>
                                      </p:cBhvr>
                                      <p:to>
                                        <p:strVal val="visible"/>
                                      </p:to>
                                    </p:set>
                                    <p:animEffect transition="in" filter="blinds(horizontal)">
                                      <p:cBhvr>
                                        <p:cTn id="23" dur="500"/>
                                        <p:tgtEl>
                                          <p:spTgt spid="5">
                                            <p:txEl>
                                              <p:char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5">
                                            <p:txEl>
                                              <p:charRg st="2" end="2"/>
                                            </p:txEl>
                                          </p:spTgt>
                                        </p:tgtEl>
                                        <p:attrNameLst>
                                          <p:attrName>style.visibility</p:attrName>
                                        </p:attrNameLst>
                                      </p:cBhvr>
                                      <p:to>
                                        <p:strVal val="visible"/>
                                      </p:to>
                                    </p:set>
                                    <p:animEffect transition="in" filter="blinds(horizontal)">
                                      <p:cBhvr>
                                        <p:cTn id="28" dur="500"/>
                                        <p:tgtEl>
                                          <p:spTgt spid="5">
                                            <p:txEl>
                                              <p:char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5">
                                            <p:txEl>
                                              <p:charRg st="3" end="3"/>
                                            </p:txEl>
                                          </p:spTgt>
                                        </p:tgtEl>
                                        <p:attrNameLst>
                                          <p:attrName>style.visibility</p:attrName>
                                        </p:attrNameLst>
                                      </p:cBhvr>
                                      <p:to>
                                        <p:strVal val="visible"/>
                                      </p:to>
                                    </p:set>
                                    <p:animEffect transition="in" filter="blinds(horizontal)">
                                      <p:cBhvr>
                                        <p:cTn id="33" dur="500"/>
                                        <p:tgtEl>
                                          <p:spTgt spid="5">
                                            <p:txEl>
                                              <p:char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493272" y="1181399"/>
            <a:ext cx="4222174" cy="4222174"/>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8511012" y="4441707"/>
            <a:ext cx="3140242" cy="2524265"/>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187673" y="1059526"/>
            <a:ext cx="1155032" cy="779686"/>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0014691" y="412989"/>
            <a:ext cx="854244" cy="836447"/>
          </a:xfrm>
          <a:prstGeom prst="rect">
            <a:avLst/>
          </a:prstGeom>
        </p:spPr>
      </p:pic>
      <p:pic>
        <p:nvPicPr>
          <p:cNvPr id="11" name="图片 10" descr="啊11111111111"/>
          <p:cNvPicPr>
            <a:picLocks noChangeAspect="1"/>
          </p:cNvPicPr>
          <p:nvPr/>
        </p:nvPicPr>
        <p:blipFill>
          <a:blip r:embed="rId4"/>
          <a:stretch>
            <a:fillRect/>
          </a:stretch>
        </p:blipFill>
        <p:spPr>
          <a:xfrm>
            <a:off x="594360" y="248285"/>
            <a:ext cx="3327400" cy="596900"/>
          </a:xfrm>
          <a:prstGeom prst="rect">
            <a:avLst/>
          </a:prstGeom>
        </p:spPr>
      </p:pic>
      <p:sp>
        <p:nvSpPr>
          <p:cNvPr id="5" name="内容占位符 2"/>
          <p:cNvSpPr>
            <a:spLocks noGrp="1"/>
          </p:cNvSpPr>
          <p:nvPr/>
        </p:nvSpPr>
        <p:spPr>
          <a:xfrm>
            <a:off x="1341120" y="3011170"/>
            <a:ext cx="9639935" cy="3723640"/>
          </a:xfrm>
          <a:prstGeom prst="rect">
            <a:avLst/>
          </a:prstGeom>
          <a:noFill/>
          <a:ln w="9525">
            <a:noFill/>
          </a:ln>
        </p:spPr>
        <p:txBody>
          <a:bodyPr anchor="t" anchorCtr="0"/>
          <a:lst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b="1" strike="noStrike" spc="50" noProof="0" dirty="0" smtClean="0">
              <a:ln w="12700">
                <a:noFill/>
                <a:prstDash val="solid"/>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a:off x="1655445" y="1768475"/>
            <a:ext cx="9466580" cy="400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内容占位符 2"/>
          <p:cNvSpPr>
            <a:spLocks noGrp="1"/>
          </p:cNvSpPr>
          <p:nvPr/>
        </p:nvSpPr>
        <p:spPr>
          <a:xfrm>
            <a:off x="187960" y="1906270"/>
            <a:ext cx="11947525" cy="4733925"/>
          </a:xfrm>
          <a:prstGeom prst="rect">
            <a:avLst/>
          </a:prstGeom>
          <a:noFill/>
          <a:ln w="9525">
            <a:noFill/>
          </a:ln>
        </p:spPr>
        <p:txBody>
          <a:bodyPr anchor="t" anchorCtr="0"/>
          <a:lst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algn="l" eaLnBrk="1" fontAlgn="auto" hangingPunct="1">
              <a:lnSpc>
                <a:spcPts val="4840"/>
              </a:lnSpc>
              <a:buNone/>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立德树人是教育的根本任务</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l" eaLnBrk="1" fontAlgn="auto" hangingPunct="1">
              <a:lnSpc>
                <a:spcPts val="4840"/>
              </a:lnSpc>
              <a:buNone/>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高中思想政治课程是落实立德树人任务的关键课程</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l" eaLnBrk="1" fontAlgn="auto" hangingPunct="1">
              <a:lnSpc>
                <a:spcPts val="4840"/>
              </a:lnSpc>
              <a:buNone/>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议题式教学要凸显价值引领的意义，展示价值判断的基本观点</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l" eaLnBrk="1" fontAlgn="auto" hangingPunct="1">
              <a:lnSpc>
                <a:spcPts val="4840"/>
              </a:lnSpc>
              <a:buNone/>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议题式教学要面对当前社会变革和实践创新中的新挑战、新问题，用历史的眼光、国情的眼光、辩证的眼光、文化的眼光，引领学生通过观察、辨析、反思和实践，真学真懂真信真用马克思主义，在人生成长的道路上把握正确的政治方向。    </a:t>
            </a:r>
            <a:r>
              <a:rPr lang="zh-CN" altLang="en-US" sz="4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b="1" strike="noStrike" spc="50" noProof="0" dirty="0" smtClean="0">
              <a:ln w="12700">
                <a:noFill/>
                <a:prstDash val="solid"/>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564005" y="871855"/>
            <a:ext cx="10571480" cy="768350"/>
          </a:xfrm>
          <a:prstGeom prst="rect">
            <a:avLst/>
          </a:prstGeom>
          <a:noFill/>
        </p:spPr>
        <p:txBody>
          <a:bodyPr wrap="square" rtlCol="0">
            <a:spAutoFit/>
          </a:bodyPr>
          <a:p>
            <a:pPr algn="l"/>
            <a:r>
              <a:rPr lang="zh-CN" altLang="en-US" sz="44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一、议题式教学必须坚持一个根本指向</a:t>
            </a:r>
            <a:endParaRPr lang="zh-CN" altLang="en-US" sz="440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linds(horizont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linds(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linds(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blinds(horizontal)">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1493520" y="2148840"/>
            <a:ext cx="7654925" cy="3254375"/>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8511012" y="4441707"/>
            <a:ext cx="3140242" cy="2524265"/>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187673" y="1059526"/>
            <a:ext cx="1155032" cy="779686"/>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0014691" y="412989"/>
            <a:ext cx="854244" cy="836447"/>
          </a:xfrm>
          <a:prstGeom prst="rect">
            <a:avLst/>
          </a:prstGeom>
        </p:spPr>
      </p:pic>
      <p:pic>
        <p:nvPicPr>
          <p:cNvPr id="11" name="图片 10" descr="啊11111111111"/>
          <p:cNvPicPr>
            <a:picLocks noChangeAspect="1"/>
          </p:cNvPicPr>
          <p:nvPr/>
        </p:nvPicPr>
        <p:blipFill>
          <a:blip r:embed="rId4"/>
          <a:stretch>
            <a:fillRect/>
          </a:stretch>
        </p:blipFill>
        <p:spPr>
          <a:xfrm>
            <a:off x="594360" y="248285"/>
            <a:ext cx="3327400" cy="596900"/>
          </a:xfrm>
          <a:prstGeom prst="rect">
            <a:avLst/>
          </a:prstGeom>
        </p:spPr>
      </p:pic>
      <p:sp>
        <p:nvSpPr>
          <p:cNvPr id="5" name="内容占位符 2"/>
          <p:cNvSpPr>
            <a:spLocks noGrp="1"/>
          </p:cNvSpPr>
          <p:nvPr/>
        </p:nvSpPr>
        <p:spPr>
          <a:xfrm>
            <a:off x="1341120" y="3011170"/>
            <a:ext cx="9639935" cy="3723640"/>
          </a:xfrm>
          <a:prstGeom prst="rect">
            <a:avLst/>
          </a:prstGeom>
          <a:noFill/>
          <a:ln w="9525">
            <a:noFill/>
          </a:ln>
        </p:spPr>
        <p:txBody>
          <a:bodyPr anchor="t" anchorCtr="0"/>
          <a:lst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b="1" strike="noStrike" spc="50" noProof="0" dirty="0" smtClean="0">
              <a:ln w="12700">
                <a:noFill/>
                <a:prstDash val="solid"/>
              </a:ln>
              <a:solidFill>
                <a:schemeClr val="bg1"/>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a:off x="1341120" y="1780540"/>
            <a:ext cx="9213215" cy="889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内容占位符 2"/>
          <p:cNvSpPr>
            <a:spLocks noGrp="1"/>
          </p:cNvSpPr>
          <p:nvPr/>
        </p:nvSpPr>
        <p:spPr>
          <a:xfrm>
            <a:off x="187960" y="1906270"/>
            <a:ext cx="11947525" cy="4733925"/>
          </a:xfrm>
          <a:prstGeom prst="rect">
            <a:avLst/>
          </a:prstGeom>
          <a:noFill/>
          <a:ln w="9525">
            <a:noFill/>
          </a:ln>
        </p:spPr>
        <p:txBody>
          <a:bodyPr anchor="t" anchorCtr="0"/>
          <a:lst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algn="l" eaLnBrk="1" fontAlgn="auto" hangingPunct="1">
              <a:lnSpc>
                <a:spcPts val="4840"/>
              </a:lnSpc>
              <a:buNone/>
            </a:pP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4000" b="1">
                <a:solidFill>
                  <a:srgbClr val="FFFF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2800" b="1" strike="noStrike" spc="50" noProof="0" dirty="0" smtClean="0">
              <a:ln w="12700">
                <a:noFill/>
                <a:prstDash val="solid"/>
              </a:ln>
              <a:solidFill>
                <a:srgbClr val="FFFF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nvSpPr>
        <p:spPr>
          <a:xfrm>
            <a:off x="1564005" y="871855"/>
            <a:ext cx="10571480" cy="583565"/>
          </a:xfrm>
          <a:prstGeom prst="rect">
            <a:avLst/>
          </a:prstGeom>
          <a:noFill/>
        </p:spPr>
        <p:txBody>
          <a:bodyPr wrap="square" rtlCol="0">
            <a:spAutoFit/>
          </a:bodyPr>
          <a:p>
            <a:pPr algn="l"/>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从新课标</a:t>
            </a:r>
            <a:r>
              <a:rPr lang="en-US" altLang="zh-CN"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教学提示</a:t>
            </a:r>
            <a:r>
              <a:rPr lang="en-US" altLang="zh-CN"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中的议题设计看根本指向</a:t>
            </a:r>
            <a:endParaRPr lang="zh-CN" altLang="en-US" sz="3200"/>
          </a:p>
        </p:txBody>
      </p:sp>
      <p:graphicFrame>
        <p:nvGraphicFramePr>
          <p:cNvPr id="2" name="表格 1"/>
          <p:cNvGraphicFramePr/>
          <p:nvPr/>
        </p:nvGraphicFramePr>
        <p:xfrm>
          <a:off x="453390" y="2026920"/>
          <a:ext cx="11196955" cy="4484370"/>
        </p:xfrm>
        <a:graphic>
          <a:graphicData uri="http://schemas.openxmlformats.org/drawingml/2006/table">
            <a:tbl>
              <a:tblPr firstRow="1" bandRow="1">
                <a:tableStyleId>{5C22544A-7EE6-4342-B048-85BDC9FD1C3A}</a:tableStyleId>
              </a:tblPr>
              <a:tblGrid>
                <a:gridCol w="2774950"/>
                <a:gridCol w="8422005"/>
              </a:tblGrid>
              <a:tr h="556260">
                <a:tc>
                  <a:txBody>
                    <a:bodyPr/>
                    <a:p>
                      <a:pPr>
                        <a:buNone/>
                      </a:pPr>
                      <a:r>
                        <a:rPr lang="en-US" altLang="zh-CN" sz="2800"/>
                        <a:t> </a:t>
                      </a:r>
                      <a:r>
                        <a:rPr lang="zh-CN" altLang="en-US" sz="2800"/>
                        <a:t>知识模块</a:t>
                      </a:r>
                      <a:endParaRPr lang="zh-CN" altLang="en-US" sz="2800"/>
                    </a:p>
                  </a:txBody>
                  <a:tcPr/>
                </a:tc>
                <a:tc>
                  <a:txBody>
                    <a:bodyPr/>
                    <a:p>
                      <a:pPr>
                        <a:buNone/>
                      </a:pPr>
                      <a:r>
                        <a:rPr lang="en-US" altLang="zh-CN" sz="2800"/>
                        <a:t>                              </a:t>
                      </a:r>
                      <a:r>
                        <a:rPr lang="zh-CN" altLang="en-US" sz="2800"/>
                        <a:t>议题设计</a:t>
                      </a:r>
                      <a:endParaRPr lang="zh-CN" altLang="en-US" sz="2800"/>
                    </a:p>
                  </a:txBody>
                  <a:tcPr/>
                </a:tc>
              </a:tr>
              <a:tr h="1276985">
                <a:tc>
                  <a:txBody>
                    <a:bodyPr/>
                    <a:p>
                      <a:pPr>
                        <a:buNone/>
                      </a:pPr>
                      <a:r>
                        <a:rPr lang="zh-CN" altLang="en-US" sz="2400"/>
                        <a:t>中国特色社会主义</a:t>
                      </a:r>
                      <a:endParaRPr lang="zh-CN" altLang="en-US" sz="2400"/>
                    </a:p>
                  </a:txBody>
                  <a:tcPr/>
                </a:tc>
                <a:tc>
                  <a:txBody>
                    <a:bodyPr/>
                    <a:p>
                      <a:pPr>
                        <a:buNone/>
                      </a:pPr>
                      <a:r>
                        <a:rPr lang="zh-CN" altLang="en-US" sz="2400"/>
                        <a:t>怎样看待资本主义社会的兴衰、科学社会主义为什么科学、社会主义为什么是近代中国历史发展的必然、中国为什么能、为什么要一脉相承与时俱进、</a:t>
                      </a:r>
                      <a:endParaRPr lang="zh-CN" altLang="en-US" sz="2400"/>
                    </a:p>
                  </a:txBody>
                  <a:tcPr/>
                </a:tc>
              </a:tr>
              <a:tr h="883285">
                <a:tc>
                  <a:txBody>
                    <a:bodyPr/>
                    <a:p>
                      <a:pPr>
                        <a:buNone/>
                      </a:pPr>
                      <a:r>
                        <a:rPr lang="zh-CN" altLang="en-US" sz="2400"/>
                        <a:t>经济与社会</a:t>
                      </a:r>
                      <a:endParaRPr lang="zh-CN" altLang="en-US" sz="2400"/>
                    </a:p>
                  </a:txBody>
                  <a:tcPr/>
                </a:tc>
                <a:tc>
                  <a:txBody>
                    <a:bodyPr/>
                    <a:p>
                      <a:pPr>
                        <a:buNone/>
                      </a:pPr>
                      <a:r>
                        <a:rPr lang="zh-CN" altLang="en-US" sz="2400"/>
                        <a:t>为什么要坚持</a:t>
                      </a:r>
                      <a:r>
                        <a:rPr lang="en-US" altLang="zh-CN" sz="2400"/>
                        <a:t>“</a:t>
                      </a:r>
                      <a:r>
                        <a:rPr lang="zh-CN" altLang="en-US" sz="2400"/>
                        <a:t>两个毫不动摇</a:t>
                      </a:r>
                      <a:r>
                        <a:rPr lang="en-US" altLang="zh-CN" sz="2400"/>
                        <a:t>”</a:t>
                      </a:r>
                      <a:r>
                        <a:rPr lang="zh-CN" altLang="en-US" sz="2400"/>
                        <a:t>、为什么发展必须以人民为中心、如何从收入分配中品位获得感</a:t>
                      </a:r>
                      <a:endParaRPr lang="zh-CN" altLang="en-US" sz="2400"/>
                    </a:p>
                  </a:txBody>
                  <a:tcPr/>
                </a:tc>
              </a:tr>
              <a:tr h="883920">
                <a:tc>
                  <a:txBody>
                    <a:bodyPr/>
                    <a:p>
                      <a:pPr>
                        <a:buNone/>
                      </a:pPr>
                      <a:r>
                        <a:rPr lang="zh-CN" altLang="en-US" sz="2400"/>
                        <a:t>政治与法治</a:t>
                      </a:r>
                      <a:endParaRPr lang="zh-CN" altLang="en-US" sz="2400"/>
                    </a:p>
                  </a:txBody>
                  <a:tcPr/>
                </a:tc>
                <a:tc>
                  <a:txBody>
                    <a:bodyPr/>
                    <a:p>
                      <a:pPr>
                        <a:buNone/>
                      </a:pPr>
                      <a:r>
                        <a:rPr lang="zh-CN" altLang="en-US" sz="2400"/>
                        <a:t>为什么中国共产党执政是历史和人民的选择、怎样高扬永不褪色的旗帜、我国各民族人民如何和睦相处、我们怎样当家做主、法治如何让生活更美好</a:t>
                      </a:r>
                      <a:endParaRPr lang="zh-CN" altLang="en-US" sz="2400"/>
                    </a:p>
                  </a:txBody>
                  <a:tcPr/>
                </a:tc>
              </a:tr>
              <a:tr h="883920">
                <a:tc>
                  <a:txBody>
                    <a:bodyPr/>
                    <a:p>
                      <a:pPr>
                        <a:buNone/>
                      </a:pPr>
                      <a:r>
                        <a:rPr lang="zh-CN" altLang="en-US" sz="2400"/>
                        <a:t>哲学与文化</a:t>
                      </a:r>
                      <a:endParaRPr lang="zh-CN" altLang="en-US" sz="2400"/>
                    </a:p>
                  </a:txBody>
                  <a:tcPr/>
                </a:tc>
                <a:tc>
                  <a:txBody>
                    <a:bodyPr/>
                    <a:p>
                      <a:pPr>
                        <a:buNone/>
                      </a:pPr>
                      <a:r>
                        <a:rPr lang="zh-CN" altLang="en-US" sz="2400"/>
                        <a:t>面对价值冲突如何选择、劳动对实现人生价值有何意义、怎样才能内化于心外化于行</a:t>
                      </a:r>
                      <a:endParaRPr lang="zh-CN" altLang="en-US" sz="2400"/>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750"/>
                                  </p:stCondLst>
                                  <p:childTnLst>
                                    <p:set>
                                      <p:cBhvr>
                                        <p:cTn id="6" dur="1" fill="hold">
                                          <p:stCondLst>
                                            <p:cond delay="0"/>
                                          </p:stCondLst>
                                        </p:cTn>
                                        <p:tgtEl>
                                          <p:spTgt spid="25"/>
                                        </p:tgtEl>
                                        <p:attrNameLst>
                                          <p:attrName>style.visibility</p:attrName>
                                        </p:attrNameLst>
                                      </p:cBhvr>
                                      <p:to>
                                        <p:strVal val="visible"/>
                                      </p:to>
                                    </p:set>
                                    <p:anim to="" calcmode="lin" valueType="num">
                                      <p:cBhvr>
                                        <p:cTn id="7"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8"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9"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0"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blinds(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linds(horizontal)">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93725" y="1988820"/>
            <a:ext cx="10875645" cy="404622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0274300" y="5428615"/>
            <a:ext cx="1929765" cy="1551305"/>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187673" y="1222086"/>
            <a:ext cx="1155032" cy="779686"/>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0014691" y="412989"/>
            <a:ext cx="854244" cy="836447"/>
          </a:xfrm>
          <a:prstGeom prst="rect">
            <a:avLst/>
          </a:prstGeom>
        </p:spPr>
      </p:pic>
      <p:pic>
        <p:nvPicPr>
          <p:cNvPr id="11" name="图片 10" descr="啊11111111111"/>
          <p:cNvPicPr>
            <a:picLocks noChangeAspect="1"/>
          </p:cNvPicPr>
          <p:nvPr/>
        </p:nvPicPr>
        <p:blipFill>
          <a:blip r:embed="rId4"/>
          <a:stretch>
            <a:fillRect/>
          </a:stretch>
        </p:blipFill>
        <p:spPr>
          <a:xfrm>
            <a:off x="594360" y="248285"/>
            <a:ext cx="3327400" cy="596900"/>
          </a:xfrm>
          <a:prstGeom prst="rect">
            <a:avLst/>
          </a:prstGeom>
        </p:spPr>
      </p:pic>
      <p:sp>
        <p:nvSpPr>
          <p:cNvPr id="5" name="内容占位符 2"/>
          <p:cNvSpPr>
            <a:spLocks noGrp="1"/>
          </p:cNvSpPr>
          <p:nvPr/>
        </p:nvSpPr>
        <p:spPr>
          <a:xfrm>
            <a:off x="380365" y="2189480"/>
            <a:ext cx="11301730" cy="4217035"/>
          </a:xfrm>
          <a:prstGeom prst="rect">
            <a:avLst/>
          </a:prstGeom>
          <a:noFill/>
          <a:ln w="9525">
            <a:noFill/>
          </a:ln>
        </p:spPr>
        <p:txBody>
          <a:bodyPr anchor="t" anchorCtr="0"/>
          <a:lst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gn="just">
              <a:buFont typeface="Wingdings" panose="05000000000000000000" charset="0"/>
              <a:buNone/>
            </a:pPr>
            <a:endParaRPr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flipV="1">
            <a:off x="1669415" y="1824355"/>
            <a:ext cx="8853170" cy="673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36"/>
          <p:cNvSpPr txBox="1"/>
          <p:nvPr/>
        </p:nvSpPr>
        <p:spPr>
          <a:xfrm>
            <a:off x="1421130" y="436245"/>
            <a:ext cx="10371455" cy="1753235"/>
          </a:xfrm>
          <a:prstGeom prst="rect">
            <a:avLst/>
          </a:prstGeom>
          <a:noFill/>
        </p:spPr>
        <p:txBody>
          <a:bodyPr wrap="square" rtlCol="0">
            <a:spAutoFit/>
          </a:bodyPr>
          <a:p>
            <a:pPr algn="l"/>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《传统文化的继承和发展》</a:t>
            </a: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议题：爱国主义的昨天和今天</a:t>
            </a:r>
            <a:endParaRPr lang="zh-CN" altLang="en-US" sz="3600" b="1" kern="1200"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20980" y="1824355"/>
            <a:ext cx="11620500" cy="5056505"/>
          </a:xfrm>
          <a:prstGeom prst="rect">
            <a:avLst/>
          </a:prstGeom>
          <a:noFill/>
        </p:spPr>
        <p:txBody>
          <a:bodyPr wrap="square" rtlCol="0">
            <a:spAutoFit/>
          </a:bodyPr>
          <a:p>
            <a:pPr algn="l">
              <a:lnSpc>
                <a:spcPts val="4840"/>
              </a:lnSpc>
              <a:buNone/>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探究一：如何正确认识和对待中国古代的爱国主义？</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4840"/>
              </a:lnSpc>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分享：分享你所了解的反映古代爱国主义的英雄人物、诗歌、名人名言等，并说说你的感悟。</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4840"/>
              </a:lnSpc>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探究：中国古代爱国主义的特点？针对古代爱国主义所呈现出的特点，我们对中华传统文化应该持什么态度？</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4840"/>
              </a:lnSpc>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思辨：岳飞作为中国古代爱国主义的代表人物，在他身上具有浓郁的“封建忠君”甚至“愚忠”思想意识，但为什么说不妨碍他是一个伟大的爱国主义者？”</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1.5-1.5*$)^3-(1.5-1.5*$)^2)">
                                          <p:val>
                                            <p:fltVal val="0"/>
                                          </p:val>
                                        </p:tav>
                                        <p:tav tm="100000">
                                          <p:val>
                                            <p:fltVal val="1"/>
                                          </p:val>
                                        </p:tav>
                                      </p:tavLst>
                                    </p:anim>
                                    <p:anim to="" calcmode="lin" valueType="num">
                                      <p:cBhvr>
                                        <p:cTn id="9" dur="750" fill="hold">
                                          <p:stCondLst>
                                            <p:cond delay="0"/>
                                          </p:stCondLst>
                                        </p:cTn>
                                        <p:tgtEl>
                                          <p:spTgt spid="3"/>
                                        </p:tgtEl>
                                        <p:attrNameLst>
                                          <p:attrName>style.rotation</p:attrName>
                                        </p:attrNameLst>
                                      </p:cBhvr>
                                      <p:tavLst>
                                        <p:tav tm="0" fmla="#ppt_r+45*((1.5-1.5*$)^3-(1.5-1.5*$)^2)">
                                          <p:val>
                                            <p:fltVal val="0"/>
                                          </p:val>
                                        </p:tav>
                                        <p:tav tm="100000">
                                          <p:val>
                                            <p:fltVal val="1"/>
                                          </p:val>
                                        </p:tav>
                                      </p:tavLst>
                                    </p:anim>
                                    <p:animEffect filter="fade">
                                      <p:cBhvr>
                                        <p:cTn id="10" dur="750">
                                          <p:stCondLst>
                                            <p:cond delay="0"/>
                                          </p:stCondLst>
                                        </p:cTn>
                                        <p:tgtEl>
                                          <p:spTgt spid="3"/>
                                        </p:tgtEl>
                                      </p:cBhvr>
                                    </p:animEffect>
                                  </p:childTnLst>
                                </p:cTn>
                              </p:par>
                              <p:par>
                                <p:cTn id="11" presetID="0" presetClass="entr" presetSubtype="0" fill="hold" nodeType="withEffect">
                                  <p:stCondLst>
                                    <p:cond delay="750"/>
                                  </p:stCondLst>
                                  <p:childTnLst>
                                    <p:set>
                                      <p:cBhvr>
                                        <p:cTn id="12" dur="1" fill="hold">
                                          <p:stCondLst>
                                            <p:cond delay="0"/>
                                          </p:stCondLst>
                                        </p:cTn>
                                        <p:tgtEl>
                                          <p:spTgt spid="25"/>
                                        </p:tgtEl>
                                        <p:attrNameLst>
                                          <p:attrName>style.visibility</p:attrName>
                                        </p:attrNameLst>
                                      </p:cBhvr>
                                      <p:to>
                                        <p:strVal val="visible"/>
                                      </p:to>
                                    </p:set>
                                    <p:anim to="" calcmode="lin" valueType="num">
                                      <p:cBhvr>
                                        <p:cTn id="13"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linds(horizontal)">
                                      <p:cBhvr>
                                        <p:cTn id="26" dur="500"/>
                                        <p:tgtEl>
                                          <p:spTgt spid="26">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Effect transition="in" filter="blinds(horizontal)">
                                      <p:cBhvr>
                                        <p:cTn id="29" dur="500"/>
                                        <p:tgtEl>
                                          <p:spTgt spid="2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blinds(horizontal)">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blinds(horizontal)">
                                      <p:cBhvr>
                                        <p:cTn id="39" dur="500"/>
                                        <p:tgtEl>
                                          <p:spTgt spid="2">
                                            <p:txEl>
                                              <p:pRg st="1" end="1"/>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2">
                                            <p:txEl>
                                              <p:pRg st="2" end="2"/>
                                            </p:txEl>
                                          </p:spTgt>
                                        </p:tgtEl>
                                        <p:attrNameLst>
                                          <p:attrName>style.visibility</p:attrName>
                                        </p:attrNameLst>
                                      </p:cBhvr>
                                      <p:to>
                                        <p:strVal val="visible"/>
                                      </p:to>
                                    </p:set>
                                    <p:animEffect transition="in" filter="blinds(horizontal)">
                                      <p:cBhvr>
                                        <p:cTn id="42" dur="500"/>
                                        <p:tgtEl>
                                          <p:spTgt spid="2">
                                            <p:txEl>
                                              <p:pRg st="2" end="2"/>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blinds(horizontal)">
                                      <p:cBhvr>
                                        <p:cTn id="4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93725" y="1988820"/>
            <a:ext cx="10875645" cy="404622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0274300" y="5428615"/>
            <a:ext cx="1929765" cy="1551305"/>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187673" y="1222086"/>
            <a:ext cx="1155032" cy="779686"/>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0014691" y="412989"/>
            <a:ext cx="854244" cy="836447"/>
          </a:xfrm>
          <a:prstGeom prst="rect">
            <a:avLst/>
          </a:prstGeom>
        </p:spPr>
      </p:pic>
      <p:pic>
        <p:nvPicPr>
          <p:cNvPr id="11" name="图片 10" descr="啊11111111111"/>
          <p:cNvPicPr>
            <a:picLocks noChangeAspect="1"/>
          </p:cNvPicPr>
          <p:nvPr/>
        </p:nvPicPr>
        <p:blipFill>
          <a:blip r:embed="rId4"/>
          <a:stretch>
            <a:fillRect/>
          </a:stretch>
        </p:blipFill>
        <p:spPr>
          <a:xfrm>
            <a:off x="594360" y="248285"/>
            <a:ext cx="3327400" cy="596900"/>
          </a:xfrm>
          <a:prstGeom prst="rect">
            <a:avLst/>
          </a:prstGeom>
        </p:spPr>
      </p:pic>
      <p:sp>
        <p:nvSpPr>
          <p:cNvPr id="5" name="内容占位符 2"/>
          <p:cNvSpPr>
            <a:spLocks noGrp="1"/>
          </p:cNvSpPr>
          <p:nvPr/>
        </p:nvSpPr>
        <p:spPr>
          <a:xfrm>
            <a:off x="380365" y="2189480"/>
            <a:ext cx="11301730" cy="4217035"/>
          </a:xfrm>
          <a:prstGeom prst="rect">
            <a:avLst/>
          </a:prstGeom>
          <a:noFill/>
          <a:ln w="9525">
            <a:noFill/>
          </a:ln>
        </p:spPr>
        <p:txBody>
          <a:bodyPr anchor="t" anchorCtr="0"/>
          <a:lst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gn="just">
              <a:buFont typeface="Wingdings" panose="05000000000000000000" charset="0"/>
              <a:buNone/>
            </a:pPr>
            <a:endParaRPr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flipV="1">
            <a:off x="1669415" y="1824355"/>
            <a:ext cx="8853170" cy="673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36"/>
          <p:cNvSpPr txBox="1"/>
          <p:nvPr/>
        </p:nvSpPr>
        <p:spPr>
          <a:xfrm>
            <a:off x="1421130" y="436245"/>
            <a:ext cx="10371455" cy="1753235"/>
          </a:xfrm>
          <a:prstGeom prst="rect">
            <a:avLst/>
          </a:prstGeom>
          <a:noFill/>
        </p:spPr>
        <p:txBody>
          <a:bodyPr wrap="square" rtlCol="0">
            <a:spAutoFit/>
          </a:bodyPr>
          <a:p>
            <a:pPr algn="l"/>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《传统文化的继承和发展》</a:t>
            </a:r>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议题：爱国主义的昨天和今天</a:t>
            </a:r>
            <a:endParaRPr lang="zh-CN" altLang="en-US" sz="3600" b="1" kern="1200"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20980" y="1824355"/>
            <a:ext cx="11620500" cy="5677535"/>
          </a:xfrm>
          <a:prstGeom prst="rect">
            <a:avLst/>
          </a:prstGeom>
          <a:noFill/>
        </p:spPr>
        <p:txBody>
          <a:bodyPr wrap="square" rtlCol="0">
            <a:spAutoFit/>
          </a:bodyPr>
          <a:p>
            <a:pPr algn="l">
              <a:lnSpc>
                <a:spcPts val="4840"/>
              </a:lnSpc>
              <a:buNone/>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探究二：如何正确认识和对待中国当代爱国主义？</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4840"/>
              </a:lnSpc>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分享：从某一具体事例谈谈你对当代爱国主义的认识和理解。</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4840"/>
              </a:lnSpc>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探究：我国当代爱国主义有何特点？针对当代爱国主义所呈现出的特点，我们对中华传统文化应该持什么态度？ </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4840"/>
              </a:lnSpc>
              <a:buNone/>
            </a:pPr>
            <a:r>
              <a:rPr lang="en-US" altLang="zh-CN"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思辨：为什么说在中国当代爱国与爱党、爱社会主义是一致的？在中美贸易战的背景下，有人提出抵制美货的主张，你是否认同？由此我们今天应该如何爱国？</a:t>
            </a:r>
            <a:endParaRPr lang="zh-CN" altLang="en-US" sz="28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4840"/>
              </a:lnSpc>
              <a:buNone/>
            </a:pP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4840"/>
              </a:lnSpc>
              <a:buNone/>
            </a:pP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1.5-1.5*$)^3-(1.5-1.5*$)^2)">
                                          <p:val>
                                            <p:fltVal val="0"/>
                                          </p:val>
                                        </p:tav>
                                        <p:tav tm="100000">
                                          <p:val>
                                            <p:fltVal val="1"/>
                                          </p:val>
                                        </p:tav>
                                      </p:tavLst>
                                    </p:anim>
                                    <p:anim to="" calcmode="lin" valueType="num">
                                      <p:cBhvr>
                                        <p:cTn id="9" dur="750" fill="hold">
                                          <p:stCondLst>
                                            <p:cond delay="0"/>
                                          </p:stCondLst>
                                        </p:cTn>
                                        <p:tgtEl>
                                          <p:spTgt spid="3"/>
                                        </p:tgtEl>
                                        <p:attrNameLst>
                                          <p:attrName>style.rotation</p:attrName>
                                        </p:attrNameLst>
                                      </p:cBhvr>
                                      <p:tavLst>
                                        <p:tav tm="0" fmla="#ppt_r+45*((1.5-1.5*$)^3-(1.5-1.5*$)^2)">
                                          <p:val>
                                            <p:fltVal val="0"/>
                                          </p:val>
                                        </p:tav>
                                        <p:tav tm="100000">
                                          <p:val>
                                            <p:fltVal val="1"/>
                                          </p:val>
                                        </p:tav>
                                      </p:tavLst>
                                    </p:anim>
                                    <p:animEffect filter="fade">
                                      <p:cBhvr>
                                        <p:cTn id="10" dur="750">
                                          <p:stCondLst>
                                            <p:cond delay="0"/>
                                          </p:stCondLst>
                                        </p:cTn>
                                        <p:tgtEl>
                                          <p:spTgt spid="3"/>
                                        </p:tgtEl>
                                      </p:cBhvr>
                                    </p:animEffect>
                                  </p:childTnLst>
                                </p:cTn>
                              </p:par>
                              <p:par>
                                <p:cTn id="11" presetID="0" presetClass="entr" presetSubtype="0" fill="hold" nodeType="withEffect">
                                  <p:stCondLst>
                                    <p:cond delay="750"/>
                                  </p:stCondLst>
                                  <p:childTnLst>
                                    <p:set>
                                      <p:cBhvr>
                                        <p:cTn id="12" dur="1" fill="hold">
                                          <p:stCondLst>
                                            <p:cond delay="0"/>
                                          </p:stCondLst>
                                        </p:cTn>
                                        <p:tgtEl>
                                          <p:spTgt spid="25"/>
                                        </p:tgtEl>
                                        <p:attrNameLst>
                                          <p:attrName>style.visibility</p:attrName>
                                        </p:attrNameLst>
                                      </p:cBhvr>
                                      <p:to>
                                        <p:strVal val="visible"/>
                                      </p:to>
                                    </p:set>
                                    <p:anim to="" calcmode="lin" valueType="num">
                                      <p:cBhvr>
                                        <p:cTn id="13"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linds(horizontal)">
                                      <p:cBhvr>
                                        <p:cTn id="26" dur="500"/>
                                        <p:tgtEl>
                                          <p:spTgt spid="26">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Effect transition="in" filter="blinds(horizontal)">
                                      <p:cBhvr>
                                        <p:cTn id="29" dur="500"/>
                                        <p:tgtEl>
                                          <p:spTgt spid="2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blinds(horizontal)">
                                      <p:cBhvr>
                                        <p:cTn id="34" dur="500"/>
                                        <p:tgtEl>
                                          <p:spTgt spid="2">
                                            <p:txEl>
                                              <p:pRg st="0" end="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blinds(horizontal)">
                                      <p:cBhvr>
                                        <p:cTn id="37" dur="500"/>
                                        <p:tgtEl>
                                          <p:spTgt spid="2">
                                            <p:txEl>
                                              <p:pRg st="1" end="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blinds(horizontal)">
                                      <p:cBhvr>
                                        <p:cTn id="40" dur="500"/>
                                        <p:tgtEl>
                                          <p:spTgt spid="2">
                                            <p:txEl>
                                              <p:pRg st="2" end="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blinds(horizontal)">
                                      <p:cBhvr>
                                        <p:cTn id="4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93725" y="1988820"/>
            <a:ext cx="10875645" cy="404622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0274300" y="5428615"/>
            <a:ext cx="1929765" cy="1551305"/>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134333" y="1436716"/>
            <a:ext cx="1155032" cy="779686"/>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0014691" y="412989"/>
            <a:ext cx="854244" cy="836447"/>
          </a:xfrm>
          <a:prstGeom prst="rect">
            <a:avLst/>
          </a:prstGeom>
        </p:spPr>
      </p:pic>
      <p:pic>
        <p:nvPicPr>
          <p:cNvPr id="11" name="图片 10" descr="啊11111111111"/>
          <p:cNvPicPr>
            <a:picLocks noChangeAspect="1"/>
          </p:cNvPicPr>
          <p:nvPr/>
        </p:nvPicPr>
        <p:blipFill>
          <a:blip r:embed="rId4"/>
          <a:stretch>
            <a:fillRect/>
          </a:stretch>
        </p:blipFill>
        <p:spPr>
          <a:xfrm>
            <a:off x="594360" y="248285"/>
            <a:ext cx="3327400" cy="596900"/>
          </a:xfrm>
          <a:prstGeom prst="rect">
            <a:avLst/>
          </a:prstGeom>
        </p:spPr>
      </p:pic>
      <p:sp>
        <p:nvSpPr>
          <p:cNvPr id="5" name="内容占位符 2"/>
          <p:cNvSpPr>
            <a:spLocks noGrp="1"/>
          </p:cNvSpPr>
          <p:nvPr/>
        </p:nvSpPr>
        <p:spPr>
          <a:xfrm>
            <a:off x="380365" y="2189480"/>
            <a:ext cx="11301730" cy="4217035"/>
          </a:xfrm>
          <a:prstGeom prst="rect">
            <a:avLst/>
          </a:prstGeom>
          <a:noFill/>
          <a:ln w="9525">
            <a:noFill/>
          </a:ln>
        </p:spPr>
        <p:txBody>
          <a:bodyPr anchor="t" anchorCtr="0"/>
          <a:lst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gn="just">
              <a:buFont typeface="Wingdings" panose="05000000000000000000" charset="0"/>
              <a:buNone/>
            </a:pPr>
            <a:endParaRPr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a:off x="1670050" y="1932305"/>
            <a:ext cx="8821420" cy="4000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36"/>
          <p:cNvSpPr txBox="1"/>
          <p:nvPr/>
        </p:nvSpPr>
        <p:spPr>
          <a:xfrm>
            <a:off x="1097915" y="798830"/>
            <a:ext cx="10371455" cy="2245360"/>
          </a:xfrm>
          <a:prstGeom prst="rect">
            <a:avLst/>
          </a:prstGeom>
          <a:noFill/>
        </p:spPr>
        <p:txBody>
          <a:bodyPr wrap="square" rtlCol="0">
            <a:spAutoFit/>
          </a:bodyPr>
          <a:p>
            <a:pPr algn="l"/>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《矛盾是事物发展的源泉和动力》</a:t>
            </a:r>
            <a:endPar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议题：如何造就和谐的自我？</a:t>
            </a:r>
            <a:endParaRPr lang="zh-CN" altLang="en-US" sz="3200" b="1" kern="1200"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3600" b="1" kern="1200"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380365" y="2189480"/>
            <a:ext cx="11373485" cy="5056505"/>
          </a:xfrm>
          <a:prstGeom prst="rect">
            <a:avLst/>
          </a:prstGeom>
          <a:noFill/>
        </p:spPr>
        <p:txBody>
          <a:bodyPr wrap="square" rtlCol="0">
            <a:spAutoFit/>
          </a:bodyPr>
          <a:p>
            <a:pPr algn="l">
              <a:lnSpc>
                <a:spcPts val="4840"/>
              </a:lnSpc>
              <a:buNone/>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1.请用对立统一的原理描述自己目前的生活或学习的状况。</a:t>
            </a:r>
            <a:endParaRPr lang="zh-CN" altLang="en-US" sz="28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4840"/>
              </a:lnSpc>
              <a:buNone/>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人的心中总有一些坚硬和柔软的东西，如何对待将关系到能否造就和谐的自我。观点一：社会竞争激烈，要坚定执着、刚毅不屈。坚硬让我们恪守规则与底线；坚硬让我们历经风雨而不改初心。观点二：世事多变难料，要灵活变通，温润通达。柔软让我们懂得调整与转弯，柔软让我们尽享知足与平和。你赞同那个观点，并说明理由？</a:t>
            </a:r>
            <a:endParaRPr lang="zh-CN" altLang="en-US" sz="2800" b="1" kern="12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ts val="4840"/>
              </a:lnSpc>
              <a:buNone/>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3.请你以“坚硬和柔软”为例，分析说明矛盾的概念及其两个基本属性。</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ts val="4840"/>
              </a:lnSpc>
              <a:buNone/>
            </a:pP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1.5-1.5*$)^3-(1.5-1.5*$)^2)">
                                          <p:val>
                                            <p:fltVal val="0"/>
                                          </p:val>
                                        </p:tav>
                                        <p:tav tm="100000">
                                          <p:val>
                                            <p:fltVal val="1"/>
                                          </p:val>
                                        </p:tav>
                                      </p:tavLst>
                                    </p:anim>
                                    <p:anim to="" calcmode="lin" valueType="num">
                                      <p:cBhvr>
                                        <p:cTn id="9" dur="750" fill="hold">
                                          <p:stCondLst>
                                            <p:cond delay="0"/>
                                          </p:stCondLst>
                                        </p:cTn>
                                        <p:tgtEl>
                                          <p:spTgt spid="3"/>
                                        </p:tgtEl>
                                        <p:attrNameLst>
                                          <p:attrName>style.rotation</p:attrName>
                                        </p:attrNameLst>
                                      </p:cBhvr>
                                      <p:tavLst>
                                        <p:tav tm="0" fmla="#ppt_r+45*((1.5-1.5*$)^3-(1.5-1.5*$)^2)">
                                          <p:val>
                                            <p:fltVal val="0"/>
                                          </p:val>
                                        </p:tav>
                                        <p:tav tm="100000">
                                          <p:val>
                                            <p:fltVal val="1"/>
                                          </p:val>
                                        </p:tav>
                                      </p:tavLst>
                                    </p:anim>
                                    <p:animEffect filter="fade">
                                      <p:cBhvr>
                                        <p:cTn id="10" dur="750">
                                          <p:stCondLst>
                                            <p:cond delay="0"/>
                                          </p:stCondLst>
                                        </p:cTn>
                                        <p:tgtEl>
                                          <p:spTgt spid="3"/>
                                        </p:tgtEl>
                                      </p:cBhvr>
                                    </p:animEffect>
                                  </p:childTnLst>
                                </p:cTn>
                              </p:par>
                              <p:par>
                                <p:cTn id="11" presetID="0" presetClass="entr" presetSubtype="0" fill="hold" nodeType="withEffect">
                                  <p:stCondLst>
                                    <p:cond delay="750"/>
                                  </p:stCondLst>
                                  <p:childTnLst>
                                    <p:set>
                                      <p:cBhvr>
                                        <p:cTn id="12" dur="1" fill="hold">
                                          <p:stCondLst>
                                            <p:cond delay="0"/>
                                          </p:stCondLst>
                                        </p:cTn>
                                        <p:tgtEl>
                                          <p:spTgt spid="25"/>
                                        </p:tgtEl>
                                        <p:attrNameLst>
                                          <p:attrName>style.visibility</p:attrName>
                                        </p:attrNameLst>
                                      </p:cBhvr>
                                      <p:to>
                                        <p:strVal val="visible"/>
                                      </p:to>
                                    </p:set>
                                    <p:anim to="" calcmode="lin" valueType="num">
                                      <p:cBhvr>
                                        <p:cTn id="13"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linds(horizontal)">
                                      <p:cBhvr>
                                        <p:cTn id="26" dur="500"/>
                                        <p:tgtEl>
                                          <p:spTgt spid="26">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Effect transition="in" filter="blinds(horizontal)">
                                      <p:cBhvr>
                                        <p:cTn id="29" dur="500"/>
                                        <p:tgtEl>
                                          <p:spTgt spid="2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blinds(horizontal)">
                                      <p:cBhvr>
                                        <p:cTn id="34" dur="500"/>
                                        <p:tgtEl>
                                          <p:spTgt spid="2">
                                            <p:txEl>
                                              <p:pRg st="0" end="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blinds(horizontal)">
                                      <p:cBhvr>
                                        <p:cTn id="37" dur="500"/>
                                        <p:tgtEl>
                                          <p:spTgt spid="2">
                                            <p:txEl>
                                              <p:pRg st="1" end="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blinds(horizontal)">
                                      <p:cBhvr>
                                        <p:cTn id="4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2950"/>
        </a:solidFill>
        <a:effectLst/>
      </p:bgPr>
    </p:bg>
    <p:spTree>
      <p:nvGrpSpPr>
        <p:cNvPr id="1" name=""/>
        <p:cNvGrpSpPr/>
        <p:nvPr/>
      </p:nvGrpSpPr>
      <p:grpSpPr>
        <a:xfrm>
          <a:off x="0" y="0"/>
          <a:ext cx="0" cy="0"/>
          <a:chOff x="0" y="0"/>
          <a:chExt cx="0" cy="0"/>
        </a:xfrm>
      </p:grpSpPr>
      <p:pic>
        <p:nvPicPr>
          <p:cNvPr id="3" name="PA-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93725" y="1988820"/>
            <a:ext cx="10875645" cy="4046220"/>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4638" t="10564" r="69605" b="17489"/>
          <a:stretch>
            <a:fillRect/>
          </a:stretch>
        </p:blipFill>
        <p:spPr>
          <a:xfrm>
            <a:off x="10274300" y="5428615"/>
            <a:ext cx="1929765" cy="1551305"/>
          </a:xfrm>
          <a:prstGeom prst="rect">
            <a:avLst/>
          </a:prstGeom>
        </p:spPr>
      </p:pic>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83783" t="77777" r="6743"/>
          <a:stretch>
            <a:fillRect/>
          </a:stretch>
        </p:blipFill>
        <p:spPr>
          <a:xfrm rot="5400000">
            <a:off x="-187673" y="1222086"/>
            <a:ext cx="1155032" cy="779686"/>
          </a:xfrm>
          <a:prstGeom prst="rect">
            <a:avLst/>
          </a:prstGeom>
        </p:spPr>
      </p:pic>
      <p:pic>
        <p:nvPicPr>
          <p:cNvPr id="34" name="图片 33"/>
          <p:cNvPicPr>
            <a:picLocks noChangeAspect="1"/>
          </p:cNvPicPr>
          <p:nvPr/>
        </p:nvPicPr>
        <p:blipFill rotWithShape="1">
          <a:blip r:embed="rId3">
            <a:extLst>
              <a:ext uri="{28A0092B-C50C-407E-A947-70E740481C1C}">
                <a14:useLocalDpi xmlns:a14="http://schemas.microsoft.com/office/drawing/2010/main" val="0"/>
              </a:ext>
            </a:extLst>
          </a:blip>
          <a:srcRect l="87928" t="19823" r="7335" b="64059"/>
          <a:stretch>
            <a:fillRect/>
          </a:stretch>
        </p:blipFill>
        <p:spPr>
          <a:xfrm>
            <a:off x="10014691" y="412989"/>
            <a:ext cx="854244" cy="836447"/>
          </a:xfrm>
          <a:prstGeom prst="rect">
            <a:avLst/>
          </a:prstGeom>
        </p:spPr>
      </p:pic>
      <p:pic>
        <p:nvPicPr>
          <p:cNvPr id="11" name="图片 10" descr="啊11111111111"/>
          <p:cNvPicPr>
            <a:picLocks noChangeAspect="1"/>
          </p:cNvPicPr>
          <p:nvPr/>
        </p:nvPicPr>
        <p:blipFill>
          <a:blip r:embed="rId4"/>
          <a:stretch>
            <a:fillRect/>
          </a:stretch>
        </p:blipFill>
        <p:spPr>
          <a:xfrm>
            <a:off x="594360" y="248285"/>
            <a:ext cx="3327400" cy="596900"/>
          </a:xfrm>
          <a:prstGeom prst="rect">
            <a:avLst/>
          </a:prstGeom>
        </p:spPr>
      </p:pic>
      <p:sp>
        <p:nvSpPr>
          <p:cNvPr id="5" name="内容占位符 2"/>
          <p:cNvSpPr>
            <a:spLocks noGrp="1"/>
          </p:cNvSpPr>
          <p:nvPr/>
        </p:nvSpPr>
        <p:spPr>
          <a:xfrm>
            <a:off x="380365" y="2189480"/>
            <a:ext cx="11301730" cy="4217035"/>
          </a:xfrm>
          <a:prstGeom prst="rect">
            <a:avLst/>
          </a:prstGeom>
          <a:noFill/>
          <a:ln w="9525">
            <a:noFill/>
          </a:ln>
        </p:spPr>
        <p:txBody>
          <a:bodyPr anchor="t" anchorCtr="0"/>
          <a:lstStyle>
            <a:lvl1pPr marL="342900" indent="-342900" algn="l" rtl="0" eaLnBrk="0" fontAlgn="base" hangingPunct="0">
              <a:spcBef>
                <a:spcPct val="20000"/>
              </a:spcBef>
              <a:spcAft>
                <a:spcPct val="0"/>
              </a:spcAft>
              <a:buClr>
                <a:schemeClr val="tx2"/>
              </a:buClr>
              <a:buSzPct val="60000"/>
              <a:buFont typeface="Wingdings 2" panose="05020102010507070707"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2" panose="05020102010507070707"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2" panose="05020102010507070707"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2" panose="05020102010507070707"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gn="just">
              <a:buFont typeface="Wingdings" panose="05000000000000000000" charset="0"/>
              <a:buNone/>
            </a:pPr>
            <a:endParaRPr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25" name="PA-直接连接符 6"/>
          <p:cNvCxnSpPr/>
          <p:nvPr>
            <p:custDataLst>
              <p:tags r:id="rId5"/>
            </p:custDataLst>
          </p:nvPr>
        </p:nvCxnSpPr>
        <p:spPr>
          <a:xfrm flipV="1">
            <a:off x="1669415" y="1824355"/>
            <a:ext cx="8853170" cy="6731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36"/>
          <p:cNvSpPr txBox="1"/>
          <p:nvPr/>
        </p:nvSpPr>
        <p:spPr>
          <a:xfrm>
            <a:off x="1346200" y="458470"/>
            <a:ext cx="10371455" cy="2245360"/>
          </a:xfrm>
          <a:prstGeom prst="rect">
            <a:avLst/>
          </a:prstGeom>
          <a:noFill/>
        </p:spPr>
        <p:txBody>
          <a:bodyPr wrap="square" rtlCol="0">
            <a:spAutoFit/>
          </a:bodyPr>
          <a:p>
            <a:pPr algn="l"/>
            <a:r>
              <a:rPr lang="en-US" altLang="zh-CN"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《更好地发挥政府的作用》</a:t>
            </a:r>
            <a:endPar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议题：探寻经济现象背后的本质看中国为什么能？</a:t>
            </a:r>
            <a:endParaRPr lang="zh-CN" altLang="en-US" sz="3600" b="1" kern="1200"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3600" b="1" kern="1200"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l"/>
            <a:endParaRPr lang="zh-CN" altLang="en-US" sz="36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210185" y="2189480"/>
            <a:ext cx="11642090" cy="4544060"/>
          </a:xfrm>
          <a:prstGeom prst="rect">
            <a:avLst/>
          </a:prstGeom>
          <a:noFill/>
        </p:spPr>
        <p:txBody>
          <a:bodyPr wrap="square" rtlCol="0">
            <a:spAutoFit/>
          </a:bodyPr>
          <a:p>
            <a:pPr lvl="0" algn="l">
              <a:lnSpc>
                <a:spcPts val="4340"/>
              </a:lnSpc>
              <a:buSzPct val="60000"/>
            </a:pP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1.议题一：我国社会主义市场经济体制如何造就中国高铁奇迹？</a:t>
            </a:r>
            <a:endPar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ts val="4340"/>
              </a:lnSpc>
              <a:buSzPct val="60000"/>
            </a:pPr>
            <a:r>
              <a:rPr lang="en-US" altLang="zh-CN"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议题二： 从三个经济现象看我国政府科学有效的社会治理和更好地发挥政府的作用。</a:t>
            </a:r>
            <a:endParaRPr lang="zh-CN" altLang="en-US" sz="3200" b="1" dirty="0">
              <a:gradFill>
                <a:gsLst>
                  <a:gs pos="0">
                    <a:srgbClr val="FD8647"/>
                  </a:gs>
                  <a:gs pos="100000">
                    <a:srgbClr val="F5274F"/>
                  </a:gs>
                </a:gsLst>
                <a:lin ang="0" scaled="1"/>
              </a:gradFill>
              <a:effectLst>
                <a:outerShdw blurRad="203200" dist="63500" dir="2700000" algn="tl" rotWithShape="0">
                  <a:prstClr val="black">
                    <a:alpha val="15000"/>
                  </a:prst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ts val="4340"/>
              </a:lnSpc>
              <a:buSzPct val="60000"/>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从“政策驱动”走向“市场驱动”是如何促进新兴产业持续健康发展的？</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ts val="4340"/>
              </a:lnSpc>
              <a:buSzPct val="60000"/>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从“点调控”走向</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区间调控</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是如何合理调控经济发展目标的？</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ts val="4340"/>
              </a:lnSpc>
              <a:buSzPct val="60000"/>
            </a:pPr>
            <a:r>
              <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从“大水漫灌”走向“小水滴灌”是如何实现稳定经济增长与防范金融风险的有机统一的？</a:t>
            </a: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ts val="4340"/>
              </a:lnSpc>
              <a:buSzPct val="60000"/>
            </a:pPr>
            <a:endParaRPr lang="zh-CN" altLang="en-US" sz="28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nodeType="withEffect">
                                  <p:stCondLst>
                                    <p:cond delay="0"/>
                                  </p:stCondLst>
                                  <p:childTnLst>
                                    <p:set>
                                      <p:cBhvr>
                                        <p:cTn id="6" dur="750" fill="hold">
                                          <p:stCondLst>
                                            <p:cond delay="0"/>
                                          </p:stCondLst>
                                        </p:cTn>
                                        <p:tgtEl>
                                          <p:spTgt spid="3"/>
                                        </p:tgtEl>
                                        <p:attrNameLst>
                                          <p:attrName>style.visibility</p:attrName>
                                        </p:attrNameLst>
                                      </p:cBhvr>
                                      <p:to>
                                        <p:strVal val="visible"/>
                                      </p:to>
                                    </p:set>
                                    <p:anim to="" calcmode="lin" valueType="num">
                                      <p:cBhvr>
                                        <p:cTn id="7" dur="750" fill="hold">
                                          <p:stCondLst>
                                            <p:cond delay="0"/>
                                          </p:stCondLst>
                                        </p:cTn>
                                        <p:tgtEl>
                                          <p:spTgt spid="3"/>
                                        </p:tgtEl>
                                        <p:attrNameLst>
                                          <p:attrName>ppt_h</p:attrName>
                                        </p:attrNameLst>
                                      </p:cBhvr>
                                      <p:tavLst>
                                        <p:tav tm="0" fmla="#ppt_h-#ppt_h*((1.5-1.5*$)^3-(1.5-1.5*$)^2)">
                                          <p:val>
                                            <p:fltVal val="0"/>
                                          </p:val>
                                        </p:tav>
                                        <p:tav tm="100000">
                                          <p:val>
                                            <p:fltVal val="1"/>
                                          </p:val>
                                        </p:tav>
                                      </p:tavLst>
                                    </p:anim>
                                    <p:anim to="" calcmode="lin" valueType="num">
                                      <p:cBhvr>
                                        <p:cTn id="8" dur="750" fill="hold">
                                          <p:stCondLst>
                                            <p:cond delay="0"/>
                                          </p:stCondLst>
                                        </p:cTn>
                                        <p:tgtEl>
                                          <p:spTgt spid="3"/>
                                        </p:tgtEl>
                                        <p:attrNameLst>
                                          <p:attrName>ppt_w</p:attrName>
                                        </p:attrNameLst>
                                      </p:cBhvr>
                                      <p:tavLst>
                                        <p:tav tm="0" fmla="#ppt_w-#ppt_w*((1.5-1.5*$)^3-(1.5-1.5*$)^2)">
                                          <p:val>
                                            <p:fltVal val="0"/>
                                          </p:val>
                                        </p:tav>
                                        <p:tav tm="100000">
                                          <p:val>
                                            <p:fltVal val="1"/>
                                          </p:val>
                                        </p:tav>
                                      </p:tavLst>
                                    </p:anim>
                                    <p:anim to="" calcmode="lin" valueType="num">
                                      <p:cBhvr>
                                        <p:cTn id="9" dur="750" fill="hold">
                                          <p:stCondLst>
                                            <p:cond delay="0"/>
                                          </p:stCondLst>
                                        </p:cTn>
                                        <p:tgtEl>
                                          <p:spTgt spid="3"/>
                                        </p:tgtEl>
                                        <p:attrNameLst>
                                          <p:attrName>style.rotation</p:attrName>
                                        </p:attrNameLst>
                                      </p:cBhvr>
                                      <p:tavLst>
                                        <p:tav tm="0" fmla="#ppt_r+45*((1.5-1.5*$)^3-(1.5-1.5*$)^2)">
                                          <p:val>
                                            <p:fltVal val="0"/>
                                          </p:val>
                                        </p:tav>
                                        <p:tav tm="100000">
                                          <p:val>
                                            <p:fltVal val="1"/>
                                          </p:val>
                                        </p:tav>
                                      </p:tavLst>
                                    </p:anim>
                                    <p:animEffect filter="fade">
                                      <p:cBhvr>
                                        <p:cTn id="10" dur="750">
                                          <p:stCondLst>
                                            <p:cond delay="0"/>
                                          </p:stCondLst>
                                        </p:cTn>
                                        <p:tgtEl>
                                          <p:spTgt spid="3"/>
                                        </p:tgtEl>
                                      </p:cBhvr>
                                    </p:animEffect>
                                  </p:childTnLst>
                                </p:cTn>
                              </p:par>
                              <p:par>
                                <p:cTn id="11" presetID="0" presetClass="entr" presetSubtype="0" fill="hold" nodeType="withEffect">
                                  <p:stCondLst>
                                    <p:cond delay="750"/>
                                  </p:stCondLst>
                                  <p:childTnLst>
                                    <p:set>
                                      <p:cBhvr>
                                        <p:cTn id="12" dur="1" fill="hold">
                                          <p:stCondLst>
                                            <p:cond delay="0"/>
                                          </p:stCondLst>
                                        </p:cTn>
                                        <p:tgtEl>
                                          <p:spTgt spid="25"/>
                                        </p:tgtEl>
                                        <p:attrNameLst>
                                          <p:attrName>style.visibility</p:attrName>
                                        </p:attrNameLst>
                                      </p:cBhvr>
                                      <p:to>
                                        <p:strVal val="visible"/>
                                      </p:to>
                                    </p:set>
                                    <p:anim to="" calcmode="lin" valueType="num">
                                      <p:cBhvr>
                                        <p:cTn id="13" dur="700" fill="hold">
                                          <p:stCondLst>
                                            <p:cond delay="0"/>
                                          </p:stCondLst>
                                        </p:cTn>
                                        <p:tgtEl>
                                          <p:spTgt spid="25"/>
                                        </p:tgtEl>
                                        <p:attrNameLst>
                                          <p:attrName>ppt_x</p:attrName>
                                        </p:attrNameLst>
                                      </p:cBhvr>
                                      <p:tavLst>
                                        <p:tav tm="0" fmla="#ppt_x+(-#ppt_w/2*cos(ppt_r/180*pi))*((1.5-1.5*$)^2-(1.5-1.5*$)^3)">
                                          <p:val>
                                            <p:fltVal val="0"/>
                                          </p:val>
                                        </p:tav>
                                        <p:tav tm="100000">
                                          <p:val>
                                            <p:fltVal val="1"/>
                                          </p:val>
                                        </p:tav>
                                      </p:tavLst>
                                    </p:anim>
                                    <p:anim to="" calcmode="lin" valueType="num">
                                      <p:cBhvr>
                                        <p:cTn id="14" dur="700" fill="hold">
                                          <p:stCondLst>
                                            <p:cond delay="0"/>
                                          </p:stCondLst>
                                        </p:cTn>
                                        <p:tgtEl>
                                          <p:spTgt spid="25"/>
                                        </p:tgtEl>
                                        <p:attrNameLst>
                                          <p:attrName>ppt_y</p:attrName>
                                        </p:attrNameLst>
                                      </p:cBhvr>
                                      <p:tavLst>
                                        <p:tav tm="0" fmla="#ppt_y-(-#ppt_h/2*cos(ppt_r/180*pi))*((1.5-1.5*$)^2-(1.5-1.5*$)^3)">
                                          <p:val>
                                            <p:fltVal val="0"/>
                                          </p:val>
                                        </p:tav>
                                        <p:tav tm="100000">
                                          <p:val>
                                            <p:fltVal val="1"/>
                                          </p:val>
                                        </p:tav>
                                      </p:tavLst>
                                    </p:anim>
                                    <p:anim to="" calcmode="lin" valueType="num">
                                      <p:cBhvr>
                                        <p:cTn id="15" dur="700" fill="hold">
                                          <p:stCondLst>
                                            <p:cond delay="0"/>
                                          </p:stCondLst>
                                        </p:cTn>
                                        <p:tgtEl>
                                          <p:spTgt spid="25"/>
                                        </p:tgtEl>
                                        <p:attrNameLst>
                                          <p:attrName>ppt_h</p:attrName>
                                        </p:attrNameLst>
                                      </p:cBhvr>
                                      <p:tavLst>
                                        <p:tav tm="0" fmla="#ppt_h-(-#ppt_h)*((1.5-1.5*$)^2-(1.5-1.5*$)^3)">
                                          <p:val>
                                            <p:fltVal val="0"/>
                                          </p:val>
                                        </p:tav>
                                        <p:tav tm="100000">
                                          <p:val>
                                            <p:fltVal val="1"/>
                                          </p:val>
                                        </p:tav>
                                      </p:tavLst>
                                    </p:anim>
                                    <p:anim to="" calcmode="lin" valueType="num">
                                      <p:cBhvr>
                                        <p:cTn id="16" dur="700" fill="hold">
                                          <p:stCondLst>
                                            <p:cond delay="0"/>
                                          </p:stCondLst>
                                        </p:cTn>
                                        <p:tgtEl>
                                          <p:spTgt spid="25"/>
                                        </p:tgtEl>
                                        <p:attrNameLst>
                                          <p:attrName>ppt_w</p:attrName>
                                        </p:attrNameLst>
                                      </p:cBhvr>
                                      <p:tavLst>
                                        <p:tav tm="0" fmla="#ppt_w-(-#ppt_w)*((1.5-1.5*$)^2-(1.5-1.5*$)^3)">
                                          <p:val>
                                            <p:fltVal val="0"/>
                                          </p:val>
                                        </p:tav>
                                        <p:tav tm="100000">
                                          <p:val>
                                            <p:fltVal val="1"/>
                                          </p:val>
                                        </p:tav>
                                      </p:tavLst>
                                    </p:anim>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6">
                                            <p:txEl>
                                              <p:pRg st="0" end="0"/>
                                            </p:txEl>
                                          </p:spTgt>
                                        </p:tgtEl>
                                        <p:attrNameLst>
                                          <p:attrName>style.visibility</p:attrName>
                                        </p:attrNameLst>
                                      </p:cBhvr>
                                      <p:to>
                                        <p:strVal val="visible"/>
                                      </p:to>
                                    </p:set>
                                    <p:animEffect transition="in" filter="blinds(horizontal)">
                                      <p:cBhvr>
                                        <p:cTn id="26" dur="500"/>
                                        <p:tgtEl>
                                          <p:spTgt spid="26">
                                            <p:txEl>
                                              <p:pRg st="0" end="0"/>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6">
                                            <p:txEl>
                                              <p:pRg st="1" end="1"/>
                                            </p:txEl>
                                          </p:spTgt>
                                        </p:tgtEl>
                                        <p:attrNameLst>
                                          <p:attrName>style.visibility</p:attrName>
                                        </p:attrNameLst>
                                      </p:cBhvr>
                                      <p:to>
                                        <p:strVal val="visible"/>
                                      </p:to>
                                    </p:set>
                                    <p:animEffect transition="in" filter="blinds(horizontal)">
                                      <p:cBhvr>
                                        <p:cTn id="29" dur="500"/>
                                        <p:tgtEl>
                                          <p:spTgt spid="26">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blinds(horizontal)">
                                      <p:cBhvr>
                                        <p:cTn id="34" dur="500"/>
                                        <p:tgtEl>
                                          <p:spTgt spid="2">
                                            <p:txEl>
                                              <p:pRg st="0" end="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blinds(horizontal)">
                                      <p:cBhvr>
                                        <p:cTn id="37" dur="500"/>
                                        <p:tgtEl>
                                          <p:spTgt spid="2">
                                            <p:txEl>
                                              <p:pRg st="1" end="1"/>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blinds(horizontal)">
                                      <p:cBhvr>
                                        <p:cTn id="40" dur="500"/>
                                        <p:tgtEl>
                                          <p:spTgt spid="2">
                                            <p:txEl>
                                              <p:pRg st="2" end="2"/>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animEffect transition="in" filter="blinds(horizontal)">
                                      <p:cBhvr>
                                        <p:cTn id="43" dur="500"/>
                                        <p:tgtEl>
                                          <p:spTgt spid="2">
                                            <p:txEl>
                                              <p:pRg st="3" end="3"/>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blinds(horizontal)">
                                      <p:cBhvr>
                                        <p:cTn id="4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PA" val="v5.2.7"/>
  <p:tag name="RESOURCELIBID_ANIM" val="435"/>
</p:tagLst>
</file>

<file path=ppt/tags/tag10.xml><?xml version="1.0" encoding="utf-8"?>
<p:tagLst xmlns:p="http://schemas.openxmlformats.org/presentationml/2006/main">
  <p:tag name="PA" val="v5.2.7"/>
  <p:tag name="RESOURCELIBID_ANIM" val="463"/>
</p:tagLst>
</file>

<file path=ppt/tags/tag11.xml><?xml version="1.0" encoding="utf-8"?>
<p:tagLst xmlns:p="http://schemas.openxmlformats.org/presentationml/2006/main">
  <p:tag name="PA" val="v5.2.7"/>
  <p:tag name="RESOURCELIBID_ANIM" val="435"/>
</p:tagLst>
</file>

<file path=ppt/tags/tag12.xml><?xml version="1.0" encoding="utf-8"?>
<p:tagLst xmlns:p="http://schemas.openxmlformats.org/presentationml/2006/main">
  <p:tag name="PA" val="v5.2.7"/>
  <p:tag name="RESOURCELIBID_ANIM" val="463"/>
</p:tagLst>
</file>

<file path=ppt/tags/tag13.xml><?xml version="1.0" encoding="utf-8"?>
<p:tagLst xmlns:p="http://schemas.openxmlformats.org/presentationml/2006/main">
  <p:tag name="PA" val="v5.2.7"/>
  <p:tag name="RESOURCELIBID_ANIM" val="435"/>
</p:tagLst>
</file>

<file path=ppt/tags/tag14.xml><?xml version="1.0" encoding="utf-8"?>
<p:tagLst xmlns:p="http://schemas.openxmlformats.org/presentationml/2006/main">
  <p:tag name="PA" val="v5.2.7"/>
  <p:tag name="RESOURCELIBID_ANIM" val="463"/>
</p:tagLst>
</file>

<file path=ppt/tags/tag15.xml><?xml version="1.0" encoding="utf-8"?>
<p:tagLst xmlns:p="http://schemas.openxmlformats.org/presentationml/2006/main">
  <p:tag name="PA" val="v5.2.7"/>
  <p:tag name="RESOURCELIBID_ANIM" val="435"/>
</p:tagLst>
</file>

<file path=ppt/tags/tag16.xml><?xml version="1.0" encoding="utf-8"?>
<p:tagLst xmlns:p="http://schemas.openxmlformats.org/presentationml/2006/main">
  <p:tag name="PA" val="v5.2.7"/>
  <p:tag name="RESOURCELIBID_ANIM" val="463"/>
</p:tagLst>
</file>

<file path=ppt/tags/tag17.xml><?xml version="1.0" encoding="utf-8"?>
<p:tagLst xmlns:p="http://schemas.openxmlformats.org/presentationml/2006/main">
  <p:tag name="PA" val="v5.2.7"/>
  <p:tag name="RESOURCELIBID_ANIM" val="435"/>
</p:tagLst>
</file>

<file path=ppt/tags/tag18.xml><?xml version="1.0" encoding="utf-8"?>
<p:tagLst xmlns:p="http://schemas.openxmlformats.org/presentationml/2006/main">
  <p:tag name="PA" val="v5.2.7"/>
  <p:tag name="RESOURCELIBID_ANIM" val="463"/>
</p:tagLst>
</file>

<file path=ppt/tags/tag19.xml><?xml version="1.0" encoding="utf-8"?>
<p:tagLst xmlns:p="http://schemas.openxmlformats.org/presentationml/2006/main">
  <p:tag name="PA" val="v5.2.7"/>
  <p:tag name="RESOURCELIBID_ANIM" val="435"/>
</p:tagLst>
</file>

<file path=ppt/tags/tag2.xml><?xml version="1.0" encoding="utf-8"?>
<p:tagLst xmlns:p="http://schemas.openxmlformats.org/presentationml/2006/main">
  <p:tag name="PA" val="v5.2.7"/>
  <p:tag name="RESOURCELIBID_ANIM" val="463"/>
</p:tagLst>
</file>

<file path=ppt/tags/tag20.xml><?xml version="1.0" encoding="utf-8"?>
<p:tagLst xmlns:p="http://schemas.openxmlformats.org/presentationml/2006/main">
  <p:tag name="PA" val="v5.2.7"/>
  <p:tag name="RESOURCELIBID_ANIM" val="463"/>
</p:tagLst>
</file>

<file path=ppt/tags/tag21.xml><?xml version="1.0" encoding="utf-8"?>
<p:tagLst xmlns:p="http://schemas.openxmlformats.org/presentationml/2006/main">
  <p:tag name="PA" val="v5.2.7"/>
  <p:tag name="RESOURCELIBID_ANIM" val="435"/>
</p:tagLst>
</file>

<file path=ppt/tags/tag22.xml><?xml version="1.0" encoding="utf-8"?>
<p:tagLst xmlns:p="http://schemas.openxmlformats.org/presentationml/2006/main">
  <p:tag name="PA" val="v5.2.7"/>
  <p:tag name="RESOURCELIBID_ANIM" val="463"/>
</p:tagLst>
</file>

<file path=ppt/tags/tag23.xml><?xml version="1.0" encoding="utf-8"?>
<p:tagLst xmlns:p="http://schemas.openxmlformats.org/presentationml/2006/main">
  <p:tag name="PA" val="v5.2.7"/>
  <p:tag name="RESOURCELIBID_ANIM" val="435"/>
</p:tagLst>
</file>

<file path=ppt/tags/tag24.xml><?xml version="1.0" encoding="utf-8"?>
<p:tagLst xmlns:p="http://schemas.openxmlformats.org/presentationml/2006/main">
  <p:tag name="KSO_WM_UNIT_TABLE_BEAUTIFY" val="smartTable{767c2afe-82cc-4fca-8090-2b99619e5aa8}"/>
  <p:tag name="TABLE_ENDDRAG_ORIGIN_RECT" val="842*54"/>
  <p:tag name="TABLE_ENDDRAG_RECT" val="87*214*842*54"/>
</p:tagLst>
</file>

<file path=ppt/tags/tag25.xml><?xml version="1.0" encoding="utf-8"?>
<p:tagLst xmlns:p="http://schemas.openxmlformats.org/presentationml/2006/main">
  <p:tag name="PA" val="v5.2.7"/>
  <p:tag name="RESOURCELIBID_ANIM" val="463"/>
</p:tagLst>
</file>

<file path=ppt/tags/tag26.xml><?xml version="1.0" encoding="utf-8"?>
<p:tagLst xmlns:p="http://schemas.openxmlformats.org/presentationml/2006/main">
  <p:tag name="PA" val="v5.2.7"/>
  <p:tag name="RESOURCELIBID_ANIM" val="435"/>
</p:tagLst>
</file>

<file path=ppt/tags/tag27.xml><?xml version="1.0" encoding="utf-8"?>
<p:tagLst xmlns:p="http://schemas.openxmlformats.org/presentationml/2006/main">
  <p:tag name="PA" val="v5.2.7"/>
  <p:tag name="RESOURCELIBID_ANIM" val="463"/>
</p:tagLst>
</file>

<file path=ppt/tags/tag28.xml><?xml version="1.0" encoding="utf-8"?>
<p:tagLst xmlns:p="http://schemas.openxmlformats.org/presentationml/2006/main">
  <p:tag name="PA" val="v5.2.7"/>
  <p:tag name="RESOURCELIBID_ANIM" val="435"/>
</p:tagLst>
</file>

<file path=ppt/tags/tag29.xml><?xml version="1.0" encoding="utf-8"?>
<p:tagLst xmlns:p="http://schemas.openxmlformats.org/presentationml/2006/main">
  <p:tag name="PA" val="v5.2.7"/>
  <p:tag name="RESOURCELIBID_ANIM" val="463"/>
</p:tagLst>
</file>

<file path=ppt/tags/tag3.xml><?xml version="1.0" encoding="utf-8"?>
<p:tagLst xmlns:p="http://schemas.openxmlformats.org/presentationml/2006/main">
  <p:tag name="PA" val="v5.2.7"/>
  <p:tag name="RESOURCELIBID_ANIM" val="435"/>
</p:tagLst>
</file>

<file path=ppt/tags/tag30.xml><?xml version="1.0" encoding="utf-8"?>
<p:tagLst xmlns:p="http://schemas.openxmlformats.org/presentationml/2006/main">
  <p:tag name="PA" val="v5.2.7"/>
  <p:tag name="RESOURCELIBID_ANIM" val="435"/>
</p:tagLst>
</file>

<file path=ppt/tags/tag31.xml><?xml version="1.0" encoding="utf-8"?>
<p:tagLst xmlns:p="http://schemas.openxmlformats.org/presentationml/2006/main">
  <p:tag name="PA" val="v5.2.7"/>
  <p:tag name="RESOURCELIBID_ANIM" val="463"/>
</p:tagLst>
</file>

<file path=ppt/tags/tag32.xml><?xml version="1.0" encoding="utf-8"?>
<p:tagLst xmlns:p="http://schemas.openxmlformats.org/presentationml/2006/main">
  <p:tag name="PA" val="v5.2.7"/>
  <p:tag name="RESOURCELIBID_ANIM" val="435"/>
</p:tagLst>
</file>

<file path=ppt/tags/tag33.xml><?xml version="1.0" encoding="utf-8"?>
<p:tagLst xmlns:p="http://schemas.openxmlformats.org/presentationml/2006/main">
  <p:tag name="PA" val="v5.2.7"/>
  <p:tag name="RESOURCELIBID_ANIM" val="463"/>
</p:tagLst>
</file>

<file path=ppt/tags/tag34.xml><?xml version="1.0" encoding="utf-8"?>
<p:tagLst xmlns:p="http://schemas.openxmlformats.org/presentationml/2006/main">
  <p:tag name="PA" val="v5.2.7"/>
  <p:tag name="RESOURCELIBID_ANIM" val="435"/>
</p:tagLst>
</file>

<file path=ppt/tags/tag35.xml><?xml version="1.0" encoding="utf-8"?>
<p:tagLst xmlns:p="http://schemas.openxmlformats.org/presentationml/2006/main">
  <p:tag name="PA" val="v5.2.7"/>
  <p:tag name="RESOURCELIBID_ANIM" val="463"/>
</p:tagLst>
</file>

<file path=ppt/tags/tag36.xml><?xml version="1.0" encoding="utf-8"?>
<p:tagLst xmlns:p="http://schemas.openxmlformats.org/presentationml/2006/main">
  <p:tag name="PA" val="v5.2.7"/>
  <p:tag name="RESOURCELIBID_ANIM" val="435"/>
</p:tagLst>
</file>

<file path=ppt/tags/tag37.xml><?xml version="1.0" encoding="utf-8"?>
<p:tagLst xmlns:p="http://schemas.openxmlformats.org/presentationml/2006/main">
  <p:tag name="PA" val="v5.2.7"/>
  <p:tag name="RESOURCELIBID_ANIM" val="463"/>
</p:tagLst>
</file>

<file path=ppt/tags/tag38.xml><?xml version="1.0" encoding="utf-8"?>
<p:tagLst xmlns:p="http://schemas.openxmlformats.org/presentationml/2006/main">
  <p:tag name="PA" val="v5.2.7"/>
  <p:tag name="RESOURCELIBID_ANIM" val="435"/>
</p:tagLst>
</file>

<file path=ppt/tags/tag39.xml><?xml version="1.0" encoding="utf-8"?>
<p:tagLst xmlns:p="http://schemas.openxmlformats.org/presentationml/2006/main">
  <p:tag name="PA" val="v5.2.7"/>
  <p:tag name="RESOURCELIBID_ANIM" val="463"/>
</p:tagLst>
</file>

<file path=ppt/tags/tag4.xml><?xml version="1.0" encoding="utf-8"?>
<p:tagLst xmlns:p="http://schemas.openxmlformats.org/presentationml/2006/main">
  <p:tag name="PA" val="v5.2.7"/>
  <p:tag name="RESOURCELIBID_ANIM" val="463"/>
</p:tagLst>
</file>

<file path=ppt/tags/tag40.xml><?xml version="1.0" encoding="utf-8"?>
<p:tagLst xmlns:p="http://schemas.openxmlformats.org/presentationml/2006/main">
  <p:tag name="PA" val="v5.2.7"/>
  <p:tag name="RESOURCELIBID_ANIM" val="435"/>
</p:tagLst>
</file>

<file path=ppt/tags/tag41.xml><?xml version="1.0" encoding="utf-8"?>
<p:tagLst xmlns:p="http://schemas.openxmlformats.org/presentationml/2006/main">
  <p:tag name="PA" val="v5.2.7"/>
  <p:tag name="RESOURCELIBID_ANIM" val="463"/>
</p:tagLst>
</file>

<file path=ppt/tags/tag42.xml><?xml version="1.0" encoding="utf-8"?>
<p:tagLst xmlns:p="http://schemas.openxmlformats.org/presentationml/2006/main">
  <p:tag name="PA" val="v5.2.7"/>
  <p:tag name="RESOURCELIBID_ANIM" val="435"/>
</p:tagLst>
</file>

<file path=ppt/tags/tag43.xml><?xml version="1.0" encoding="utf-8"?>
<p:tagLst xmlns:p="http://schemas.openxmlformats.org/presentationml/2006/main">
  <p:tag name="PA" val="v5.2.7"/>
  <p:tag name="RESOURCELIBID_ANIM" val="463"/>
</p:tagLst>
</file>

<file path=ppt/tags/tag44.xml><?xml version="1.0" encoding="utf-8"?>
<p:tagLst xmlns:p="http://schemas.openxmlformats.org/presentationml/2006/main">
  <p:tag name="PA" val="v5.2.7"/>
  <p:tag name="RESOURCELIBID_ANIM" val="435"/>
</p:tagLst>
</file>

<file path=ppt/tags/tag45.xml><?xml version="1.0" encoding="utf-8"?>
<p:tagLst xmlns:p="http://schemas.openxmlformats.org/presentationml/2006/main">
  <p:tag name="PA" val="v5.2.7"/>
  <p:tag name="RESOURCELIBID_ANIM" val="463"/>
</p:tagLst>
</file>

<file path=ppt/tags/tag46.xml><?xml version="1.0" encoding="utf-8"?>
<p:tagLst xmlns:p="http://schemas.openxmlformats.org/presentationml/2006/main">
  <p:tag name="PA" val="v5.2.7"/>
  <p:tag name="RESOURCELIBID_ANIM" val="435"/>
</p:tagLst>
</file>

<file path=ppt/tags/tag47.xml><?xml version="1.0" encoding="utf-8"?>
<p:tagLst xmlns:p="http://schemas.openxmlformats.org/presentationml/2006/main">
  <p:tag name="PA" val="v5.2.7"/>
  <p:tag name="RESOURCELIBID_ANIM" val="463"/>
</p:tagLst>
</file>

<file path=ppt/tags/tag48.xml><?xml version="1.0" encoding="utf-8"?>
<p:tagLst xmlns:p="http://schemas.openxmlformats.org/presentationml/2006/main">
  <p:tag name="PA" val="v5.2.7"/>
  <p:tag name="RESOURCELIBID_ANIM" val="435"/>
</p:tagLst>
</file>

<file path=ppt/tags/tag49.xml><?xml version="1.0" encoding="utf-8"?>
<p:tagLst xmlns:p="http://schemas.openxmlformats.org/presentationml/2006/main">
  <p:tag name="PA" val="v5.2.7"/>
  <p:tag name="RESOURCELIBID_ANIM" val="463"/>
</p:tagLst>
</file>

<file path=ppt/tags/tag5.xml><?xml version="1.0" encoding="utf-8"?>
<p:tagLst xmlns:p="http://schemas.openxmlformats.org/presentationml/2006/main">
  <p:tag name="PA" val="v5.2.7"/>
  <p:tag name="RESOURCELIBID_ANIM" val="435"/>
</p:tagLst>
</file>

<file path=ppt/tags/tag50.xml><?xml version="1.0" encoding="utf-8"?>
<p:tagLst xmlns:p="http://schemas.openxmlformats.org/presentationml/2006/main">
  <p:tag name="PA" val="v5.2.7"/>
  <p:tag name="RESOURCELIBID_ANIM" val="435"/>
</p:tagLst>
</file>

<file path=ppt/tags/tag51.xml><?xml version="1.0" encoding="utf-8"?>
<p:tagLst xmlns:p="http://schemas.openxmlformats.org/presentationml/2006/main">
  <p:tag name="PA" val="v5.2.7"/>
  <p:tag name="RESOURCELIBID_ANIM" val="463"/>
</p:tagLst>
</file>

<file path=ppt/tags/tag52.xml><?xml version="1.0" encoding="utf-8"?>
<p:tagLst xmlns:p="http://schemas.openxmlformats.org/presentationml/2006/main">
  <p:tag name="PA" val="v5.2.7"/>
  <p:tag name="RESOURCELIBID_ANIM" val="435"/>
</p:tagLst>
</file>

<file path=ppt/tags/tag53.xml><?xml version="1.0" encoding="utf-8"?>
<p:tagLst xmlns:p="http://schemas.openxmlformats.org/presentationml/2006/main">
  <p:tag name="PA" val="v5.2.7"/>
  <p:tag name="RESOURCELIBID_ANIM" val="463"/>
</p:tagLst>
</file>

<file path=ppt/tags/tag54.xml><?xml version="1.0" encoding="utf-8"?>
<p:tagLst xmlns:p="http://schemas.openxmlformats.org/presentationml/2006/main">
  <p:tag name="PA" val="v5.2.7"/>
  <p:tag name="RESOURCELIBID_ANIM" val="435"/>
</p:tagLst>
</file>

<file path=ppt/tags/tag55.xml><?xml version="1.0" encoding="utf-8"?>
<p:tagLst xmlns:p="http://schemas.openxmlformats.org/presentationml/2006/main">
  <p:tag name="PA" val="v5.2.7"/>
  <p:tag name="RESOURCELIBID_ANIM" val="463"/>
</p:tagLst>
</file>

<file path=ppt/tags/tag56.xml><?xml version="1.0" encoding="utf-8"?>
<p:tagLst xmlns:p="http://schemas.openxmlformats.org/presentationml/2006/main">
  <p:tag name="PA" val="v5.2.7"/>
  <p:tag name="RESOURCELIBID_ANIM" val="435"/>
</p:tagLst>
</file>

<file path=ppt/tags/tag57.xml><?xml version="1.0" encoding="utf-8"?>
<p:tagLst xmlns:p="http://schemas.openxmlformats.org/presentationml/2006/main">
  <p:tag name="PA" val="v5.2.7"/>
  <p:tag name="RESOURCELIBID_ANIM" val="463"/>
</p:tagLst>
</file>

<file path=ppt/tags/tag58.xml><?xml version="1.0" encoding="utf-8"?>
<p:tagLst xmlns:p="http://schemas.openxmlformats.org/presentationml/2006/main">
  <p:tag name="PA" val="v5.2.7"/>
  <p:tag name="RESOURCELIBID_ANIM" val="435"/>
</p:tagLst>
</file>

<file path=ppt/tags/tag59.xml><?xml version="1.0" encoding="utf-8"?>
<p:tagLst xmlns:p="http://schemas.openxmlformats.org/presentationml/2006/main">
  <p:tag name="PA" val="v5.2.7"/>
  <p:tag name="RESOURCELIBID_ANIM" val="463"/>
</p:tagLst>
</file>

<file path=ppt/tags/tag6.xml><?xml version="1.0" encoding="utf-8"?>
<p:tagLst xmlns:p="http://schemas.openxmlformats.org/presentationml/2006/main">
  <p:tag name="PA" val="v5.2.7"/>
  <p:tag name="RESOURCELIBID_ANIM" val="463"/>
</p:tagLst>
</file>

<file path=ppt/tags/tag60.xml><?xml version="1.0" encoding="utf-8"?>
<p:tagLst xmlns:p="http://schemas.openxmlformats.org/presentationml/2006/main">
  <p:tag name="PA" val="v5.2.7"/>
  <p:tag name="RESOURCELIBID_ANIM" val="435"/>
</p:tagLst>
</file>

<file path=ppt/tags/tag61.xml><?xml version="1.0" encoding="utf-8"?>
<p:tagLst xmlns:p="http://schemas.openxmlformats.org/presentationml/2006/main">
  <p:tag name="PA" val="v5.2.7"/>
  <p:tag name="RESOURCELIBID_ANIM" val="463"/>
</p:tagLst>
</file>

<file path=ppt/tags/tag62.xml><?xml version="1.0" encoding="utf-8"?>
<p:tagLst xmlns:p="http://schemas.openxmlformats.org/presentationml/2006/main">
  <p:tag name="PA" val="v5.2.7"/>
  <p:tag name="RESOURCELIBID_ANIM" val="435"/>
</p:tagLst>
</file>

<file path=ppt/tags/tag63.xml><?xml version="1.0" encoding="utf-8"?>
<p:tagLst xmlns:p="http://schemas.openxmlformats.org/presentationml/2006/main">
  <p:tag name="PA" val="v5.2.7"/>
  <p:tag name="RESOURCELIBID_ANIM" val="463"/>
</p:tagLst>
</file>

<file path=ppt/tags/tag64.xml><?xml version="1.0" encoding="utf-8"?>
<p:tagLst xmlns:p="http://schemas.openxmlformats.org/presentationml/2006/main">
  <p:tag name="PA" val="v5.2.7"/>
  <p:tag name="RESOURCELIBID_ANIM" val="435"/>
</p:tagLst>
</file>

<file path=ppt/tags/tag65.xml><?xml version="1.0" encoding="utf-8"?>
<p:tagLst xmlns:p="http://schemas.openxmlformats.org/presentationml/2006/main">
  <p:tag name="PA" val="v5.2.7"/>
  <p:tag name="RESOURCELIBID_ANIM" val="463"/>
</p:tagLst>
</file>

<file path=ppt/tags/tag66.xml><?xml version="1.0" encoding="utf-8"?>
<p:tagLst xmlns:p="http://schemas.openxmlformats.org/presentationml/2006/main">
  <p:tag name="PA" val="v5.2.7"/>
  <p:tag name="RESOURCELIBID_ANIM" val="435"/>
</p:tagLst>
</file>

<file path=ppt/tags/tag67.xml><?xml version="1.0" encoding="utf-8"?>
<p:tagLst xmlns:p="http://schemas.openxmlformats.org/presentationml/2006/main">
  <p:tag name="PA" val="v5.2.7"/>
  <p:tag name="RESOURCELIBID_ANIM" val="463"/>
</p:tagLst>
</file>

<file path=ppt/tags/tag68.xml><?xml version="1.0" encoding="utf-8"?>
<p:tagLst xmlns:p="http://schemas.openxmlformats.org/presentationml/2006/main">
  <p:tag name="PA" val="v5.2.7"/>
  <p:tag name="RESOURCELIBID_ANIM" val="435"/>
</p:tagLst>
</file>

<file path=ppt/tags/tag69.xml><?xml version="1.0" encoding="utf-8"?>
<p:tagLst xmlns:p="http://schemas.openxmlformats.org/presentationml/2006/main">
  <p:tag name="PA" val="v5.2.7"/>
  <p:tag name="RESOURCELIBID_ANIM" val="463"/>
</p:tagLst>
</file>

<file path=ppt/tags/tag7.xml><?xml version="1.0" encoding="utf-8"?>
<p:tagLst xmlns:p="http://schemas.openxmlformats.org/presentationml/2006/main">
  <p:tag name="PA" val="v5.2.7"/>
  <p:tag name="RESOURCELIBID_ANIM" val="435"/>
</p:tagLst>
</file>

<file path=ppt/tags/tag70.xml><?xml version="1.0" encoding="utf-8"?>
<p:tagLst xmlns:p="http://schemas.openxmlformats.org/presentationml/2006/main">
  <p:tag name="PA" val="v5.2.7"/>
  <p:tag name="RESOURCELIBID_ANIM" val="435"/>
</p:tagLst>
</file>

<file path=ppt/tags/tag8.xml><?xml version="1.0" encoding="utf-8"?>
<p:tagLst xmlns:p="http://schemas.openxmlformats.org/presentationml/2006/main">
  <p:tag name="PA" val="v5.2.7"/>
  <p:tag name="RESOURCELIBID_ANIM" val="463"/>
</p:tagLst>
</file>

<file path=ppt/tags/tag9.xml><?xml version="1.0" encoding="utf-8"?>
<p:tagLst xmlns:p="http://schemas.openxmlformats.org/presentationml/2006/main">
  <p:tag name="PA" val="v5.2.7"/>
  <p:tag name="RESOURCELIBID_ANIM" val="43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8518</Words>
  <Application>WPS 演示</Application>
  <PresentationFormat>宽屏</PresentationFormat>
  <Paragraphs>364</Paragraphs>
  <Slides>35</Slides>
  <Notes>4</Notes>
  <HiddenSlides>0</HiddenSlides>
  <MMClips>1</MMClips>
  <ScaleCrop>false</ScaleCrop>
  <HeadingPairs>
    <vt:vector size="6" baseType="variant">
      <vt:variant>
        <vt:lpstr>已用的字体</vt:lpstr>
      </vt:variant>
      <vt:variant>
        <vt:i4>18</vt:i4>
      </vt:variant>
      <vt:variant>
        <vt:lpstr>主题</vt:lpstr>
      </vt:variant>
      <vt:variant>
        <vt:i4>5</vt:i4>
      </vt:variant>
      <vt:variant>
        <vt:lpstr>幻灯片标题</vt:lpstr>
      </vt:variant>
      <vt:variant>
        <vt:i4>35</vt:i4>
      </vt:variant>
    </vt:vector>
  </HeadingPairs>
  <TitlesOfParts>
    <vt:vector size="58" baseType="lpstr">
      <vt:lpstr>Arial</vt:lpstr>
      <vt:lpstr>宋体</vt:lpstr>
      <vt:lpstr>Wingdings</vt:lpstr>
      <vt:lpstr>印品黑体</vt:lpstr>
      <vt:lpstr>黑体</vt:lpstr>
      <vt:lpstr>Poppins SemiBold</vt:lpstr>
      <vt:lpstr>字魂5号-无外润黑体</vt:lpstr>
      <vt:lpstr>楷体</vt:lpstr>
      <vt:lpstr>微软雅黑</vt:lpstr>
      <vt:lpstr>Wingdings 2</vt:lpstr>
      <vt:lpstr>Wingdings</vt:lpstr>
      <vt:lpstr>Arial</vt:lpstr>
      <vt:lpstr>Arial Unicode MS</vt:lpstr>
      <vt:lpstr>等线 Light</vt:lpstr>
      <vt:lpstr>等线</vt:lpstr>
      <vt:lpstr>新宋体</vt:lpstr>
      <vt:lpstr>Verdana</vt:lpstr>
      <vt:lpstr>Calibri</vt:lpstr>
      <vt:lpstr>Office 主题​​</vt:lpstr>
      <vt:lpstr>自定义设计方案</vt:lpstr>
      <vt:lpstr>Специальное оформление</vt:lpstr>
      <vt:lpstr>1_自定义设计方案</vt:lpstr>
      <vt:lpstr>2_Office 主题​​</vt:lpstr>
      <vt:lpstr>    ——高中思想政治“议题式”教学实施的几个问题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二、议题式教学的两个必要载体</vt:lpstr>
      <vt:lpstr>                  政府职能或市场配置资源 议题：社会主义市场经济条件下政府的“有为”与“无为</vt:lpstr>
      <vt:lpstr>                  新发展理念和新时代的经济建设             议题：如何看待我国经济发展增长目标的变化 </vt:lpstr>
      <vt:lpstr>                  《企业》二轮复习        议题：猪如何在风口上飞又不至于被摔死  </vt:lpstr>
      <vt:lpstr>                  《企业》二轮复习        议题：猪如何在风口上飞又不至于被摔死  </vt:lpstr>
      <vt:lpstr>三、进行议题设计的三个依据</vt:lpstr>
      <vt:lpstr>                   课标中的议题示例               为什么“两只手”优于“一只手” </vt:lpstr>
      <vt:lpstr>    四、议题式教学在教学实施中的四个问题 </vt:lpstr>
      <vt:lpstr>    社会主义市场经济体制如何成就中国高铁奇迹 </vt:lpstr>
      <vt:lpstr>       如何认识我国经济增长目标发生的变化 </vt:lpstr>
      <vt:lpstr>            （二）如何处理争议性的情境问题 </vt:lpstr>
      <vt:lpstr>                       （三）议题式教学要坚持               基于教材又高于教材、基于生活又高于生活的原则 </vt:lpstr>
      <vt:lpstr>阅读下列材料，请你从经济角度，分析说明为什么我国社会主义是“被中国优化的社会主义”？</vt:lpstr>
      <vt:lpstr>美国的高铁梦为什么会梦碎？美国拜登总统的2.2万亿美元的新基建计划为什么会困难重重？</vt:lpstr>
      <vt:lpstr>美国的高铁梦为什么会梦碎？美国拜登总统的2.2万亿美元的新基建计划为什么会困难重重？ </vt:lpstr>
      <vt:lpstr>弗朗西斯·福山从《历史终结论》到《美国衰败论》到《部落政治论》</vt:lpstr>
      <vt:lpstr>《衰败的美利坚——政治制度失灵的根源》</vt:lpstr>
      <vt:lpstr>议题二： 从三个经济现象看 我国政府科学有效的社会治理和更好地发挥政府的作用</vt:lpstr>
      <vt:lpstr>（四）议题式教学要在素养提升与高考应试之间找到平衡点</vt:lpstr>
      <vt:lpstr>从2014年——2021年，我国GDP增长目标发生了什么变化？你如何认识这个变化？</vt:lpstr>
      <vt:lpstr> 如果以“辩证认识GDP”为议题，请你列出一些要点            </vt:lpstr>
      <vt:lpstr>现象三：面对疫情美国的“大水漫灌”与中国的“精准滴灌”</vt:lpstr>
      <vt:lpstr> 现象三：面对疫情美国的“大水漫灌”与中国的“精准滴灌”</vt:lpstr>
      <vt:lpstr>我国为什么要把扶持的重点放在实体经济和中小微企业上？</vt:lpstr>
      <vt:lpstr>     中国的“精准滴灌”带来了怎样的积极作用？</vt:lpstr>
      <vt:lpstr>     (五）议题教学中议题的四种来源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瑶</cp:lastModifiedBy>
  <cp:revision>182</cp:revision>
  <dcterms:created xsi:type="dcterms:W3CDTF">2020-04-09T02:21:00Z</dcterms:created>
  <dcterms:modified xsi:type="dcterms:W3CDTF">2021-06-08T07:32:31Z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1687E219F1794938881D123549DD0251</vt:lpwstr>
  </property>
  <property fmtid="{D5CDD505-2E9C-101B-9397-08002B2CF9AE}" pid="3" name="KSOProductBuildVer">
    <vt:lpwstr>2052-11.1.0.10495</vt:lpwstr>
  </property>
</Properties>
</file>