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5"/>
    <p:sldId id="333" r:id="rId16"/>
    <p:sldId id="335" r:id="rId17"/>
    <p:sldId id="336" r:id="rId18"/>
    <p:sldId id="280" r:id="rId19"/>
  </p:sldIdLst>
  <p:sldSz cx="12190095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223" autoAdjust="0"/>
    <p:restoredTop sz="94660"/>
  </p:normalViewPr>
  <p:slideViewPr>
    <p:cSldViewPr showGuides="1">
      <p:cViewPr varScale="1">
        <p:scale>
          <a:sx n="79" d="100"/>
          <a:sy n="79" d="100"/>
        </p:scale>
        <p:origin x="-108" y="-156"/>
      </p:cViewPr>
      <p:guideLst>
        <p:guide orient="horz" pos="212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8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E72B6-5BE3-42E3-9869-FFD6389271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5EAA5-14CA-40B6-8794-95FA0DC091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 noChangeArrowheads="1" noTextEdit="1"/>
          </p:cNvSpPr>
          <p:nvPr>
            <p:ph type="sldImg" idx="4294967295"/>
            <p:custDataLst>
              <p:tags r:id="rId3"/>
            </p:custDataLst>
          </p:nvPr>
        </p:nvSpPr>
        <p:spPr/>
      </p:sp>
      <p:sp>
        <p:nvSpPr>
          <p:cNvPr id="51202" name="备注占位符 2"/>
          <p:cNvSpPr>
            <a:spLocks noGrp="1" noChangeArrowheads="1"/>
          </p:cNvSpPr>
          <p:nvPr>
            <p:ph type="body"/>
            <p:custDataLst>
              <p:tags r:id="rId4"/>
            </p:custDataLst>
          </p:nvPr>
        </p:nvSpPr>
        <p:spPr bwMode="auto">
          <a:xfrm flipH="1"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03" name="灯片编号占位符 3"/>
          <p:cNvSpPr>
            <a:spLocks noGrp="1" noChangeArrowheads="1"/>
          </p:cNvSpPr>
          <p:nvPr>
            <p:ph type="sldNum" sz="quarter" idx="5"/>
            <p:custDataLst>
              <p:tags r:id="rId5"/>
            </p:custDataLst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3639820" indent="-1162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4135120" indent="-1162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4630420" indent="-1162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5125720" indent="-116268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7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5F5FD64-C546-4DFD-93A2-8E884109B2C6}" type="slidenum">
              <a:rPr lang="zh-CN" altLang="en-US" sz="1300"/>
            </a:fld>
            <a:endParaRPr lang="zh-CN" alt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C002D-C3E1-4CCD-A825-3115D870B0C5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D9801-97CB-4D19-AA29-E195744A0E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  <p:custDataLst>
              <p:tags r:id="rId2"/>
            </p:custDataLst>
          </p:nvPr>
        </p:nvSpPr>
        <p:spPr>
          <a:xfrm>
            <a:off x="397871" y="228601"/>
            <a:ext cx="11385888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  <p:custDataLst>
              <p:tags r:id="rId3"/>
            </p:custDataLst>
          </p:nvPr>
        </p:nvSpPr>
        <p:spPr>
          <a:xfrm>
            <a:off x="812673" y="1600200"/>
            <a:ext cx="5333167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  <p:custDataLst>
              <p:tags r:id="rId4"/>
            </p:custDataLst>
          </p:nvPr>
        </p:nvSpPr>
        <p:spPr>
          <a:xfrm>
            <a:off x="6349008" y="1600200"/>
            <a:ext cx="5333167" cy="2173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  <p:custDataLst>
              <p:tags r:id="rId5"/>
            </p:custDataLst>
          </p:nvPr>
        </p:nvSpPr>
        <p:spPr>
          <a:xfrm>
            <a:off x="812673" y="3925889"/>
            <a:ext cx="5333167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349008" y="3925889"/>
            <a:ext cx="5333167" cy="217328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397872" y="6245225"/>
            <a:ext cx="3051756" cy="476250"/>
          </a:xfrm>
        </p:spPr>
        <p:txBody>
          <a:bodyPr/>
          <a:lstStyle/>
          <a:p>
            <a:pPr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8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60717" y="6245225"/>
            <a:ext cx="3860197" cy="476250"/>
          </a:xfrm>
        </p:spPr>
        <p:txBody>
          <a:bodyPr/>
          <a:lstStyle/>
          <a:p>
            <a:pPr defTabSz="96774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 sz="148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732002" y="6245225"/>
            <a:ext cx="3051756" cy="476250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78582" y="215315"/>
            <a:ext cx="2304256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导入新课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9116" y="260648"/>
            <a:ext cx="17281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新课学习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9116" y="260648"/>
            <a:ext cx="17281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要点探究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06571" y="260648"/>
            <a:ext cx="172819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小试牛刀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9116" y="26064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2">
                    <a:lumMod val="50000"/>
                  </a:schemeClr>
                </a:solidFill>
                <a:latin typeface="DFKai-SB" pitchFamily="65" charset="-120"/>
                <a:ea typeface="DFKai-SB" pitchFamily="65" charset="-120"/>
              </a:rPr>
              <a:t>课堂小结</a:t>
            </a:r>
            <a:endParaRPr lang="zh-CN" altLang="en-US" sz="2400" b="1" dirty="0">
              <a:solidFill>
                <a:schemeClr val="tx2">
                  <a:lumMod val="50000"/>
                </a:schemeClr>
              </a:solidFill>
              <a:latin typeface="DFKai-SB" pitchFamily="65" charset="-120"/>
              <a:ea typeface="DFKai-SB" pitchFamily="65" charset="-12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069" y="6356350"/>
            <a:ext cx="2742771" cy="365125"/>
          </a:xfrm>
          <a:prstGeom prst="rect">
            <a:avLst/>
          </a:prstGeom>
        </p:spPr>
        <p:txBody>
          <a:bodyPr/>
          <a:lstStyle/>
          <a:p>
            <a:fld id="{EA975F9D-28C9-4897-8CCA-5D52BE9A259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7969" y="6356350"/>
            <a:ext cx="41141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09255" y="6356350"/>
            <a:ext cx="2742771" cy="365125"/>
          </a:xfrm>
          <a:prstGeom prst="rect">
            <a:avLst/>
          </a:prstGeom>
        </p:spPr>
        <p:txBody>
          <a:bodyPr/>
          <a:lstStyle/>
          <a:p>
            <a:fld id="{677D1D4A-30F7-4D32-8D21-320BC34BA3C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0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8.xml"/><Relationship Id="rId8" Type="http://schemas.openxmlformats.org/officeDocument/2006/relationships/tags" Target="../tags/tag47.xml"/><Relationship Id="rId7" Type="http://schemas.openxmlformats.org/officeDocument/2006/relationships/image" Target="../media/image14.jpeg"/><Relationship Id="rId6" Type="http://schemas.openxmlformats.org/officeDocument/2006/relationships/tags" Target="../tags/tag46.xml"/><Relationship Id="rId5" Type="http://schemas.openxmlformats.org/officeDocument/2006/relationships/image" Target="../media/image13.jpeg"/><Relationship Id="rId4" Type="http://schemas.openxmlformats.org/officeDocument/2006/relationships/tags" Target="../tags/tag45.xml"/><Relationship Id="rId3" Type="http://schemas.openxmlformats.org/officeDocument/2006/relationships/image" Target="../media/image12.jpeg"/><Relationship Id="rId20" Type="http://schemas.openxmlformats.org/officeDocument/2006/relationships/slideLayout" Target="../slideLayouts/slideLayout3.xml"/><Relationship Id="rId2" Type="http://schemas.openxmlformats.org/officeDocument/2006/relationships/tags" Target="../tags/tag44.xml"/><Relationship Id="rId19" Type="http://schemas.openxmlformats.org/officeDocument/2006/relationships/tags" Target="../tags/tag58.xml"/><Relationship Id="rId18" Type="http://schemas.openxmlformats.org/officeDocument/2006/relationships/tags" Target="../tags/tag57.xml"/><Relationship Id="rId17" Type="http://schemas.openxmlformats.org/officeDocument/2006/relationships/tags" Target="../tags/tag56.xml"/><Relationship Id="rId16" Type="http://schemas.openxmlformats.org/officeDocument/2006/relationships/tags" Target="../tags/tag55.xml"/><Relationship Id="rId15" Type="http://schemas.openxmlformats.org/officeDocument/2006/relationships/tags" Target="../tags/tag54.xml"/><Relationship Id="rId14" Type="http://schemas.openxmlformats.org/officeDocument/2006/relationships/tags" Target="../tags/tag53.xml"/><Relationship Id="rId13" Type="http://schemas.openxmlformats.org/officeDocument/2006/relationships/tags" Target="../tags/tag52.xml"/><Relationship Id="rId12" Type="http://schemas.openxmlformats.org/officeDocument/2006/relationships/tags" Target="../tags/tag51.xml"/><Relationship Id="rId11" Type="http://schemas.openxmlformats.org/officeDocument/2006/relationships/tags" Target="../tags/tag50.xml"/><Relationship Id="rId10" Type="http://schemas.openxmlformats.org/officeDocument/2006/relationships/tags" Target="../tags/tag49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60.xml"/><Relationship Id="rId2" Type="http://schemas.openxmlformats.org/officeDocument/2006/relationships/image" Target="../media/image15.jpeg"/><Relationship Id="rId1" Type="http://schemas.openxmlformats.org/officeDocument/2006/relationships/tags" Target="../tags/tag5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5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image" Target="../media/image3.jpeg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jpeg"/><Relationship Id="rId1" Type="http://schemas.openxmlformats.org/officeDocument/2006/relationships/tags" Target="../tags/tag30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33.xml"/><Relationship Id="rId4" Type="http://schemas.openxmlformats.org/officeDocument/2006/relationships/image" Target="../media/image6.jpeg"/><Relationship Id="rId3" Type="http://schemas.openxmlformats.org/officeDocument/2006/relationships/tags" Target="../tags/tag32.xml"/><Relationship Id="rId2" Type="http://schemas.openxmlformats.org/officeDocument/2006/relationships/image" Target="../media/image5.jpeg"/><Relationship Id="rId1" Type="http://schemas.openxmlformats.org/officeDocument/2006/relationships/tags" Target="../tags/tag3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tags" Target="../tags/tag36.xml"/><Relationship Id="rId4" Type="http://schemas.openxmlformats.org/officeDocument/2006/relationships/image" Target="../media/image8.jpeg"/><Relationship Id="rId3" Type="http://schemas.openxmlformats.org/officeDocument/2006/relationships/tags" Target="../tags/tag35.xml"/><Relationship Id="rId2" Type="http://schemas.openxmlformats.org/officeDocument/2006/relationships/image" Target="../media/image7.jpeg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0.jpeg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1.jpeg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4640" y="1412875"/>
            <a:ext cx="985456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2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第八课 </a:t>
            </a:r>
            <a:r>
              <a:rPr lang="en-US" altLang="zh-CN" sz="32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</a:t>
            </a:r>
            <a:r>
              <a:rPr lang="zh-CN" altLang="zh-CN" sz="32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学习借鉴外来文化的有益成果</a:t>
            </a:r>
            <a:endParaRPr lang="zh-CN" altLang="zh-CN" sz="32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387" name="文本框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4756" y="2256309"/>
            <a:ext cx="11985339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chemeClr val="folHlink"/>
                </a:solidFill>
              </a:rPr>
              <a:t>               </a:t>
            </a:r>
            <a:r>
              <a:rPr lang="zh-CN" altLang="en-US" sz="4400" b="1" smtClean="0">
                <a:solidFill>
                  <a:schemeClr val="folHlink"/>
                </a:solidFill>
              </a:rPr>
              <a:t>  </a:t>
            </a:r>
            <a:endParaRPr lang="en-US" altLang="zh-CN" sz="4400" b="1" smtClean="0">
              <a:solidFill>
                <a:schemeClr val="folHlink"/>
              </a:solidFill>
            </a:endParaRPr>
          </a:p>
          <a:p>
            <a:pPr algn="ctr"/>
            <a:r>
              <a:rPr lang="zh-CN" altLang="zh-CN" sz="28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第二框</a:t>
            </a:r>
            <a:r>
              <a:rPr lang="en-US" altLang="zh-CN" sz="28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zh-CN" altLang="zh-CN" sz="28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文化交流与文化交融</a:t>
            </a:r>
            <a:endParaRPr lang="zh-CN" altLang="zh-CN" sz="28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Tm="3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>
            <p:custDataLst>
              <p:tags r:id="rId1"/>
            </p:custDataLst>
          </p:nvPr>
        </p:nvGrpSpPr>
        <p:grpSpPr>
          <a:xfrm>
            <a:off x="1254153" y="194136"/>
            <a:ext cx="10406017" cy="6709875"/>
            <a:chOff x="-736" y="56"/>
            <a:chExt cx="6557" cy="4228"/>
          </a:xfrm>
        </p:grpSpPr>
        <p:pic>
          <p:nvPicPr>
            <p:cNvPr id="12294" name="Picture 3" descr="麦哲伦远航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4202" y="2534"/>
              <a:ext cx="1619" cy="137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5" name="Picture 4" descr="十日谈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4216" y="56"/>
              <a:ext cx="1569" cy="13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6" name="Picture 5" descr="攻占巴士底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4242" y="1388"/>
              <a:ext cx="1516" cy="125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297" name="Text Box 6"/>
            <p:cNvSpPr txBox="1"/>
            <p:nvPr>
              <p:custDataLst>
                <p:tags r:id="rId8"/>
              </p:custDataLst>
            </p:nvPr>
          </p:nvSpPr>
          <p:spPr>
            <a:xfrm>
              <a:off x="1" y="189"/>
              <a:ext cx="2770" cy="329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r>
                <a:rPr lang="zh-CN" altLang="en-US" sz="28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四大发明对欧洲的影响</a:t>
              </a:r>
              <a:endPara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298" name="Text Box 8"/>
            <p:cNvSpPr txBox="1"/>
            <p:nvPr>
              <p:custDataLst>
                <p:tags r:id="rId9"/>
              </p:custDataLst>
            </p:nvPr>
          </p:nvSpPr>
          <p:spPr>
            <a:xfrm>
              <a:off x="1973" y="825"/>
              <a:ext cx="186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资产阶级文化的兴起</a:t>
              </a:r>
              <a:endParaRPr lang="zh-CN" altLang="en-US" sz="2400" b="1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299" name="Text Box 10"/>
            <p:cNvSpPr txBox="1"/>
            <p:nvPr>
              <p:custDataLst>
                <p:tags r:id="rId10"/>
              </p:custDataLst>
            </p:nvPr>
          </p:nvSpPr>
          <p:spPr>
            <a:xfrm>
              <a:off x="1822" y="2909"/>
              <a:ext cx="2054" cy="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远洋航行</a:t>
              </a:r>
              <a:r>
                <a:rPr lang="zh-CN" altLang="zh-CN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\</a:t>
              </a:r>
              <a:r>
                <a:rPr lang="zh-CN" altLang="en-US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殖民扩张</a:t>
              </a:r>
              <a:r>
                <a:rPr lang="zh-CN" altLang="zh-CN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\</a:t>
              </a:r>
              <a:r>
                <a:rPr lang="zh-CN" altLang="en-US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开拓市场</a:t>
              </a:r>
              <a:r>
                <a:rPr lang="zh-CN" altLang="zh-CN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/</a:t>
              </a:r>
              <a:r>
                <a:rPr lang="zh-CN" altLang="en-US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资本主义经济</a:t>
              </a:r>
              <a:endParaRPr lang="zh-CN" altLang="en-US" sz="2400" b="1">
                <a:solidFill>
                  <a:schemeClr val="accent2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2300" name="Text Box 11"/>
            <p:cNvSpPr txBox="1"/>
            <p:nvPr>
              <p:custDataLst>
                <p:tags r:id="rId11"/>
              </p:custDataLst>
            </p:nvPr>
          </p:nvSpPr>
          <p:spPr>
            <a:xfrm>
              <a:off x="4442" y="2301"/>
              <a:ext cx="131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Arial" panose="020B0604020202020204" pitchFamily="34" charset="0"/>
                </a:rPr>
                <a:t>攻占巴士底狱</a:t>
              </a:r>
              <a:endParaRPr lang="zh-CN" altLang="en-US" sz="2400" b="1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01" name="Text Box 12"/>
            <p:cNvSpPr txBox="1"/>
            <p:nvPr>
              <p:custDataLst>
                <p:tags r:id="rId12"/>
              </p:custDataLst>
            </p:nvPr>
          </p:nvSpPr>
          <p:spPr>
            <a:xfrm>
              <a:off x="4403" y="3994"/>
              <a:ext cx="1096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麦哲伦远航</a:t>
              </a:r>
              <a:endParaRPr lang="zh-CN" altLang="en-US" sz="2400" b="1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02" name="Text Box 13"/>
            <p:cNvSpPr txBox="1"/>
            <p:nvPr>
              <p:custDataLst>
                <p:tags r:id="rId13"/>
              </p:custDataLst>
            </p:nvPr>
          </p:nvSpPr>
          <p:spPr>
            <a:xfrm>
              <a:off x="1881" y="1930"/>
              <a:ext cx="1995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资产阶级革命</a:t>
              </a:r>
              <a:r>
                <a:rPr lang="zh-CN" altLang="zh-CN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/</a:t>
              </a:r>
              <a:r>
                <a:rPr lang="zh-CN" altLang="en-US" sz="2400" b="1">
                  <a:solidFill>
                    <a:schemeClr val="accent2">
                      <a:lumMod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政权治</a:t>
              </a:r>
              <a:r>
                <a:rPr lang="zh-CN" altLang="zh-CN" sz="2400" b="1">
                  <a:solidFill>
                    <a:schemeClr val="bg1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  <a:endParaRPr lang="en-US" altLang="zh-CN" sz="2400" b="1">
                <a:solidFill>
                  <a:schemeClr val="bg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2303" name="Text Box 14"/>
            <p:cNvSpPr txBox="1"/>
            <p:nvPr>
              <p:custDataLst>
                <p:tags r:id="rId14"/>
              </p:custDataLst>
            </p:nvPr>
          </p:nvSpPr>
          <p:spPr>
            <a:xfrm>
              <a:off x="-616" y="829"/>
              <a:ext cx="189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造纸术和印刷术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304" name="Text Box 15"/>
            <p:cNvSpPr txBox="1"/>
            <p:nvPr>
              <p:custDataLst>
                <p:tags r:id="rId15"/>
              </p:custDataLst>
            </p:nvPr>
          </p:nvSpPr>
          <p:spPr>
            <a:xfrm>
              <a:off x="-680" y="1917"/>
              <a:ext cx="1520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火药的影响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12305" name="Text Box 16"/>
            <p:cNvSpPr txBox="1"/>
            <p:nvPr>
              <p:custDataLst>
                <p:tags r:id="rId16"/>
              </p:custDataLst>
            </p:nvPr>
          </p:nvSpPr>
          <p:spPr>
            <a:xfrm>
              <a:off x="-736" y="3006"/>
              <a:ext cx="1519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华文楷体" panose="02010600040101010101" pitchFamily="2" charset="-122"/>
                  <a:ea typeface="华文楷体" panose="02010600040101010101" pitchFamily="2" charset="-122"/>
                </a:rPr>
                <a:t>指南针的影响</a:t>
              </a:r>
              <a:endPara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cxnSp>
        <p:nvCxnSpPr>
          <p:cNvPr id="18" name="直接箭头连接符 17"/>
          <p:cNvCxnSpPr/>
          <p:nvPr>
            <p:custDataLst>
              <p:tags r:id="rId17"/>
            </p:custDataLst>
          </p:nvPr>
        </p:nvCxnSpPr>
        <p:spPr>
          <a:xfrm>
            <a:off x="3648113" y="1653137"/>
            <a:ext cx="8379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>
            <p:custDataLst>
              <p:tags r:id="rId18"/>
            </p:custDataLst>
          </p:nvPr>
        </p:nvCxnSpPr>
        <p:spPr>
          <a:xfrm>
            <a:off x="3501852" y="5203276"/>
            <a:ext cx="8379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>
            <p:custDataLst>
              <p:tags r:id="rId19"/>
            </p:custDataLst>
          </p:nvPr>
        </p:nvCxnSpPr>
        <p:spPr>
          <a:xfrm flipV="1">
            <a:off x="3554223" y="3425292"/>
            <a:ext cx="785569" cy="71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习近平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r="10223"/>
          <a:stretch>
            <a:fillRect/>
          </a:stretch>
        </p:blipFill>
        <p:spPr bwMode="auto">
          <a:xfrm>
            <a:off x="766445" y="3572510"/>
            <a:ext cx="2948305" cy="272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18772" y="914966"/>
            <a:ext cx="6780272" cy="4889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  <a:buClr>
                <a:schemeClr val="folHlink"/>
              </a:buClr>
            </a:pPr>
            <a:r>
              <a:rPr lang="zh-CN" altLang="en-US" sz="2965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世界上有</a:t>
            </a:r>
            <a:r>
              <a:rPr lang="en-US" altLang="zh-CN" sz="296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zh-CN" altLang="en-US" sz="2965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多个国家和地区，</a:t>
            </a:r>
            <a:r>
              <a:rPr lang="en-US" altLang="zh-CN" sz="296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2500</a:t>
            </a:r>
            <a:r>
              <a:rPr lang="zh-CN" altLang="en-US" sz="2965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多个民族和多种宗教。</a:t>
            </a:r>
            <a:r>
              <a:rPr lang="zh-CN" altLang="en-US" sz="2965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如果只有一种生活方式，只有一种语言，只有一种音乐，只有一种服饰，那是不可想象的。</a:t>
            </a:r>
            <a:endParaRPr lang="en-US" altLang="zh-CN" sz="2965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  <a:buClr>
                <a:schemeClr val="folHlink"/>
              </a:buClr>
            </a:pPr>
            <a:r>
              <a:rPr lang="zh-CN" altLang="en-US" sz="2965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en-US" altLang="zh-CN" sz="2965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zh-CN" altLang="en-US" sz="2965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多年来，佛教、伊斯兰教、基督教等先后传入中国，中国音乐、绘画、文学等也不断吸纳外来文明的优长。” </a:t>
            </a:r>
            <a:endParaRPr lang="zh-CN" altLang="en-US" sz="2965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7228" y="1341094"/>
            <a:ext cx="10835640" cy="47428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797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解惑提高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文化交流与文化交融的区别与联系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二者的界定和表现不同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文化交流是彼此间文化的相互沟通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互通文化的有无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促进文化丰富与发展。也就是通过一定的方式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语言、报刊、网络等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使得文化得以传播。人类创造的文化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其存在形式在绝大多数的情况下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是与传播形式相一致的。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文化交融强调的是不同文化的你中有我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我中有你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彼此渗透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难分你我。文化交融更多的是指推出融汇多种文化特质的新文化的过程</a:t>
            </a:r>
            <a:r>
              <a:rPr lang="zh-CN" altLang="zh-CN" sz="28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zh-CN" sz="28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zoom/>
      </p:transition>
    </mc:Choice>
    <mc:Fallback>
      <p:transition spd="slow">
        <p:zo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7228" y="1096306"/>
            <a:ext cx="10835640" cy="49650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二者侧重的结果不同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文化交流侧重的是把一种文化发扬光大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传播开来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让更多的受众知道、理解的过程。文化交融侧重的是文化在相互借鉴、取长补短甚至是冲突碰撞之后的发展升华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产生新文化的过程。文化交流发生的是量变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文化交融发生的是质变。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二者的意义不同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文化交流促进了文化自身的发展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也促进了经济、政治、社会的发展。文化交融的意义在于不同地域、不同民族的文化相互交融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从而共同推动世界文化创新。二者的区别在于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文化交流间接促进文化发展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文化交融本身就是文化发展与创新。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二者又是相互联系、密不可分的</a:t>
            </a:r>
            <a:endParaRPr lang="zh-CN" altLang="zh-CN" sz="2400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文化交流是文化交融的前提、基础</a:t>
            </a: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文化交融是文化交流的升华、发展。所有的文化交融都是建立在文化交流基础上的。</a:t>
            </a:r>
            <a:endParaRPr lang="zh-CN" altLang="zh-CN" sz="2400">
              <a:solidFill>
                <a:srgbClr val="000000"/>
              </a:solidFill>
              <a:effectLst/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zoom/>
      </p:transition>
    </mc:Choice>
    <mc:Fallback>
      <p:transition spd="slow">
        <p:zo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>
            <p:custDataLst>
              <p:tags r:id="rId1"/>
            </p:custDataLst>
          </p:nvPr>
        </p:nvSpPr>
        <p:spPr>
          <a:xfrm>
            <a:off x="1342708" y="984250"/>
            <a:ext cx="5427803" cy="3206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2823" tIns="36411" rIns="72823" bIns="3641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1800" b="1" smtClean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(</a:t>
            </a:r>
            <a:r>
              <a:rPr kumimoji="1" lang="zh-CN" altLang="en-US" sz="1800" b="1" smtClean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二</a:t>
            </a:r>
            <a:r>
              <a:rPr kumimoji="1" lang="en-US" altLang="zh-CN" sz="1800" b="1" smtClean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)</a:t>
            </a:r>
            <a:r>
              <a:rPr kumimoji="1" lang="zh-CN" altLang="en-US" sz="1800" b="1" smtClean="0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文化</a:t>
            </a:r>
            <a:r>
              <a:rPr kumimoji="1" lang="zh-CN" altLang="en-US" sz="1800" b="1">
                <a:latin typeface="方正粗黑宋简体" panose="02000000000000000000" pitchFamily="2" charset="-122"/>
                <a:ea typeface="方正粗黑宋简体" panose="02000000000000000000" pitchFamily="2" charset="-122"/>
                <a:sym typeface="+mn-ea"/>
              </a:rPr>
              <a:t>交融与文化发展</a:t>
            </a:r>
            <a:endParaRPr kumimoji="1" lang="zh-CN" altLang="zh-CN" sz="1800" b="1">
              <a:latin typeface="方正粗黑宋简体" panose="02000000000000000000" pitchFamily="2" charset="-122"/>
              <a:ea typeface="方正粗黑宋简体" panose="02000000000000000000" pitchFamily="2" charset="-122"/>
              <a:sym typeface="+mn-ea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342708" y="1555730"/>
            <a:ext cx="2181860" cy="556895"/>
          </a:xfrm>
          <a:prstGeom prst="rect">
            <a:avLst/>
          </a:prstGeom>
        </p:spPr>
        <p:txBody>
          <a:bodyPr wrap="none" lIns="72823" tIns="36411" rIns="72823" bIns="36411">
            <a:spAutoFit/>
          </a:bodyPr>
          <a:lstStyle/>
          <a:p>
            <a:pPr>
              <a:lnSpc>
                <a:spcPts val="3780"/>
              </a:lnSpc>
            </a:pPr>
            <a:r>
              <a:rPr lang="en-US" altLang="zh-CN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1.</a:t>
            </a:r>
            <a:r>
              <a:rPr lang="zh-CN" altLang="en-US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文化交融</a:t>
            </a:r>
            <a:r>
              <a:rPr lang="zh-CN" altLang="en-US" b="1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的作用：</a:t>
            </a:r>
            <a:endParaRPr lang="en-US" altLang="zh-CN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1342708" y="4198936"/>
            <a:ext cx="3101340" cy="556895"/>
          </a:xfrm>
          <a:prstGeom prst="rect">
            <a:avLst/>
          </a:prstGeom>
        </p:spPr>
        <p:txBody>
          <a:bodyPr wrap="none" lIns="72823" tIns="36411" rIns="72823" bIns="36411">
            <a:spAutoFit/>
          </a:bodyPr>
          <a:lstStyle/>
          <a:p>
            <a:pPr>
              <a:lnSpc>
                <a:spcPts val="3780"/>
              </a:lnSpc>
            </a:pPr>
            <a:r>
              <a:rPr lang="en-US" altLang="zh-CN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2.</a:t>
            </a:r>
            <a:r>
              <a:rPr lang="zh-CN" altLang="en-US" b="1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文化交融如何推动文化</a:t>
            </a:r>
            <a:r>
              <a:rPr lang="zh-CN" altLang="en-US" b="1" smtClean="0"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发展</a:t>
            </a:r>
            <a:endParaRPr lang="en-US" altLang="zh-CN" b="1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342708" y="4814062"/>
            <a:ext cx="9144000" cy="1734185"/>
          </a:xfrm>
          <a:prstGeom prst="rect">
            <a:avLst/>
          </a:prstGeom>
        </p:spPr>
        <p:txBody>
          <a:bodyPr wrap="square" lIns="72823" tIns="36411" rIns="72823" bIns="36411">
            <a:spAutoFit/>
          </a:bodyPr>
          <a:lstStyle/>
          <a:p>
            <a:pPr indent="212090">
              <a:tabLst>
                <a:tab pos="2364740" algn="l"/>
              </a:tabLst>
            </a:pP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b="1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）从本国民族文化来说：</a:t>
            </a:r>
            <a:endParaRPr lang="en-US" altLang="zh-CN" b="1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212090">
              <a:tabLst>
                <a:tab pos="2364740" algn="l"/>
              </a:tabLst>
            </a:pPr>
            <a:r>
              <a:rPr lang="en-US" altLang="zh-CN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</a:t>
            </a:r>
            <a:r>
              <a:rPr lang="zh-CN" altLang="zh-CN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纵观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几千年文化发展历程，人类正是通过文化交融，积极借鉴别国别民族思想文化的</a:t>
            </a:r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长处和精华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，才为本国本民族文化的丰富发展汲取</a:t>
            </a:r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丰富营养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，增强本国本民族文化的</a:t>
            </a:r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自尊、自信、自立</a:t>
            </a:r>
            <a:r>
              <a:rPr lang="zh-CN" altLang="zh-CN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，也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为世界文化发展繁荣作出</a:t>
            </a:r>
            <a:r>
              <a:rPr lang="zh-CN" altLang="zh-CN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了贡献。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212090">
              <a:tabLst>
                <a:tab pos="2364740" algn="l"/>
              </a:tabLst>
            </a:pP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b="1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b="1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）从世界文化来说：</a:t>
            </a:r>
            <a:endParaRPr lang="en-US" altLang="zh-CN" b="1" smtClean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212090">
              <a:tabLst>
                <a:tab pos="2364740" algn="l"/>
              </a:tabLst>
            </a:pP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  推进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人类文化交融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MingLiU_HKSCS" panose="02020500000000000000" pitchFamily="18" charset="-120"/>
              </a:rPr>
              <a:t>，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是让世界变得更加美丽、各国人民生活得更加美好的必由之路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556989" y="2555862"/>
            <a:ext cx="8603921" cy="1179830"/>
          </a:xfrm>
          <a:prstGeom prst="rect">
            <a:avLst/>
          </a:prstGeom>
        </p:spPr>
        <p:txBody>
          <a:bodyPr wrap="square" lIns="72823" tIns="36411" rIns="72823" bIns="36411">
            <a:spAutoFit/>
          </a:bodyPr>
          <a:lstStyle/>
          <a:p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mtClean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zh-CN" smtClean="0">
                <a:latin typeface="微软雅黑" panose="020B0503020204020204" charset="-122"/>
                <a:ea typeface="微软雅黑" panose="020B0503020204020204" charset="-122"/>
              </a:rPr>
              <a:t>文化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因交流而多彩，文化因交融而</a:t>
            </a:r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丰富</a:t>
            </a:r>
            <a:r>
              <a:rPr lang="zh-CN" altLang="zh-CN" smtClean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mtClean="0"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mtClean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r>
              <a:rPr lang="zh-CN" altLang="zh-CN" smtClean="0">
                <a:latin typeface="微软雅黑" panose="020B0503020204020204" charset="-122"/>
                <a:ea typeface="微软雅黑" panose="020B0503020204020204" charset="-122"/>
              </a:rPr>
              <a:t>一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个民族的文化成就，既是</a:t>
            </a:r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本民族人民劳动智慧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的结晶，也</a:t>
            </a:r>
            <a:r>
              <a:rPr lang="zh-CN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融入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了</a:t>
            </a:r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其他民族文化的有益</a:t>
            </a:r>
            <a:r>
              <a:rPr lang="zh-CN" altLang="zh-CN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成果</a:t>
            </a:r>
            <a:endParaRPr lang="en-US" altLang="zh-CN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mtClean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）民族的文化成就，</a:t>
            </a:r>
            <a:r>
              <a:rPr lang="zh-CN" altLang="zh-CN" smtClean="0">
                <a:latin typeface="微软雅黑" panose="020B0503020204020204" charset="-122"/>
                <a:ea typeface="微软雅黑" panose="020B0503020204020204" charset="-122"/>
              </a:rPr>
              <a:t>不仅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属于这个</a:t>
            </a:r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民族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，而且属于整个</a:t>
            </a:r>
            <a:r>
              <a:rPr lang="zh-CN" altLang="zh-CN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世界</a:t>
            </a:r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1628428" y="1984358"/>
            <a:ext cx="8858280" cy="57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780"/>
              </a:lnSpc>
            </a:pPr>
            <a:r>
              <a:rPr lang="zh-CN" altLang="en-US" b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文化交融推动文化的发展，促进世界文化的丰富与发展</a:t>
            </a:r>
            <a:endParaRPr lang="zh-CN" altLang="en-US" b="1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23213" y="1715060"/>
            <a:ext cx="2643206" cy="10572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72823" tIns="36411" rIns="72823" bIns="364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b="1" smtClean="0">
                <a:solidFill>
                  <a:srgbClr val="080808"/>
                </a:solidFill>
                <a:ea typeface="黑体" panose="02010609060101010101" pitchFamily="49" charset="-122"/>
              </a:rPr>
              <a:t>文化交流与文化发展</a:t>
            </a:r>
            <a:endParaRPr lang="zh-CN" altLang="en-US" b="1">
              <a:solidFill>
                <a:srgbClr val="080808"/>
              </a:solidFill>
              <a:ea typeface="黑体" panose="02010609060101010101" pitchFamily="49" charset="-122"/>
            </a:endParaRPr>
          </a:p>
        </p:txBody>
      </p:sp>
      <p:sp>
        <p:nvSpPr>
          <p:cNvPr id="4" name="左大括号 18"/>
          <p:cNvSpPr/>
          <p:nvPr>
            <p:custDataLst>
              <p:tags r:id="rId2"/>
            </p:custDataLst>
          </p:nvPr>
        </p:nvSpPr>
        <p:spPr bwMode="auto">
          <a:xfrm>
            <a:off x="2746603" y="1857364"/>
            <a:ext cx="367590" cy="3677231"/>
          </a:xfrm>
          <a:prstGeom prst="leftBrace">
            <a:avLst>
              <a:gd name="adj1" fmla="val 25572"/>
              <a:gd name="adj2" fmla="val 50000"/>
            </a:avLst>
          </a:prstGeom>
          <a:noFill/>
          <a:ln w="412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915" tIns="45959" rIns="91915" bIns="45959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37"/>
          <p:cNvSpPr txBox="1"/>
          <p:nvPr>
            <p:custDataLst>
              <p:tags r:id="rId3"/>
            </p:custDataLst>
          </p:nvPr>
        </p:nvSpPr>
        <p:spPr>
          <a:xfrm>
            <a:off x="2023082" y="1500905"/>
            <a:ext cx="785786" cy="450405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72823" tIns="36411" rIns="72823" bIns="36411" anchor="ctr">
            <a:spAutoFit/>
          </a:bodyPr>
          <a:lstStyle>
            <a:defPPr>
              <a:defRPr lang="zh-CN"/>
            </a:defPPr>
            <a:lvl1pPr algn="ctr">
              <a:spcBef>
                <a:spcPts val="600"/>
              </a:spcBef>
              <a:buFontTx/>
              <a:defRPr sz="2800" b="1">
                <a:solidFill>
                  <a:srgbClr val="FFFF00"/>
                </a:solidFill>
                <a:ea typeface="黑体" panose="02010609060101010101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hangingPunct="0">
              <a:spcBef>
                <a:spcPct val="20000"/>
              </a:spcBef>
              <a:buChar char="»"/>
              <a:defRPr sz="2000"/>
            </a:lvl6pPr>
            <a:lvl7pPr marL="2971800" indent="-228600" eaLnBrk="0" hangingPunct="0">
              <a:spcBef>
                <a:spcPct val="20000"/>
              </a:spcBef>
              <a:buChar char="»"/>
              <a:defRPr sz="2000"/>
            </a:lvl7pPr>
            <a:lvl8pPr marL="3429000" indent="-228600" eaLnBrk="0" hangingPunct="0">
              <a:spcBef>
                <a:spcPct val="20000"/>
              </a:spcBef>
              <a:buChar char="»"/>
              <a:defRPr sz="2000"/>
            </a:lvl8pPr>
            <a:lvl9pPr marL="3886200" indent="-228600" eaLnBrk="0" hangingPunct="0">
              <a:spcBef>
                <a:spcPct val="20000"/>
              </a:spcBef>
              <a:buChar char="»"/>
              <a:defRPr sz="2000"/>
            </a:lvl9pPr>
          </a:lstStyle>
          <a:p>
            <a:r>
              <a:rPr lang="zh-CN" altLang="en-US" sz="3200" smtClean="0">
                <a:solidFill>
                  <a:srgbClr val="080808"/>
                </a:solidFill>
              </a:rPr>
              <a:t>文化交流与文化融合</a:t>
            </a:r>
            <a:endParaRPr lang="zh-CN" altLang="en-US" sz="3200">
              <a:solidFill>
                <a:srgbClr val="080808"/>
              </a:solidFill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66486" y="1072277"/>
            <a:ext cx="2643206" cy="56451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72823" tIns="36411" rIns="72823" bIns="36411" anchor="ctr">
            <a:spAutoFit/>
          </a:bodyPr>
          <a:lstStyle>
            <a:defPPr>
              <a:defRPr lang="zh-CN"/>
            </a:defPPr>
            <a:lvl1pPr algn="ctr">
              <a:spcBef>
                <a:spcPts val="600"/>
              </a:spcBef>
              <a:defRPr sz="2800" b="1">
                <a:solidFill>
                  <a:srgbClr val="FFFF00"/>
                </a:solidFill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200" smtClean="0">
                <a:solidFill>
                  <a:schemeClr val="tx1"/>
                </a:solidFill>
              </a:rPr>
              <a:t>作用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11" name="Rectangle 3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66090" y="4715456"/>
            <a:ext cx="2500330" cy="10572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square" lIns="72823" tIns="36411" rIns="72823" bIns="36411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b="1" smtClean="0">
                <a:solidFill>
                  <a:srgbClr val="080808"/>
                </a:solidFill>
                <a:ea typeface="黑体" panose="02010609060101010101" pitchFamily="49" charset="-122"/>
              </a:rPr>
              <a:t>文化交融与文化发展</a:t>
            </a:r>
            <a:endParaRPr lang="zh-CN" altLang="en-US" b="1">
              <a:solidFill>
                <a:srgbClr val="080808"/>
              </a:solidFill>
              <a:ea typeface="黑体" panose="02010609060101010101" pitchFamily="49" charset="-122"/>
            </a:endParaRPr>
          </a:p>
        </p:txBody>
      </p:sp>
      <p:sp>
        <p:nvSpPr>
          <p:cNvPr id="12" name="左大括号 18"/>
          <p:cNvSpPr/>
          <p:nvPr>
            <p:custDataLst>
              <p:tags r:id="rId6"/>
            </p:custDataLst>
          </p:nvPr>
        </p:nvSpPr>
        <p:spPr bwMode="auto">
          <a:xfrm>
            <a:off x="5809296" y="1285860"/>
            <a:ext cx="357190" cy="1643074"/>
          </a:xfrm>
          <a:prstGeom prst="leftBrace">
            <a:avLst>
              <a:gd name="adj1" fmla="val 25572"/>
              <a:gd name="adj2" fmla="val 50000"/>
            </a:avLst>
          </a:prstGeom>
          <a:noFill/>
          <a:ln w="412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915" tIns="45959" rIns="91915" bIns="45959" anchor="ctr"/>
          <a:lstStyle/>
          <a:p>
            <a:pPr algn="ctr"/>
            <a:endParaRPr lang="zh-CN" altLang="en-US" sz="1600"/>
          </a:p>
        </p:txBody>
      </p:sp>
      <p:sp>
        <p:nvSpPr>
          <p:cNvPr id="14" name="Text Box 1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095048" y="4358425"/>
            <a:ext cx="2571768" cy="56451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72823" tIns="36411" rIns="72823" bIns="36411" anchor="ctr">
            <a:spAutoFit/>
          </a:bodyPr>
          <a:lstStyle>
            <a:defPPr>
              <a:defRPr lang="zh-CN"/>
            </a:defPPr>
            <a:lvl1pPr algn="ctr">
              <a:spcBef>
                <a:spcPts val="600"/>
              </a:spcBef>
              <a:defRPr sz="2800">
                <a:solidFill>
                  <a:srgbClr val="FFFF00"/>
                </a:solidFill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200" b="1" smtClean="0">
                <a:solidFill>
                  <a:schemeClr val="tx1"/>
                </a:solidFill>
              </a:rPr>
              <a:t>作用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8" name="左大括号 18"/>
          <p:cNvSpPr/>
          <p:nvPr>
            <p:custDataLst>
              <p:tags r:id="rId8"/>
            </p:custDataLst>
          </p:nvPr>
        </p:nvSpPr>
        <p:spPr bwMode="auto">
          <a:xfrm>
            <a:off x="5666420" y="4429132"/>
            <a:ext cx="357190" cy="1500198"/>
          </a:xfrm>
          <a:prstGeom prst="leftBrace">
            <a:avLst>
              <a:gd name="adj1" fmla="val 25572"/>
              <a:gd name="adj2" fmla="val 50000"/>
            </a:avLst>
          </a:prstGeom>
          <a:noFill/>
          <a:ln w="412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915" tIns="45959" rIns="91915" bIns="45959" anchor="ctr"/>
          <a:lstStyle/>
          <a:p>
            <a:pPr algn="ctr"/>
            <a:endParaRPr lang="zh-CN" altLang="en-US" sz="1600"/>
          </a:p>
        </p:txBody>
      </p:sp>
      <p:sp>
        <p:nvSpPr>
          <p:cNvPr id="17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66486" y="5501433"/>
            <a:ext cx="3143272" cy="56451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72823" tIns="36411" rIns="72823" bIns="36411" anchor="ctr">
            <a:spAutoFit/>
          </a:bodyPr>
          <a:lstStyle>
            <a:defPPr>
              <a:defRPr lang="zh-CN"/>
            </a:defPPr>
            <a:lvl1pPr algn="ctr">
              <a:spcBef>
                <a:spcPts val="600"/>
              </a:spcBef>
              <a:defRPr sz="2800" b="1">
                <a:solidFill>
                  <a:srgbClr val="FFFF00"/>
                </a:solidFill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200" smtClean="0">
                <a:solidFill>
                  <a:schemeClr val="tx1"/>
                </a:solidFill>
              </a:rPr>
              <a:t>如何推动</a:t>
            </a:r>
            <a:endParaRPr lang="zh-CN" altLang="en-US" sz="3200">
              <a:solidFill>
                <a:schemeClr val="tx1"/>
              </a:solidFill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95048" y="2572475"/>
            <a:ext cx="2857520" cy="56451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72823" tIns="36411" rIns="72823" bIns="36411" anchor="ctr">
            <a:spAutoFit/>
          </a:bodyPr>
          <a:lstStyle>
            <a:defPPr>
              <a:defRPr lang="zh-CN"/>
            </a:defPPr>
            <a:lvl1pPr algn="ctr">
              <a:spcBef>
                <a:spcPts val="600"/>
              </a:spcBef>
              <a:defRPr sz="2800" b="1">
                <a:solidFill>
                  <a:srgbClr val="FFFF00"/>
                </a:solidFill>
                <a:ea typeface="黑体" panose="02010609060101010101" pitchFamily="49" charset="-122"/>
              </a:defRPr>
            </a:lvl1pPr>
          </a:lstStyle>
          <a:p>
            <a:pPr algn="l"/>
            <a:r>
              <a:rPr lang="zh-CN" altLang="en-US" sz="3200" smtClean="0">
                <a:solidFill>
                  <a:schemeClr val="tx1"/>
                </a:solidFill>
              </a:rPr>
              <a:t>要求（态度）</a:t>
            </a:r>
            <a:endParaRPr lang="zh-CN" altLang="en-US" sz="32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1"/>
          <p:cNvSpPr txBox="1"/>
          <p:nvPr/>
        </p:nvSpPr>
        <p:spPr>
          <a:xfrm>
            <a:off x="0" y="2420888"/>
            <a:ext cx="12575926" cy="9232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txBody>
          <a:bodyPr wrap="square" lIns="0" tIns="0" rIns="0" bIns="0" anchor="t" anchorCtr="0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zh-CN" altLang="en-US" sz="6000" b="1" dirty="0">
                <a:solidFill>
                  <a:srgbClr val="40920A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谢  </a:t>
            </a:r>
            <a:r>
              <a:rPr lang="zh-CN" altLang="en-US" sz="6000" b="1" dirty="0" smtClean="0">
                <a:solidFill>
                  <a:srgbClr val="40920A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谢  </a:t>
            </a:r>
            <a:r>
              <a:rPr lang="zh-CN" altLang="en-US" sz="6000" b="1" dirty="0">
                <a:solidFill>
                  <a:srgbClr val="40920A"/>
                </a:solidFill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观  看  </a:t>
            </a:r>
            <a:endParaRPr lang="zh-CN" altLang="en-US" sz="6000" b="1" dirty="0">
              <a:solidFill>
                <a:srgbClr val="40920A"/>
              </a:solidFill>
              <a:latin typeface="仿宋" panose="02010609060101010101" pitchFamily="49" charset="-122"/>
              <a:ea typeface="仿宋" panose="0201060906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 bwMode="auto">
          <a:xfrm>
            <a:off x="1630680" y="908685"/>
            <a:ext cx="9946640" cy="559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C:\Users\Administrator\Desktop\Screenshot_20190516_075438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 bwMode="auto">
          <a:xfrm>
            <a:off x="5447031" y="1340800"/>
            <a:ext cx="5794527" cy="332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1" name="Text Box 6"/>
          <p:cNvSpPr/>
          <p:nvPr>
            <p:custDataLst>
              <p:tags r:id="rId3"/>
            </p:custDataLst>
          </p:nvPr>
        </p:nvSpPr>
        <p:spPr>
          <a:xfrm>
            <a:off x="334645" y="249555"/>
            <a:ext cx="9558655" cy="58356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叶根友毛笔行书2.0版" pitchFamily="2" charset="-122"/>
                <a:ea typeface="叶根友毛笔行书2.0版" pitchFamily="2" charset="-122"/>
              </a:rPr>
              <a:t>文化在交流中传播</a:t>
            </a:r>
            <a:endParaRPr lang="zh-CN" altLang="en-US" sz="3200" b="1">
              <a:solidFill>
                <a:srgbClr val="FF0000"/>
              </a:solidFill>
              <a:latin typeface="叶根友毛笔行书2.0版" pitchFamily="2" charset="-122"/>
              <a:ea typeface="叶根友毛笔行书2.0版" pitchFamily="2" charset="-122"/>
            </a:endParaRPr>
          </a:p>
        </p:txBody>
      </p:sp>
      <p:sp>
        <p:nvSpPr>
          <p:cNvPr id="7172" name="TextBox 6"/>
          <p:cNvSpPr/>
          <p:nvPr>
            <p:custDataLst>
              <p:tags r:id="rId4"/>
            </p:custDataLst>
          </p:nvPr>
        </p:nvSpPr>
        <p:spPr>
          <a:xfrm>
            <a:off x="190253" y="4796894"/>
            <a:ext cx="11616568" cy="206121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文明因多样而交流，因交流而互鉴，因互鉴而发展。</a:t>
            </a:r>
            <a:endParaRPr lang="en-US" altLang="zh-CN" sz="4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——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亚洲文明对话大会（</a:t>
            </a:r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2019.5.15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zzz\Desktop\a34f84a237f045028f6d2f7927e721b5_701889_20170516160246689020_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b="5285"/>
          <a:stretch>
            <a:fillRect/>
          </a:stretch>
        </p:blipFill>
        <p:spPr bwMode="auto">
          <a:xfrm>
            <a:off x="1270635" y="1340485"/>
            <a:ext cx="9973945" cy="5149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zzz\Desktop\c4806782e68927126c192df21edf1780_669835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 bwMode="auto">
          <a:xfrm>
            <a:off x="6599555" y="3501390"/>
            <a:ext cx="4649470" cy="26155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243" name="Picture 4" descr="C:\Users\szzz\Desktop\f806b42816162abd27379d2e3b3cc0d2_1485226175641539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766530" y="765297"/>
            <a:ext cx="5714107" cy="27427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5" name="TextBox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438922" y="908445"/>
            <a:ext cx="3743798" cy="7067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郑和下西洋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zzz\Desktop\818de1e689bd45fdddaa9d6310d9fb27_1_150828111351_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 bwMode="auto">
          <a:xfrm>
            <a:off x="1630416" y="1052986"/>
            <a:ext cx="3743799" cy="55426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1267" name="Picture 3" descr="C:\Users\szzz\Desktop\592e344e9e399a8084b17fed4a5bc001_200724d3nmd8dvhjhnl11c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6095095" y="2821079"/>
            <a:ext cx="4759639" cy="3774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69" name="TextBox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42994" y="548455"/>
            <a:ext cx="2880333" cy="13220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鉴真与唐招提寺</a:t>
            </a:r>
            <a:endParaRPr lang="zh-CN" altLang="en-US" sz="40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 bwMode="auto">
          <a:xfrm>
            <a:off x="916940" y="1025525"/>
            <a:ext cx="10774680" cy="554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>
            <p:custDataLst>
              <p:tags r:id="rId1"/>
            </p:custDataLst>
          </p:nvPr>
        </p:nvSpPr>
        <p:spPr>
          <a:xfrm>
            <a:off x="646444" y="549898"/>
            <a:ext cx="5746750" cy="5835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 anchor="t">
            <a:spAutoFit/>
          </a:bodyPr>
          <a:lstStyle/>
          <a:p>
            <a:r>
              <a:rPr lang="zh-CN" altLang="en-US" sz="28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（一）</a:t>
            </a:r>
            <a:r>
              <a:rPr lang="zh-CN" altLang="zh-CN" sz="32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</a:rPr>
              <a:t>文化交融推动文化的发展</a:t>
            </a:r>
            <a:endParaRPr lang="zh-CN" altLang="zh-CN" sz="3200" b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98686" y="1237891"/>
            <a:ext cx="11012642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文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化因交流而多彩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文化因交融而丰富。一个民族的文化成就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既是本民族人民劳动智慧的结晶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也融入了其他民族文化的有益成果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它不仅属于这个民族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而且属于整个世界</a:t>
            </a:r>
            <a:r>
              <a:rPr lang="zh-CN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2800" b="1">
              <a:solidFill>
                <a:srgbClr val="000000"/>
              </a:solidFill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ww.sinology.cn/mess/d/file/p/2019/10-25/a82f162e4688be3463df77597ddc9124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4511040" y="3212465"/>
            <a:ext cx="6746875" cy="27489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563330" y="628387"/>
            <a:ext cx="11128079" cy="26752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en-US" altLang="zh-CN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（二）</a:t>
            </a:r>
            <a:r>
              <a:rPr lang="zh-CN" altLang="zh-CN" sz="28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人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类通过文化交融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积极借鉴别国别民族思想文化的长处和精华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为本国本民族文化的丰富发展汲取丰富营养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增强本国本民族文化的自尊、自信、自立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也为世界文化发展繁荣作出了贡献。</a:t>
            </a:r>
            <a:endParaRPr lang="zh-CN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EU-BZ-S92"/>
              <a:ea typeface="方正书宋_GBK" panose="03000509000000000000" pitchFamily="65" charset="-122"/>
              <a:cs typeface="Times New Roman" panose="02020603050405020304" pitchFamily="18" charset="0"/>
            </a:endParaRPr>
          </a:p>
          <a:p>
            <a:pPr indent="266700">
              <a:lnSpc>
                <a:spcPct val="120000"/>
              </a:lnSpc>
              <a:spcAft>
                <a:spcPct val="0"/>
              </a:spcAft>
              <a:tabLst>
                <a:tab pos="1029335" algn="l"/>
                <a:tab pos="1850390" algn="l"/>
                <a:tab pos="2538095" algn="l"/>
                <a:tab pos="3221990" algn="l"/>
              </a:tabLst>
            </a:pPr>
            <a:r>
              <a:rPr lang="zh-CN" altLang="zh-CN" sz="2800" b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推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进人类文化交融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是让世界变得更加美丽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各国人民生活得更加美好的必由之路。</a:t>
            </a:r>
            <a:endParaRPr lang="zh-CN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://photocdn.sohu.com/20130625/Img379739878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 b="17739"/>
          <a:stretch>
            <a:fillRect/>
          </a:stretch>
        </p:blipFill>
        <p:spPr bwMode="auto">
          <a:xfrm>
            <a:off x="5519420" y="3500755"/>
            <a:ext cx="5288915" cy="29038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197"/>
</p:tagLst>
</file>

<file path=ppt/tags/tag10.xml><?xml version="1.0" encoding="utf-8"?>
<p:tagLst xmlns:p="http://schemas.openxmlformats.org/presentationml/2006/main">
  <p:tag name="AS_UNIQUEID" val="113"/>
</p:tagLst>
</file>

<file path=ppt/tags/tag11.xml><?xml version="1.0" encoding="utf-8"?>
<p:tagLst xmlns:p="http://schemas.openxmlformats.org/presentationml/2006/main">
  <p:tag name="AS_UNIQUEID" val="114"/>
</p:tagLst>
</file>

<file path=ppt/tags/tag12.xml><?xml version="1.0" encoding="utf-8"?>
<p:tagLst xmlns:p="http://schemas.openxmlformats.org/presentationml/2006/main">
  <p:tag name="AS_UNIQUEID" val="115"/>
</p:tagLst>
</file>

<file path=ppt/tags/tag13.xml><?xml version="1.0" encoding="utf-8"?>
<p:tagLst xmlns:p="http://schemas.openxmlformats.org/presentationml/2006/main">
  <p:tag name="AS_UNIQUEID" val="116"/>
</p:tagLst>
</file>

<file path=ppt/tags/tag14.xml><?xml version="1.0" encoding="utf-8"?>
<p:tagLst xmlns:p="http://schemas.openxmlformats.org/presentationml/2006/main">
  <p:tag name="AS_UNIQUEID" val="117"/>
</p:tagLst>
</file>

<file path=ppt/tags/tag15.xml><?xml version="1.0" encoding="utf-8"?>
<p:tagLst xmlns:p="http://schemas.openxmlformats.org/presentationml/2006/main">
  <p:tag name="AS_UNIQUEID" val="118"/>
</p:tagLst>
</file>

<file path=ppt/tags/tag16.xml><?xml version="1.0" encoding="utf-8"?>
<p:tagLst xmlns:p="http://schemas.openxmlformats.org/presentationml/2006/main">
  <p:tag name="AS_UNIQUEID" val="120"/>
</p:tagLst>
</file>

<file path=ppt/tags/tag17.xml><?xml version="1.0" encoding="utf-8"?>
<p:tagLst xmlns:p="http://schemas.openxmlformats.org/presentationml/2006/main">
  <p:tag name="AS_UNIQUEID" val="121"/>
</p:tagLst>
</file>

<file path=ppt/tags/tag18.xml><?xml version="1.0" encoding="utf-8"?>
<p:tagLst xmlns:p="http://schemas.openxmlformats.org/presentationml/2006/main">
  <p:tag name="AS_UNIQUEID" val="122"/>
</p:tagLst>
</file>

<file path=ppt/tags/tag19.xml><?xml version="1.0" encoding="utf-8"?>
<p:tagLst xmlns:p="http://schemas.openxmlformats.org/presentationml/2006/main">
  <p:tag name="AS_UNIQUEID" val="123"/>
</p:tagLst>
</file>

<file path=ppt/tags/tag2.xml><?xml version="1.0" encoding="utf-8"?>
<p:tagLst xmlns:p="http://schemas.openxmlformats.org/presentationml/2006/main">
  <p:tag name="AS_UNIQUEID" val="198"/>
</p:tagLst>
</file>

<file path=ppt/tags/tag20.xml><?xml version="1.0" encoding="utf-8"?>
<p:tagLst xmlns:p="http://schemas.openxmlformats.org/presentationml/2006/main">
  <p:tag name="AS_UNIQUEID" val="125"/>
</p:tagLst>
</file>

<file path=ppt/tags/tag21.xml><?xml version="1.0" encoding="utf-8"?>
<p:tagLst xmlns:p="http://schemas.openxmlformats.org/presentationml/2006/main">
  <p:tag name="AS_UNIQUEID" val="126"/>
</p:tagLst>
</file>

<file path=ppt/tags/tag22.xml><?xml version="1.0" encoding="utf-8"?>
<p:tagLst xmlns:p="http://schemas.openxmlformats.org/presentationml/2006/main">
  <p:tag name="AS_UNIQUEID" val="127"/>
</p:tagLst>
</file>

<file path=ppt/tags/tag23.xml><?xml version="1.0" encoding="utf-8"?>
<p:tagLst xmlns:p="http://schemas.openxmlformats.org/presentationml/2006/main">
  <p:tag name="AS_UNIQUEID" val="128"/>
</p:tagLst>
</file>

<file path=ppt/tags/tag24.xml><?xml version="1.0" encoding="utf-8"?>
<p:tagLst xmlns:p="http://schemas.openxmlformats.org/presentationml/2006/main">
  <p:tag name="AS_UNIQUEID" val="143"/>
</p:tagLst>
</file>

<file path=ppt/tags/tag25.xml><?xml version="1.0" encoding="utf-8"?>
<p:tagLst xmlns:p="http://schemas.openxmlformats.org/presentationml/2006/main">
  <p:tag name="AS_UNIQUEID" val="144"/>
</p:tagLst>
</file>

<file path=ppt/tags/tag26.xml><?xml version="1.0" encoding="utf-8"?>
<p:tagLst xmlns:p="http://schemas.openxmlformats.org/presentationml/2006/main">
  <p:tag name="AS_UNIQUEID" val="148"/>
</p:tagLst>
</file>

<file path=ppt/tags/tag27.xml><?xml version="1.0" encoding="utf-8"?>
<p:tagLst xmlns:p="http://schemas.openxmlformats.org/presentationml/2006/main">
  <p:tag name="AS_UNIQUEID" val="17"/>
</p:tagLst>
</file>

<file path=ppt/tags/tag28.xml><?xml version="1.0" encoding="utf-8"?>
<p:tagLst xmlns:p="http://schemas.openxmlformats.org/presentationml/2006/main">
  <p:tag name="AS_UNIQUEID" val="18"/>
</p:tagLst>
</file>

<file path=ppt/tags/tag29.xml><?xml version="1.0" encoding="utf-8"?>
<p:tagLst xmlns:p="http://schemas.openxmlformats.org/presentationml/2006/main">
  <p:tag name="AS_UNIQUEID" val="19"/>
</p:tagLst>
</file>

<file path=ppt/tags/tag3.xml><?xml version="1.0" encoding="utf-8"?>
<p:tagLst xmlns:p="http://schemas.openxmlformats.org/presentationml/2006/main">
  <p:tag name="AS_UNIQUEID" val="199"/>
</p:tagLst>
</file>

<file path=ppt/tags/tag30.xml><?xml version="1.0" encoding="utf-8"?>
<p:tagLst xmlns:p="http://schemas.openxmlformats.org/presentationml/2006/main">
  <p:tag name="AS_UNIQUEID" val="26"/>
</p:tagLst>
</file>

<file path=ppt/tags/tag31.xml><?xml version="1.0" encoding="utf-8"?>
<p:tagLst xmlns:p="http://schemas.openxmlformats.org/presentationml/2006/main">
  <p:tag name="AS_UNIQUEID" val="27"/>
</p:tagLst>
</file>

<file path=ppt/tags/tag32.xml><?xml version="1.0" encoding="utf-8"?>
<p:tagLst xmlns:p="http://schemas.openxmlformats.org/presentationml/2006/main">
  <p:tag name="AS_UNIQUEID" val="28"/>
</p:tagLst>
</file>

<file path=ppt/tags/tag33.xml><?xml version="1.0" encoding="utf-8"?>
<p:tagLst xmlns:p="http://schemas.openxmlformats.org/presentationml/2006/main">
  <p:tag name="AS_UNIQUEID" val="30"/>
</p:tagLst>
</file>

<file path=ppt/tags/tag34.xml><?xml version="1.0" encoding="utf-8"?>
<p:tagLst xmlns:p="http://schemas.openxmlformats.org/presentationml/2006/main">
  <p:tag name="AS_UNIQUEID" val="31"/>
</p:tagLst>
</file>

<file path=ppt/tags/tag35.xml><?xml version="1.0" encoding="utf-8"?>
<p:tagLst xmlns:p="http://schemas.openxmlformats.org/presentationml/2006/main">
  <p:tag name="AS_UNIQUEID" val="32"/>
</p:tagLst>
</file>

<file path=ppt/tags/tag36.xml><?xml version="1.0" encoding="utf-8"?>
<p:tagLst xmlns:p="http://schemas.openxmlformats.org/presentationml/2006/main">
  <p:tag name="AS_UNIQUEID" val="34"/>
</p:tagLst>
</file>

<file path=ppt/tags/tag37.xml><?xml version="1.0" encoding="utf-8"?>
<p:tagLst xmlns:p="http://schemas.openxmlformats.org/presentationml/2006/main">
  <p:tag name="AS_UNIQUEID" val="154"/>
</p:tagLst>
</file>

<file path=ppt/tags/tag38.xml><?xml version="1.0" encoding="utf-8"?>
<p:tagLst xmlns:p="http://schemas.openxmlformats.org/presentationml/2006/main">
  <p:tag name="AS_UNIQUEID" val="156"/>
</p:tagLst>
</file>

<file path=ppt/tags/tag39.xml><?xml version="1.0" encoding="utf-8"?>
<p:tagLst xmlns:p="http://schemas.openxmlformats.org/presentationml/2006/main">
  <p:tag name="AS_UNIQUEID" val="157"/>
</p:tagLst>
</file>

<file path=ppt/tags/tag4.xml><?xml version="1.0" encoding="utf-8"?>
<p:tagLst xmlns:p="http://schemas.openxmlformats.org/presentationml/2006/main">
  <p:tag name="AS_UNIQUEID" val="70"/>
</p:tagLst>
</file>

<file path=ppt/tags/tag40.xml><?xml version="1.0" encoding="utf-8"?>
<p:tagLst xmlns:p="http://schemas.openxmlformats.org/presentationml/2006/main">
  <p:tag name="AS_UNIQUEID" val="158"/>
</p:tagLst>
</file>

<file path=ppt/tags/tag41.xml><?xml version="1.0" encoding="utf-8"?>
<p:tagLst xmlns:p="http://schemas.openxmlformats.org/presentationml/2006/main">
  <p:tag name="AS_UNIQUEID" val="160"/>
</p:tagLst>
</file>

<file path=ppt/tags/tag42.xml><?xml version="1.0" encoding="utf-8"?>
<p:tagLst xmlns:p="http://schemas.openxmlformats.org/presentationml/2006/main">
  <p:tag name="AS_UNIQUEID" val="161"/>
</p:tagLst>
</file>

<file path=ppt/tags/tag43.xml><?xml version="1.0" encoding="utf-8"?>
<p:tagLst xmlns:p="http://schemas.openxmlformats.org/presentationml/2006/main">
  <p:tag name="AS_UNIQUEID" val="164"/>
</p:tagLst>
</file>

<file path=ppt/tags/tag44.xml><?xml version="1.0" encoding="utf-8"?>
<p:tagLst xmlns:p="http://schemas.openxmlformats.org/presentationml/2006/main">
  <p:tag name="AS_UNIQUEID" val="165"/>
</p:tagLst>
</file>

<file path=ppt/tags/tag45.xml><?xml version="1.0" encoding="utf-8"?>
<p:tagLst xmlns:p="http://schemas.openxmlformats.org/presentationml/2006/main">
  <p:tag name="AS_UNIQUEID" val="166"/>
</p:tagLst>
</file>

<file path=ppt/tags/tag46.xml><?xml version="1.0" encoding="utf-8"?>
<p:tagLst xmlns:p="http://schemas.openxmlformats.org/presentationml/2006/main">
  <p:tag name="AS_UNIQUEID" val="167"/>
</p:tagLst>
</file>

<file path=ppt/tags/tag47.xml><?xml version="1.0" encoding="utf-8"?>
<p:tagLst xmlns:p="http://schemas.openxmlformats.org/presentationml/2006/main">
  <p:tag name="AS_UNIQUEID" val="168"/>
</p:tagLst>
</file>

<file path=ppt/tags/tag48.xml><?xml version="1.0" encoding="utf-8"?>
<p:tagLst xmlns:p="http://schemas.openxmlformats.org/presentationml/2006/main">
  <p:tag name="AS_UNIQUEID" val="169"/>
</p:tagLst>
</file>

<file path=ppt/tags/tag49.xml><?xml version="1.0" encoding="utf-8"?>
<p:tagLst xmlns:p="http://schemas.openxmlformats.org/presentationml/2006/main">
  <p:tag name="AS_UNIQUEID" val="170"/>
</p:tagLst>
</file>

<file path=ppt/tags/tag5.xml><?xml version="1.0" encoding="utf-8"?>
<p:tagLst xmlns:p="http://schemas.openxmlformats.org/presentationml/2006/main">
  <p:tag name="AS_UNIQUEID" val="71"/>
</p:tagLst>
</file>

<file path=ppt/tags/tag50.xml><?xml version="1.0" encoding="utf-8"?>
<p:tagLst xmlns:p="http://schemas.openxmlformats.org/presentationml/2006/main">
  <p:tag name="AS_UNIQUEID" val="171"/>
</p:tagLst>
</file>

<file path=ppt/tags/tag51.xml><?xml version="1.0" encoding="utf-8"?>
<p:tagLst xmlns:p="http://schemas.openxmlformats.org/presentationml/2006/main">
  <p:tag name="AS_UNIQUEID" val="172"/>
</p:tagLst>
</file>

<file path=ppt/tags/tag52.xml><?xml version="1.0" encoding="utf-8"?>
<p:tagLst xmlns:p="http://schemas.openxmlformats.org/presentationml/2006/main">
  <p:tag name="AS_UNIQUEID" val="173"/>
</p:tagLst>
</file>

<file path=ppt/tags/tag53.xml><?xml version="1.0" encoding="utf-8"?>
<p:tagLst xmlns:p="http://schemas.openxmlformats.org/presentationml/2006/main">
  <p:tag name="AS_UNIQUEID" val="174"/>
</p:tagLst>
</file>

<file path=ppt/tags/tag54.xml><?xml version="1.0" encoding="utf-8"?>
<p:tagLst xmlns:p="http://schemas.openxmlformats.org/presentationml/2006/main">
  <p:tag name="AS_UNIQUEID" val="175"/>
</p:tagLst>
</file>

<file path=ppt/tags/tag55.xml><?xml version="1.0" encoding="utf-8"?>
<p:tagLst xmlns:p="http://schemas.openxmlformats.org/presentationml/2006/main">
  <p:tag name="AS_UNIQUEID" val="176"/>
</p:tagLst>
</file>

<file path=ppt/tags/tag56.xml><?xml version="1.0" encoding="utf-8"?>
<p:tagLst xmlns:p="http://schemas.openxmlformats.org/presentationml/2006/main">
  <p:tag name="AS_UNIQUEID" val="177"/>
</p:tagLst>
</file>

<file path=ppt/tags/tag57.xml><?xml version="1.0" encoding="utf-8"?>
<p:tagLst xmlns:p="http://schemas.openxmlformats.org/presentationml/2006/main">
  <p:tag name="AS_UNIQUEID" val="178"/>
</p:tagLst>
</file>

<file path=ppt/tags/tag58.xml><?xml version="1.0" encoding="utf-8"?>
<p:tagLst xmlns:p="http://schemas.openxmlformats.org/presentationml/2006/main">
  <p:tag name="AS_UNIQUEID" val="179"/>
</p:tagLst>
</file>

<file path=ppt/tags/tag59.xml><?xml version="1.0" encoding="utf-8"?>
<p:tagLst xmlns:p="http://schemas.openxmlformats.org/presentationml/2006/main">
  <p:tag name="AS_UNIQUEID" val="185"/>
</p:tagLst>
</file>

<file path=ppt/tags/tag6.xml><?xml version="1.0" encoding="utf-8"?>
<p:tagLst xmlns:p="http://schemas.openxmlformats.org/presentationml/2006/main">
  <p:tag name="AS_UNIQUEID" val="72"/>
</p:tagLst>
</file>

<file path=ppt/tags/tag60.xml><?xml version="1.0" encoding="utf-8"?>
<p:tagLst xmlns:p="http://schemas.openxmlformats.org/presentationml/2006/main">
  <p:tag name="AS_UNIQUEID" val="186"/>
</p:tagLst>
</file>

<file path=ppt/tags/tag61.xml><?xml version="1.0" encoding="utf-8"?>
<p:tagLst xmlns:p="http://schemas.openxmlformats.org/presentationml/2006/main">
  <p:tag name="AS_UNIQUEID" val="181"/>
</p:tagLst>
</file>

<file path=ppt/tags/tag62.xml><?xml version="1.0" encoding="utf-8"?>
<p:tagLst xmlns:p="http://schemas.openxmlformats.org/presentationml/2006/main">
  <p:tag name="AS_UNIQUEID" val="182"/>
</p:tagLst>
</file>

<file path=ppt/tags/tag63.xml><?xml version="1.0" encoding="utf-8"?>
<p:tagLst xmlns:p="http://schemas.openxmlformats.org/presentationml/2006/main">
  <p:tag name="AS_UNIQUEID" val="183"/>
</p:tagLst>
</file>

<file path=ppt/tags/tag64.xml><?xml version="1.0" encoding="utf-8"?>
<p:tagLst xmlns:p="http://schemas.openxmlformats.org/presentationml/2006/main">
  <p:tag name="AS_UNIQUEID" val="188"/>
</p:tagLst>
</file>

<file path=ppt/tags/tag65.xml><?xml version="1.0" encoding="utf-8"?>
<p:tagLst xmlns:p="http://schemas.openxmlformats.org/presentationml/2006/main">
  <p:tag name="AS_UNIQUEID" val="190"/>
</p:tagLst>
</file>

<file path=ppt/tags/tag66.xml><?xml version="1.0" encoding="utf-8"?>
<p:tagLst xmlns:p="http://schemas.openxmlformats.org/presentationml/2006/main">
  <p:tag name="AS_UNIQUEID" val="238"/>
</p:tagLst>
</file>

<file path=ppt/tags/tag67.xml><?xml version="1.0" encoding="utf-8"?>
<p:tagLst xmlns:p="http://schemas.openxmlformats.org/presentationml/2006/main">
  <p:tag name="AS_UNIQUEID" val="585"/>
</p:tagLst>
</file>

<file path=ppt/tags/tag68.xml><?xml version="1.0" encoding="utf-8"?>
<p:tagLst xmlns:p="http://schemas.openxmlformats.org/presentationml/2006/main">
  <p:tag name="AS_UNIQUEID" val="586"/>
</p:tagLst>
</file>

<file path=ppt/tags/tag69.xml><?xml version="1.0" encoding="utf-8"?>
<p:tagLst xmlns:p="http://schemas.openxmlformats.org/presentationml/2006/main">
  <p:tag name="AS_UNIQUEID" val="587"/>
</p:tagLst>
</file>

<file path=ppt/tags/tag7.xml><?xml version="1.0" encoding="utf-8"?>
<p:tagLst xmlns:p="http://schemas.openxmlformats.org/presentationml/2006/main">
  <p:tag name="AS_UNIQUEID" val="73"/>
</p:tagLst>
</file>

<file path=ppt/tags/tag70.xml><?xml version="1.0" encoding="utf-8"?>
<p:tagLst xmlns:p="http://schemas.openxmlformats.org/presentationml/2006/main">
  <p:tag name="AS_UNIQUEID" val="588"/>
</p:tagLst>
</file>

<file path=ppt/tags/tag71.xml><?xml version="1.0" encoding="utf-8"?>
<p:tagLst xmlns:p="http://schemas.openxmlformats.org/presentationml/2006/main">
  <p:tag name="AS_UNIQUEID" val="1280"/>
</p:tagLst>
</file>

<file path=ppt/tags/tag72.xml><?xml version="1.0" encoding="utf-8"?>
<p:tagLst xmlns:p="http://schemas.openxmlformats.org/presentationml/2006/main">
  <p:tag name="AS_UNIQUEID" val="485"/>
</p:tagLst>
</file>

<file path=ppt/tags/tag73.xml><?xml version="1.0" encoding="utf-8"?>
<p:tagLst xmlns:p="http://schemas.openxmlformats.org/presentationml/2006/main">
  <p:tag name="AS_UNIQUEID" val="486"/>
</p:tagLst>
</file>

<file path=ppt/tags/tag74.xml><?xml version="1.0" encoding="utf-8"?>
<p:tagLst xmlns:p="http://schemas.openxmlformats.org/presentationml/2006/main">
  <p:tag name="AS_UNIQUEID" val="490"/>
</p:tagLst>
</file>

<file path=ppt/tags/tag75.xml><?xml version="1.0" encoding="utf-8"?>
<p:tagLst xmlns:p="http://schemas.openxmlformats.org/presentationml/2006/main">
  <p:tag name="AS_UNIQUEID" val="491"/>
</p:tagLst>
</file>

<file path=ppt/tags/tag76.xml><?xml version="1.0" encoding="utf-8"?>
<p:tagLst xmlns:p="http://schemas.openxmlformats.org/presentationml/2006/main">
  <p:tag name="AS_UNIQUEID" val="493"/>
</p:tagLst>
</file>

<file path=ppt/tags/tag77.xml><?xml version="1.0" encoding="utf-8"?>
<p:tagLst xmlns:p="http://schemas.openxmlformats.org/presentationml/2006/main">
  <p:tag name="AS_UNIQUEID" val="486"/>
</p:tagLst>
</file>

<file path=ppt/tags/tag78.xml><?xml version="1.0" encoding="utf-8"?>
<p:tagLst xmlns:p="http://schemas.openxmlformats.org/presentationml/2006/main">
  <p:tag name="AS_UNIQUEID" val="487"/>
</p:tagLst>
</file>

<file path=ppt/tags/tag79.xml><?xml version="1.0" encoding="utf-8"?>
<p:tagLst xmlns:p="http://schemas.openxmlformats.org/presentationml/2006/main">
  <p:tag name="AS_UNIQUEID" val="486"/>
</p:tagLst>
</file>

<file path=ppt/tags/tag8.xml><?xml version="1.0" encoding="utf-8"?>
<p:tagLst xmlns:p="http://schemas.openxmlformats.org/presentationml/2006/main">
  <p:tag name="AS_UNIQUEID" val="111"/>
</p:tagLst>
</file>

<file path=ppt/tags/tag80.xml><?xml version="1.0" encoding="utf-8"?>
<p:tagLst xmlns:p="http://schemas.openxmlformats.org/presentationml/2006/main">
  <p:tag name="AS_UNIQUEID" val="488"/>
</p:tagLst>
</file>

<file path=ppt/tags/tag81.xml><?xml version="1.0" encoding="utf-8"?>
<p:tagLst xmlns:p="http://schemas.openxmlformats.org/presentationml/2006/main">
  <p:tag name="AS_UNIQUEID" val="489"/>
</p:tagLst>
</file>

<file path=ppt/tags/tag82.xml><?xml version="1.0" encoding="utf-8"?>
<p:tagLst xmlns:p="http://schemas.openxmlformats.org/presentationml/2006/main">
  <p:tag name="KSO_WPP_MARK_KEY" val="db145be0-cc91-4783-9e65-e214560dd760"/>
  <p:tag name="COMMONDATA" val="eyJoZGlkIjoiNjhjZTc3YmYzMTUxOGJmYzVhODk4MmU5ZTJhNDMyMWQifQ=="/>
</p:tagLst>
</file>

<file path=ppt/tags/tag9.xml><?xml version="1.0" encoding="utf-8"?>
<p:tagLst xmlns:p="http://schemas.openxmlformats.org/presentationml/2006/main">
  <p:tag name="AS_UNIQUEID" val="1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1425</Words>
  <Application>WPS 演示</Application>
  <PresentationFormat>自定义</PresentationFormat>
  <Paragraphs>88</Paragraphs>
  <Slides>16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DFKai-SB</vt:lpstr>
      <vt:lpstr>MingLiU-ExtB</vt:lpstr>
      <vt:lpstr>叶根友毛笔行书2.0版</vt:lpstr>
      <vt:lpstr>黑体</vt:lpstr>
      <vt:lpstr>微软雅黑</vt:lpstr>
      <vt:lpstr>Times New Roman</vt:lpstr>
      <vt:lpstr>楷体</vt:lpstr>
      <vt:lpstr>NEU-BZ-S92</vt:lpstr>
      <vt:lpstr>Segoe Print</vt:lpstr>
      <vt:lpstr>方正书宋_GBK</vt:lpstr>
      <vt:lpstr>华文楷体</vt:lpstr>
      <vt:lpstr>方正粗黑宋简体</vt:lpstr>
      <vt:lpstr>MingLiU_HKSCS</vt:lpstr>
      <vt:lpstr>PMingLiU-ExtB</vt:lpstr>
      <vt:lpstr>Arial</vt:lpstr>
      <vt:lpstr>仿宋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chrinstine</cp:lastModifiedBy>
  <cp:revision>2</cp:revision>
  <dcterms:created xsi:type="dcterms:W3CDTF">2023-05-20T04:49:00Z</dcterms:created>
  <dcterms:modified xsi:type="dcterms:W3CDTF">2023-07-28T15:36:45Z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04B7F042C50F4CA8A73ABC9D782C7187</vt:lpwstr>
  </property>
  <property fmtid="{D5CDD505-2E9C-101B-9397-08002B2CF9AE}" pid="3" name="KSOProductBuildVer">
    <vt:lpwstr>2052-12.1.0.15120</vt:lpwstr>
  </property>
</Properties>
</file>