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0" r:id="rId3"/>
    <p:sldId id="411" r:id="rId5"/>
    <p:sldId id="415" r:id="rId6"/>
    <p:sldId id="413" r:id="rId7"/>
    <p:sldId id="417" r:id="rId8"/>
    <p:sldId id="420" r:id="rId9"/>
    <p:sldId id="421" r:id="rId10"/>
    <p:sldId id="446" r:id="rId11"/>
    <p:sldId id="422" r:id="rId12"/>
    <p:sldId id="445" r:id="rId13"/>
    <p:sldId id="424" r:id="rId14"/>
    <p:sldId id="425" r:id="rId15"/>
    <p:sldId id="428" r:id="rId16"/>
    <p:sldId id="419" r:id="rId17"/>
    <p:sldId id="429" r:id="rId18"/>
    <p:sldId id="447" r:id="rId19"/>
    <p:sldId id="430" r:id="rId20"/>
    <p:sldId id="431" r:id="rId21"/>
    <p:sldId id="432" r:id="rId22"/>
    <p:sldId id="433" r:id="rId23"/>
    <p:sldId id="448" r:id="rId24"/>
    <p:sldId id="427" r:id="rId25"/>
    <p:sldId id="434" r:id="rId26"/>
    <p:sldId id="435" r:id="rId27"/>
    <p:sldId id="449" r:id="rId28"/>
    <p:sldId id="437" r:id="rId29"/>
    <p:sldId id="442" r:id="rId30"/>
    <p:sldId id="412" r:id="rId31"/>
    <p:sldId id="450" r:id="rId32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NESE-BC06F90" initials="" lastIdx="0" clrIdx="0"/>
  <p:cmAuthor id="7" name="xkb1.com" initials="x" lastIdx="0" clrIdx="0"/>
  <p:cmAuthor id="1" name="LJH" initials="L" lastIdx="0" clrIdx="0"/>
  <p:cmAuthor id="8" name="xiaoxuan Zeng" initials="x" lastIdx="0" clrIdx="0"/>
  <p:cmAuthor id="2" name="作者" initials="A" lastIdx="0" clrIdx="1"/>
  <p:cmAuthor id="9" name="dongyu" initials="d" lastIdx="0" clrIdx="8"/>
  <p:cmAuthor id="3" name="Author" initials="A" lastIdx="0" clrIdx="2"/>
  <p:cmAuthor id="4" name="杨一鸣" initials="杨" lastIdx="0" clrIdx="0"/>
  <p:cmAuthor id="5" name="www.xkb1.com" initials="w" lastIdx="0" clrIdx="1"/>
  <p:cmAuthor id="6" name="lenovo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462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83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47107" name="文本占位符 2"/>
          <p:cNvSpPr>
            <a:spLocks noGrp="1"/>
          </p:cNvSpPr>
          <p:nvPr>
            <p:ph type="body" idx="3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882650" y="1143000"/>
            <a:ext cx="50927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6EF7D5A-75ED-448A-8345-AE73D2AD3F5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CDC5-A66F-4B8D-A08B-2AA88CB155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AB2-45CD-4252-856F-53E61EF433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hyperlink" Target="&#20154;&#31867;&#36215;&#28304;.mp4" TargetMode="Externa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hyperlink" Target="http://219.138.208.52/ycjy_2004q/czpd/xsxt/04-05shang/rjb/c3zz/01/data/nrdb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tags" Target="../tags/tag77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文本框 71686"/>
          <p:cNvSpPr txBox="1">
            <a:spLocks noChangeArrowheads="1"/>
          </p:cNvSpPr>
          <p:nvPr/>
        </p:nvSpPr>
        <p:spPr bwMode="auto">
          <a:xfrm>
            <a:off x="0" y="980440"/>
            <a:ext cx="12192000" cy="24314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10000"/>
                    <a:lumOff val="9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第一单元    探索世界与追求真理</a:t>
            </a:r>
            <a:endParaRPr lang="zh-CN" altLang="en-US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sym typeface="+mn-ea"/>
              </a:rPr>
              <a:t>第二课    探究世界的本质</a:t>
            </a:r>
            <a:endParaRPr lang="zh-CN" altLang="en-US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zh-CN" sz="4800" b="1" dirty="0">
                <a:solidFill>
                  <a:schemeClr val="tx2">
                    <a:lumMod val="75000"/>
                    <a:lumOff val="25000"/>
                  </a:schemeClr>
                </a:solidFill>
                <a:sym typeface="+mn-ea"/>
              </a:rPr>
              <a:t>2.1</a:t>
            </a:r>
            <a:r>
              <a:rPr lang="zh-CN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sym typeface="+mn-ea"/>
              </a:rPr>
              <a:t>  世界的物质性</a:t>
            </a:r>
            <a:endParaRPr lang="zh-CN" altLang="en-US" sz="4800" b="1" dirty="0">
              <a:solidFill>
                <a:schemeClr val="tx2">
                  <a:lumMod val="75000"/>
                  <a:lumOff val="2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62990" y="999490"/>
            <a:ext cx="10066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思考：如何区分哲学上的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概念与具体的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物质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形态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53415" y="1901349"/>
          <a:ext cx="11017250" cy="453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70"/>
                <a:gridCol w="1088390"/>
                <a:gridCol w="4774565"/>
                <a:gridCol w="3743325"/>
              </a:tblGrid>
              <a:tr h="49530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哲学上讲的物质概念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具体的物质形态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118427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区别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特性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唯一特性是客观实在性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除客观实在性以外，还有其自身的个别属性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922020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存在状态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抽象的、永恒的、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不生不灭的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具体的、多变的、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有生有灭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193421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endParaRPr lang="en-US" altLang="zh-CN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联系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342900" indent="-342900" algn="l" fontAlgn="auto">
                        <a:buFont typeface="Wingdings" panose="05000000000000000000" charset="0"/>
                        <a:buChar char="Ø"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物质是对具体的物质形态的</a:t>
                      </a:r>
                      <a:r>
                        <a:rPr lang="zh-CN" altLang="en-US" sz="2800" b="1" u="sng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概括抽象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；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342900" indent="-342900" algn="l" fontAlgn="auto">
                        <a:buFont typeface="Wingdings" panose="05000000000000000000" charset="0"/>
                        <a:buChar char="Ø"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具体的物质形态是物质的</a:t>
                      </a:r>
                      <a:r>
                        <a:rPr lang="zh-CN" altLang="en-US" sz="2800" b="1" u="sng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具体表象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。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342900" indent="-342900" algn="l" fontAlgn="auto">
                        <a:buFont typeface="Wingdings" panose="05000000000000000000" charset="0"/>
                        <a:buChar char="Ø"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二者</a:t>
                      </a: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是抽象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与具体的关系，而不是整体与</a:t>
                      </a: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部分的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关系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321310" y="115570"/>
            <a:ext cx="3146425" cy="680720"/>
            <a:chOff x="397" y="164"/>
            <a:chExt cx="6809" cy="1228"/>
          </a:xfrm>
          <a:noFill/>
        </p:grpSpPr>
        <p:sp>
          <p:nvSpPr>
            <p:cNvPr id="16" name="棱台 15"/>
            <p:cNvSpPr/>
            <p:nvPr/>
          </p:nvSpPr>
          <p:spPr>
            <a:xfrm>
              <a:off x="397" y="164"/>
              <a:ext cx="6809" cy="1228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1" y="279"/>
              <a:ext cx="6287" cy="942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一、物质的含义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225" y="1512570"/>
            <a:ext cx="11892915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altLang="zh-CN" sz="4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altLang="en-US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二、人类社会的物质性 </a:t>
            </a:r>
            <a:endParaRPr lang="zh-CN" altLang="en-US" sz="1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4" name="Text Box 12"/>
          <p:cNvSpPr txBox="1"/>
          <p:nvPr/>
        </p:nvSpPr>
        <p:spPr>
          <a:xfrm>
            <a:off x="1240090" y="915166"/>
            <a:ext cx="380980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人类社会是物质的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82958" y="1778086"/>
            <a:ext cx="9079392" cy="645126"/>
            <a:chOff x="1717" y="2881"/>
            <a:chExt cx="14299" cy="1016"/>
          </a:xfrm>
        </p:grpSpPr>
        <p:sp>
          <p:nvSpPr>
            <p:cNvPr id="13313" name="文本框 74753"/>
            <p:cNvSpPr txBox="1"/>
            <p:nvPr/>
          </p:nvSpPr>
          <p:spPr>
            <a:xfrm>
              <a:off x="1717" y="2881"/>
              <a:ext cx="1429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人类的进化史：古猿   猿人   新人   现代人  </a:t>
              </a: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3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右箭头 6"/>
            <p:cNvSpPr/>
            <p:nvPr/>
          </p:nvSpPr>
          <p:spPr>
            <a:xfrm flipV="1">
              <a:off x="7872" y="3181"/>
              <a:ext cx="496" cy="3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右箭头 8"/>
            <p:cNvSpPr/>
            <p:nvPr/>
          </p:nvSpPr>
          <p:spPr>
            <a:xfrm flipV="1">
              <a:off x="10079" y="3208"/>
              <a:ext cx="496" cy="3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 flipV="1">
              <a:off x="12492" y="3181"/>
              <a:ext cx="496" cy="3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315" name="图片 74755" descr="pic_336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2958" y="2605766"/>
            <a:ext cx="8957796" cy="28256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矩形 74756"/>
          <p:cNvSpPr/>
          <p:nvPr/>
        </p:nvSpPr>
        <p:spPr>
          <a:xfrm>
            <a:off x="933401" y="5773919"/>
            <a:ext cx="10585534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2800" b="1">
                <a:latin typeface="幼圆" panose="02010509060101010101" charset="-122"/>
                <a:ea typeface="幼圆" panose="02010509060101010101" charset="-122"/>
              </a:rPr>
              <a:t>思考：是什么原因促进了古猿向现代人的转变和人类社会的形成？</a:t>
            </a:r>
            <a:endParaRPr lang="zh-CN" altLang="en-US" sz="28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4349" name="文本框 1"/>
          <p:cNvSpPr txBox="1"/>
          <p:nvPr/>
        </p:nvSpPr>
        <p:spPr>
          <a:xfrm>
            <a:off x="454025" y="176213"/>
            <a:ext cx="73945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二、人类社会的物质性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/>
        </p:nvSpPr>
        <p:spPr>
          <a:xfrm>
            <a:off x="458470" y="1149985"/>
            <a:ext cx="1042162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从人类社会的</a:t>
            </a:r>
            <a:r>
              <a:rPr lang="zh-CN" altLang="en-US" sz="32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产生</a:t>
            </a:r>
            <a:r>
              <a:rPr lang="zh-CN" altLang="en-US" sz="32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看：</a:t>
            </a:r>
            <a:r>
              <a:rPr lang="zh-CN" altLang="en-US" sz="3200" b="1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人类社会</a:t>
            </a:r>
            <a:r>
              <a:rPr lang="zh-CN" altLang="en-US" sz="32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是自然界</a:t>
            </a:r>
            <a:r>
              <a:rPr lang="zh-CN" altLang="en-US" sz="3200" b="1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（物质世界）长期发展</a:t>
            </a:r>
            <a:r>
              <a:rPr lang="zh-CN" altLang="en-US" sz="32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的产物</a:t>
            </a:r>
            <a:r>
              <a:rPr lang="zh-CN" altLang="en-US" sz="3200" b="1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。</a:t>
            </a:r>
            <a:endParaRPr lang="zh-CN" altLang="en-US" sz="3200" b="1" dirty="0">
              <a:solidFill>
                <a:srgbClr val="0000F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629" y="2851150"/>
            <a:ext cx="675005" cy="187325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ctr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劳动</a:t>
            </a:r>
            <a:endParaRPr lang="zh-CN" altLang="en-US" sz="3200" b="1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760" y="2920365"/>
            <a:ext cx="9293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创造了生理结构，形成了</a:t>
            </a:r>
            <a:r>
              <a:rPr lang="zh-CN" altLang="en-US" sz="2800" b="1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手脚分工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；</a:t>
            </a:r>
            <a:endParaRPr lang="zh-CN" altLang="en-US" sz="2800" b="1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508760" y="3644265"/>
            <a:ext cx="95834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使猿脑变成了人脑，形成了</a:t>
            </a:r>
            <a:r>
              <a:rPr lang="zh-CN" altLang="en-US" sz="2800" b="1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语言和意识</a:t>
            </a:r>
            <a:r>
              <a:rPr lang="zh-CN" altLang="en-US" sz="2800">
                <a:latin typeface="华文仿宋" panose="02010600040101010101" pitchFamily="2" charset="-122"/>
                <a:ea typeface="华文仿宋" panose="02010600040101010101" pitchFamily="2" charset="-122"/>
              </a:rPr>
              <a:t>；</a:t>
            </a:r>
            <a:endParaRPr lang="zh-CN" altLang="en-US" sz="280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6375" y="4272280"/>
            <a:ext cx="96818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使人结成了社会联系，形成了</a:t>
            </a:r>
            <a:r>
              <a:rPr lang="zh-CN" altLang="en-US" sz="2800" b="1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社会关系</a:t>
            </a:r>
            <a:r>
              <a:rPr lang="zh-CN" altLang="en-US" sz="280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en-US" sz="280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1273175" y="2922905"/>
            <a:ext cx="95885" cy="201612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475" y="5253355"/>
            <a:ext cx="7910830" cy="1385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365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从猿到人的演化过程中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劳动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起了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决定性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的作用。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劳动创造了人和人类社会，没有劳动就没有人，就没有人类社会。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9884" name="Text Box 12"/>
          <p:cNvSpPr txBox="1"/>
          <p:nvPr/>
        </p:nvSpPr>
        <p:spPr>
          <a:xfrm>
            <a:off x="1240155" y="915035"/>
            <a:ext cx="381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人类社会是物质的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49" name="文本框 1"/>
          <p:cNvSpPr txBox="1"/>
          <p:nvPr/>
        </p:nvSpPr>
        <p:spPr>
          <a:xfrm>
            <a:off x="454025" y="176213"/>
            <a:ext cx="73945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二、人类社会的物质性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9264650" y="1969770"/>
            <a:ext cx="1867535" cy="203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>
          <a:xfrm rot="5400000">
            <a:off x="9978390" y="4220845"/>
            <a:ext cx="441325" cy="39751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5214" tIns="57607" rIns="115214" bIns="57607" rtlCol="0" anchor="ctr"/>
          <a:lstStyle/>
          <a:p>
            <a:pPr algn="ctr"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148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9264650" y="4724400"/>
            <a:ext cx="1892935" cy="17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4" grpId="0"/>
      <p:bldP spid="10" grpId="0"/>
      <p:bldP spid="12" grpId="0" animBg="1"/>
      <p:bldP spid="1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75777"/>
          <p:cNvSpPr txBox="1"/>
          <p:nvPr/>
        </p:nvSpPr>
        <p:spPr>
          <a:xfrm>
            <a:off x="2444750" y="5734050"/>
            <a:ext cx="7861300" cy="521970"/>
          </a:xfrm>
          <a:prstGeom prst="rect">
            <a:avLst/>
          </a:prstGeom>
          <a:solidFill>
            <a:srgbClr val="C2FDFE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从产生看：人类社会是物质世界长期发展的产物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9884" name="Text Box 12"/>
          <p:cNvSpPr txBox="1"/>
          <p:nvPr/>
        </p:nvSpPr>
        <p:spPr>
          <a:xfrm>
            <a:off x="1240155" y="915035"/>
            <a:ext cx="381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人类社会是物质的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13155" y="1885950"/>
            <a:ext cx="10241915" cy="3166110"/>
            <a:chOff x="113" y="2367"/>
            <a:chExt cx="16129" cy="4986"/>
          </a:xfrm>
        </p:grpSpPr>
        <p:sp>
          <p:nvSpPr>
            <p:cNvPr id="14338" name="文本框 75778"/>
            <p:cNvSpPr txBox="1"/>
            <p:nvPr/>
          </p:nvSpPr>
          <p:spPr>
            <a:xfrm>
              <a:off x="113" y="3855"/>
              <a:ext cx="1190" cy="1680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200" b="1">
                  <a:latin typeface="Arial" panose="020B0604020202020204" pitchFamily="34" charset="0"/>
                  <a:ea typeface="黑体" panose="02010609060101010101" pitchFamily="49" charset="-122"/>
                </a:rPr>
                <a:t>劳动</a:t>
              </a:r>
              <a:endParaRPr lang="zh-CN" altLang="en-US" sz="32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5780" name="文本框 75779"/>
            <p:cNvSpPr txBox="1"/>
            <p:nvPr/>
          </p:nvSpPr>
          <p:spPr>
            <a:xfrm>
              <a:off x="2665" y="2708"/>
              <a:ext cx="5670" cy="1307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>
                  <a:latin typeface="Arial" panose="020B0604020202020204" pitchFamily="34" charset="0"/>
                  <a:ea typeface="楷体_GB2312" panose="02010609030101010101" charset="-122"/>
                </a:rPr>
                <a:t>创造了人的生理结构，</a:t>
              </a:r>
              <a:endParaRPr lang="zh-CN" altLang="en-US" sz="2400" b="1">
                <a:latin typeface="Arial" panose="020B0604020202020204" pitchFamily="34" charset="0"/>
                <a:ea typeface="楷体_GB2312" panose="02010609030101010101" charset="-122"/>
              </a:endParaRPr>
            </a:p>
            <a:p>
              <a:r>
                <a:rPr lang="zh-CN" altLang="en-US" sz="2400" b="1">
                  <a:latin typeface="Arial" panose="020B0604020202020204" pitchFamily="34" charset="0"/>
                  <a:ea typeface="楷体_GB2312" panose="02010609030101010101" charset="-122"/>
                </a:rPr>
                <a:t>形成了手脚分工</a:t>
              </a:r>
              <a:endParaRPr lang="zh-CN" altLang="en-US" sz="2400" b="1"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  <p:sp>
          <p:nvSpPr>
            <p:cNvPr id="75781" name="文本框 75780"/>
            <p:cNvSpPr txBox="1"/>
            <p:nvPr/>
          </p:nvSpPr>
          <p:spPr>
            <a:xfrm>
              <a:off x="2665" y="4408"/>
              <a:ext cx="5669" cy="1307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charset="-122"/>
                </a:rPr>
                <a:t>使猿脑变成了人脑，</a:t>
              </a:r>
              <a:endParaRPr lang="zh-CN" altLang="en-US" sz="2400" b="1" dirty="0">
                <a:latin typeface="Arial" panose="020B0604020202020204" pitchFamily="34" charset="0"/>
                <a:ea typeface="楷体_GB2312" panose="02010609030101010101" charset="-122"/>
              </a:endParaRPr>
            </a:p>
            <a:p>
              <a:r>
                <a:rPr lang="zh-CN" altLang="en-US" sz="2400" b="1" dirty="0">
                  <a:latin typeface="Arial" panose="020B0604020202020204" pitchFamily="34" charset="0"/>
                  <a:ea typeface="楷体_GB2312" panose="02010609030101010101" charset="-122"/>
                </a:rPr>
                <a:t>形成了语言和意识</a:t>
              </a:r>
              <a:endParaRPr lang="zh-CN" altLang="en-US" sz="2400" b="1" dirty="0"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  <p:sp>
          <p:nvSpPr>
            <p:cNvPr id="75782" name="文本框 75781"/>
            <p:cNvSpPr txBox="1"/>
            <p:nvPr/>
          </p:nvSpPr>
          <p:spPr>
            <a:xfrm>
              <a:off x="2778" y="5995"/>
              <a:ext cx="5556" cy="1307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buClrTx/>
                <a:buSzTx/>
                <a:buNone/>
              </a:pPr>
              <a:r>
                <a:rPr lang="zh-CN" altLang="en-US" sz="2400" b="1">
                  <a:latin typeface="Arial" panose="020B0604020202020204" pitchFamily="34" charset="0"/>
                  <a:ea typeface="楷体_GB2312" panose="02010609030101010101" charset="-122"/>
                </a:rPr>
                <a:t>使人结成了社会联系，</a:t>
              </a:r>
              <a:endParaRPr lang="zh-CN" altLang="en-US" sz="2400" b="1">
                <a:latin typeface="Arial" panose="020B0604020202020204" pitchFamily="34" charset="0"/>
                <a:ea typeface="楷体_GB2312" panose="02010609030101010101" charset="-122"/>
              </a:endParaRPr>
            </a:p>
            <a:p>
              <a:pPr algn="l">
                <a:buClrTx/>
                <a:buSzTx/>
                <a:buNone/>
              </a:pPr>
              <a:r>
                <a:rPr lang="zh-CN" altLang="en-US" sz="2400" b="1">
                  <a:latin typeface="Arial" panose="020B0604020202020204" pitchFamily="34" charset="0"/>
                  <a:ea typeface="楷体_GB2312" panose="02010609030101010101" charset="-122"/>
                </a:rPr>
                <a:t>形成了社会关系</a:t>
              </a:r>
              <a:endParaRPr lang="zh-CN" altLang="en-US" sz="2400" b="1"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  <p:sp>
          <p:nvSpPr>
            <p:cNvPr id="75784" name="直接连接符 75783"/>
            <p:cNvSpPr/>
            <p:nvPr/>
          </p:nvSpPr>
          <p:spPr>
            <a:xfrm flipV="1">
              <a:off x="1190" y="3388"/>
              <a:ext cx="1020" cy="7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75785" name="直接连接符 75784"/>
            <p:cNvSpPr/>
            <p:nvPr/>
          </p:nvSpPr>
          <p:spPr>
            <a:xfrm flipV="1">
              <a:off x="1303" y="4860"/>
              <a:ext cx="1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75786" name="直接连接符 75785"/>
            <p:cNvSpPr/>
            <p:nvPr/>
          </p:nvSpPr>
          <p:spPr>
            <a:xfrm>
              <a:off x="1303" y="5428"/>
              <a:ext cx="1362" cy="7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pic>
          <p:nvPicPr>
            <p:cNvPr id="14348" name="图片 75788" descr="gongju">
              <a:hlinkClick r:id="rId1"/>
            </p:cNvPr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769" y="2367"/>
              <a:ext cx="7473" cy="498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49" name="文本框 1"/>
          <p:cNvSpPr txBox="1"/>
          <p:nvPr/>
        </p:nvSpPr>
        <p:spPr>
          <a:xfrm>
            <a:off x="454025" y="176213"/>
            <a:ext cx="73945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二、人类社会的物质性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08535" y="497984"/>
            <a:ext cx="8280201" cy="776605"/>
          </a:xfrm>
          <a:prstGeom prst="rect">
            <a:avLst/>
          </a:prstGeom>
          <a:solidFill>
            <a:srgbClr val="FFFFFF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965" b="1" dirty="0">
                <a:solidFill>
                  <a:srgbClr val="2864E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人类社会在本质上是一个</a:t>
            </a:r>
            <a:r>
              <a:rPr lang="zh-CN" altLang="en-US" sz="2965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客观的物质体系</a:t>
            </a:r>
            <a:r>
              <a:rPr lang="zh-CN" altLang="en-US" sz="2965" b="1" dirty="0">
                <a:solidFill>
                  <a:srgbClr val="2864E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965" b="1" dirty="0">
              <a:solidFill>
                <a:srgbClr val="2864E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758794" y="1274541"/>
            <a:ext cx="5172445" cy="676910"/>
          </a:xfrm>
          <a:prstGeom prst="rect">
            <a:avLst/>
          </a:prstGeom>
          <a:solidFill>
            <a:srgbClr val="FFFFFF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54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社会物质生活条件的基本要素</a:t>
            </a:r>
            <a:endParaRPr lang="zh-CN" altLang="en-US" sz="254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58279" y="2055120"/>
            <a:ext cx="3774850" cy="1467756"/>
            <a:chOff x="564" y="2304"/>
            <a:chExt cx="2172" cy="912"/>
          </a:xfrm>
        </p:grpSpPr>
        <p:sp>
          <p:nvSpPr>
            <p:cNvPr id="31761" name="Rectangle 6"/>
            <p:cNvSpPr>
              <a:spLocks noChangeArrowheads="1"/>
            </p:cNvSpPr>
            <p:nvPr/>
          </p:nvSpPr>
          <p:spPr bwMode="auto">
            <a:xfrm>
              <a:off x="564" y="2795"/>
              <a:ext cx="1145" cy="4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54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地理环境</a:t>
              </a:r>
              <a:endParaRPr lang="zh-CN" altLang="en-US" sz="254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762" name="Line 7"/>
            <p:cNvSpPr>
              <a:spLocks noChangeShapeType="1"/>
            </p:cNvSpPr>
            <p:nvPr/>
          </p:nvSpPr>
          <p:spPr bwMode="auto">
            <a:xfrm flipH="1">
              <a:off x="912" y="2304"/>
              <a:ext cx="1824" cy="432"/>
            </a:xfrm>
            <a:prstGeom prst="line">
              <a:avLst/>
            </a:prstGeom>
            <a:noFill/>
            <a:ln w="76200">
              <a:solidFill>
                <a:srgbClr val="A5002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965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3358981" y="2055792"/>
            <a:ext cx="1877346" cy="1332031"/>
            <a:chOff x="2160" y="2304"/>
            <a:chExt cx="1080" cy="828"/>
          </a:xfrm>
        </p:grpSpPr>
        <p:sp>
          <p:nvSpPr>
            <p:cNvPr id="31759" name="Rectangle 9"/>
            <p:cNvSpPr>
              <a:spLocks noChangeArrowheads="1"/>
            </p:cNvSpPr>
            <p:nvPr/>
          </p:nvSpPr>
          <p:spPr bwMode="auto">
            <a:xfrm>
              <a:off x="2160" y="2711"/>
              <a:ext cx="1080" cy="4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zh-CN" altLang="en-US" sz="254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人口因素</a:t>
              </a:r>
              <a:endParaRPr lang="zh-CN" altLang="en-US" sz="254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760" name="Line 10"/>
            <p:cNvSpPr>
              <a:spLocks noChangeShapeType="1"/>
            </p:cNvSpPr>
            <p:nvPr/>
          </p:nvSpPr>
          <p:spPr bwMode="auto">
            <a:xfrm flipH="1">
              <a:off x="2700" y="2304"/>
              <a:ext cx="0" cy="432"/>
            </a:xfrm>
            <a:prstGeom prst="line">
              <a:avLst/>
            </a:prstGeom>
            <a:noFill/>
            <a:ln w="76200">
              <a:solidFill>
                <a:srgbClr val="A5002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965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4657459" y="2075278"/>
            <a:ext cx="3649873" cy="1524602"/>
            <a:chOff x="2928" y="2304"/>
            <a:chExt cx="2100" cy="947"/>
          </a:xfrm>
        </p:grpSpPr>
        <p:sp>
          <p:nvSpPr>
            <p:cNvPr id="31757" name="Rectangle 12"/>
            <p:cNvSpPr>
              <a:spLocks noChangeArrowheads="1"/>
            </p:cNvSpPr>
            <p:nvPr/>
          </p:nvSpPr>
          <p:spPr bwMode="auto">
            <a:xfrm>
              <a:off x="4008" y="2831"/>
              <a:ext cx="1020" cy="42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zh-CN" altLang="en-US" sz="254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生产方式</a:t>
              </a:r>
              <a:endParaRPr lang="zh-CN" altLang="en-US" sz="254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>
              <a:off x="2928" y="2304"/>
              <a:ext cx="1680" cy="432"/>
            </a:xfrm>
            <a:prstGeom prst="line">
              <a:avLst/>
            </a:prstGeom>
            <a:noFill/>
            <a:ln w="76200">
              <a:solidFill>
                <a:srgbClr val="A5002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965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3207454" y="4396621"/>
            <a:ext cx="2502904" cy="6769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540" b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客观性</a:t>
            </a:r>
            <a:endParaRPr lang="zh-CN" altLang="en-US" sz="2540" b="1">
              <a:solidFill>
                <a:srgbClr val="A5002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1426865" y="3602870"/>
            <a:ext cx="5640102" cy="752907"/>
            <a:chOff x="840" y="3027"/>
            <a:chExt cx="3726" cy="765"/>
          </a:xfrm>
        </p:grpSpPr>
        <p:sp>
          <p:nvSpPr>
            <p:cNvPr id="31754" name="Line 16"/>
            <p:cNvSpPr>
              <a:spLocks noChangeShapeType="1"/>
            </p:cNvSpPr>
            <p:nvPr/>
          </p:nvSpPr>
          <p:spPr bwMode="auto">
            <a:xfrm>
              <a:off x="840" y="3191"/>
              <a:ext cx="1776" cy="60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965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755" name="Line 17"/>
            <p:cNvSpPr>
              <a:spLocks noChangeShapeType="1"/>
            </p:cNvSpPr>
            <p:nvPr/>
          </p:nvSpPr>
          <p:spPr bwMode="auto">
            <a:xfrm flipH="1">
              <a:off x="2766" y="3027"/>
              <a:ext cx="17" cy="62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965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756" name="Line 18"/>
            <p:cNvSpPr>
              <a:spLocks noChangeShapeType="1"/>
            </p:cNvSpPr>
            <p:nvPr/>
          </p:nvSpPr>
          <p:spPr bwMode="auto">
            <a:xfrm flipH="1">
              <a:off x="2934" y="3168"/>
              <a:ext cx="1632" cy="62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965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8688755" y="1147499"/>
            <a:ext cx="3265444" cy="2003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688755" y="3231629"/>
            <a:ext cx="3265444" cy="1841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矩形 77826"/>
          <p:cNvSpPr/>
          <p:nvPr/>
        </p:nvSpPr>
        <p:spPr>
          <a:xfrm>
            <a:off x="252095" y="5212715"/>
            <a:ext cx="11506835" cy="1494155"/>
          </a:xfrm>
          <a:prstGeom prst="rect">
            <a:avLst/>
          </a:prstGeom>
          <a:solidFill>
            <a:srgbClr val="C2FDFE"/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从存在看：人类社会在本质上是一个客观的物质体系。构成人类社会物质生活条件的三个基本要素是</a:t>
            </a: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地理环境、人口因素、生产方式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，这三者都是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客观的物质的要素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。这些要素的物质性，集中体现了人类社会的物质性。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349" name="文本框 1"/>
          <p:cNvSpPr txBox="1"/>
          <p:nvPr/>
        </p:nvSpPr>
        <p:spPr>
          <a:xfrm>
            <a:off x="408305" y="-317"/>
            <a:ext cx="73945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二、人类社会的物质性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32" grpId="0" animBg="1"/>
      <p:bldP spid="124942" grpId="0" animBg="1"/>
      <p:bldP spid="153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1310" y="82550"/>
            <a:ext cx="3444875" cy="680720"/>
            <a:chOff x="397" y="164"/>
            <a:chExt cx="6809" cy="1228"/>
          </a:xfrm>
          <a:solidFill>
            <a:schemeClr val="tx2">
              <a:lumMod val="50000"/>
            </a:schemeClr>
          </a:solidFill>
        </p:grpSpPr>
        <p:sp>
          <p:nvSpPr>
            <p:cNvPr id="3" name="棱台 2"/>
            <p:cNvSpPr/>
            <p:nvPr/>
          </p:nvSpPr>
          <p:spPr>
            <a:xfrm>
              <a:off x="397" y="164"/>
              <a:ext cx="6809" cy="1228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1" y="279"/>
              <a:ext cx="6287" cy="942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二、世界的物质性</a:t>
              </a:r>
              <a:endParaRPr lang="en-US" altLang="zh-CN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884" name="Text Box 12"/>
          <p:cNvSpPr txBox="1"/>
          <p:nvPr/>
        </p:nvSpPr>
        <p:spPr>
          <a:xfrm>
            <a:off x="1240155" y="915035"/>
            <a:ext cx="381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(二)人类社会是物质的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35990" y="1648460"/>
            <a:ext cx="10034905" cy="2841469"/>
            <a:chOff x="240" y="1670"/>
            <a:chExt cx="14040" cy="3867"/>
          </a:xfrm>
        </p:grpSpPr>
        <p:sp>
          <p:nvSpPr>
            <p:cNvPr id="16385" name="Text Box 11"/>
            <p:cNvSpPr txBox="1"/>
            <p:nvPr/>
          </p:nvSpPr>
          <p:spPr>
            <a:xfrm>
              <a:off x="1680" y="2390"/>
              <a:ext cx="252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生  产  力</a:t>
              </a:r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86" name="Text Box 12"/>
            <p:cNvSpPr txBox="1"/>
            <p:nvPr/>
          </p:nvSpPr>
          <p:spPr>
            <a:xfrm>
              <a:off x="1680" y="4190"/>
              <a:ext cx="276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生产关系</a:t>
              </a:r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88" name="Text Box 14"/>
            <p:cNvSpPr txBox="1"/>
            <p:nvPr/>
          </p:nvSpPr>
          <p:spPr>
            <a:xfrm>
              <a:off x="3960" y="1670"/>
              <a:ext cx="324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劳动者</a:t>
              </a:r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89" name="Text Box 15"/>
            <p:cNvSpPr txBox="1"/>
            <p:nvPr/>
          </p:nvSpPr>
          <p:spPr>
            <a:xfrm>
              <a:off x="3960" y="2270"/>
              <a:ext cx="372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劳动对象</a:t>
              </a:r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0" name="Text Box 16"/>
            <p:cNvSpPr txBox="1"/>
            <p:nvPr/>
          </p:nvSpPr>
          <p:spPr>
            <a:xfrm>
              <a:off x="3960" y="2870"/>
              <a:ext cx="348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劳动工具</a:t>
              </a:r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2" name="Text Box 18"/>
            <p:cNvSpPr txBox="1"/>
            <p:nvPr/>
          </p:nvSpPr>
          <p:spPr>
            <a:xfrm>
              <a:off x="3960" y="3710"/>
              <a:ext cx="648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生产资料的所有制</a:t>
              </a:r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3" name="Text Box 19"/>
            <p:cNvSpPr txBox="1"/>
            <p:nvPr/>
          </p:nvSpPr>
          <p:spPr>
            <a:xfrm>
              <a:off x="3960" y="4310"/>
              <a:ext cx="732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人们在生产中的地位和关系</a:t>
              </a:r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4" name="Text Box 20"/>
            <p:cNvSpPr txBox="1"/>
            <p:nvPr/>
          </p:nvSpPr>
          <p:spPr>
            <a:xfrm>
              <a:off x="3960" y="4910"/>
              <a:ext cx="552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产品分配方式</a:t>
              </a:r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5" name="AutoShape 21"/>
            <p:cNvSpPr/>
            <p:nvPr/>
          </p:nvSpPr>
          <p:spPr>
            <a:xfrm>
              <a:off x="6120" y="1910"/>
              <a:ext cx="480" cy="1560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6" name="Text Box 24"/>
            <p:cNvSpPr txBox="1"/>
            <p:nvPr/>
          </p:nvSpPr>
          <p:spPr>
            <a:xfrm>
              <a:off x="6600" y="2270"/>
              <a:ext cx="252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物质要素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7" name="AutoShape 21"/>
            <p:cNvSpPr/>
            <p:nvPr/>
          </p:nvSpPr>
          <p:spPr>
            <a:xfrm>
              <a:off x="9718" y="3950"/>
              <a:ext cx="480" cy="1560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8" name="Text Box 24"/>
            <p:cNvSpPr txBox="1"/>
            <p:nvPr/>
          </p:nvSpPr>
          <p:spPr>
            <a:xfrm>
              <a:off x="9840" y="4310"/>
              <a:ext cx="252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物质关系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9" name="AutoShape 21"/>
            <p:cNvSpPr/>
            <p:nvPr/>
          </p:nvSpPr>
          <p:spPr>
            <a:xfrm>
              <a:off x="12000" y="2150"/>
              <a:ext cx="480" cy="2640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0" name="Text Box 24"/>
            <p:cNvSpPr txBox="1"/>
            <p:nvPr/>
          </p:nvSpPr>
          <p:spPr>
            <a:xfrm>
              <a:off x="12480" y="1675"/>
              <a:ext cx="1800" cy="31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物质的（客观实在性）</a:t>
              </a:r>
              <a:r>
                <a:rPr lang="zh-CN" altLang="en-US" sz="2400" b="1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客观的不能随意选择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1" name="矩形 47124"/>
            <p:cNvSpPr/>
            <p:nvPr/>
          </p:nvSpPr>
          <p:spPr>
            <a:xfrm>
              <a:off x="240" y="2270"/>
              <a:ext cx="1560" cy="16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</a:rPr>
                <a:t>物质资料生产方式</a:t>
              </a:r>
              <a:endParaRPr lang="zh-CN" altLang="en-US" sz="24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402" name="AutoShape 13"/>
            <p:cNvSpPr/>
            <p:nvPr/>
          </p:nvSpPr>
          <p:spPr>
            <a:xfrm>
              <a:off x="1560" y="2630"/>
              <a:ext cx="120" cy="2040"/>
            </a:xfrm>
            <a:prstGeom prst="leftBrace">
              <a:avLst>
                <a:gd name="adj1" fmla="val 141115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403" name="文本框 47126"/>
          <p:cNvSpPr txBox="1"/>
          <p:nvPr/>
        </p:nvSpPr>
        <p:spPr>
          <a:xfrm>
            <a:off x="452120" y="4638675"/>
            <a:ext cx="11221085" cy="138366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生产方式是客观的。人们不能随意选择生产关系， 只能选择与当时生产力相适应的生产关系，</a:t>
            </a: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不能滞后或超越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当时的生产力水平。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601" name="文本框 75777"/>
          <p:cNvSpPr txBox="1"/>
          <p:nvPr/>
        </p:nvSpPr>
        <p:spPr>
          <a:xfrm>
            <a:off x="2856865" y="6170930"/>
            <a:ext cx="6192520" cy="521970"/>
          </a:xfrm>
          <a:prstGeom prst="rect">
            <a:avLst/>
          </a:prstGeom>
          <a:solidFill>
            <a:srgbClr val="C2FDFE"/>
          </a:solidFill>
          <a:ln w="9525">
            <a:solidFill>
              <a:srgbClr val="C2FDFE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从发展看：人类社会有其客观的规律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225" y="1512570"/>
            <a:ext cx="11892915" cy="2461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altLang="zh-CN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三、意识是物质世界长期发展的产物 </a:t>
            </a:r>
            <a:endParaRPr lang="zh-CN" altLang="en-US" sz="4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文本框 8"/>
          <p:cNvSpPr txBox="1"/>
          <p:nvPr/>
        </p:nvSpPr>
        <p:spPr>
          <a:xfrm>
            <a:off x="1125627" y="957711"/>
            <a:ext cx="3450410" cy="52197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意识进化的四种形态</a:t>
            </a:r>
            <a:endParaRPr lang="zh-CN" altLang="en-US" sz="28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19162" y="1698080"/>
            <a:ext cx="11491123" cy="4273327"/>
            <a:chOff x="197" y="2539"/>
            <a:chExt cx="14435" cy="6730"/>
          </a:xfrm>
        </p:grpSpPr>
        <p:sp>
          <p:nvSpPr>
            <p:cNvPr id="4" name="文本框 3"/>
            <p:cNvSpPr txBox="1"/>
            <p:nvPr/>
          </p:nvSpPr>
          <p:spPr>
            <a:xfrm>
              <a:off x="4160" y="6866"/>
              <a:ext cx="3078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一切生物对外界环境的变化和作用的应答能力</a:t>
              </a:r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Text Box 7"/>
            <p:cNvSpPr txBox="1"/>
            <p:nvPr/>
          </p:nvSpPr>
          <p:spPr>
            <a:xfrm>
              <a:off x="7765" y="2539"/>
              <a:ext cx="3080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noProof="1">
                  <a:solidFill>
                    <a:srgbClr val="7030A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第三阶段：动物的</a:t>
              </a:r>
              <a:r>
                <a:rPr lang="zh-CN" altLang="en-US" sz="2400" b="1" noProof="1">
                  <a:solidFill>
                    <a:srgbClr val="C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感觉和心理</a:t>
              </a:r>
              <a:endParaRPr lang="zh-CN" altLang="en-US" sz="24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pic>
          <p:nvPicPr>
            <p:cNvPr id="20481" name="图片 117766" descr="pic_3912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7542" y="3996"/>
              <a:ext cx="3237" cy="2544"/>
            </a:xfrm>
            <a:prstGeom prst="rect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21510" name="图片 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1073" y="3996"/>
              <a:ext cx="2732" cy="25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5" name="Rectangle 6"/>
            <p:cNvSpPr>
              <a:spLocks noGrp="1"/>
            </p:cNvSpPr>
            <p:nvPr/>
          </p:nvSpPr>
          <p:spPr>
            <a:xfrm>
              <a:off x="11310" y="2774"/>
              <a:ext cx="2258" cy="80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38573" tIns="19285" rIns="38573" bIns="19285" anchor="ctr"/>
            <a:lstStyle>
              <a:lvl1pPr marL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  <a:defRPr sz="4400" b="0" i="0" u="none" kern="1200" baseline="0">
                  <a:solidFill>
                    <a:srgbClr val="44546A"/>
                  </a:solidFill>
                  <a:latin typeface="Calibri Light" panose="020F0302020204030204"/>
                  <a:ea typeface="+mn-ea"/>
                  <a:cs typeface="+mn-ea"/>
                </a:defRPr>
              </a:lvl1pPr>
            </a:lstStyle>
            <a:p>
              <a:r>
                <a:rPr lang="zh-CN" altLang="en-US" sz="2400" b="1" dirty="0">
                  <a:solidFill>
                    <a:srgbClr val="7030A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第四阶段：人类的</a:t>
              </a:r>
              <a:r>
                <a:rPr lang="zh-CN" alt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意识</a:t>
              </a:r>
              <a:endParaRPr lang="zh-CN" alt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071" y="6702"/>
              <a:ext cx="3561" cy="25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/>
                <a:t>人脑的出现是自然物质发展史上的伟大飞跃，从此出现了人所具有的高级反映形式——人类意识。</a:t>
              </a:r>
              <a:endParaRPr lang="zh-CN" altLang="en-US" sz="2000" b="1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354" y="6702"/>
              <a:ext cx="3718" cy="25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>
                  <a:latin typeface="Arial" panose="020B0604020202020204" pitchFamily="34" charset="0"/>
                  <a:ea typeface="宋体" panose="02010600030101010101" pitchFamily="2" charset="-122"/>
                </a:rPr>
                <a:t>动物心理不仅包括感觉和简单的动机，而且包括知觉、表象和情绪，已具有初步综合和分析能力。</a:t>
              </a:r>
              <a:endParaRPr lang="zh-CN" altLang="en-US" sz="2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16"/>
            <p:cNvSpPr txBox="1"/>
            <p:nvPr/>
          </p:nvSpPr>
          <p:spPr>
            <a:xfrm>
              <a:off x="197" y="2612"/>
              <a:ext cx="356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7030A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第</a:t>
              </a:r>
              <a:r>
                <a:rPr lang="zh-CN" altLang="en-US" sz="2400" b="1" dirty="0">
                  <a:solidFill>
                    <a:srgbClr val="7030A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一阶段：无生命物质的</a:t>
              </a:r>
              <a:r>
                <a:rPr lang="zh-CN" altLang="en-US" sz="2400" b="1" dirty="0">
                  <a:solidFill>
                    <a:srgbClr val="C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反应特性</a:t>
              </a:r>
              <a:endPara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502" y="7012"/>
              <a:ext cx="3420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rPr>
                <a:t>一切事物相互作用并留下痕迹的过程</a:t>
              </a:r>
              <a:endParaRPr lang="zh-CN" altLang="en-US" sz="2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Text Box 7"/>
            <p:cNvSpPr txBox="1"/>
            <p:nvPr/>
          </p:nvSpPr>
          <p:spPr>
            <a:xfrm>
              <a:off x="3849" y="2539"/>
              <a:ext cx="384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noProof="1">
                  <a:solidFill>
                    <a:srgbClr val="7030A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第二阶段：低等生物的</a:t>
              </a:r>
              <a:r>
                <a:rPr lang="zh-CN" altLang="en-US" sz="2400" b="1" noProof="1">
                  <a:solidFill>
                    <a:srgbClr val="C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简单刺激感应性</a:t>
              </a:r>
              <a:endParaRPr lang="zh-CN" altLang="en-US" sz="24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2530" name="Text Box 31"/>
          <p:cNvSpPr txBox="1"/>
          <p:nvPr/>
        </p:nvSpPr>
        <p:spPr>
          <a:xfrm>
            <a:off x="2512060" y="5854065"/>
            <a:ext cx="6853555" cy="506730"/>
          </a:xfrm>
          <a:prstGeom prst="rect">
            <a:avLst/>
          </a:prstGeom>
          <a:solidFill>
            <a:srgbClr val="C2FDFE"/>
          </a:solidFill>
          <a:ln w="9525">
            <a:solidFill>
              <a:srgbClr val="C2FDFE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结论： 1.意识是自然界长期发展的产物</a:t>
            </a:r>
            <a:endParaRPr lang="zh-CN" altLang="en-US" sz="27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3" name="文本框 4"/>
          <p:cNvSpPr txBox="1"/>
          <p:nvPr/>
        </p:nvSpPr>
        <p:spPr>
          <a:xfrm>
            <a:off x="168275" y="154623"/>
            <a:ext cx="70135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三、意识是物质世界长期发展的产物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13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25855" y="2630805"/>
            <a:ext cx="2017395" cy="1564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文本框 14"/>
          <p:cNvSpPr txBox="1"/>
          <p:nvPr/>
        </p:nvSpPr>
        <p:spPr>
          <a:xfrm>
            <a:off x="1239520" y="4195445"/>
            <a:ext cx="20300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岩石的风化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58" name="Picture 2" descr="649fb13e475c2cf09e3d620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74110" y="2623185"/>
            <a:ext cx="2369820" cy="15227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87863" y="1263650"/>
            <a:ext cx="4110038" cy="537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425" tIns="27211" rIns="54425" bIns="272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意识的物质器官</a:t>
            </a:r>
            <a:r>
              <a:rPr lang="en-US" altLang="zh-CN" sz="21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100" b="1" strike="noStrike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人脑的生成</a:t>
            </a:r>
            <a:endParaRPr lang="zh-CN" altLang="en-US" sz="2100" b="1" strike="noStrike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03738" y="1749425"/>
            <a:ext cx="4032250" cy="537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425" tIns="27211" rIns="54425" bIns="2721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意识的表达手段</a:t>
            </a:r>
            <a:r>
              <a:rPr lang="en-US" altLang="zh-CN" sz="21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100" b="1" strike="noStrike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语言的产生</a:t>
            </a:r>
            <a:endParaRPr lang="zh-CN" altLang="en-US" sz="2100" b="1" strike="noStrike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12265" y="1637030"/>
            <a:ext cx="1965325" cy="88392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425" tIns="27211" rIns="54425" bIns="27211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</a:t>
            </a:r>
            <a:r>
              <a:rPr lang="zh-CN" altLang="en-US" sz="1800" b="1" strike="noStrike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endParaRPr lang="en-US" altLang="zh-CN" sz="1800" b="1" strike="noStrike" noProof="1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strike="noStrike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社会交往</a:t>
            </a:r>
            <a:endParaRPr lang="zh-CN" altLang="en-US" sz="1800" b="1" strike="noStrike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AutoShape 6"/>
          <p:cNvSpPr/>
          <p:nvPr/>
        </p:nvSpPr>
        <p:spPr bwMode="auto">
          <a:xfrm flipH="1">
            <a:off x="4221163" y="1638300"/>
            <a:ext cx="171450" cy="977900"/>
          </a:xfrm>
          <a:prstGeom prst="rightBrace">
            <a:avLst>
              <a:gd name="adj1" fmla="val 66667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lIns="54425" tIns="27211" rIns="54425" bIns="27211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50" strike="noStrike" noProof="1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678238" y="1863725"/>
            <a:ext cx="457200" cy="430213"/>
          </a:xfrm>
          <a:prstGeom prst="rightArrow">
            <a:avLst>
              <a:gd name="adj1" fmla="val 50000"/>
              <a:gd name="adj2" fmla="val 5000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425" tIns="27211" rIns="54425" bIns="27211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50" strike="noStrike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2" name="文本框 1"/>
          <p:cNvSpPr txBox="1"/>
          <p:nvPr/>
        </p:nvSpPr>
        <p:spPr>
          <a:xfrm>
            <a:off x="1240155" y="739140"/>
            <a:ext cx="7296150" cy="538480"/>
          </a:xfrm>
          <a:prstGeom prst="rect">
            <a:avLst/>
          </a:prstGeom>
          <a:noFill/>
          <a:ln w="9525">
            <a:noFill/>
          </a:ln>
        </p:spPr>
        <p:txBody>
          <a:bodyPr wrap="square" lIns="64807" tIns="32403" rIns="64807" bIns="32403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意识是社会发展的产物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463" name="Picture 3" descr="ldsk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612900" y="3100705"/>
            <a:ext cx="3837305" cy="1582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68365" y="3058795"/>
            <a:ext cx="3621405" cy="16249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03738" y="2174875"/>
            <a:ext cx="3421063" cy="537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425" tIns="27211" rIns="54425" bIns="2721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提供和丰富了意识的内容</a:t>
            </a:r>
            <a:endParaRPr lang="zh-CN" altLang="en-US" sz="2100" b="1" strike="noStrike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0063" y="4805363"/>
            <a:ext cx="5495925" cy="414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1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意识是社会发展的产物，还是劳动的产物。</a:t>
            </a:r>
            <a:endParaRPr lang="zh-CN" altLang="en-US" sz="1015" noProof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2403475" y="5430838"/>
            <a:ext cx="7296150" cy="774700"/>
          </a:xfrm>
          <a:prstGeom prst="rect">
            <a:avLst/>
          </a:prstGeom>
          <a:noFill/>
          <a:ln w="9525">
            <a:noFill/>
          </a:ln>
        </p:spPr>
        <p:txBody>
          <a:bodyPr wrap="square" lIns="64807" tIns="32403" rIns="64807" bIns="32403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人的意识是从动物的心理发展而来的，但纯粹的动物心理并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不会自发</a:t>
            </a:r>
            <a:r>
              <a:rPr lang="zh-CN" altLang="en-US" sz="21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地形成意识。</a:t>
            </a:r>
            <a:endParaRPr lang="zh-CN" altLang="en-US" sz="21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533" name="文本框 4"/>
          <p:cNvSpPr txBox="1"/>
          <p:nvPr/>
        </p:nvSpPr>
        <p:spPr>
          <a:xfrm>
            <a:off x="168275" y="154623"/>
            <a:ext cx="70135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三、意识是物质世界长期发展的产物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225" y="1786890"/>
            <a:ext cx="11892915" cy="2614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altLang="zh-CN" sz="5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一、自然界的物质性 </a:t>
            </a:r>
            <a:endParaRPr lang="zh-CN" altLang="en-US" sz="1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1"/>
          <p:cNvSpPr txBox="1"/>
          <p:nvPr/>
        </p:nvSpPr>
        <p:spPr>
          <a:xfrm>
            <a:off x="2396918" y="738992"/>
            <a:ext cx="3543115" cy="506730"/>
          </a:xfrm>
          <a:prstGeom prst="rect">
            <a:avLst/>
          </a:prstGeom>
          <a:solidFill>
            <a:srgbClr val="C2FDFE"/>
          </a:solidFill>
          <a:ln w="9525">
            <a:solidFill>
              <a:srgbClr val="C2FDFE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3.</a:t>
            </a:r>
            <a:r>
              <a:rPr lang="zh-CN" altLang="en-US" sz="27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意识是人脑的机能</a:t>
            </a:r>
            <a:endParaRPr lang="zh-CN" altLang="en-US" sz="27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59760" y="1368532"/>
            <a:ext cx="10137247" cy="3339014"/>
            <a:chOff x="-1" y="3484"/>
            <a:chExt cx="13335" cy="6468"/>
          </a:xfrm>
        </p:grpSpPr>
        <p:pic>
          <p:nvPicPr>
            <p:cNvPr id="18434" name="Picture 2" descr="人脑与动物脑的区别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-1" y="3484"/>
              <a:ext cx="6996" cy="558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" name="组合 22"/>
            <p:cNvGrpSpPr/>
            <p:nvPr/>
          </p:nvGrpSpPr>
          <p:grpSpPr>
            <a:xfrm>
              <a:off x="7666" y="3484"/>
              <a:ext cx="5668" cy="6468"/>
              <a:chOff x="3471" y="2533"/>
              <a:chExt cx="10070" cy="9121"/>
            </a:xfrm>
          </p:grpSpPr>
          <p:sp>
            <p:nvSpPr>
              <p:cNvPr id="13314" name="Rectangle 2"/>
              <p:cNvSpPr/>
              <p:nvPr/>
            </p:nvSpPr>
            <p:spPr>
              <a:xfrm>
                <a:off x="5729" y="10030"/>
                <a:ext cx="5555" cy="16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40815" tIns="20406" rIns="40815" bIns="20406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人脑的结构</a:t>
                </a:r>
                <a:endParaRPr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13315" name="Picture 3" descr="4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71" y="2533"/>
                <a:ext cx="10070" cy="787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5" name="Rectangle 2"/>
          <p:cNvSpPr/>
          <p:nvPr/>
        </p:nvSpPr>
        <p:spPr>
          <a:xfrm>
            <a:off x="2046498" y="4112859"/>
            <a:ext cx="3345006" cy="594360"/>
          </a:xfrm>
          <a:prstGeom prst="rect">
            <a:avLst/>
          </a:prstGeom>
          <a:noFill/>
          <a:ln w="9525">
            <a:noFill/>
          </a:ln>
        </p:spPr>
        <p:txBody>
          <a:bodyPr wrap="square" lIns="40815" tIns="20406" rIns="40815" bIns="20406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人脑与动物脑的对比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49" name="Text Box 2"/>
          <p:cNvSpPr txBox="1"/>
          <p:nvPr/>
        </p:nvSpPr>
        <p:spPr>
          <a:xfrm>
            <a:off x="499084" y="4850691"/>
            <a:ext cx="11194467" cy="128714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lIns="40815" tIns="20406" rIns="40815" bIns="20406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</a:t>
            </a:r>
            <a:r>
              <a:rPr lang="zh-CN" altLang="en-US" sz="27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人脑是高度发达的物质系统，是意识活动的物质器官。</a:t>
            </a:r>
            <a:r>
              <a:rPr lang="zh-CN" altLang="en-US" sz="27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人脑结构的复杂性和组织的严密性，决定了它具有产生意识的生理基础。</a:t>
            </a:r>
            <a:endParaRPr lang="zh-CN" altLang="en-US" sz="27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3" name="文本框 4"/>
          <p:cNvSpPr txBox="1"/>
          <p:nvPr/>
        </p:nvSpPr>
        <p:spPr>
          <a:xfrm>
            <a:off x="168275" y="154623"/>
            <a:ext cx="70135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三、意识是物质世界长期发展的产物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1310" y="115570"/>
            <a:ext cx="3542665" cy="680720"/>
            <a:chOff x="397" y="164"/>
            <a:chExt cx="6809" cy="1228"/>
          </a:xfrm>
          <a:noFill/>
        </p:grpSpPr>
        <p:sp>
          <p:nvSpPr>
            <p:cNvPr id="3" name="棱台 2"/>
            <p:cNvSpPr/>
            <p:nvPr/>
          </p:nvSpPr>
          <p:spPr>
            <a:xfrm>
              <a:off x="397" y="164"/>
              <a:ext cx="6809" cy="1228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1" y="279"/>
              <a:ext cx="6287" cy="942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二、世界的物质性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884" name="Text Box 12"/>
          <p:cNvSpPr txBox="1"/>
          <p:nvPr/>
        </p:nvSpPr>
        <p:spPr>
          <a:xfrm>
            <a:off x="1240155" y="846455"/>
            <a:ext cx="381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(三)意识的物质性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02255" y="1692910"/>
            <a:ext cx="62445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思考：有了人脑就一定会产生意识吗？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2782" y="2539365"/>
            <a:ext cx="10807492" cy="3049905"/>
            <a:chOff x="890" y="4128"/>
            <a:chExt cx="12914" cy="4803"/>
          </a:xfrm>
        </p:grpSpPr>
        <p:pic>
          <p:nvPicPr>
            <p:cNvPr id="18440" name="Picture 9" descr="狼孩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890" y="4128"/>
              <a:ext cx="4226" cy="43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5406" y="4310"/>
              <a:ext cx="8398" cy="462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zh-CN" altLang="en-US" sz="2400" b="1" noProof="1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      </a:t>
              </a:r>
              <a:r>
                <a:rPr lang="zh-CN" altLang="en-US" sz="2800" b="1" noProof="1">
                  <a:solidFill>
                    <a:prstClr val="white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altLang="zh-CN" sz="2800" b="1" noProof="1">
                  <a:solidFill>
                    <a:prstClr val="black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1920</a:t>
              </a:r>
              <a:r>
                <a:rPr lang="zh-CN" altLang="en-US" sz="2800" b="1" noProof="1">
                  <a:solidFill>
                    <a:prstClr val="black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年，在印度加尔各答附近，人们常看到一种神秘的动物出没于森林。后来，人们打死了大狼，在狼窝里发现了两个怪物，原来是两个母狼养大</a:t>
              </a:r>
              <a:r>
                <a:rPr lang="zh-CN" altLang="en-US" sz="2800" b="1" noProof="1" smtClean="0">
                  <a:solidFill>
                    <a:prstClr val="black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的女孩</a:t>
              </a:r>
              <a:r>
                <a:rPr lang="zh-CN" altLang="en-US" sz="2800" b="1" noProof="1">
                  <a:solidFill>
                    <a:prstClr val="black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。她们的习性象狼，吃生食，爬行，</a:t>
              </a:r>
              <a:r>
                <a:rPr lang="zh-CN" altLang="en-US" sz="2800" b="1" noProof="1">
                  <a:solidFill>
                    <a:srgbClr val="FF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不会说话</a:t>
              </a:r>
              <a:r>
                <a:rPr lang="zh-CN" altLang="en-US" sz="2800" b="1" noProof="1">
                  <a:solidFill>
                    <a:prstClr val="black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</a:t>
              </a:r>
              <a:r>
                <a:rPr lang="zh-CN" altLang="en-US" sz="2800" b="1" noProof="1">
                  <a:solidFill>
                    <a:srgbClr val="FF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不会思维</a:t>
              </a:r>
              <a:r>
                <a:rPr lang="zh-CN" altLang="en-US" sz="2800" b="1" noProof="1">
                  <a:solidFill>
                    <a:prstClr val="black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，只</a:t>
              </a:r>
              <a:r>
                <a:rPr lang="zh-CN" altLang="en-US" sz="2800" b="1" noProof="1" smtClean="0">
                  <a:solidFill>
                    <a:prstClr val="black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会像狼一样嚎叫</a:t>
              </a:r>
              <a:r>
                <a:rPr lang="zh-CN" altLang="en-US" sz="2800" b="1" noProof="1">
                  <a:solidFill>
                    <a:prstClr val="black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，常常在晚上出来觅食。</a:t>
              </a:r>
              <a:endParaRPr lang="zh-CN" altLang="en-US" sz="2800" b="1" noProof="1">
                <a:solidFill>
                  <a:prstClr val="black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004060" y="5949950"/>
            <a:ext cx="78403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由于狼孩脱离了人类社会，所以不可能产生意识。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1225" y="1630680"/>
            <a:ext cx="10006330" cy="3608705"/>
            <a:chOff x="1377" y="2249"/>
            <a:chExt cx="11498" cy="5683"/>
          </a:xfrm>
        </p:grpSpPr>
        <p:pic>
          <p:nvPicPr>
            <p:cNvPr id="28673" name="图片 172033" descr="每个人心目中的上帝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377" y="3254"/>
              <a:ext cx="5070" cy="46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4" name="文本框 172034"/>
            <p:cNvSpPr txBox="1"/>
            <p:nvPr/>
          </p:nvSpPr>
          <p:spPr>
            <a:xfrm>
              <a:off x="3726" y="2249"/>
              <a:ext cx="823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漫画：美术题目，万能的上帝</a:t>
              </a:r>
              <a:endPara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8675" name="Rectangle 3"/>
            <p:cNvSpPr>
              <a:spLocks noGrp="1"/>
            </p:cNvSpPr>
            <p:nvPr/>
          </p:nvSpPr>
          <p:spPr>
            <a:xfrm>
              <a:off x="6953" y="3614"/>
              <a:ext cx="5922" cy="43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8576" tIns="19287" rIns="38576" bIns="19287" anchor="t"/>
            <a:lstStyle/>
            <a:p>
              <a:pPr fontAlgn="auto">
                <a:lnSpc>
                  <a:spcPct val="100000"/>
                </a:lnSpc>
              </a:pPr>
              <a:r>
                <a:rPr lang="en-US" altLang="zh-CN" sz="1575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24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鲁迅说，天才们无论怎样说大话，归根结底，还是不能凭空创造，描神画鬼，毫无对证，本可以专靠神思，所谓天马行空的描写了，然而他们写出来的，也不过是三只眼，长颈子，就是在常见的人体上，增加了眼睛一只，增长了颈子二三尺而已。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2533" name="文本框 4"/>
          <p:cNvSpPr txBox="1"/>
          <p:nvPr/>
        </p:nvSpPr>
        <p:spPr>
          <a:xfrm>
            <a:off x="168275" y="154623"/>
            <a:ext cx="70135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三、意识是物质世界长期发展的产物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9310" y="5571490"/>
            <a:ext cx="10109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002060"/>
                </a:solidFill>
              </a:rPr>
              <a:t>为什么说大话，描神画鬼都不是凭空创造的？</a:t>
            </a:r>
            <a:endParaRPr lang="zh-CN" altLang="en-US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2043826" y="1213242"/>
            <a:ext cx="297594" cy="461071"/>
            <a:chOff x="8875713" y="962025"/>
            <a:chExt cx="1416050" cy="2193926"/>
          </a:xfrm>
          <a:solidFill>
            <a:schemeClr val="bg1"/>
          </a:solidFill>
        </p:grpSpPr>
        <p:sp>
          <p:nvSpPr>
            <p:cNvPr id="60" name="Freeform 15"/>
            <p:cNvSpPr/>
            <p:nvPr/>
          </p:nvSpPr>
          <p:spPr bwMode="auto">
            <a:xfrm>
              <a:off x="9294813" y="2566988"/>
              <a:ext cx="592138" cy="588963"/>
            </a:xfrm>
            <a:custGeom>
              <a:avLst/>
              <a:gdLst>
                <a:gd name="T0" fmla="*/ 0 w 373"/>
                <a:gd name="T1" fmla="*/ 284 h 371"/>
                <a:gd name="T2" fmla="*/ 0 w 373"/>
                <a:gd name="T3" fmla="*/ 284 h 371"/>
                <a:gd name="T4" fmla="*/ 0 w 373"/>
                <a:gd name="T5" fmla="*/ 302 h 371"/>
                <a:gd name="T6" fmla="*/ 6 w 373"/>
                <a:gd name="T7" fmla="*/ 319 h 371"/>
                <a:gd name="T8" fmla="*/ 12 w 373"/>
                <a:gd name="T9" fmla="*/ 333 h 371"/>
                <a:gd name="T10" fmla="*/ 22 w 373"/>
                <a:gd name="T11" fmla="*/ 345 h 371"/>
                <a:gd name="T12" fmla="*/ 36 w 373"/>
                <a:gd name="T13" fmla="*/ 355 h 371"/>
                <a:gd name="T14" fmla="*/ 49 w 373"/>
                <a:gd name="T15" fmla="*/ 363 h 371"/>
                <a:gd name="T16" fmla="*/ 65 w 373"/>
                <a:gd name="T17" fmla="*/ 369 h 371"/>
                <a:gd name="T18" fmla="*/ 81 w 373"/>
                <a:gd name="T19" fmla="*/ 371 h 371"/>
                <a:gd name="T20" fmla="*/ 81 w 373"/>
                <a:gd name="T21" fmla="*/ 371 h 371"/>
                <a:gd name="T22" fmla="*/ 290 w 373"/>
                <a:gd name="T23" fmla="*/ 371 h 371"/>
                <a:gd name="T24" fmla="*/ 290 w 373"/>
                <a:gd name="T25" fmla="*/ 371 h 371"/>
                <a:gd name="T26" fmla="*/ 290 w 373"/>
                <a:gd name="T27" fmla="*/ 371 h 371"/>
                <a:gd name="T28" fmla="*/ 306 w 373"/>
                <a:gd name="T29" fmla="*/ 369 h 371"/>
                <a:gd name="T30" fmla="*/ 322 w 373"/>
                <a:gd name="T31" fmla="*/ 363 h 371"/>
                <a:gd name="T32" fmla="*/ 336 w 373"/>
                <a:gd name="T33" fmla="*/ 355 h 371"/>
                <a:gd name="T34" fmla="*/ 349 w 373"/>
                <a:gd name="T35" fmla="*/ 345 h 371"/>
                <a:gd name="T36" fmla="*/ 359 w 373"/>
                <a:gd name="T37" fmla="*/ 333 h 371"/>
                <a:gd name="T38" fmla="*/ 367 w 373"/>
                <a:gd name="T39" fmla="*/ 319 h 371"/>
                <a:gd name="T40" fmla="*/ 371 w 373"/>
                <a:gd name="T41" fmla="*/ 302 h 371"/>
                <a:gd name="T42" fmla="*/ 373 w 373"/>
                <a:gd name="T43" fmla="*/ 284 h 371"/>
                <a:gd name="T44" fmla="*/ 373 w 373"/>
                <a:gd name="T45" fmla="*/ 0 h 371"/>
                <a:gd name="T46" fmla="*/ 0 w 373"/>
                <a:gd name="T47" fmla="*/ 0 h 371"/>
                <a:gd name="T48" fmla="*/ 0 w 373"/>
                <a:gd name="T49" fmla="*/ 2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3" h="371">
                  <a:moveTo>
                    <a:pt x="0" y="284"/>
                  </a:moveTo>
                  <a:lnTo>
                    <a:pt x="0" y="284"/>
                  </a:lnTo>
                  <a:lnTo>
                    <a:pt x="0" y="302"/>
                  </a:lnTo>
                  <a:lnTo>
                    <a:pt x="6" y="319"/>
                  </a:lnTo>
                  <a:lnTo>
                    <a:pt x="12" y="333"/>
                  </a:lnTo>
                  <a:lnTo>
                    <a:pt x="22" y="345"/>
                  </a:lnTo>
                  <a:lnTo>
                    <a:pt x="36" y="355"/>
                  </a:lnTo>
                  <a:lnTo>
                    <a:pt x="49" y="363"/>
                  </a:lnTo>
                  <a:lnTo>
                    <a:pt x="65" y="369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290" y="371"/>
                  </a:lnTo>
                  <a:lnTo>
                    <a:pt x="290" y="371"/>
                  </a:lnTo>
                  <a:lnTo>
                    <a:pt x="290" y="371"/>
                  </a:lnTo>
                  <a:lnTo>
                    <a:pt x="306" y="369"/>
                  </a:lnTo>
                  <a:lnTo>
                    <a:pt x="322" y="363"/>
                  </a:lnTo>
                  <a:lnTo>
                    <a:pt x="336" y="355"/>
                  </a:lnTo>
                  <a:lnTo>
                    <a:pt x="349" y="345"/>
                  </a:lnTo>
                  <a:lnTo>
                    <a:pt x="359" y="333"/>
                  </a:lnTo>
                  <a:lnTo>
                    <a:pt x="367" y="319"/>
                  </a:lnTo>
                  <a:lnTo>
                    <a:pt x="371" y="302"/>
                  </a:lnTo>
                  <a:lnTo>
                    <a:pt x="373" y="28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fontAlgn="base"/>
              <a:endParaRPr lang="zh-CN" altLang="en-US" sz="1400" strike="noStrike" noProof="1">
                <a:solidFill>
                  <a:prstClr val="black"/>
                </a:solidFill>
              </a:endParaRPr>
            </a:p>
          </p:txBody>
        </p:sp>
        <p:sp>
          <p:nvSpPr>
            <p:cNvPr id="61" name="Freeform 16"/>
            <p:cNvSpPr>
              <a:spLocks noEditPoints="1"/>
            </p:cNvSpPr>
            <p:nvPr/>
          </p:nvSpPr>
          <p:spPr bwMode="auto">
            <a:xfrm>
              <a:off x="8875713" y="962025"/>
              <a:ext cx="1416050" cy="1547813"/>
            </a:xfrm>
            <a:custGeom>
              <a:avLst/>
              <a:gdLst>
                <a:gd name="T0" fmla="*/ 479 w 892"/>
                <a:gd name="T1" fmla="*/ 557 h 975"/>
                <a:gd name="T2" fmla="*/ 499 w 892"/>
                <a:gd name="T3" fmla="*/ 606 h 975"/>
                <a:gd name="T4" fmla="*/ 495 w 892"/>
                <a:gd name="T5" fmla="*/ 675 h 975"/>
                <a:gd name="T6" fmla="*/ 465 w 892"/>
                <a:gd name="T7" fmla="*/ 723 h 975"/>
                <a:gd name="T8" fmla="*/ 436 w 892"/>
                <a:gd name="T9" fmla="*/ 727 h 975"/>
                <a:gd name="T10" fmla="*/ 400 w 892"/>
                <a:gd name="T11" fmla="*/ 689 h 975"/>
                <a:gd name="T12" fmla="*/ 390 w 892"/>
                <a:gd name="T13" fmla="*/ 626 h 975"/>
                <a:gd name="T14" fmla="*/ 418 w 892"/>
                <a:gd name="T15" fmla="*/ 555 h 975"/>
                <a:gd name="T16" fmla="*/ 390 w 892"/>
                <a:gd name="T17" fmla="*/ 555 h 975"/>
                <a:gd name="T18" fmla="*/ 343 w 892"/>
                <a:gd name="T19" fmla="*/ 583 h 975"/>
                <a:gd name="T20" fmla="*/ 329 w 892"/>
                <a:gd name="T21" fmla="*/ 975 h 975"/>
                <a:gd name="T22" fmla="*/ 564 w 892"/>
                <a:gd name="T23" fmla="*/ 600 h 975"/>
                <a:gd name="T24" fmla="*/ 529 w 892"/>
                <a:gd name="T25" fmla="*/ 557 h 975"/>
                <a:gd name="T26" fmla="*/ 892 w 892"/>
                <a:gd name="T27" fmla="*/ 446 h 975"/>
                <a:gd name="T28" fmla="*/ 872 w 892"/>
                <a:gd name="T29" fmla="*/ 312 h 975"/>
                <a:gd name="T30" fmla="*/ 791 w 892"/>
                <a:gd name="T31" fmla="*/ 162 h 975"/>
                <a:gd name="T32" fmla="*/ 659 w 892"/>
                <a:gd name="T33" fmla="*/ 54 h 975"/>
                <a:gd name="T34" fmla="*/ 491 w 892"/>
                <a:gd name="T35" fmla="*/ 2 h 975"/>
                <a:gd name="T36" fmla="*/ 357 w 892"/>
                <a:gd name="T37" fmla="*/ 10 h 975"/>
                <a:gd name="T38" fmla="*/ 197 w 892"/>
                <a:gd name="T39" fmla="*/ 77 h 975"/>
                <a:gd name="T40" fmla="*/ 77 w 892"/>
                <a:gd name="T41" fmla="*/ 196 h 975"/>
                <a:gd name="T42" fmla="*/ 10 w 892"/>
                <a:gd name="T43" fmla="*/ 354 h 975"/>
                <a:gd name="T44" fmla="*/ 2 w 892"/>
                <a:gd name="T45" fmla="*/ 466 h 975"/>
                <a:gd name="T46" fmla="*/ 2 w 892"/>
                <a:gd name="T47" fmla="*/ 521 h 975"/>
                <a:gd name="T48" fmla="*/ 45 w 892"/>
                <a:gd name="T49" fmla="*/ 646 h 975"/>
                <a:gd name="T50" fmla="*/ 128 w 892"/>
                <a:gd name="T51" fmla="*/ 770 h 975"/>
                <a:gd name="T52" fmla="*/ 201 w 892"/>
                <a:gd name="T53" fmla="*/ 845 h 975"/>
                <a:gd name="T54" fmla="*/ 242 w 892"/>
                <a:gd name="T55" fmla="*/ 916 h 975"/>
                <a:gd name="T56" fmla="*/ 252 w 892"/>
                <a:gd name="T57" fmla="*/ 975 h 975"/>
                <a:gd name="T58" fmla="*/ 294 w 892"/>
                <a:gd name="T59" fmla="*/ 614 h 975"/>
                <a:gd name="T60" fmla="*/ 315 w 892"/>
                <a:gd name="T61" fmla="*/ 561 h 975"/>
                <a:gd name="T62" fmla="*/ 384 w 892"/>
                <a:gd name="T63" fmla="*/ 519 h 975"/>
                <a:gd name="T64" fmla="*/ 428 w 892"/>
                <a:gd name="T65" fmla="*/ 521 h 975"/>
                <a:gd name="T66" fmla="*/ 463 w 892"/>
                <a:gd name="T67" fmla="*/ 525 h 975"/>
                <a:gd name="T68" fmla="*/ 505 w 892"/>
                <a:gd name="T69" fmla="*/ 517 h 975"/>
                <a:gd name="T70" fmla="*/ 572 w 892"/>
                <a:gd name="T71" fmla="*/ 541 h 975"/>
                <a:gd name="T72" fmla="*/ 602 w 892"/>
                <a:gd name="T73" fmla="*/ 620 h 975"/>
                <a:gd name="T74" fmla="*/ 641 w 892"/>
                <a:gd name="T75" fmla="*/ 975 h 975"/>
                <a:gd name="T76" fmla="*/ 659 w 892"/>
                <a:gd name="T77" fmla="*/ 898 h 975"/>
                <a:gd name="T78" fmla="*/ 704 w 892"/>
                <a:gd name="T79" fmla="*/ 831 h 975"/>
                <a:gd name="T80" fmla="*/ 799 w 892"/>
                <a:gd name="T81" fmla="*/ 725 h 975"/>
                <a:gd name="T82" fmla="*/ 862 w 892"/>
                <a:gd name="T83" fmla="*/ 616 h 975"/>
                <a:gd name="T84" fmla="*/ 892 w 892"/>
                <a:gd name="T85" fmla="*/ 488 h 975"/>
                <a:gd name="T86" fmla="*/ 892 w 892"/>
                <a:gd name="T87" fmla="*/ 446 h 975"/>
                <a:gd name="T88" fmla="*/ 463 w 892"/>
                <a:gd name="T89" fmla="*/ 610 h 975"/>
                <a:gd name="T90" fmla="*/ 448 w 892"/>
                <a:gd name="T91" fmla="*/ 575 h 975"/>
                <a:gd name="T92" fmla="*/ 426 w 892"/>
                <a:gd name="T93" fmla="*/ 626 h 975"/>
                <a:gd name="T94" fmla="*/ 434 w 892"/>
                <a:gd name="T95" fmla="*/ 677 h 975"/>
                <a:gd name="T96" fmla="*/ 448 w 892"/>
                <a:gd name="T97" fmla="*/ 689 h 975"/>
                <a:gd name="T98" fmla="*/ 463 w 892"/>
                <a:gd name="T99" fmla="*/ 644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2" h="975">
                  <a:moveTo>
                    <a:pt x="505" y="553"/>
                  </a:moveTo>
                  <a:lnTo>
                    <a:pt x="505" y="553"/>
                  </a:lnTo>
                  <a:lnTo>
                    <a:pt x="493" y="553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89" y="571"/>
                  </a:lnTo>
                  <a:lnTo>
                    <a:pt x="495" y="588"/>
                  </a:lnTo>
                  <a:lnTo>
                    <a:pt x="499" y="606"/>
                  </a:lnTo>
                  <a:lnTo>
                    <a:pt x="499" y="626"/>
                  </a:lnTo>
                  <a:lnTo>
                    <a:pt x="499" y="626"/>
                  </a:lnTo>
                  <a:lnTo>
                    <a:pt x="499" y="652"/>
                  </a:lnTo>
                  <a:lnTo>
                    <a:pt x="495" y="675"/>
                  </a:lnTo>
                  <a:lnTo>
                    <a:pt x="489" y="691"/>
                  </a:lnTo>
                  <a:lnTo>
                    <a:pt x="481" y="705"/>
                  </a:lnTo>
                  <a:lnTo>
                    <a:pt x="473" y="715"/>
                  </a:lnTo>
                  <a:lnTo>
                    <a:pt x="465" y="723"/>
                  </a:lnTo>
                  <a:lnTo>
                    <a:pt x="454" y="727"/>
                  </a:lnTo>
                  <a:lnTo>
                    <a:pt x="446" y="729"/>
                  </a:lnTo>
                  <a:lnTo>
                    <a:pt x="446" y="729"/>
                  </a:lnTo>
                  <a:lnTo>
                    <a:pt x="436" y="727"/>
                  </a:lnTo>
                  <a:lnTo>
                    <a:pt x="426" y="723"/>
                  </a:lnTo>
                  <a:lnTo>
                    <a:pt x="416" y="715"/>
                  </a:lnTo>
                  <a:lnTo>
                    <a:pt x="408" y="703"/>
                  </a:lnTo>
                  <a:lnTo>
                    <a:pt x="400" y="689"/>
                  </a:lnTo>
                  <a:lnTo>
                    <a:pt x="396" y="673"/>
                  </a:lnTo>
                  <a:lnTo>
                    <a:pt x="392" y="650"/>
                  </a:lnTo>
                  <a:lnTo>
                    <a:pt x="390" y="626"/>
                  </a:lnTo>
                  <a:lnTo>
                    <a:pt x="390" y="626"/>
                  </a:lnTo>
                  <a:lnTo>
                    <a:pt x="392" y="606"/>
                  </a:lnTo>
                  <a:lnTo>
                    <a:pt x="398" y="588"/>
                  </a:lnTo>
                  <a:lnTo>
                    <a:pt x="406" y="569"/>
                  </a:lnTo>
                  <a:lnTo>
                    <a:pt x="418" y="555"/>
                  </a:lnTo>
                  <a:lnTo>
                    <a:pt x="418" y="555"/>
                  </a:lnTo>
                  <a:lnTo>
                    <a:pt x="402" y="553"/>
                  </a:lnTo>
                  <a:lnTo>
                    <a:pt x="402" y="553"/>
                  </a:lnTo>
                  <a:lnTo>
                    <a:pt x="390" y="555"/>
                  </a:lnTo>
                  <a:lnTo>
                    <a:pt x="375" y="559"/>
                  </a:lnTo>
                  <a:lnTo>
                    <a:pt x="363" y="565"/>
                  </a:lnTo>
                  <a:lnTo>
                    <a:pt x="353" y="573"/>
                  </a:lnTo>
                  <a:lnTo>
                    <a:pt x="343" y="583"/>
                  </a:lnTo>
                  <a:lnTo>
                    <a:pt x="337" y="596"/>
                  </a:lnTo>
                  <a:lnTo>
                    <a:pt x="331" y="610"/>
                  </a:lnTo>
                  <a:lnTo>
                    <a:pt x="329" y="626"/>
                  </a:lnTo>
                  <a:lnTo>
                    <a:pt x="329" y="975"/>
                  </a:lnTo>
                  <a:lnTo>
                    <a:pt x="566" y="975"/>
                  </a:lnTo>
                  <a:lnTo>
                    <a:pt x="566" y="620"/>
                  </a:lnTo>
                  <a:lnTo>
                    <a:pt x="566" y="620"/>
                  </a:lnTo>
                  <a:lnTo>
                    <a:pt x="564" y="600"/>
                  </a:lnTo>
                  <a:lnTo>
                    <a:pt x="558" y="583"/>
                  </a:lnTo>
                  <a:lnTo>
                    <a:pt x="550" y="571"/>
                  </a:lnTo>
                  <a:lnTo>
                    <a:pt x="542" y="563"/>
                  </a:lnTo>
                  <a:lnTo>
                    <a:pt x="529" y="557"/>
                  </a:lnTo>
                  <a:lnTo>
                    <a:pt x="521" y="555"/>
                  </a:lnTo>
                  <a:lnTo>
                    <a:pt x="505" y="553"/>
                  </a:lnTo>
                  <a:lnTo>
                    <a:pt x="505" y="553"/>
                  </a:lnTo>
                  <a:close/>
                  <a:moveTo>
                    <a:pt x="892" y="446"/>
                  </a:moveTo>
                  <a:lnTo>
                    <a:pt x="892" y="446"/>
                  </a:lnTo>
                  <a:lnTo>
                    <a:pt x="890" y="399"/>
                  </a:lnTo>
                  <a:lnTo>
                    <a:pt x="882" y="354"/>
                  </a:lnTo>
                  <a:lnTo>
                    <a:pt x="872" y="312"/>
                  </a:lnTo>
                  <a:lnTo>
                    <a:pt x="856" y="271"/>
                  </a:lnTo>
                  <a:lnTo>
                    <a:pt x="838" y="233"/>
                  </a:lnTo>
                  <a:lnTo>
                    <a:pt x="815" y="196"/>
                  </a:lnTo>
                  <a:lnTo>
                    <a:pt x="791" y="162"/>
                  </a:lnTo>
                  <a:lnTo>
                    <a:pt x="761" y="129"/>
                  </a:lnTo>
                  <a:lnTo>
                    <a:pt x="730" y="101"/>
                  </a:lnTo>
                  <a:lnTo>
                    <a:pt x="696" y="77"/>
                  </a:lnTo>
                  <a:lnTo>
                    <a:pt x="659" y="54"/>
                  </a:lnTo>
                  <a:lnTo>
                    <a:pt x="621" y="34"/>
                  </a:lnTo>
                  <a:lnTo>
                    <a:pt x="578" y="20"/>
                  </a:lnTo>
                  <a:lnTo>
                    <a:pt x="536" y="10"/>
                  </a:lnTo>
                  <a:lnTo>
                    <a:pt x="491" y="2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02" y="2"/>
                  </a:lnTo>
                  <a:lnTo>
                    <a:pt x="357" y="10"/>
                  </a:lnTo>
                  <a:lnTo>
                    <a:pt x="315" y="20"/>
                  </a:lnTo>
                  <a:lnTo>
                    <a:pt x="272" y="34"/>
                  </a:lnTo>
                  <a:lnTo>
                    <a:pt x="233" y="54"/>
                  </a:lnTo>
                  <a:lnTo>
                    <a:pt x="197" y="77"/>
                  </a:lnTo>
                  <a:lnTo>
                    <a:pt x="163" y="101"/>
                  </a:lnTo>
                  <a:lnTo>
                    <a:pt x="132" y="129"/>
                  </a:lnTo>
                  <a:lnTo>
                    <a:pt x="102" y="162"/>
                  </a:lnTo>
                  <a:lnTo>
                    <a:pt x="77" y="196"/>
                  </a:lnTo>
                  <a:lnTo>
                    <a:pt x="55" y="233"/>
                  </a:lnTo>
                  <a:lnTo>
                    <a:pt x="37" y="271"/>
                  </a:lnTo>
                  <a:lnTo>
                    <a:pt x="21" y="312"/>
                  </a:lnTo>
                  <a:lnTo>
                    <a:pt x="10" y="354"/>
                  </a:lnTo>
                  <a:lnTo>
                    <a:pt x="2" y="399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66"/>
                  </a:lnTo>
                  <a:lnTo>
                    <a:pt x="2" y="466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2" y="521"/>
                  </a:lnTo>
                  <a:lnTo>
                    <a:pt x="8" y="553"/>
                  </a:lnTo>
                  <a:lnTo>
                    <a:pt x="19" y="585"/>
                  </a:lnTo>
                  <a:lnTo>
                    <a:pt x="31" y="616"/>
                  </a:lnTo>
                  <a:lnTo>
                    <a:pt x="45" y="646"/>
                  </a:lnTo>
                  <a:lnTo>
                    <a:pt x="61" y="675"/>
                  </a:lnTo>
                  <a:lnTo>
                    <a:pt x="77" y="701"/>
                  </a:lnTo>
                  <a:lnTo>
                    <a:pt x="94" y="725"/>
                  </a:lnTo>
                  <a:lnTo>
                    <a:pt x="128" y="770"/>
                  </a:lnTo>
                  <a:lnTo>
                    <a:pt x="158" y="802"/>
                  </a:lnTo>
                  <a:lnTo>
                    <a:pt x="189" y="831"/>
                  </a:lnTo>
                  <a:lnTo>
                    <a:pt x="189" y="831"/>
                  </a:lnTo>
                  <a:lnTo>
                    <a:pt x="201" y="845"/>
                  </a:lnTo>
                  <a:lnTo>
                    <a:pt x="213" y="861"/>
                  </a:lnTo>
                  <a:lnTo>
                    <a:pt x="223" y="877"/>
                  </a:lnTo>
                  <a:lnTo>
                    <a:pt x="233" y="898"/>
                  </a:lnTo>
                  <a:lnTo>
                    <a:pt x="242" y="916"/>
                  </a:lnTo>
                  <a:lnTo>
                    <a:pt x="248" y="936"/>
                  </a:lnTo>
                  <a:lnTo>
                    <a:pt x="252" y="957"/>
                  </a:lnTo>
                  <a:lnTo>
                    <a:pt x="252" y="975"/>
                  </a:lnTo>
                  <a:lnTo>
                    <a:pt x="252" y="975"/>
                  </a:lnTo>
                  <a:lnTo>
                    <a:pt x="294" y="975"/>
                  </a:lnTo>
                  <a:lnTo>
                    <a:pt x="294" y="626"/>
                  </a:lnTo>
                  <a:lnTo>
                    <a:pt x="294" y="626"/>
                  </a:lnTo>
                  <a:lnTo>
                    <a:pt x="294" y="614"/>
                  </a:lnTo>
                  <a:lnTo>
                    <a:pt x="296" y="602"/>
                  </a:lnTo>
                  <a:lnTo>
                    <a:pt x="298" y="592"/>
                  </a:lnTo>
                  <a:lnTo>
                    <a:pt x="302" y="579"/>
                  </a:lnTo>
                  <a:lnTo>
                    <a:pt x="315" y="561"/>
                  </a:lnTo>
                  <a:lnTo>
                    <a:pt x="329" y="545"/>
                  </a:lnTo>
                  <a:lnTo>
                    <a:pt x="345" y="533"/>
                  </a:lnTo>
                  <a:lnTo>
                    <a:pt x="363" y="525"/>
                  </a:lnTo>
                  <a:lnTo>
                    <a:pt x="384" y="519"/>
                  </a:lnTo>
                  <a:lnTo>
                    <a:pt x="402" y="517"/>
                  </a:lnTo>
                  <a:lnTo>
                    <a:pt x="402" y="517"/>
                  </a:lnTo>
                  <a:lnTo>
                    <a:pt x="416" y="519"/>
                  </a:lnTo>
                  <a:lnTo>
                    <a:pt x="428" y="521"/>
                  </a:lnTo>
                  <a:lnTo>
                    <a:pt x="440" y="525"/>
                  </a:lnTo>
                  <a:lnTo>
                    <a:pt x="450" y="529"/>
                  </a:lnTo>
                  <a:lnTo>
                    <a:pt x="450" y="529"/>
                  </a:lnTo>
                  <a:lnTo>
                    <a:pt x="463" y="525"/>
                  </a:lnTo>
                  <a:lnTo>
                    <a:pt x="477" y="519"/>
                  </a:lnTo>
                  <a:lnTo>
                    <a:pt x="491" y="517"/>
                  </a:lnTo>
                  <a:lnTo>
                    <a:pt x="505" y="517"/>
                  </a:lnTo>
                  <a:lnTo>
                    <a:pt x="505" y="517"/>
                  </a:lnTo>
                  <a:lnTo>
                    <a:pt x="523" y="517"/>
                  </a:lnTo>
                  <a:lnTo>
                    <a:pt x="540" y="523"/>
                  </a:lnTo>
                  <a:lnTo>
                    <a:pt x="558" y="531"/>
                  </a:lnTo>
                  <a:lnTo>
                    <a:pt x="572" y="541"/>
                  </a:lnTo>
                  <a:lnTo>
                    <a:pt x="584" y="555"/>
                  </a:lnTo>
                  <a:lnTo>
                    <a:pt x="594" y="573"/>
                  </a:lnTo>
                  <a:lnTo>
                    <a:pt x="600" y="596"/>
                  </a:lnTo>
                  <a:lnTo>
                    <a:pt x="602" y="620"/>
                  </a:lnTo>
                  <a:lnTo>
                    <a:pt x="602" y="975"/>
                  </a:lnTo>
                  <a:lnTo>
                    <a:pt x="641" y="975"/>
                  </a:lnTo>
                  <a:lnTo>
                    <a:pt x="641" y="975"/>
                  </a:lnTo>
                  <a:lnTo>
                    <a:pt x="641" y="975"/>
                  </a:lnTo>
                  <a:lnTo>
                    <a:pt x="641" y="957"/>
                  </a:lnTo>
                  <a:lnTo>
                    <a:pt x="645" y="936"/>
                  </a:lnTo>
                  <a:lnTo>
                    <a:pt x="651" y="916"/>
                  </a:lnTo>
                  <a:lnTo>
                    <a:pt x="659" y="898"/>
                  </a:lnTo>
                  <a:lnTo>
                    <a:pt x="669" y="877"/>
                  </a:lnTo>
                  <a:lnTo>
                    <a:pt x="680" y="861"/>
                  </a:lnTo>
                  <a:lnTo>
                    <a:pt x="692" y="845"/>
                  </a:lnTo>
                  <a:lnTo>
                    <a:pt x="704" y="831"/>
                  </a:lnTo>
                  <a:lnTo>
                    <a:pt x="704" y="831"/>
                  </a:lnTo>
                  <a:lnTo>
                    <a:pt x="734" y="802"/>
                  </a:lnTo>
                  <a:lnTo>
                    <a:pt x="765" y="770"/>
                  </a:lnTo>
                  <a:lnTo>
                    <a:pt x="799" y="725"/>
                  </a:lnTo>
                  <a:lnTo>
                    <a:pt x="815" y="701"/>
                  </a:lnTo>
                  <a:lnTo>
                    <a:pt x="832" y="675"/>
                  </a:lnTo>
                  <a:lnTo>
                    <a:pt x="848" y="646"/>
                  </a:lnTo>
                  <a:lnTo>
                    <a:pt x="862" y="616"/>
                  </a:lnTo>
                  <a:lnTo>
                    <a:pt x="874" y="585"/>
                  </a:lnTo>
                  <a:lnTo>
                    <a:pt x="884" y="553"/>
                  </a:lnTo>
                  <a:lnTo>
                    <a:pt x="890" y="521"/>
                  </a:lnTo>
                  <a:lnTo>
                    <a:pt x="892" y="488"/>
                  </a:lnTo>
                  <a:lnTo>
                    <a:pt x="892" y="488"/>
                  </a:lnTo>
                  <a:lnTo>
                    <a:pt x="890" y="466"/>
                  </a:lnTo>
                  <a:lnTo>
                    <a:pt x="890" y="466"/>
                  </a:lnTo>
                  <a:lnTo>
                    <a:pt x="892" y="446"/>
                  </a:lnTo>
                  <a:lnTo>
                    <a:pt x="892" y="446"/>
                  </a:lnTo>
                  <a:close/>
                  <a:moveTo>
                    <a:pt x="463" y="626"/>
                  </a:moveTo>
                  <a:lnTo>
                    <a:pt x="463" y="626"/>
                  </a:lnTo>
                  <a:lnTo>
                    <a:pt x="463" y="610"/>
                  </a:lnTo>
                  <a:lnTo>
                    <a:pt x="459" y="596"/>
                  </a:lnTo>
                  <a:lnTo>
                    <a:pt x="454" y="585"/>
                  </a:lnTo>
                  <a:lnTo>
                    <a:pt x="448" y="575"/>
                  </a:lnTo>
                  <a:lnTo>
                    <a:pt x="448" y="575"/>
                  </a:lnTo>
                  <a:lnTo>
                    <a:pt x="440" y="585"/>
                  </a:lnTo>
                  <a:lnTo>
                    <a:pt x="432" y="598"/>
                  </a:lnTo>
                  <a:lnTo>
                    <a:pt x="428" y="612"/>
                  </a:lnTo>
                  <a:lnTo>
                    <a:pt x="426" y="626"/>
                  </a:lnTo>
                  <a:lnTo>
                    <a:pt x="426" y="626"/>
                  </a:lnTo>
                  <a:lnTo>
                    <a:pt x="428" y="642"/>
                  </a:lnTo>
                  <a:lnTo>
                    <a:pt x="428" y="656"/>
                  </a:lnTo>
                  <a:lnTo>
                    <a:pt x="434" y="677"/>
                  </a:lnTo>
                  <a:lnTo>
                    <a:pt x="440" y="689"/>
                  </a:lnTo>
                  <a:lnTo>
                    <a:pt x="446" y="693"/>
                  </a:lnTo>
                  <a:lnTo>
                    <a:pt x="446" y="693"/>
                  </a:lnTo>
                  <a:lnTo>
                    <a:pt x="448" y="689"/>
                  </a:lnTo>
                  <a:lnTo>
                    <a:pt x="454" y="679"/>
                  </a:lnTo>
                  <a:lnTo>
                    <a:pt x="459" y="669"/>
                  </a:lnTo>
                  <a:lnTo>
                    <a:pt x="461" y="658"/>
                  </a:lnTo>
                  <a:lnTo>
                    <a:pt x="463" y="644"/>
                  </a:lnTo>
                  <a:lnTo>
                    <a:pt x="463" y="626"/>
                  </a:lnTo>
                  <a:lnTo>
                    <a:pt x="463" y="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fontAlgn="base"/>
              <a:endParaRPr lang="zh-CN" altLang="en-US" sz="1400" strike="noStrike" noProof="1">
                <a:solidFill>
                  <a:prstClr val="black"/>
                </a:solidFill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626793" y="3356293"/>
            <a:ext cx="1184275" cy="746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/>
            <a:r>
              <a:rPr lang="zh-CN" altLang="en-US" sz="32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3200" b="1" strike="noStrike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011680" y="3351530"/>
            <a:ext cx="1185863" cy="746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/>
            <a:r>
              <a:rPr lang="zh-CN" altLang="en-US" sz="24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原材料</a:t>
            </a:r>
            <a:endParaRPr lang="zh-CN" altLang="en-US" sz="2400" b="1" strike="noStrike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140643" y="3351530"/>
            <a:ext cx="1184275" cy="746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/>
            <a:r>
              <a:rPr lang="zh-CN" altLang="en-US" sz="24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加工厂</a:t>
            </a:r>
            <a:endParaRPr lang="zh-CN" altLang="en-US" sz="2400" b="1" strike="noStrike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626793" y="1791018"/>
            <a:ext cx="1184275" cy="746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/>
            <a:r>
              <a:rPr lang="zh-CN" altLang="en-US" sz="32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</a:t>
            </a:r>
            <a:endParaRPr lang="zh-CN" altLang="en-US" sz="3200" b="1" strike="noStrike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140643" y="1952943"/>
            <a:ext cx="1184275" cy="7445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/>
            <a:r>
              <a:rPr lang="zh-CN" altLang="en-US" sz="32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人脑</a:t>
            </a:r>
            <a:endParaRPr lang="zh-CN" altLang="en-US" sz="3200" b="1" strike="noStrike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941830" y="1818005"/>
            <a:ext cx="1184275" cy="9937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/>
            <a:r>
              <a:rPr lang="zh-CN" altLang="en-US" sz="3200" b="1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客观存在</a:t>
            </a:r>
            <a:endParaRPr lang="zh-CN" altLang="en-US" sz="3200" b="1" strike="noStrike" noProof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Box 39"/>
          <p:cNvSpPr txBox="1"/>
          <p:nvPr/>
        </p:nvSpPr>
        <p:spPr>
          <a:xfrm>
            <a:off x="3483293" y="1818005"/>
            <a:ext cx="14890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386455" y="2314893"/>
            <a:ext cx="1360488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094855" y="1775143"/>
            <a:ext cx="79248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改造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6761480" y="2326005"/>
            <a:ext cx="13589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13" idx="0"/>
          </p:cNvCxnSpPr>
          <p:nvPr/>
        </p:nvCxnSpPr>
        <p:spPr>
          <a:xfrm flipV="1">
            <a:off x="2604770" y="2834005"/>
            <a:ext cx="6350" cy="517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13" idx="0"/>
          </p:cNvCxnSpPr>
          <p:nvPr/>
        </p:nvCxnSpPr>
        <p:spPr>
          <a:xfrm flipV="1">
            <a:off x="2604453" y="2834005"/>
            <a:ext cx="6350" cy="517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13" idx="0"/>
          </p:cNvCxnSpPr>
          <p:nvPr/>
        </p:nvCxnSpPr>
        <p:spPr>
          <a:xfrm flipV="1">
            <a:off x="2604453" y="2832100"/>
            <a:ext cx="7938" cy="519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6055" y="960755"/>
            <a:ext cx="30940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（独立于意识之外）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7355" y="5583555"/>
            <a:ext cx="916876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注意：意识有正确错误之分；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正确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的意识</a:t>
            </a: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如实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反映客观事物的本来面目</a:t>
            </a:r>
            <a:endParaRPr lang="zh-CN" altLang="en-US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错误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的意识</a:t>
            </a: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歪曲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反映客观事物的本来面目</a:t>
            </a:r>
            <a:endParaRPr lang="zh-CN" altLang="en-US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十字星 3"/>
          <p:cNvSpPr/>
          <p:nvPr/>
        </p:nvSpPr>
        <p:spPr>
          <a:xfrm>
            <a:off x="6761480" y="3297555"/>
            <a:ext cx="187325" cy="328613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22533" name="文本框 4"/>
          <p:cNvSpPr txBox="1"/>
          <p:nvPr/>
        </p:nvSpPr>
        <p:spPr>
          <a:xfrm>
            <a:off x="168275" y="154623"/>
            <a:ext cx="70135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三、意识是物质世界长期发展的产物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6570" y="4199890"/>
            <a:ext cx="111982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不管什么样的意识，都是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人脑对客观存在的反映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，都是客观存在通过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生活和实践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的环节进入人脑，并在人脑中加工改造的结果。离开客观存在，就不可能了有意识。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4" grpId="0"/>
      <p:bldP spid="6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21140" y="1322799"/>
            <a:ext cx="10916852" cy="5070211"/>
            <a:chOff x="1019" y="2559"/>
            <a:chExt cx="12613" cy="7985"/>
          </a:xfrm>
        </p:grpSpPr>
        <p:sp>
          <p:nvSpPr>
            <p:cNvPr id="4" name="TextBox 1"/>
            <p:cNvSpPr txBox="1"/>
            <p:nvPr/>
          </p:nvSpPr>
          <p:spPr>
            <a:xfrm>
              <a:off x="1019" y="3883"/>
              <a:ext cx="6827" cy="6251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txBody>
            <a:bodyPr wrap="square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）意识的反映形式是主观的。它既包括感觉、知觉、表象等感性认识形式，也包括概念、判断、推理等理性认识形式。</a:t>
              </a:r>
              <a:endPara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）意识的内容是客观的，它是对客观存在的反映。</a:t>
              </a:r>
              <a:endPara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090" y="2559"/>
              <a:ext cx="7995" cy="89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意识的</a:t>
              </a: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形式是主观的</a:t>
              </a:r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，而</a:t>
              </a:r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内容则是客观的</a:t>
              </a:r>
              <a:r>
                <a:rPr lang="zh-CN" altLang="en-US" sz="28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endPara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30723" name="图片 8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8484" y="4518"/>
              <a:ext cx="5148" cy="60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5" name="文本框 10"/>
            <p:cNvSpPr txBox="1"/>
            <p:nvPr/>
          </p:nvSpPr>
          <p:spPr>
            <a:xfrm>
              <a:off x="9229" y="3757"/>
              <a:ext cx="372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b="1">
                  <a:latin typeface="Arial" panose="020B0604020202020204" pitchFamily="34" charset="0"/>
                  <a:ea typeface="宋体" panose="02010600030101010101" pitchFamily="2" charset="-122"/>
                </a:rPr>
                <a:t>你看到了什么？</a:t>
              </a:r>
              <a:r>
                <a:rPr lang="zh-CN" altLang="en-US" sz="400">
                  <a:latin typeface="Arial" panose="020B0604020202020204" pitchFamily="34" charset="0"/>
                  <a:ea typeface="宋体" panose="02010600030101010101" pitchFamily="2" charset="-122"/>
                </a:rPr>
                <a:t>？</a:t>
              </a:r>
              <a:endParaRPr lang="zh-CN" altLang="en-US" sz="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533" name="文本框 4"/>
          <p:cNvSpPr txBox="1"/>
          <p:nvPr/>
        </p:nvSpPr>
        <p:spPr>
          <a:xfrm>
            <a:off x="368300" y="462598"/>
            <a:ext cx="70135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三、意识是物质世界长期发展的产物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8260" y="655955"/>
            <a:ext cx="443992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81518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小结：世界的物质性原理</a:t>
            </a:r>
            <a:endParaRPr lang="zh-CN" altLang="en-US" sz="2800" b="1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9154" name="矩形 49153"/>
          <p:cNvSpPr/>
          <p:nvPr/>
        </p:nvSpPr>
        <p:spPr>
          <a:xfrm>
            <a:off x="409575" y="1436370"/>
            <a:ext cx="11374120" cy="3107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indent="0" fontAlgn="auto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原理：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①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自然界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在本质上是物质的。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②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人类社会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的产生、存在、发展及其构成要素，都具有客观物质性，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人类社会也是物质的。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③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人的意识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本身就根源于物质，因此，人的意识也具有物质性。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④物质是世界的本原，意识是物质的派生物，物质决定意识。因此，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世界是物质的世界，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世界的真正统一性在于它的物质性。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802505"/>
            <a:ext cx="11337925" cy="138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方法论：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自觉坚持辩证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唯物主义的物质统一性原则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，坚持科学无神论立场，反对一切有神论。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94322" y="320202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课堂小结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970" y="1119505"/>
            <a:ext cx="11993986" cy="4925528"/>
            <a:chOff x="759" y="2910"/>
            <a:chExt cx="19466" cy="7029"/>
          </a:xfrm>
        </p:grpSpPr>
        <p:grpSp>
          <p:nvGrpSpPr>
            <p:cNvPr id="3" name="组合 2"/>
            <p:cNvGrpSpPr/>
            <p:nvPr/>
          </p:nvGrpSpPr>
          <p:grpSpPr>
            <a:xfrm>
              <a:off x="759" y="2910"/>
              <a:ext cx="11444" cy="4872"/>
              <a:chOff x="526" y="4209"/>
              <a:chExt cx="11444" cy="4872"/>
            </a:xfrm>
          </p:grpSpPr>
          <p:sp>
            <p:nvSpPr>
              <p:cNvPr id="20" name="文本框 37"/>
              <p:cNvSpPr txBox="1"/>
              <p:nvPr/>
            </p:nvSpPr>
            <p:spPr>
              <a:xfrm>
                <a:off x="526" y="5255"/>
                <a:ext cx="1844" cy="1975"/>
              </a:xfrm>
              <a:prstGeom prst="rect">
                <a:avLst/>
              </a:prstGeom>
              <a:no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zh-CN" sz="2800" b="1" smtClean="0">
                    <a:solidFill>
                      <a:schemeClr val="tx1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微软雅黑" panose="020B0503020204020204" pitchFamily="34" charset="-122"/>
                  </a:rPr>
                  <a:t>世界的物质性</a:t>
                </a:r>
                <a:endParaRPr lang="zh-CN" altLang="zh-CN" sz="2800" b="1" smtClean="0"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5" name="左大括号 18"/>
              <p:cNvSpPr/>
              <p:nvPr/>
            </p:nvSpPr>
            <p:spPr bwMode="auto">
              <a:xfrm>
                <a:off x="2370" y="4545"/>
                <a:ext cx="429" cy="2889"/>
              </a:xfrm>
              <a:prstGeom prst="leftBrace">
                <a:avLst>
                  <a:gd name="adj1" fmla="val 11026"/>
                  <a:gd name="adj2" fmla="val 50000"/>
                </a:avLst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115406" tIns="57704" rIns="115406" bIns="57704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241" y="4209"/>
                <a:ext cx="2391" cy="1360"/>
              </a:xfrm>
              <a:prstGeom prst="rect">
                <a:avLst/>
              </a:prstGeom>
              <a:no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zh-CN" altLang="zh-CN" sz="2800" b="1" smtClean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微软雅黑" panose="020B0503020204020204" pitchFamily="34" charset="-122"/>
                  </a:rPr>
                  <a:t>物质的含义</a:t>
                </a:r>
                <a:endParaRPr lang="zh-CN" altLang="zh-CN" sz="2800" b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7" name="左大括号 18"/>
              <p:cNvSpPr/>
              <p:nvPr/>
            </p:nvSpPr>
            <p:spPr bwMode="auto">
              <a:xfrm>
                <a:off x="6288" y="5705"/>
                <a:ext cx="434" cy="3376"/>
              </a:xfrm>
              <a:prstGeom prst="leftBrace">
                <a:avLst>
                  <a:gd name="adj1" fmla="val 11026"/>
                  <a:gd name="adj2" fmla="val 50000"/>
                </a:avLst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115406" tIns="57704" rIns="115406" bIns="57704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90" y="6982"/>
                <a:ext cx="3106" cy="1360"/>
              </a:xfrm>
              <a:prstGeom prst="rect">
                <a:avLst/>
              </a:prstGeom>
              <a:no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lstStyle/>
              <a:p>
                <a:r>
                  <a:rPr lang="zh-CN" altLang="zh-CN" sz="2800" b="1" smtClean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微软雅黑" panose="020B0503020204020204" pitchFamily="34" charset="-122"/>
                  </a:rPr>
                  <a:t>世界的物质性</a:t>
                </a:r>
                <a:endParaRPr lang="zh-CN" altLang="zh-CN" sz="3200" b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52238" name="文本框 77837"/>
              <p:cNvSpPr txBox="1">
                <a:spLocks noChangeArrowheads="1"/>
              </p:cNvSpPr>
              <p:nvPr/>
            </p:nvSpPr>
            <p:spPr bwMode="auto">
              <a:xfrm>
                <a:off x="6954" y="5031"/>
                <a:ext cx="5016" cy="3820"/>
              </a:xfrm>
              <a:prstGeom prst="rect">
                <a:avLst/>
              </a:prstGeom>
              <a:no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fontAlgn="auto"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zh-CN" altLang="zh-CN" sz="2800" b="1" smtClean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微软雅黑" panose="020B0503020204020204" pitchFamily="34" charset="-122"/>
                  </a:rPr>
                  <a:t>自然界是物质的</a:t>
                </a:r>
                <a:endParaRPr lang="zh-CN" altLang="zh-CN" sz="2800" b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endParaRPr>
              </a:p>
              <a:p>
                <a:pPr fontAlgn="auto"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zh-CN" altLang="zh-CN" sz="2800" b="1" smtClean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微软雅黑" panose="020B0503020204020204" pitchFamily="34" charset="-122"/>
                  </a:rPr>
                  <a:t>人类社会是物质的</a:t>
                </a:r>
                <a:endParaRPr lang="zh-CN" altLang="zh-CN" sz="2800" b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endParaRPr>
              </a:p>
              <a:p>
                <a:pPr fontAlgn="auto"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zh-CN" altLang="zh-CN" sz="2800" b="1" smtClean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微软雅黑" panose="020B0503020204020204" pitchFamily="34" charset="-122"/>
                  </a:rPr>
                  <a:t>人的思维是物质的</a:t>
                </a:r>
                <a:endParaRPr lang="zh-CN" altLang="zh-CN" sz="2800" b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77837"/>
            <p:cNvSpPr txBox="1">
              <a:spLocks noChangeArrowheads="1"/>
            </p:cNvSpPr>
            <p:nvPr/>
          </p:nvSpPr>
          <p:spPr bwMode="auto">
            <a:xfrm>
              <a:off x="12876" y="6427"/>
              <a:ext cx="1721" cy="1975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</a:pPr>
              <a:r>
                <a:rPr lang="zh-CN" altLang="zh-CN" sz="2800" b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rPr>
                <a:t>产生</a:t>
              </a:r>
              <a:endParaRPr lang="zh-CN" altLang="zh-CN" sz="2800" b="1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  <a:p>
              <a:pPr fontAlgn="auto">
                <a:spcBef>
                  <a:spcPct val="0"/>
                </a:spcBef>
              </a:pPr>
              <a:r>
                <a:rPr lang="zh-CN" altLang="zh-CN" sz="2800" b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rPr>
                <a:t>存在</a:t>
              </a:r>
              <a:endParaRPr lang="zh-CN" altLang="zh-CN" sz="2800" b="1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  <a:p>
              <a:pPr fontAlgn="auto">
                <a:spcBef>
                  <a:spcPct val="0"/>
                </a:spcBef>
              </a:pPr>
              <a:r>
                <a:rPr lang="zh-CN" altLang="zh-CN" sz="2800" b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rPr>
                <a:t>发展</a:t>
              </a:r>
              <a:endParaRPr lang="zh-CN" altLang="zh-CN" sz="2800" b="1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左大括号 18"/>
            <p:cNvSpPr/>
            <p:nvPr/>
          </p:nvSpPr>
          <p:spPr bwMode="auto">
            <a:xfrm>
              <a:off x="12202" y="6659"/>
              <a:ext cx="355" cy="1743"/>
            </a:xfrm>
            <a:prstGeom prst="leftBrace">
              <a:avLst>
                <a:gd name="adj1" fmla="val 11026"/>
                <a:gd name="adj2" fmla="val 50000"/>
              </a:avLst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15406" tIns="57704" rIns="115406" bIns="57704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4" name="文本框 7171"/>
            <p:cNvSpPr txBox="1"/>
            <p:nvPr/>
          </p:nvSpPr>
          <p:spPr>
            <a:xfrm>
              <a:off x="14761" y="4890"/>
              <a:ext cx="5464" cy="5049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anchor="t">
              <a:spAutoFit/>
            </a:bodyPr>
            <a:lstStyle/>
            <a:p>
              <a:pPr fontAlgn="auto">
                <a:spcBef>
                  <a:spcPct val="0"/>
                </a:spcBef>
              </a:pPr>
              <a:r>
                <a:rPr lang="zh-CN" altLang="zh-CN" sz="2800" b="1" noProof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rPr>
                <a:t>1.意识是自然界长期发展的产物</a:t>
              </a:r>
              <a:endParaRPr lang="zh-CN" altLang="zh-CN" sz="2800" b="1" noProof="1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  <a:p>
              <a:pPr fontAlgn="auto">
                <a:spcBef>
                  <a:spcPct val="0"/>
                </a:spcBef>
              </a:pPr>
              <a:r>
                <a:rPr lang="zh-CN" altLang="zh-CN" sz="2800" b="1" noProof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</a:rPr>
                <a:t>2.</a:t>
              </a:r>
              <a:r>
                <a:rPr lang="zh-CN" altLang="zh-CN" sz="2800" b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意识是社会发展的产物</a:t>
              </a:r>
              <a:endParaRPr lang="zh-CN" altLang="zh-CN" sz="2800" b="1" noProof="1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  <a:p>
              <a:pPr fontAlgn="auto">
                <a:spcBef>
                  <a:spcPct val="0"/>
                </a:spcBef>
              </a:pPr>
              <a:r>
                <a:rPr lang="zh-CN" altLang="zh-CN" sz="2800" b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3.人脑是意识活动的物质器官</a:t>
              </a:r>
              <a:endParaRPr lang="zh-CN" altLang="zh-CN" sz="2800" b="1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  <a:p>
              <a:pPr fontAlgn="auto">
                <a:spcBef>
                  <a:spcPct val="0"/>
                </a:spcBef>
              </a:pPr>
              <a:r>
                <a:rPr lang="zh-CN" altLang="zh-CN" sz="2800" b="1" smtClean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4.意识是对物质世界的反映</a:t>
              </a:r>
              <a:endParaRPr lang="zh-CN" altLang="zh-CN" sz="2800" b="1" noProof="1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7795" y="1229360"/>
            <a:ext cx="937704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、物质是不依赖于人的意识并能为人的意识所反映的客观实在，其中，“客观实在”是从：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A.自然界中抽象概括出来的共同属性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B.社会事物中抽象概括出来的共同属性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C.万事万物中抽象概括出来的共同属性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D.万事万物的总和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 b="1"/>
          </a:p>
        </p:txBody>
      </p:sp>
      <p:sp>
        <p:nvSpPr>
          <p:cNvPr id="24" name="圆角矩形 23"/>
          <p:cNvSpPr/>
          <p:nvPr/>
        </p:nvSpPr>
        <p:spPr>
          <a:xfrm>
            <a:off x="703580" y="848360"/>
            <a:ext cx="10702925" cy="5847715"/>
          </a:xfrm>
          <a:prstGeom prst="roundRect">
            <a:avLst/>
          </a:prstGeom>
          <a:noFill/>
          <a:ln w="635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zh-CN" altLang="en-US" sz="1900">
              <a:solidFill>
                <a:prstClr val="black"/>
              </a:solidFill>
            </a:endParaRPr>
          </a:p>
        </p:txBody>
      </p:sp>
      <p:sp>
        <p:nvSpPr>
          <p:cNvPr id="25" name="文本框 31"/>
          <p:cNvSpPr txBox="1"/>
          <p:nvPr>
            <p:custDataLst>
              <p:tags r:id="rId1"/>
            </p:custDataLst>
          </p:nvPr>
        </p:nvSpPr>
        <p:spPr>
          <a:xfrm>
            <a:off x="1565274" y="353766"/>
            <a:ext cx="9125588" cy="833117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no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48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练一练</a:t>
            </a:r>
            <a:endParaRPr lang="zh-CN" altLang="en-US" sz="48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19857" y="4019233"/>
            <a:ext cx="548640" cy="70548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914400"/>
            <a:r>
              <a:rPr lang="en-US" sz="400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endParaRPr lang="en-US" sz="400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rot="17520232">
            <a:off x="595006" y="514258"/>
            <a:ext cx="466975" cy="800527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zh-CN" altLang="en-US" sz="1900">
              <a:solidFill>
                <a:prstClr val="black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34060" y="817880"/>
            <a:ext cx="10702925" cy="5847715"/>
          </a:xfrm>
          <a:prstGeom prst="roundRect">
            <a:avLst/>
          </a:prstGeom>
          <a:noFill/>
          <a:ln w="635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zh-CN" altLang="en-US" sz="1900">
              <a:solidFill>
                <a:prstClr val="black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33755" y="1678940"/>
            <a:ext cx="10897235" cy="3706495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、在电脑的控制，机器自动调节，导弹自动命中目标，宇宙飞船自动导航。有人认为，电脑是有意识的。上述观点</a:t>
            </a:r>
            <a:b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</a:b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、认为意识是物质世界长期发展的产物   </a:t>
            </a:r>
            <a:b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</a:b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、否认意识是人脑对客观事物的反映</a:t>
            </a:r>
            <a:b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</a:b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、否认意识是人脑特有的机能            </a:t>
            </a:r>
            <a:b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</a:b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、否认意识对物质有能动作用</a:t>
            </a:r>
            <a:r>
              <a:rPr lang="zh-CN" altLang="en-US" sz="2800" b="1">
                <a:latin typeface="Times New Roman" panose="02020603050405020304" pitchFamily="18" charset="0"/>
                <a:sym typeface="+mn-ea"/>
              </a:rPr>
              <a:t> </a:t>
            </a:r>
            <a:endParaRPr sz="28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1" y="3096261"/>
            <a:ext cx="19051" cy="190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31"/>
          <p:cNvSpPr txBox="1"/>
          <p:nvPr>
            <p:custDataLst>
              <p:tags r:id="rId2"/>
            </p:custDataLst>
          </p:nvPr>
        </p:nvSpPr>
        <p:spPr>
          <a:xfrm>
            <a:off x="1287144" y="548076"/>
            <a:ext cx="9125588" cy="833117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no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48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练一练</a:t>
            </a:r>
            <a:endParaRPr lang="zh-CN" altLang="en-US" sz="48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19857" y="4019233"/>
            <a:ext cx="548640" cy="70548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914400"/>
            <a:r>
              <a:rPr lang="en-US" sz="400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endParaRPr lang="en-US" sz="4000">
              <a:ln w="22225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7361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049000" y="125857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512512" y="3632664"/>
            <a:ext cx="309880" cy="4432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285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822791" y="804817"/>
            <a:ext cx="4461608" cy="4891505"/>
          </a:xfrm>
          <a:prstGeom prst="rect">
            <a:avLst/>
          </a:prstGeom>
        </p:spPr>
      </p:pic>
    </p:spTree>
  </p:cSld>
  <p:clrMapOvr>
    <a:masterClrMapping/>
  </p:clrMapOvr>
  <p:transition advTm="1773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756285" y="140970"/>
            <a:ext cx="2892425" cy="874395"/>
          </a:xfrm>
          <a:prstGeom prst="round2Diag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阅读与思考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1830" y="3774440"/>
            <a:ext cx="10848340" cy="2799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列宁说，承认物质世界的先在性，是一切唯物主义的共性，科学研究表明，自然界是先于人类意识而存在的，人类生活的地球，早在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亿年前就已经形成了，但长期没有生物，没有人类，因而也就没有人的意识，只是到了距今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万年前，地球才出现了人类。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fontAlgn="auto"/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天地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万物是上帝创造的吗？我们现在所处的这个世界是由盘古开天辟地而来吗？自然界究竟是怎么产生的？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73760" y="1029970"/>
            <a:ext cx="9883140" cy="2744293"/>
            <a:chOff x="1997" y="3906"/>
            <a:chExt cx="14638" cy="6189"/>
          </a:xfrm>
        </p:grpSpPr>
        <p:grpSp>
          <p:nvGrpSpPr>
            <p:cNvPr id="15" name="组合 14"/>
            <p:cNvGrpSpPr/>
            <p:nvPr/>
          </p:nvGrpSpPr>
          <p:grpSpPr>
            <a:xfrm>
              <a:off x="1997" y="3913"/>
              <a:ext cx="6992" cy="6182"/>
              <a:chOff x="1997" y="3913"/>
              <a:chExt cx="6992" cy="6182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1997" y="3913"/>
                <a:ext cx="6992" cy="4476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3828" y="8918"/>
                <a:ext cx="3330" cy="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女娲造人</a:t>
                </a:r>
                <a:endPara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053" y="3906"/>
              <a:ext cx="6582" cy="6189"/>
              <a:chOff x="10053" y="3906"/>
              <a:chExt cx="6582" cy="6189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53" y="3906"/>
                <a:ext cx="6582" cy="4483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11158" y="8918"/>
                <a:ext cx="3695" cy="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zh-CN" altLang="en-US" sz="2800" b="1">
                    <a:latin typeface="宋体" panose="02010600030101010101" pitchFamily="2" charset="-122"/>
                    <a:ea typeface="宋体" panose="02010600030101010101" pitchFamily="2" charset="-122"/>
                  </a:rPr>
                  <a:t>盘古开天辟地</a:t>
                </a:r>
                <a:endPara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7174"/>
          <p:cNvSpPr txBox="1"/>
          <p:nvPr/>
        </p:nvSpPr>
        <p:spPr>
          <a:xfrm>
            <a:off x="228600" y="455613"/>
            <a:ext cx="8534400" cy="64452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fontAlgn="base"/>
            <a:r>
              <a:rPr lang="zh-CN" altLang="en-US" sz="3600" b="1" strike="noStrike" noProof="1">
                <a:ln>
                  <a:noFill/>
                </a:ln>
                <a:latin typeface="Arial" panose="020B0604020202020204" pitchFamily="34" charset="0"/>
                <a:ea typeface="宋体" panose="02010600030101010101" pitchFamily="2" charset="-122"/>
              </a:rPr>
              <a:t>一、自然界的物质性</a:t>
            </a:r>
            <a:endParaRPr lang="zh-CN" altLang="en-US" sz="3600" b="1" strike="noStrike" noProof="1">
              <a:ln>
                <a:noFill/>
              </a:ln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文本框 7171"/>
          <p:cNvSpPr txBox="1"/>
          <p:nvPr/>
        </p:nvSpPr>
        <p:spPr>
          <a:xfrm>
            <a:off x="862330" y="1283970"/>
            <a:ext cx="8305800" cy="645160"/>
          </a:xfrm>
          <a:prstGeom prst="rect">
            <a:avLst/>
          </a:prstGeom>
          <a:noFill/>
          <a:ln w="1905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lang="en-US" altLang="zh-CN" sz="36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</a:t>
            </a:r>
            <a:r>
              <a:rPr lang="zh-CN" altLang="en-US" sz="36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自然界在本质上是物质的</a:t>
            </a:r>
            <a:endParaRPr lang="zh-CN" altLang="en-US" sz="3600" b="1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Text Box 10"/>
          <p:cNvSpPr txBox="1"/>
          <p:nvPr/>
        </p:nvSpPr>
        <p:spPr>
          <a:xfrm>
            <a:off x="1246505" y="2364740"/>
            <a:ext cx="992124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原因：自然界中的事物是按照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自身固有的规律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形成和发展的，都有自己的起源和发展史，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都是统一的物质世界的一部分。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因此，宇宙根本不存在所谓的神或上帝，更不存在神或者上帝创造世界的活动。</a:t>
            </a:r>
            <a:endParaRPr lang="zh-CN" alt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756285" y="140970"/>
            <a:ext cx="2892425" cy="648335"/>
          </a:xfrm>
          <a:prstGeom prst="round2Diag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阅读与思考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flipV="1">
            <a:off x="756285" y="1015365"/>
            <a:ext cx="10847070" cy="1771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"/>
          <p:cNvSpPr txBox="1"/>
          <p:nvPr/>
        </p:nvSpPr>
        <p:spPr>
          <a:xfrm>
            <a:off x="406178" y="789542"/>
            <a:ext cx="10755459" cy="1908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《周易》认为，阴阳是天地的本原。老子说，万物负阴而抱阳，冲气以为和。《尚书》提出五行说，把金木水火土五种元素作为天所以命万物的根本。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泰勒斯说：世界的本原是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zh-CN" altLang="en-US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大地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浮于水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上，没有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水就没有万物。赫拉克利特认为：世界是一团永恒的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火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，它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在一定的分寸上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燃烧，在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一定的分寸上熄灭。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45640" y="2697480"/>
            <a:ext cx="7376795" cy="280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42290" y="5163820"/>
            <a:ext cx="104571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</a:rPr>
              <a:t>1.</a:t>
            </a:r>
            <a:r>
              <a:rPr lang="zh-CN" altLang="en-US" sz="2400" b="1">
                <a:solidFill>
                  <a:srgbClr val="C00000"/>
                </a:solidFill>
              </a:rPr>
              <a:t>古代的哲学家为什么把水、火等看作世界的本质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en-US" altLang="zh-CN" sz="2400" b="1">
                <a:solidFill>
                  <a:srgbClr val="C00000"/>
                </a:solidFill>
              </a:rPr>
              <a:t>2.</a:t>
            </a:r>
            <a:r>
              <a:rPr lang="zh-CN" altLang="en-US" sz="2400" b="1">
                <a:solidFill>
                  <a:srgbClr val="C00000"/>
                </a:solidFill>
              </a:rPr>
              <a:t>在自然界中，既有姿态万千的山川湖海，也有许多看不见却又真实存在着的事物，如磁场、超声波、紫外线等、从哲学的角度看，这些事物有什么共性？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7174"/>
          <p:cNvSpPr txBox="1"/>
          <p:nvPr/>
        </p:nvSpPr>
        <p:spPr>
          <a:xfrm>
            <a:off x="243840" y="138748"/>
            <a:ext cx="8534400" cy="64452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fontAlgn="base"/>
            <a:r>
              <a:rPr lang="zh-CN" altLang="en-US" sz="3600" b="1" strike="noStrike" noProof="1">
                <a:ln>
                  <a:noFill/>
                </a:ln>
                <a:latin typeface="Arial" panose="020B0604020202020204" pitchFamily="34" charset="0"/>
                <a:ea typeface="宋体" panose="02010600030101010101" pitchFamily="2" charset="-122"/>
              </a:rPr>
              <a:t>一、自然界的物质性</a:t>
            </a:r>
            <a:endParaRPr lang="zh-CN" altLang="en-US" sz="3600" b="1" strike="noStrike" noProof="1">
              <a:ln>
                <a:noFill/>
              </a:ln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文本框 7171"/>
          <p:cNvSpPr txBox="1"/>
          <p:nvPr/>
        </p:nvSpPr>
        <p:spPr>
          <a:xfrm>
            <a:off x="667385" y="783590"/>
            <a:ext cx="8305800" cy="521970"/>
          </a:xfrm>
          <a:prstGeom prst="rect">
            <a:avLst/>
          </a:prstGeom>
          <a:noFill/>
          <a:ln w="1905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</a:t>
            </a:r>
            <a:r>
              <a:rPr lang="zh-CN" altLang="en-US" sz="28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物质的概念</a:t>
            </a:r>
            <a:endParaRPr lang="zh-CN" altLang="en-US" sz="28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6410" y="3285490"/>
            <a:ext cx="10980420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物质是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不依赖于人的意识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，并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能为人的意识所反映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客观实在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86410" y="1472565"/>
            <a:ext cx="10287000" cy="1589405"/>
          </a:xfrm>
          <a:prstGeom prst="wedgeRoundRectCallout">
            <a:avLst>
              <a:gd name="adj1" fmla="val -3745"/>
              <a:gd name="adj2" fmla="val 655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物质的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客观性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：指无论人们是否喜欢，是否承认，是否认识，它都客观存在着，不以人的意志为转移。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（与唯心主义划清了界限）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6609080" y="4853623"/>
            <a:ext cx="3786188" cy="1524000"/>
          </a:xfrm>
          <a:prstGeom prst="wedgeRoundRectCallout">
            <a:avLst>
              <a:gd name="adj1" fmla="val 60"/>
              <a:gd name="adj2" fmla="val -10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物质有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可知性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，能被人们所认识。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（与不可知论划清了界限）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5"/>
          <p:cNvSpPr/>
          <p:nvPr/>
        </p:nvSpPr>
        <p:spPr>
          <a:xfrm flipH="1">
            <a:off x="243840" y="5280025"/>
            <a:ext cx="4791075" cy="1414145"/>
          </a:xfrm>
          <a:prstGeom prst="wedgeRoundRectCallout">
            <a:avLst>
              <a:gd name="adj1" fmla="val 5509"/>
              <a:gd name="adj2" fmla="val -792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客观实在性是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物质的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唯一特性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是万事万物共同的本质，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是物质和意识的唯一区别。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60058" y="437273"/>
            <a:ext cx="6443719" cy="68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965">
                <a:latin typeface="微软雅黑" panose="020B0503020204020204" pitchFamily="34" charset="-122"/>
                <a:ea typeface="微软雅黑" panose="020B0503020204020204" pitchFamily="34" charset="-122"/>
              </a:rPr>
              <a:t>判断：物质的唯一特性是</a:t>
            </a:r>
            <a:r>
              <a:rPr lang="zh-CN" altLang="en-US" sz="2965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客观存在性。</a:t>
            </a:r>
            <a:endParaRPr lang="zh-CN" altLang="en-US" sz="2965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46896" y="209492"/>
            <a:ext cx="998474" cy="1098550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235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endParaRPr lang="en-US" altLang="zh-CN" sz="4235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860730" y="1480094"/>
            <a:ext cx="6704424" cy="77660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96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客观实在”</a:t>
            </a:r>
            <a:r>
              <a:rPr lang="en-US" altLang="en-US" sz="296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≠</a:t>
            </a:r>
            <a:r>
              <a:rPr lang="zh-CN" altLang="en-US" sz="296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“客观存在”</a:t>
            </a:r>
            <a:endParaRPr lang="zh-CN" altLang="en-US" sz="2965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/>
        </p:nvSpPr>
        <p:spPr>
          <a:xfrm>
            <a:off x="962025" y="2428875"/>
            <a:ext cx="10097770" cy="398970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23850" indent="-3238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indent="-215900" algn="l" defTabSz="8642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zh-CN" sz="2965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965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965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965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 “客观实在性”</a:t>
            </a:r>
            <a:r>
              <a:rPr lang="en-US" altLang="zh-CN" sz="2965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965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是指不管人们喜欢不喜欢、知道不知道、承认不承认，它都不依赖于人的意识而实实在在地存在着。是对世界万事万物和现象的共同特性的抽象概括，</a:t>
            </a:r>
            <a:r>
              <a:rPr lang="zh-CN" altLang="en-US" sz="296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是物质的唯一特性。它不包括精神、意识现象。 </a:t>
            </a:r>
            <a:endParaRPr lang="zh-CN" altLang="en-US" sz="2965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965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965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965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965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）“客观存在”</a:t>
            </a:r>
            <a:r>
              <a:rPr lang="en-US" altLang="zh-CN" sz="2965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</a:t>
            </a:r>
            <a:r>
              <a:rPr lang="zh-CN" altLang="en-US" sz="296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物质现象</a:t>
            </a:r>
            <a:r>
              <a:rPr lang="en-US" altLang="zh-CN" sz="296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+</a:t>
            </a:r>
            <a:r>
              <a:rPr lang="zh-CN" altLang="en-US" sz="296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精神、意识现象</a:t>
            </a:r>
            <a:endParaRPr lang="zh-CN" altLang="en-US" sz="2965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6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063625" y="1058545"/>
            <a:ext cx="10066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思考：如何区分哲学上的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概念与具体的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物质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形态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95563" y="2184242"/>
            <a:ext cx="7210425" cy="3634740"/>
            <a:chOff x="1679" y="1645"/>
            <a:chExt cx="15140" cy="7632"/>
          </a:xfrm>
        </p:grpSpPr>
        <p:pic>
          <p:nvPicPr>
            <p:cNvPr id="25" name="图片 24" descr="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 flipH="1">
              <a:off x="5686" y="7015"/>
              <a:ext cx="2562" cy="1898"/>
            </a:xfrm>
            <a:prstGeom prst="rect">
              <a:avLst/>
            </a:prstGeom>
          </p:spPr>
        </p:pic>
        <p:pic>
          <p:nvPicPr>
            <p:cNvPr id="26" name="图片 25" descr="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1679" y="6200"/>
              <a:ext cx="1856" cy="2713"/>
            </a:xfrm>
            <a:prstGeom prst="rect">
              <a:avLst/>
            </a:prstGeom>
          </p:spPr>
        </p:pic>
        <p:pic>
          <p:nvPicPr>
            <p:cNvPr id="30" name="图片 29" descr="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15009" y="6200"/>
              <a:ext cx="1810" cy="260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8092" y="1645"/>
              <a:ext cx="2784" cy="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4500" smtClean="0">
                  <a:latin typeface="Arial" panose="020B0604020202020204" pitchFamily="34" charset="0"/>
                  <a:ea typeface="微软雅黑" panose="020B0503020204020204" pitchFamily="34" charset="-122"/>
                </a:rPr>
                <a:t>水果</a:t>
              </a:r>
              <a:endParaRPr lang="zh-CN" altLang="en-US" sz="4500" smtClean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右箭头 31"/>
            <p:cNvSpPr/>
            <p:nvPr/>
          </p:nvSpPr>
          <p:spPr>
            <a:xfrm rot="19740000">
              <a:off x="3676" y="4309"/>
              <a:ext cx="2014" cy="462"/>
            </a:xfrm>
            <a:prstGeom prst="rightArrow">
              <a:avLst/>
            </a:prstGeom>
            <a:solidFill>
              <a:srgbClr val="8BB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右箭头 32"/>
            <p:cNvSpPr/>
            <p:nvPr/>
          </p:nvSpPr>
          <p:spPr>
            <a:xfrm rot="12600000">
              <a:off x="13697" y="4653"/>
              <a:ext cx="2014" cy="462"/>
            </a:xfrm>
            <a:prstGeom prst="rightArrow">
              <a:avLst/>
            </a:prstGeom>
            <a:solidFill>
              <a:srgbClr val="8F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右箭头 33"/>
            <p:cNvSpPr/>
            <p:nvPr/>
          </p:nvSpPr>
          <p:spPr>
            <a:xfrm rot="18660000">
              <a:off x="6635" y="5701"/>
              <a:ext cx="2014" cy="462"/>
            </a:xfrm>
            <a:prstGeom prst="rightArrow">
              <a:avLst/>
            </a:prstGeom>
            <a:solidFill>
              <a:srgbClr val="8F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右箭头 34"/>
            <p:cNvSpPr/>
            <p:nvPr/>
          </p:nvSpPr>
          <p:spPr>
            <a:xfrm rot="13560000">
              <a:off x="10563" y="5542"/>
              <a:ext cx="2014" cy="462"/>
            </a:xfrm>
            <a:prstGeom prst="rightArrow">
              <a:avLst/>
            </a:prstGeom>
            <a:solidFill>
              <a:srgbClr val="8F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36" name="图片 35" descr="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080000" flipH="1">
              <a:off x="10724" y="6648"/>
              <a:ext cx="2363" cy="262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4570730" y="1842770"/>
            <a:ext cx="3757930" cy="521970"/>
          </a:xfrm>
          <a:prstGeom prst="rect">
            <a:avLst/>
          </a:prstGeom>
          <a:solidFill>
            <a:srgbClr val="C2FDFE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哲学上的“物质”概念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28235" y="5962015"/>
            <a:ext cx="3400425" cy="650875"/>
          </a:xfrm>
          <a:prstGeom prst="rect">
            <a:avLst/>
          </a:prstGeom>
          <a:solidFill>
            <a:srgbClr val="C2FDFE"/>
          </a:solidFill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具体的“物质”形态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1310" y="115570"/>
            <a:ext cx="3146425" cy="680720"/>
            <a:chOff x="397" y="164"/>
            <a:chExt cx="6809" cy="1228"/>
          </a:xfrm>
          <a:noFill/>
        </p:grpSpPr>
        <p:sp>
          <p:nvSpPr>
            <p:cNvPr id="8" name="棱台 7"/>
            <p:cNvSpPr/>
            <p:nvPr/>
          </p:nvSpPr>
          <p:spPr>
            <a:xfrm>
              <a:off x="397" y="164"/>
              <a:ext cx="6809" cy="1228"/>
            </a:xfrm>
            <a:prstGeom prst="beve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1" y="279"/>
              <a:ext cx="6287" cy="942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一、物质的含义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47754" y="1182487"/>
            <a:ext cx="9142254" cy="4493661"/>
            <a:chOff x="0" y="1983"/>
            <a:chExt cx="14398" cy="7077"/>
          </a:xfrm>
          <a:noFill/>
        </p:grpSpPr>
        <p:sp>
          <p:nvSpPr>
            <p:cNvPr id="70659" name="上箭头 70658"/>
            <p:cNvSpPr/>
            <p:nvPr/>
          </p:nvSpPr>
          <p:spPr>
            <a:xfrm rot="2192289">
              <a:off x="2640" y="2280"/>
              <a:ext cx="175" cy="4935"/>
            </a:xfrm>
            <a:prstGeom prst="upArrow">
              <a:avLst>
                <a:gd name="adj1" fmla="val 50000"/>
                <a:gd name="adj2" fmla="val 704086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660" name="上箭头 70659"/>
            <p:cNvSpPr/>
            <p:nvPr/>
          </p:nvSpPr>
          <p:spPr>
            <a:xfrm rot="1441309" flipH="1">
              <a:off x="4320" y="2880"/>
              <a:ext cx="120" cy="4800"/>
            </a:xfrm>
            <a:prstGeom prst="upArrow">
              <a:avLst>
                <a:gd name="adj1" fmla="val 50000"/>
                <a:gd name="adj2" fmla="val 1000000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661" name="上箭头 70660"/>
            <p:cNvSpPr/>
            <p:nvPr/>
          </p:nvSpPr>
          <p:spPr>
            <a:xfrm rot="993977">
              <a:off x="6000" y="3000"/>
              <a:ext cx="120" cy="4080"/>
            </a:xfrm>
            <a:prstGeom prst="upArrow">
              <a:avLst>
                <a:gd name="adj1" fmla="val 50000"/>
                <a:gd name="adj2" fmla="val 850000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662" name="上箭头 70661"/>
            <p:cNvSpPr/>
            <p:nvPr/>
          </p:nvSpPr>
          <p:spPr>
            <a:xfrm rot="-1254304" flipH="1">
              <a:off x="9360" y="3000"/>
              <a:ext cx="120" cy="4218"/>
            </a:xfrm>
            <a:prstGeom prst="upArrow">
              <a:avLst>
                <a:gd name="adj1" fmla="val 50000"/>
                <a:gd name="adj2" fmla="val 877507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663" name="上箭头 70662"/>
            <p:cNvSpPr/>
            <p:nvPr/>
          </p:nvSpPr>
          <p:spPr>
            <a:xfrm rot="-220059">
              <a:off x="7680" y="3240"/>
              <a:ext cx="120" cy="4320"/>
            </a:xfrm>
            <a:prstGeom prst="upArrow">
              <a:avLst>
                <a:gd name="adj1" fmla="val 50000"/>
                <a:gd name="adj2" fmla="val 900000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664" name="上箭头 70663"/>
            <p:cNvSpPr/>
            <p:nvPr/>
          </p:nvSpPr>
          <p:spPr>
            <a:xfrm rot="-1941134">
              <a:off x="11738" y="2310"/>
              <a:ext cx="135" cy="5813"/>
            </a:xfrm>
            <a:prstGeom prst="upArrow">
              <a:avLst>
                <a:gd name="adj1" fmla="val 50000"/>
                <a:gd name="adj2" fmla="val 1074993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665" name="圆角矩形 70664"/>
            <p:cNvSpPr/>
            <p:nvPr/>
          </p:nvSpPr>
          <p:spPr>
            <a:xfrm>
              <a:off x="4440" y="1983"/>
              <a:ext cx="5457" cy="1080"/>
            </a:xfrm>
            <a:prstGeom prst="roundRect">
              <a:avLst>
                <a:gd name="adj" fmla="val 16667"/>
              </a:avLst>
            </a:pr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华文琥珀" panose="02010800040101010101" pitchFamily="2" charset="-122"/>
                </a:rPr>
                <a:t>客观实在性</a:t>
              </a:r>
              <a:endParaRPr lang="zh-CN" altLang="en-US" sz="28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琥珀" panose="02010800040101010101" pitchFamily="2" charset="-122"/>
              </a:endParaRPr>
            </a:p>
          </p:txBody>
        </p:sp>
        <p:sp>
          <p:nvSpPr>
            <p:cNvPr id="70666" name="文本框 70665"/>
            <p:cNvSpPr txBox="1"/>
            <p:nvPr/>
          </p:nvSpPr>
          <p:spPr>
            <a:xfrm>
              <a:off x="5352" y="4191"/>
              <a:ext cx="4128" cy="111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4000">
                  <a:latin typeface="Times New Roman" panose="02020603050405020304" pitchFamily="18" charset="0"/>
                  <a:ea typeface="华文新魏" panose="02010800040101010101" pitchFamily="2" charset="-122"/>
                </a:rPr>
                <a:t> </a:t>
              </a:r>
              <a:r>
                <a:rPr lang="zh-CN" altLang="en-US" sz="2800" b="1">
                  <a:ln>
                    <a:solidFill>
                      <a:schemeClr val="bg1"/>
                    </a:solidFill>
                  </a:ln>
                  <a:latin typeface="Times New Roman" panose="02020603050405020304" pitchFamily="18" charset="0"/>
                  <a:ea typeface="华文新魏" panose="02010800040101010101" pitchFamily="2" charset="-122"/>
                </a:rPr>
                <a:t>概括共同本质</a:t>
              </a:r>
              <a:r>
                <a:rPr lang="zh-CN" altLang="en-US" sz="2800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  </a:t>
              </a:r>
              <a:r>
                <a:rPr lang="zh-CN" altLang="en-US" sz="4000">
                  <a:latin typeface="Times New Roman" panose="02020603050405020304" pitchFamily="18" charset="0"/>
                  <a:ea typeface="华文新魏" panose="02010800040101010101" pitchFamily="2" charset="-122"/>
                </a:rPr>
                <a:t> </a:t>
              </a:r>
              <a:endParaRPr lang="zh-CN" altLang="en-US" sz="4000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sp>
          <p:nvSpPr>
            <p:cNvPr id="70668" name="文本框 70667"/>
            <p:cNvSpPr txBox="1"/>
            <p:nvPr/>
          </p:nvSpPr>
          <p:spPr>
            <a:xfrm>
              <a:off x="0" y="6720"/>
              <a:ext cx="2528" cy="82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山川湖泊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0669" name="矩形 70668"/>
            <p:cNvSpPr/>
            <p:nvPr/>
          </p:nvSpPr>
          <p:spPr>
            <a:xfrm>
              <a:off x="2280" y="7440"/>
              <a:ext cx="2528" cy="82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花鸟鱼虫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0670" name="矩形 70669"/>
            <p:cNvSpPr/>
            <p:nvPr/>
          </p:nvSpPr>
          <p:spPr>
            <a:xfrm>
              <a:off x="4440" y="6720"/>
              <a:ext cx="2808" cy="82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电场 磁场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0671" name="文本框 70670"/>
            <p:cNvSpPr txBox="1"/>
            <p:nvPr/>
          </p:nvSpPr>
          <p:spPr>
            <a:xfrm>
              <a:off x="6840" y="7440"/>
              <a:ext cx="2808" cy="82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声波 射线</a:t>
              </a:r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0672" name="文本框 70671"/>
            <p:cNvSpPr txBox="1"/>
            <p:nvPr/>
          </p:nvSpPr>
          <p:spPr>
            <a:xfrm>
              <a:off x="9480" y="6720"/>
              <a:ext cx="2528" cy="82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风雨雷电</a:t>
              </a:r>
              <a:endParaRPr lang="en-US" altLang="zh-CN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0673" name="矩形 70672"/>
            <p:cNvSpPr/>
            <p:nvPr/>
          </p:nvSpPr>
          <p:spPr>
            <a:xfrm>
              <a:off x="11870" y="7440"/>
              <a:ext cx="2528" cy="82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…………</a:t>
              </a:r>
              <a:endParaRPr lang="en-US" altLang="zh-CN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0676" name="右大括号 70675"/>
            <p:cNvSpPr/>
            <p:nvPr/>
          </p:nvSpPr>
          <p:spPr>
            <a:xfrm rot="5400000">
              <a:off x="6930" y="3150"/>
              <a:ext cx="660" cy="11160"/>
            </a:xfrm>
            <a:prstGeom prst="rightBrace">
              <a:avLst>
                <a:gd name="adj1" fmla="val 0"/>
                <a:gd name="adj2" fmla="val 50000"/>
              </a:avLst>
            </a:prstGeom>
            <a:grp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520330" y="660544"/>
            <a:ext cx="3757930" cy="521970"/>
          </a:xfrm>
          <a:prstGeom prst="rect">
            <a:avLst/>
          </a:prstGeom>
          <a:solidFill>
            <a:srgbClr val="C2FDFE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哲学上的“物质”概念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57807" y="5687577"/>
            <a:ext cx="3400425" cy="650875"/>
          </a:xfrm>
          <a:prstGeom prst="rect">
            <a:avLst/>
          </a:prstGeom>
          <a:solidFill>
            <a:srgbClr val="C2FDFE"/>
          </a:solidFill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具体的“物质”形态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0667" name="文本框 70666"/>
          <p:cNvSpPr txBox="1"/>
          <p:nvPr/>
        </p:nvSpPr>
        <p:spPr>
          <a:xfrm>
            <a:off x="4357143" y="23672"/>
            <a:ext cx="408410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（抽象 、一般、共性）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77" name="矩形 70676"/>
          <p:cNvSpPr/>
          <p:nvPr/>
        </p:nvSpPr>
        <p:spPr>
          <a:xfrm>
            <a:off x="4520330" y="6338418"/>
            <a:ext cx="3738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（具体、个别、个性）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3" name="文本框 7174"/>
          <p:cNvSpPr txBox="1"/>
          <p:nvPr/>
        </p:nvSpPr>
        <p:spPr>
          <a:xfrm>
            <a:off x="243840" y="138748"/>
            <a:ext cx="8534400" cy="64452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fontAlgn="base"/>
            <a:r>
              <a:rPr lang="zh-CN" altLang="en-US" sz="3600" b="1" strike="noStrike" noProof="1">
                <a:ln>
                  <a:noFill/>
                </a:ln>
                <a:latin typeface="Arial" panose="020B0604020202020204" pitchFamily="34" charset="0"/>
                <a:ea typeface="宋体" panose="02010600030101010101" pitchFamily="2" charset="-122"/>
              </a:rPr>
              <a:t>一、自然界的物质性</a:t>
            </a:r>
            <a:endParaRPr lang="zh-CN" altLang="en-US" sz="3600" b="1" strike="noStrike" noProof="1">
              <a:ln>
                <a:noFill/>
              </a:ln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0667" grpId="0"/>
      <p:bldP spid="7067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4418.2834645669291,&quot;width&quot;:13495.311811023621}"/>
  <p:tag name="REFSHAPE" val="527424012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66.xml><?xml version="1.0" encoding="utf-8"?>
<p:tagLst xmlns:p="http://schemas.openxmlformats.org/presentationml/2006/main">
  <p:tag name="KSO_WM_UNIT_TABLE_BEAUTIFY" val="smartTable{d65d1a0f-ebb8-4785-a8ff-6f79aea5452c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367"/>
  <p:tag name="KSO_WM_UNIT_CLEAR" val="1"/>
  <p:tag name="KSO_WM_UNIT_COMPATIBLE" val="0"/>
  <p:tag name="KSO_WM_UNIT_HIGHLIGHT" val="0"/>
  <p:tag name="KSO_WM_UNIT_ID" val="diagram160367_5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RELATE_UNITID" val="260*l*1"/>
  <p:tag name="KSO_WM_UNIT_TYPE" val="a"/>
  <p:tag name="KSO_WM_UNIT_VALUE" val="25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367"/>
  <p:tag name="KSO_WM_UNIT_CLEAR" val="1"/>
  <p:tag name="KSO_WM_UNIT_COMPATIBLE" val="0"/>
  <p:tag name="KSO_WM_UNIT_HIGHLIGHT" val="0"/>
  <p:tag name="KSO_WM_UNIT_ID" val="diagram160367_5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RELATE_UNITID" val="260*l*1"/>
  <p:tag name="KSO_WM_UNIT_TYPE" val="a"/>
  <p:tag name="KSO_WM_UNIT_VALUE" val="25"/>
</p:tagLst>
</file>

<file path=ppt/tags/tag78.xml><?xml version="1.0" encoding="utf-8"?>
<p:tagLst xmlns:p="http://schemas.openxmlformats.org/presentationml/2006/main">
  <p:tag name="AS_UNIQUEID" val="1233"/>
</p:tagLst>
</file>

<file path=ppt/tags/tag79.xml><?xml version="1.0" encoding="utf-8"?>
<p:tagLst xmlns:p="http://schemas.openxmlformats.org/presentationml/2006/main">
  <p:tag name="AS_UNIQUEID" val="1234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1229"/>
</p:tagLst>
</file>

<file path=ppt/tags/tag81.xml><?xml version="1.0" encoding="utf-8"?>
<p:tagLst xmlns:p="http://schemas.openxmlformats.org/presentationml/2006/main">
  <p:tag name="AS_UNIQUEID" val="1230"/>
</p:tagLst>
</file>

<file path=ppt/tags/tag82.xml><?xml version="1.0" encoding="utf-8"?>
<p:tagLst xmlns:p="http://schemas.openxmlformats.org/presentationml/2006/main">
  <p:tag name="AS_UNIQUEID" val="1231"/>
</p:tagLst>
</file>

<file path=ppt/tags/tag8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3838ae1a-9574-4b07-80f2-18c474e3cc8b"/>
  <p:tag name="COMMONDATA" val="eyJoZGlkIjoiNjhjZTc3YmYzMTUxOGJmYzVhODk4MmU5ZTJhNDMyMWQifQ==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第一PPT模板网-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3688</Words>
  <Application>WPS 演示</Application>
  <PresentationFormat>自定义</PresentationFormat>
  <Paragraphs>396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Wingdings</vt:lpstr>
      <vt:lpstr>楷体</vt:lpstr>
      <vt:lpstr>Times New Roman</vt:lpstr>
      <vt:lpstr>黑体</vt:lpstr>
      <vt:lpstr>华文琥珀</vt:lpstr>
      <vt:lpstr>华文新魏</vt:lpstr>
      <vt:lpstr>Arial Unicode MS</vt:lpstr>
      <vt:lpstr>Calibri</vt:lpstr>
      <vt:lpstr>幼圆</vt:lpstr>
      <vt:lpstr>方正粗黑宋简体</vt:lpstr>
      <vt:lpstr>DFKai-SB</vt:lpstr>
      <vt:lpstr>MingLiU-ExtB</vt:lpstr>
      <vt:lpstr>华文仿宋</vt:lpstr>
      <vt:lpstr>楷体_GB2312</vt:lpstr>
      <vt:lpstr>新宋体</vt:lpstr>
      <vt:lpstr>Calibri Light</vt:lpstr>
      <vt:lpstr>华文行楷</vt:lpstr>
      <vt:lpstr>Calibri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Manager>第一PPT模板网-WWW.1PPT.COM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chrinstine</cp:lastModifiedBy>
  <cp:revision>12</cp:revision>
  <cp:lastPrinted>2021-05-06T15:37:00Z</cp:lastPrinted>
  <dcterms:created xsi:type="dcterms:W3CDTF">2021-05-06T15:37:00Z</dcterms:created>
  <dcterms:modified xsi:type="dcterms:W3CDTF">2023-07-28T15:37:13Z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B4C4667F93DE48F9ACF35C1BA5150677</vt:lpwstr>
  </property>
  <property fmtid="{D5CDD505-2E9C-101B-9397-08002B2CF9AE}" pid="3" name="KSOProductBuildVer">
    <vt:lpwstr>2052-12.1.0.15120</vt:lpwstr>
  </property>
</Properties>
</file>