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2" r:id="rId3"/>
    <p:sldId id="319" r:id="rId4"/>
    <p:sldId id="306" r:id="rId5"/>
    <p:sldId id="307" r:id="rId6"/>
    <p:sldId id="320" r:id="rId7"/>
    <p:sldId id="308" r:id="rId8"/>
    <p:sldId id="321" r:id="rId9"/>
    <p:sldId id="309" r:id="rId10"/>
    <p:sldId id="317" r:id="rId11"/>
    <p:sldId id="310" r:id="rId12"/>
    <p:sldId id="311" r:id="rId13"/>
    <p:sldId id="322" r:id="rId14"/>
    <p:sldId id="312" r:id="rId15"/>
    <p:sldId id="313" r:id="rId16"/>
    <p:sldId id="314" r:id="rId17"/>
    <p:sldId id="315" r:id="rId18"/>
    <p:sldId id="316" r:id="rId19"/>
    <p:sldId id="286" r:id="rId20"/>
  </p:sldIdLst>
  <p:sldSz cx="12192000" cy="6858000"/>
  <p:notesSz cx="6858000" cy="9144000"/>
  <p:embeddedFontLst>
    <p:embeddedFont>
      <p:font typeface="微软雅黑" panose="020B0503020204020204" pitchFamily="34" charset="-122"/>
      <p:regular r:id="rId24"/>
    </p:embeddedFont>
    <p:embeddedFont>
      <p:font typeface="黑体" panose="02010609060101010101" pitchFamily="49" charset="-122"/>
      <p:regular r:id="rId25"/>
    </p:embeddedFont>
    <p:embeddedFont>
      <p:font typeface="STXinwei" panose="02010800040101010101" pitchFamily="2" charset="-122"/>
      <p:regular r:id="rId26"/>
    </p:embeddedFont>
    <p:embeddedFont>
      <p:font typeface="楷体" panose="02010609060101010101" pitchFamily="49" charset="-122"/>
      <p:regular r:id="rId27"/>
    </p:embeddedFont>
    <p:embeddedFont>
      <p:font typeface="Calibri" panose="020F0502020204030204" charset="0"/>
      <p:regular r:id="rId28"/>
      <p:bold r:id="rId29"/>
      <p:italic r:id="rId30"/>
      <p:boldItalic r:id="rId31"/>
    </p:embeddedFont>
    <p:embeddedFont>
      <p:font typeface="Calibri Light" panose="020F0302020204030204" charset="0"/>
      <p:regular r:id="rId32"/>
      <p:italic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16" y="576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96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1.xml"/><Relationship Id="rId33" Type="http://schemas.openxmlformats.org/officeDocument/2006/relationships/font" Target="fonts/font10.fntdata"/><Relationship Id="rId32" Type="http://schemas.openxmlformats.org/officeDocument/2006/relationships/font" Target="fonts/font9.fntdata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EDBE-FB69-449C-A91F-94F6FDC8A0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275A-8FBE-417A-A131-220CB416E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EDBE-FB69-449C-A91F-94F6FDC8A0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275A-8FBE-417A-A131-220CB416E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EDBE-FB69-449C-A91F-94F6FDC8A0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275A-8FBE-417A-A131-220CB416E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EDBE-FB69-449C-A91F-94F6FDC8A0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275A-8FBE-417A-A131-220CB416E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EDBE-FB69-449C-A91F-94F6FDC8A0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275A-8FBE-417A-A131-220CB416E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EDBE-FB69-449C-A91F-94F6FDC8A0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275A-8FBE-417A-A131-220CB416E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EDBE-FB69-449C-A91F-94F6FDC8A0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275A-8FBE-417A-A131-220CB416E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EDBE-FB69-449C-A91F-94F6FDC8A0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275A-8FBE-417A-A131-220CB416E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EDBE-FB69-449C-A91F-94F6FDC8A0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275A-8FBE-417A-A131-220CB416E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EDBE-FB69-449C-A91F-94F6FDC8A0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275A-8FBE-417A-A131-220CB416E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1EDBE-FB69-449C-A91F-94F6FDC8A0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275A-8FBE-417A-A131-220CB416E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file:///D:\qq&#25991;&#20214;\712321467\Image\C2C\Image2\%7b75232B38-A165-1FB7-499C-2E1C792CACB5%7d.png" TargetMode="Externa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EDBE-FB69-449C-A91F-94F6FDC8A0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2275A-8FBE-417A-A131-220CB416EC8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62752" y="1020777"/>
            <a:ext cx="1824569" cy="4929262"/>
            <a:chOff x="2144643" y="1990147"/>
            <a:chExt cx="1824569" cy="5052326"/>
          </a:xfrm>
        </p:grpSpPr>
        <p:sp>
          <p:nvSpPr>
            <p:cNvPr id="2" name="Freeform 5"/>
            <p:cNvSpPr/>
            <p:nvPr/>
          </p:nvSpPr>
          <p:spPr bwMode="auto">
            <a:xfrm flipH="1">
              <a:off x="2144643" y="1990147"/>
              <a:ext cx="1592036" cy="5052326"/>
            </a:xfrm>
            <a:custGeom>
              <a:avLst/>
              <a:gdLst>
                <a:gd name="T0" fmla="*/ 0 w 926"/>
                <a:gd name="T1" fmla="*/ 369 h 2009"/>
                <a:gd name="T2" fmla="*/ 0 w 926"/>
                <a:gd name="T3" fmla="*/ 0 h 2009"/>
                <a:gd name="T4" fmla="*/ 926 w 926"/>
                <a:gd name="T5" fmla="*/ 0 h 2009"/>
                <a:gd name="T6" fmla="*/ 926 w 926"/>
                <a:gd name="T7" fmla="*/ 2009 h 2009"/>
                <a:gd name="T8" fmla="*/ 224 w 926"/>
                <a:gd name="T9" fmla="*/ 2009 h 2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4" h="2009">
                  <a:moveTo>
                    <a:pt x="0" y="369"/>
                  </a:moveTo>
                  <a:lnTo>
                    <a:pt x="0" y="0"/>
                  </a:lnTo>
                  <a:lnTo>
                    <a:pt x="926" y="0"/>
                  </a:lnTo>
                  <a:lnTo>
                    <a:pt x="926" y="2009"/>
                  </a:lnTo>
                  <a:lnTo>
                    <a:pt x="224" y="2009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491884" y="2217165"/>
              <a:ext cx="923330" cy="465185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800" b="1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社会历史的发展</a:t>
              </a:r>
              <a:endParaRPr lang="en-US" altLang="zh-CN" sz="4800" b="1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415214" y="3309785"/>
              <a:ext cx="553998" cy="355924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>
                  <a:solidFill>
                    <a:sysClr val="windowText" lastClr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第五课 寻觅社会的真谛</a:t>
              </a:r>
              <a:endParaRPr lang="en-US" altLang="zh-CN" sz="2400" b="1">
                <a:solidFill>
                  <a:sysClr val="windowText" lastClr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88"/>
          <a:stretch>
            <a:fillRect/>
          </a:stretch>
        </p:blipFill>
        <p:spPr>
          <a:xfrm flipH="1">
            <a:off x="7101456" y="143641"/>
            <a:ext cx="5090544" cy="747084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242971" y="-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0"/>
            <a:ext cx="303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社会历史发展的规律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412376" y="954723"/>
            <a:ext cx="1452284" cy="14522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经济基础</a:t>
            </a:r>
            <a:endParaRPr kumimoji="1"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008095" y="988367"/>
            <a:ext cx="40879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社会一定发展阶段的生产力决定的占统治地位的</a:t>
            </a:r>
            <a:r>
              <a:rPr kumimoji="1"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生产关系的总和</a:t>
            </a:r>
            <a:endParaRPr kumimoji="1"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051176" y="921078"/>
            <a:ext cx="1452284" cy="14522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上层建筑</a:t>
            </a:r>
            <a:endParaRPr kumimoji="1"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503460" y="772923"/>
            <a:ext cx="42761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建立在一定经济基础之上的</a:t>
            </a:r>
            <a:r>
              <a:rPr kumimoji="1"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意识形态</a:t>
            </a:r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（政治思想、法律思想、道德等）以及对应的</a:t>
            </a:r>
            <a:r>
              <a:rPr kumimoji="1"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制度、组织和设施</a:t>
            </a:r>
            <a:endParaRPr kumimoji="1"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3" name="直线箭头连接符 62"/>
          <p:cNvCxnSpPr/>
          <p:nvPr/>
        </p:nvCxnSpPr>
        <p:spPr>
          <a:xfrm>
            <a:off x="4273539" y="3186331"/>
            <a:ext cx="2444026" cy="120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线箭头连接符 63"/>
          <p:cNvCxnSpPr/>
          <p:nvPr/>
        </p:nvCxnSpPr>
        <p:spPr>
          <a:xfrm flipH="1">
            <a:off x="4321221" y="3500635"/>
            <a:ext cx="2444026" cy="120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4523499" y="2519521"/>
            <a:ext cx="203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决定</a:t>
            </a:r>
            <a:endParaRPr kumimoji="1"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886780" y="2964010"/>
            <a:ext cx="1030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上层建筑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3073384" y="2953766"/>
            <a:ext cx="1030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经济基础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864660" y="2953765"/>
            <a:ext cx="1373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生产关系总和</a:t>
            </a:r>
            <a:endParaRPr kumimoji="1"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8231924" y="2775235"/>
            <a:ext cx="3600577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意识形态（思想）</a:t>
            </a:r>
            <a:endParaRPr kumimoji="1"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制度、组织和设施（政治）</a:t>
            </a:r>
            <a:endParaRPr kumimoji="1"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" name="左大括号 70"/>
          <p:cNvSpPr/>
          <p:nvPr/>
        </p:nvSpPr>
        <p:spPr>
          <a:xfrm>
            <a:off x="7848723" y="3070777"/>
            <a:ext cx="383202" cy="71398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1138518" y="5845934"/>
            <a:ext cx="849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表明了经济基础和上层建筑之间内在的、本质的、必然的联系</a:t>
            </a:r>
            <a:endParaRPr kumimoji="1"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上层建筑一定要适应经济基础状况的规律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523499" y="3574042"/>
            <a:ext cx="203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反作用</a:t>
            </a:r>
            <a:endParaRPr kumimoji="1"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左大括号 22"/>
          <p:cNvSpPr/>
          <p:nvPr/>
        </p:nvSpPr>
        <p:spPr>
          <a:xfrm rot="5400000">
            <a:off x="5328110" y="2933933"/>
            <a:ext cx="461664" cy="264939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214510" y="4478640"/>
            <a:ext cx="2039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适合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推动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不适合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阻碍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558942" y="4514383"/>
            <a:ext cx="288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先进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促进，推动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落后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束缚，阻碍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下箭头 25"/>
          <p:cNvSpPr/>
          <p:nvPr/>
        </p:nvSpPr>
        <p:spPr>
          <a:xfrm>
            <a:off x="5228201" y="5194639"/>
            <a:ext cx="661481" cy="7584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65" grpId="0"/>
      <p:bldP spid="66" grpId="0"/>
      <p:bldP spid="67" grpId="0"/>
      <p:bldP spid="69" grpId="0"/>
      <p:bldP spid="70" grpId="0"/>
      <p:bldP spid="71" grpId="0"/>
      <p:bldP spid="72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07479" y="3028317"/>
            <a:ext cx="203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反作用</a:t>
            </a:r>
            <a:endParaRPr kumimoji="1"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左大括号 2"/>
          <p:cNvSpPr/>
          <p:nvPr/>
        </p:nvSpPr>
        <p:spPr>
          <a:xfrm rot="5400000">
            <a:off x="3532241" y="2693170"/>
            <a:ext cx="461664" cy="203947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070985" y="3919091"/>
            <a:ext cx="127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适合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67652" y="3961184"/>
            <a:ext cx="127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不适合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27480" y="4397493"/>
            <a:ext cx="155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推动作用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25921" y="4422849"/>
            <a:ext cx="155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阻碍作用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51864" y="2467908"/>
            <a:ext cx="127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生产力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31069" y="2369549"/>
            <a:ext cx="1030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生产关系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0" name="直线箭头连接符 9"/>
          <p:cNvCxnSpPr/>
          <p:nvPr/>
        </p:nvCxnSpPr>
        <p:spPr>
          <a:xfrm>
            <a:off x="2455948" y="2597894"/>
            <a:ext cx="2444026" cy="120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/>
          <p:cNvCxnSpPr/>
          <p:nvPr/>
        </p:nvCxnSpPr>
        <p:spPr>
          <a:xfrm flipH="1">
            <a:off x="2503630" y="2912198"/>
            <a:ext cx="2444026" cy="120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705908" y="1931084"/>
            <a:ext cx="203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决定</a:t>
            </a:r>
            <a:endParaRPr kumimoji="1"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37578" y="3022293"/>
            <a:ext cx="203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反作用</a:t>
            </a:r>
            <a:endParaRPr kumimoji="1"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9" name="直线箭头连接符 18"/>
          <p:cNvCxnSpPr/>
          <p:nvPr/>
        </p:nvCxnSpPr>
        <p:spPr>
          <a:xfrm>
            <a:off x="7186047" y="2591870"/>
            <a:ext cx="2444026" cy="120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/>
          <p:cNvCxnSpPr/>
          <p:nvPr/>
        </p:nvCxnSpPr>
        <p:spPr>
          <a:xfrm flipH="1">
            <a:off x="7233729" y="2906174"/>
            <a:ext cx="2444026" cy="120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436007" y="1925060"/>
            <a:ext cx="203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决定</a:t>
            </a:r>
            <a:endParaRPr kumimoji="1"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799288" y="2369549"/>
            <a:ext cx="1030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上层建筑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985892" y="2359305"/>
            <a:ext cx="1030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经济基础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40640" y="2543970"/>
            <a:ext cx="103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0" y="0"/>
            <a:ext cx="303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社会历史发展的规律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3489511" y="378150"/>
            <a:ext cx="5212977" cy="5989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人类社会基本矛盾运动规律</a:t>
            </a:r>
            <a:endParaRPr kumimoji="1"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左大括号 27"/>
          <p:cNvSpPr/>
          <p:nvPr/>
        </p:nvSpPr>
        <p:spPr>
          <a:xfrm rot="5400000">
            <a:off x="8237962" y="2473067"/>
            <a:ext cx="461664" cy="264939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6124362" y="4017774"/>
            <a:ext cx="2039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适合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推动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不适合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阻碍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468794" y="4053517"/>
            <a:ext cx="288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先进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促进，推动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落后</a:t>
            </a: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束缚，阻碍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5001176" y="1472235"/>
            <a:ext cx="2179032" cy="59891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两大基本矛盾</a:t>
            </a:r>
            <a:endParaRPr kumimoji="1"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4945990" y="5064166"/>
            <a:ext cx="2179032" cy="59891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两大基本规律</a:t>
            </a:r>
            <a:endParaRPr kumimoji="1"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  <p:bldP spid="21" grpId="0"/>
      <p:bldP spid="22" grpId="0"/>
      <p:bldP spid="23" grpId="0"/>
      <p:bldP spid="24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10320" y="760035"/>
            <a:ext cx="10771360" cy="44012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b="1"/>
              <a:t>3000</a:t>
            </a:r>
            <a:r>
              <a:rPr kumimoji="1" lang="zh-CN" altLang="en-US" sz="2800" b="1"/>
              <a:t>多家制笔产业、</a:t>
            </a:r>
            <a:r>
              <a:rPr kumimoji="1" lang="en-US" altLang="zh-CN" sz="2800" b="1"/>
              <a:t>20</a:t>
            </a:r>
            <a:r>
              <a:rPr kumimoji="1" lang="zh-CN" altLang="en-US" sz="2800" b="1"/>
              <a:t>余万从业人口、年产圆珠笔</a:t>
            </a:r>
            <a:r>
              <a:rPr kumimoji="1" lang="en-US" altLang="zh-CN" sz="2800" b="1"/>
              <a:t>400</a:t>
            </a:r>
            <a:r>
              <a:rPr kumimoji="1" lang="zh-CN" altLang="en-US" sz="2800" b="1"/>
              <a:t>多亿支</a:t>
            </a:r>
            <a:r>
              <a:rPr kumimoji="1" lang="en-US" altLang="zh-CN" sz="2800" b="1"/>
              <a:t>……</a:t>
            </a:r>
            <a:r>
              <a:rPr kumimoji="1" lang="zh-CN" altLang="en-US" sz="2800" b="1"/>
              <a:t>中国是圆珠笔第一大国，但尴尬的是这</a:t>
            </a:r>
            <a:r>
              <a:rPr kumimoji="1" lang="en-US" altLang="zh-CN" sz="2800" b="1"/>
              <a:t>400</a:t>
            </a:r>
            <a:r>
              <a:rPr kumimoji="1" lang="zh-CN" altLang="en-US" sz="2800" b="1"/>
              <a:t>亿支圆珠笔笔尖上的球座体，从设备到原材料，却高度依赖进口。之后，有“中国制造”情结的格力董明珠当许下承诺：“一年之后，这种设备我负责交给你。”这是她和雷军的“</a:t>
            </a:r>
            <a:r>
              <a:rPr kumimoji="1" lang="en-US" altLang="zh-CN" sz="2800" b="1"/>
              <a:t>10</a:t>
            </a:r>
            <a:r>
              <a:rPr kumimoji="1" lang="zh-CN" altLang="en-US" sz="2800" b="1"/>
              <a:t>亿赌约”之后，第二个让她成为网红的赌约。但最终，因为缺乏部分材料，无功而返。再到后来，事情有了新进展！据山西广播电视台报道，一份文件显示，山西太钢完成了笔尖钢制定标准的工作，导致日本的钢材供应商立即将价格从每吨</a:t>
            </a:r>
            <a:r>
              <a:rPr kumimoji="1" lang="en-US" altLang="zh-CN" sz="2800" b="1"/>
              <a:t>12.5</a:t>
            </a:r>
            <a:r>
              <a:rPr kumimoji="1" lang="zh-CN" altLang="en-US" sz="2800" b="1"/>
              <a:t>万元下调到</a:t>
            </a:r>
            <a:r>
              <a:rPr kumimoji="1" lang="en-US" altLang="zh-CN" sz="2800" b="1"/>
              <a:t>9</a:t>
            </a:r>
            <a:r>
              <a:rPr kumimoji="1" lang="zh-CN" altLang="en-US" sz="2800" b="1"/>
              <a:t>万元左右。如果笔尖钢能完全实现国产化，国内制笔尖企业的成本将进一步下降，我们也将在国际市场上获得更多主动权。</a:t>
            </a:r>
            <a:endParaRPr kumimoji="1" lang="en-US" altLang="zh-CN" sz="2800" b="1"/>
          </a:p>
        </p:txBody>
      </p:sp>
      <p:sp>
        <p:nvSpPr>
          <p:cNvPr id="4" name="文本框 3"/>
          <p:cNvSpPr txBox="1"/>
          <p:nvPr/>
        </p:nvSpPr>
        <p:spPr>
          <a:xfrm>
            <a:off x="0" y="0"/>
            <a:ext cx="406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议学情景三：“笔尖”困境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0321" y="5161240"/>
            <a:ext cx="10771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议学任务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结合材料，通过中国制造“圆珠笔头”的历程分析社会发展的基本趋势是什么？社会基本矛盾是如何推进社会历史发展的？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358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社会历史发展的总趋势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6165" y="1268488"/>
            <a:ext cx="9538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社会历史发展的</a:t>
            </a:r>
            <a:r>
              <a:rPr kumimoji="1"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总趋势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kumimoji="1" lang="zh-CN" altLang="en-US" sz="2400" b="1" u="sng">
                <a:latin typeface="黑体" panose="02010609060101010101" pitchFamily="49" charset="-122"/>
                <a:ea typeface="黑体" panose="02010609060101010101" pitchFamily="49" charset="-122"/>
              </a:rPr>
              <a:t>前进的、上升的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，发展的</a:t>
            </a:r>
            <a:r>
              <a:rPr kumimoji="1"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r>
              <a:rPr kumimoji="1" lang="zh-CN" altLang="en-US" sz="2400" b="1" u="sng">
                <a:latin typeface="黑体" panose="02010609060101010101" pitchFamily="49" charset="-122"/>
                <a:ea typeface="黑体" panose="02010609060101010101" pitchFamily="49" charset="-122"/>
              </a:rPr>
              <a:t>曲折的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0659" y="806823"/>
            <a:ext cx="5145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highlight>
                  <a:srgbClr val="F0E2C3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（一）社会历史发展的总趋势和方法</a:t>
            </a:r>
            <a:endParaRPr kumimoji="1" lang="zh-CN" altLang="en-US" sz="2400" b="1">
              <a:highlight>
                <a:srgbClr val="F0E2C3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右弧形箭头 4"/>
          <p:cNvSpPr/>
          <p:nvPr/>
        </p:nvSpPr>
        <p:spPr>
          <a:xfrm>
            <a:off x="179294" y="1530098"/>
            <a:ext cx="286871" cy="723275"/>
          </a:xfrm>
          <a:prstGeom prst="curv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6165" y="1932058"/>
            <a:ext cx="953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社会发展是在</a:t>
            </a:r>
            <a:r>
              <a:rPr kumimoji="1"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社会基本矛盾的不断解决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中实现的。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线箭头连接符 7"/>
          <p:cNvCxnSpPr/>
          <p:nvPr/>
        </p:nvCxnSpPr>
        <p:spPr>
          <a:xfrm flipV="1">
            <a:off x="968189" y="2165440"/>
            <a:ext cx="10058400" cy="313764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663390" y="4768071"/>
            <a:ext cx="1667434" cy="5989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原始社会</a:t>
            </a:r>
            <a:endParaRPr kumimoji="1"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671482" y="4169152"/>
            <a:ext cx="1667434" cy="5989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奴隶社会</a:t>
            </a:r>
            <a:endParaRPr kumimoji="1"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840068" y="2732033"/>
            <a:ext cx="1721224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资本主义社会</a:t>
            </a:r>
            <a:endParaRPr kumimoji="1"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849907" y="3570233"/>
            <a:ext cx="1667434" cy="5989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封建社会</a:t>
            </a:r>
            <a:endParaRPr kumimoji="1"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8875052" y="2165440"/>
            <a:ext cx="1721224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社会主义社会</a:t>
            </a:r>
            <a:endParaRPr kumimoji="1"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893858" y="4704169"/>
            <a:ext cx="1667434" cy="59891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生产力</a:t>
            </a:r>
            <a:endParaRPr kumimoji="1"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008094" y="2732033"/>
            <a:ext cx="1667434" cy="59891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生产关系</a:t>
            </a:r>
            <a:endParaRPr kumimoji="1"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083858" y="4756987"/>
            <a:ext cx="842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金属工具</a:t>
            </a:r>
            <a:endParaRPr kumimoji="1"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48872" y="5562764"/>
            <a:ext cx="84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石器</a:t>
            </a:r>
            <a:endParaRPr kumimoji="1"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253319" y="4169152"/>
            <a:ext cx="842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铁制工具</a:t>
            </a:r>
            <a:endParaRPr kumimoji="1"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33884" y="3588276"/>
            <a:ext cx="283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蒸汽机电子计算机原子能空间技术</a:t>
            </a:r>
            <a:endParaRPr kumimoji="1"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5" name="曲线连接符 24"/>
          <p:cNvCxnSpPr>
            <a:stCxn id="11" idx="0"/>
            <a:endCxn id="12" idx="0"/>
          </p:cNvCxnSpPr>
          <p:nvPr/>
        </p:nvCxnSpPr>
        <p:spPr>
          <a:xfrm rot="5400000" flipH="1" flipV="1">
            <a:off x="2201694" y="3464566"/>
            <a:ext cx="598919" cy="2008092"/>
          </a:xfrm>
          <a:prstGeom prst="curvedConnector3">
            <a:avLst>
              <a:gd name="adj1" fmla="val 144156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曲线连接符 26"/>
          <p:cNvCxnSpPr>
            <a:stCxn id="12" idx="0"/>
            <a:endCxn id="14" idx="0"/>
          </p:cNvCxnSpPr>
          <p:nvPr/>
        </p:nvCxnSpPr>
        <p:spPr>
          <a:xfrm rot="5400000" flipH="1" flipV="1">
            <a:off x="4294952" y="2780481"/>
            <a:ext cx="598919" cy="2178425"/>
          </a:xfrm>
          <a:prstGeom prst="curvedConnector3">
            <a:avLst>
              <a:gd name="adj1" fmla="val 159124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曲线连接符 30"/>
          <p:cNvCxnSpPr>
            <a:stCxn id="14" idx="0"/>
            <a:endCxn id="13" idx="0"/>
          </p:cNvCxnSpPr>
          <p:nvPr/>
        </p:nvCxnSpPr>
        <p:spPr>
          <a:xfrm rot="5400000" flipH="1" flipV="1">
            <a:off x="6273052" y="2142605"/>
            <a:ext cx="838200" cy="2017056"/>
          </a:xfrm>
          <a:prstGeom prst="curvedConnector3">
            <a:avLst>
              <a:gd name="adj1" fmla="val 122995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曲线连接符 34"/>
          <p:cNvCxnSpPr>
            <a:stCxn id="13" idx="0"/>
            <a:endCxn id="15" idx="0"/>
          </p:cNvCxnSpPr>
          <p:nvPr/>
        </p:nvCxnSpPr>
        <p:spPr>
          <a:xfrm rot="5400000" flipH="1" flipV="1">
            <a:off x="8434876" y="1431245"/>
            <a:ext cx="566593" cy="2034984"/>
          </a:xfrm>
          <a:prstGeom prst="curvedConnector3">
            <a:avLst>
              <a:gd name="adj1" fmla="val 146675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 40"/>
          <p:cNvSpPr/>
          <p:nvPr/>
        </p:nvSpPr>
        <p:spPr>
          <a:xfrm>
            <a:off x="5253319" y="5466669"/>
            <a:ext cx="5212977" cy="10129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生产关系一定要适合生产力发展状况</a:t>
            </a:r>
            <a:endParaRPr kumimoji="1" lang="en-US" altLang="zh-CN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上层建筑一定要适合经济基础状况</a:t>
            </a:r>
            <a:endParaRPr kumimoji="1"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86400" y="119718"/>
            <a:ext cx="6364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：生产方式决定着</a:t>
            </a:r>
            <a:r>
              <a:rPr kumimoji="1" lang="zh-CN" altLang="en-US" sz="2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社会的性质和面貌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，生产方式的变革决定着</a:t>
            </a:r>
            <a:r>
              <a:rPr kumimoji="1" lang="zh-CN" altLang="en-US" sz="24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社会形态的更替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直角上箭头 6"/>
          <p:cNvSpPr/>
          <p:nvPr/>
        </p:nvSpPr>
        <p:spPr>
          <a:xfrm>
            <a:off x="7358230" y="968759"/>
            <a:ext cx="2646382" cy="1244734"/>
          </a:xfrm>
          <a:prstGeom prst="bentUpArrow">
            <a:avLst>
              <a:gd name="adj1" fmla="val 17654"/>
              <a:gd name="adj2" fmla="val 25000"/>
              <a:gd name="adj3" fmla="val 2744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41" grpId="0"/>
      <p:bldP spid="2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0659" y="806823"/>
            <a:ext cx="575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highlight>
                  <a:srgbClr val="F0E2C3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（二）阶级社会的基本矛盾及解决方法</a:t>
            </a:r>
            <a:endParaRPr kumimoji="1" lang="zh-CN" altLang="en-US" sz="2400" b="1">
              <a:highlight>
                <a:srgbClr val="F0E2C3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0"/>
            <a:ext cx="358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社会历史发展的总趋势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6165" y="1268488"/>
            <a:ext cx="8982635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基本矛盾：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生产力和生产关系、经济基础和上层建筑之间的矛盾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解决方法：</a:t>
            </a:r>
            <a:r>
              <a:rPr kumimoji="1"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阶级斗争</a:t>
            </a:r>
            <a:endParaRPr kumimoji="1" lang="en-US" altLang="zh-CN" sz="24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24517" y="1730153"/>
            <a:ext cx="4439323" cy="47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推动阶级社会发展的</a:t>
            </a:r>
            <a:r>
              <a:rPr kumimoji="1"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直接动力</a:t>
            </a:r>
            <a:endParaRPr kumimoji="1"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6165" y="3295612"/>
            <a:ext cx="1748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阶级斗争</a:t>
            </a:r>
            <a:endParaRPr kumimoji="1" lang="en-US" altLang="zh-CN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2041809" y="2948435"/>
            <a:ext cx="422439" cy="119553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464247" y="2667333"/>
            <a:ext cx="7685943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经济斗争：经济罢工、游行示威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政治斗争：议会斗争、武装起义、革命战争、夺取政权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思想斗争：思想宣传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0273551" y="2850821"/>
            <a:ext cx="1452284" cy="145228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对抗性</a:t>
            </a:r>
            <a:endParaRPr kumimoji="1"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0659" y="806823"/>
            <a:ext cx="636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highlight>
                  <a:srgbClr val="F0E2C3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（三）社会主义社会的基本矛盾及解决方法</a:t>
            </a:r>
            <a:endParaRPr kumimoji="1" lang="zh-CN" altLang="en-US" sz="2400" b="1">
              <a:highlight>
                <a:srgbClr val="F0E2C3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0" y="0"/>
            <a:ext cx="358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社会历史发展的总趋势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6165" y="1268488"/>
            <a:ext cx="8982635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基本矛盾：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生产力和生产关系、经济基础和上层建筑之间的矛盾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解决方法：</a:t>
            </a:r>
            <a:r>
              <a:rPr kumimoji="1"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社会主义的自我发展、自我完善（改革）</a:t>
            </a:r>
            <a:endParaRPr kumimoji="1" lang="en-US" altLang="zh-CN" sz="24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018442" y="3220369"/>
            <a:ext cx="1452284" cy="14522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</a:t>
            </a:r>
            <a:endParaRPr kumimoji="1"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2095" y="3038570"/>
            <a:ext cx="28376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社会主义制度的</a:t>
            </a:r>
            <a:r>
              <a:rPr kumimoji="1"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自我完善和发展</a:t>
            </a:r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，是社会主义社会发展的</a:t>
            </a:r>
            <a:r>
              <a:rPr kumimoji="1"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直接动力</a:t>
            </a:r>
            <a:endParaRPr kumimoji="1"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左箭头 6"/>
          <p:cNvSpPr/>
          <p:nvPr/>
        </p:nvSpPr>
        <p:spPr>
          <a:xfrm>
            <a:off x="3829722" y="3588371"/>
            <a:ext cx="1188720" cy="71628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左箭头 7"/>
          <p:cNvSpPr/>
          <p:nvPr/>
        </p:nvSpPr>
        <p:spPr>
          <a:xfrm flipH="1">
            <a:off x="6470726" y="3588371"/>
            <a:ext cx="1188720" cy="71628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175760" y="3128218"/>
            <a:ext cx="842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性质</a:t>
            </a:r>
            <a:endParaRPr kumimoji="1"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70726" y="2881421"/>
            <a:ext cx="842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根本目的</a:t>
            </a:r>
            <a:endParaRPr kumimoji="1"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85549" y="3043983"/>
            <a:ext cx="28376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生产关系适应生产力的发展，上层建筑适应经济基础的发展</a:t>
            </a:r>
            <a:endParaRPr kumimoji="1"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424082" y="4915054"/>
            <a:ext cx="2704056" cy="61479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非对抗性的</a:t>
            </a:r>
            <a:endParaRPr kumimoji="1"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线箭头连接符 19"/>
          <p:cNvCxnSpPr/>
          <p:nvPr/>
        </p:nvCxnSpPr>
        <p:spPr>
          <a:xfrm>
            <a:off x="730104" y="1664387"/>
            <a:ext cx="10668000" cy="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0" y="0"/>
            <a:ext cx="358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社会历史发展的总趋势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3131" y="2493298"/>
            <a:ext cx="8014757" cy="13864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400" b="1"/>
              <a:t>“封建社会代替奴隶社会，资本主义社会代替封建社会，社会主义经过一个长期发展后必然代替资本主义，这是社会历史发展不可逆转的总趋势。</a:t>
            </a:r>
            <a:r>
              <a:rPr kumimoji="1" lang="en-US" altLang="zh-CN" sz="2400" b="1"/>
              <a:t>——</a:t>
            </a:r>
            <a:r>
              <a:rPr kumimoji="1" lang="zh-CN" altLang="en-US" sz="2400" b="1"/>
              <a:t>邓小平</a:t>
            </a:r>
            <a:endParaRPr kumimoji="1" lang="en-US" altLang="zh-CN" sz="2400" b="1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594625" y="2411115"/>
            <a:ext cx="1089660" cy="155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987002" y="4145833"/>
            <a:ext cx="860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思考：社会形态实现从低级到高级发展的根本原因是什么？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026226" y="1364928"/>
            <a:ext cx="1667434" cy="5989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原始社会</a:t>
            </a:r>
            <a:endParaRPr kumimoji="1"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3065694" y="1364928"/>
            <a:ext cx="1667434" cy="5989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奴隶社会</a:t>
            </a:r>
            <a:endParaRPr kumimoji="1"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144630" y="1245287"/>
            <a:ext cx="1721224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资本主义社会</a:t>
            </a:r>
            <a:endParaRPr kumimoji="1"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5105162" y="1364928"/>
            <a:ext cx="1667434" cy="5989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封建社会</a:t>
            </a:r>
            <a:endParaRPr kumimoji="1"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237888" y="1245287"/>
            <a:ext cx="1721224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社会主义社会</a:t>
            </a:r>
            <a:endParaRPr kumimoji="1"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87002" y="4623029"/>
            <a:ext cx="9957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根本原因：通过各种实践活动，不断解决社会基本矛盾，推动社会由低级向高级发展。</a:t>
            </a:r>
            <a:endParaRPr kumimoji="1"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1175842" y="5690489"/>
            <a:ext cx="1721224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共产主义社会</a:t>
            </a:r>
            <a:endParaRPr kumimoji="1"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987303" y="5687818"/>
            <a:ext cx="9204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目标：</a:t>
            </a:r>
            <a:r>
              <a:rPr kumimoji="1"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消灭阶级对立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，建立一个自由人的联合体，在这个联合体中，</a:t>
            </a:r>
            <a:r>
              <a:rPr kumimoji="1"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每个人的自由发展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是一切人的自由发展的条件。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左大括号 21"/>
          <p:cNvSpPr/>
          <p:nvPr/>
        </p:nvSpPr>
        <p:spPr>
          <a:xfrm rot="5400000">
            <a:off x="5666257" y="-1114758"/>
            <a:ext cx="598919" cy="430784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5105162" y="174113"/>
            <a:ext cx="1667434" cy="59891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阶级社会</a:t>
            </a:r>
            <a:endParaRPr kumimoji="1"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2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358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社会历史发展的总趋势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3"/>
          <p:cNvGraphicFramePr>
            <a:graphicFrameLocks noGrp="1"/>
          </p:cNvGraphicFramePr>
          <p:nvPr/>
        </p:nvGraphicFramePr>
        <p:xfrm>
          <a:off x="599440" y="894745"/>
          <a:ext cx="10993120" cy="4559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/>
                <a:gridCol w="5065188"/>
                <a:gridCol w="4830652"/>
              </a:tblGrid>
              <a:tr h="615831"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阶级社会</a:t>
                      </a:r>
                      <a:endParaRPr lang="zh-CN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社会主义社会</a:t>
                      </a:r>
                      <a:endParaRPr lang="zh-CN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 anchor="ctr"/>
                </a:tc>
              </a:tr>
              <a:tr h="1306103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基本矛盾</a:t>
                      </a:r>
                      <a:endParaRPr lang="zh-CN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/>
                </a:tc>
              </a:tr>
              <a:tr h="1064441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性质</a:t>
                      </a:r>
                      <a:endParaRPr lang="zh-CN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/>
                </a:tc>
              </a:tr>
              <a:tr h="1573288">
                <a:tc>
                  <a:txBody>
                    <a:bodyPr wrap="square"/>
                    <a:lstStyle/>
                    <a:p>
                      <a:pPr algn="ctr"/>
                      <a:r>
                        <a:rPr lang="zh-CN" altLang="en-US" sz="28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解决方式</a:t>
                      </a:r>
                      <a:endParaRPr lang="zh-CN" altLang="en-US" sz="28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vert="horz" anchor="ctr"/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endParaRPr lang="zh-CN" altLang="en-US"/>
                    </a:p>
                  </a:txBody>
                  <a:tcPr vert="horz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009859" y="1679694"/>
            <a:ext cx="44112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生产力和生产关系、经济基础和上层建筑之间的矛盾</a:t>
            </a:r>
            <a:endParaRPr lang="zh-CN" altLang="en-US" sz="2400"/>
          </a:p>
        </p:txBody>
      </p:sp>
      <p:sp>
        <p:nvSpPr>
          <p:cNvPr id="6" name="矩形 5"/>
          <p:cNvSpPr/>
          <p:nvPr/>
        </p:nvSpPr>
        <p:spPr>
          <a:xfrm>
            <a:off x="7018739" y="1679694"/>
            <a:ext cx="44112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生产力和生产关系、经济基础和上层建筑之间的矛盾</a:t>
            </a:r>
            <a:endParaRPr lang="zh-CN" altLang="en-US" sz="2400"/>
          </a:p>
        </p:txBody>
      </p:sp>
      <p:sp>
        <p:nvSpPr>
          <p:cNvPr id="7" name="矩形 6"/>
          <p:cNvSpPr/>
          <p:nvPr/>
        </p:nvSpPr>
        <p:spPr>
          <a:xfrm>
            <a:off x="3554178" y="3064807"/>
            <a:ext cx="1322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对抗性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34458" y="3064807"/>
            <a:ext cx="1779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非对抗性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68097" y="4161000"/>
            <a:ext cx="2094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阶级斗争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（直接动力）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68697" y="4142143"/>
            <a:ext cx="2511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改革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（直接动力）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7" b="57049"/>
          <a:stretch>
            <a:fillRect/>
          </a:stretch>
        </p:blipFill>
        <p:spPr>
          <a:xfrm flipH="1">
            <a:off x="0" y="0"/>
            <a:ext cx="3848100" cy="2181291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795582" y="2188300"/>
            <a:ext cx="677108" cy="30452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社会历史的发展</a:t>
            </a:r>
            <a:endParaRPr lang="en-US" altLang="zh-CN" sz="3200" b="1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左大括号 26"/>
          <p:cNvSpPr/>
          <p:nvPr/>
        </p:nvSpPr>
        <p:spPr>
          <a:xfrm>
            <a:off x="2472690" y="2461465"/>
            <a:ext cx="452024" cy="233405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909921" y="1984411"/>
            <a:ext cx="2163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社会历史发展的规律</a:t>
            </a:r>
            <a:endParaRPr kumimoji="1"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909920" y="4279448"/>
            <a:ext cx="2163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社会历史发展的总趋势</a:t>
            </a:r>
            <a:endParaRPr kumimoji="1"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左大括号 30"/>
          <p:cNvSpPr/>
          <p:nvPr/>
        </p:nvSpPr>
        <p:spPr>
          <a:xfrm>
            <a:off x="4848764" y="1972333"/>
            <a:ext cx="422439" cy="119553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5271203" y="1691231"/>
            <a:ext cx="4827838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物质生活资料的生产活动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生产力和生产关系的相互作用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经济基础和上层建筑的相互作用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左大括号 34"/>
          <p:cNvSpPr/>
          <p:nvPr/>
        </p:nvSpPr>
        <p:spPr>
          <a:xfrm>
            <a:off x="5033207" y="4242740"/>
            <a:ext cx="422439" cy="119553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455646" y="3961638"/>
            <a:ext cx="4827838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社会历史发展的总趋势和方法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阶级社会发展的基本矛盾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社会主义社会发展的基本矛盾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446000" y="12039600"/>
            <a:ext cx="330200" cy="2413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0"/>
            <a:ext cx="303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导入新课：神笔马良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02923" y="773026"/>
            <a:ext cx="5692391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2400" b="1"/>
              <a:t>马良从小喜欢画画，但家境贫困，买不起画笔。有一天一位白胡子老人送他一支神笔，画的任何东西都能成真。马良有了这支神笔，天天替村子里穷苦善良的人家画画，谁家缺什么，马良就给他们画什么。</a:t>
            </a:r>
            <a:endParaRPr kumimoji="1" lang="en-US" altLang="zh-CN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867724" y="3198167"/>
            <a:ext cx="10805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后续的故事：村里的人“仓廪实”、“衣食足”，然后“知礼节”、“知荣辱”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7724" y="3697690"/>
            <a:ext cx="771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思考：为什么村里的人能做到“知礼节”、“知荣辱”</a:t>
            </a:r>
            <a:r>
              <a:rPr kumimoji="1"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97122" y="4609996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“仓廪实”、“衣食足”</a:t>
            </a:r>
            <a:endParaRPr lang="zh-CN" altLang="en-US" sz="2400">
              <a:solidFill>
                <a:srgbClr val="C00000"/>
              </a:solidFill>
            </a:endParaRPr>
          </a:p>
        </p:txBody>
      </p:sp>
      <p:cxnSp>
        <p:nvCxnSpPr>
          <p:cNvPr id="10" name="直线箭头连接符 9"/>
          <p:cNvCxnSpPr/>
          <p:nvPr/>
        </p:nvCxnSpPr>
        <p:spPr>
          <a:xfrm>
            <a:off x="4967330" y="4840828"/>
            <a:ext cx="1014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914735" y="4609995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“知礼节”、“知荣辱”</a:t>
            </a:r>
            <a:endParaRPr lang="zh-CN" altLang="en-US" sz="240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6413" y="795765"/>
            <a:ext cx="4152756" cy="23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71483" y="1034284"/>
            <a:ext cx="6742964" cy="16020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800" b="1"/>
              <a:t>“我们想要有所作为，首先必须活着，活着就需要吃喝住穿等，也就是要有物质生活资料。”</a:t>
            </a:r>
            <a:r>
              <a:rPr kumimoji="1" lang="en-US" altLang="zh-CN" sz="2800" b="1"/>
              <a:t>——</a:t>
            </a:r>
            <a:r>
              <a:rPr kumimoji="1" lang="zh-CN" altLang="en-US" sz="2800" b="1"/>
              <a:t>马克思</a:t>
            </a:r>
            <a:endParaRPr kumimoji="1" lang="en-US" altLang="zh-CN" sz="2800" b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249" y="825136"/>
            <a:ext cx="2049598" cy="181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0" y="0"/>
            <a:ext cx="303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社会历史发展的规律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35758" y="3198167"/>
            <a:ext cx="805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地位：物质资料的生产活动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是人类社会产生和发展的基础</a:t>
            </a:r>
            <a:endParaRPr kumimoji="1"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77471" y="430377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物质资料的生产活动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物质资料的生产方式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4533972" y="4370118"/>
            <a:ext cx="422439" cy="83099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956411" y="4089016"/>
            <a:ext cx="403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人与自然的关系</a:t>
            </a:r>
            <a:r>
              <a:rPr kumimoji="1"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（生产力）</a:t>
            </a:r>
            <a:endParaRPr kumimoji="1"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56411" y="4903935"/>
            <a:ext cx="4393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人与人之间的关系</a:t>
            </a:r>
            <a:r>
              <a:rPr kumimoji="1"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（生产关系）</a:t>
            </a:r>
            <a:endParaRPr kumimoji="1" lang="en-US" altLang="zh-CN" sz="24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303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社会历史发展的规律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2376" y="775430"/>
            <a:ext cx="1452284" cy="14522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生产力</a:t>
            </a:r>
            <a:endParaRPr kumimoji="1"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08095" y="1024518"/>
            <a:ext cx="3532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人类</a:t>
            </a:r>
            <a:r>
              <a:rPr kumimoji="1"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改造自然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使其适应社会需要的</a:t>
            </a:r>
            <a:r>
              <a:rPr kumimoji="1"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物质力量</a:t>
            </a:r>
            <a:endParaRPr kumimoji="1"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2024" y="3339060"/>
            <a:ext cx="127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生产力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1775012" y="2981729"/>
            <a:ext cx="422439" cy="119553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97451" y="2700627"/>
            <a:ext cx="2930361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劳动者</a:t>
            </a:r>
            <a:r>
              <a:rPr kumimoji="1"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（人）</a:t>
            </a:r>
            <a:endParaRPr kumimoji="1" lang="en-US" altLang="zh-CN" sz="24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劳动对象</a:t>
            </a:r>
            <a:r>
              <a:rPr kumimoji="1"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（对象）</a:t>
            </a:r>
            <a:endParaRPr kumimoji="1" lang="en-US" altLang="zh-CN" sz="24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劳动资料</a:t>
            </a:r>
            <a:r>
              <a:rPr kumimoji="1"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（工具）</a:t>
            </a:r>
            <a:endParaRPr kumimoji="1" lang="en-US" altLang="zh-CN" sz="24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96471" y="4837718"/>
            <a:ext cx="3532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生产力是生产方式中最革命最活跃的因素</a:t>
            </a:r>
            <a:endParaRPr kumimoji="1"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6463552" y="775430"/>
            <a:ext cx="1452284" cy="14522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生产关系</a:t>
            </a:r>
            <a:endParaRPr kumimoji="1"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15836" y="901406"/>
            <a:ext cx="3532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人们在</a:t>
            </a:r>
            <a:r>
              <a:rPr kumimoji="1"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物质生产</a:t>
            </a: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中形成的不以人的意志为转移的</a:t>
            </a:r>
            <a:r>
              <a:rPr kumimoji="1" lang="zh-CN" altLang="en-US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经济关系</a:t>
            </a:r>
            <a:endParaRPr kumimoji="1"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096000" y="3253935"/>
            <a:ext cx="1030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生产关系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左大括号 16"/>
          <p:cNvSpPr/>
          <p:nvPr/>
        </p:nvSpPr>
        <p:spPr>
          <a:xfrm>
            <a:off x="7126940" y="3071669"/>
            <a:ext cx="422439" cy="119553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549379" y="2790567"/>
            <a:ext cx="4214371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生产资料所有制关系</a:t>
            </a:r>
            <a:r>
              <a:rPr kumimoji="1"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（决定）</a:t>
            </a:r>
            <a:endParaRPr kumimoji="1" lang="en-US" altLang="zh-CN" sz="24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生产中人与人的关系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产品分配关系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406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议学情景一：“笔”的变迁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3354" y="461665"/>
            <a:ext cx="11525290" cy="501675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kumimoji="1" sz="2400"/>
            </a:lvl1pPr>
          </a:lstStyle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“聿”</a:t>
            </a:r>
            <a:r>
              <a:rPr lang="zh-CN" altLang="en-US" b="1"/>
              <a:t>：</a:t>
            </a:r>
            <a:r>
              <a:rPr lang="zh-CN" altLang="en-US" b="1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原始社会</a:t>
            </a:r>
            <a:r>
              <a:rPr lang="zh-CN" altLang="en-US" b="1"/>
              <a:t>就有粗糙的刻写工具。最早的古人使用坚硬的工具在泥板或石板上刻字，有的使用涂料画出文字。进入</a:t>
            </a:r>
            <a:r>
              <a:rPr lang="zh-CN" altLang="en-US" b="1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奴隶社会</a:t>
            </a:r>
            <a:r>
              <a:rPr lang="zh-CN" altLang="en-US" b="1"/>
              <a:t>后，随着生产力的提高刻写工具进一步发展，做工更加精细。</a:t>
            </a:r>
            <a:endParaRPr lang="en-US" altLang="zh-CN" b="1"/>
          </a:p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“隶”</a:t>
            </a:r>
            <a:r>
              <a:rPr lang="zh-CN" altLang="en-US" b="1"/>
              <a:t>：用木棍或手指蘸墨水写字。用这种方法写字叫做“隶书”。从周到秦，中国进入</a:t>
            </a:r>
            <a:r>
              <a:rPr lang="zh-CN" altLang="en-US" b="1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封建社会</a:t>
            </a:r>
            <a:r>
              <a:rPr lang="zh-CN" altLang="en-US" b="1"/>
              <a:t>，“隶”经李斯改造叫“秦篆”。隶书的出现，说明硬笔已经进化到软笔时代。</a:t>
            </a:r>
            <a:endParaRPr lang="en-US" altLang="zh-CN" b="1"/>
          </a:p>
          <a:p>
            <a:r>
              <a:rPr lang="zh-CN" altLang="en-US" sz="3200" b="1">
                <a:latin typeface="STXinwei" panose="02010800040101010101" pitchFamily="2" charset="-122"/>
                <a:ea typeface="STXinwei" panose="02010800040101010101" pitchFamily="2" charset="-122"/>
              </a:rPr>
              <a:t>“筆”</a:t>
            </a:r>
            <a:r>
              <a:rPr lang="zh-CN" altLang="en-US" b="1"/>
              <a:t>：和聿的不同就在上边多了个竹。其特点即短竹杆头上缠麻或布，蘸墨在竹筒，木条或布帛上书写的工具。筆材料易找，制作简单，使用方便，写出来字和“秦篆”版既相近，又有别，人称“汉隶”。</a:t>
            </a:r>
            <a:endParaRPr lang="en-US" altLang="zh-CN" b="1"/>
          </a:p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“笔”</a:t>
            </a:r>
            <a:r>
              <a:rPr lang="zh-CN" altLang="en-US" b="1"/>
              <a:t>：用短竹竿和毫毛制作，笔端有尖，在纸上书写的工具。现在称“毛笔”。</a:t>
            </a:r>
            <a:endParaRPr lang="en-US" altLang="zh-CN" b="1"/>
          </a:p>
          <a:p>
            <a:r>
              <a:rPr lang="zh-CN" altLang="en-US" b="1"/>
              <a:t>随着生产力的进一步发展，人类进入</a:t>
            </a:r>
            <a:r>
              <a:rPr lang="zh-CN" altLang="en-US" b="1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资本主义社会</a:t>
            </a:r>
            <a:r>
              <a:rPr lang="zh-CN" altLang="en-US" b="1"/>
              <a:t>，工业革命出现了新的工艺和材料，发明了钢笔，</a:t>
            </a:r>
            <a:r>
              <a:rPr lang="en-US" altLang="zh-CN" b="1"/>
              <a:t>1943</a:t>
            </a:r>
            <a:r>
              <a:rPr lang="zh-CN" altLang="en-US" b="1"/>
              <a:t>年，比罗和奥格尔发明了圆珠笔。</a:t>
            </a:r>
            <a:endParaRPr lang="zh-CN" altLang="en-US" b="1"/>
          </a:p>
        </p:txBody>
      </p:sp>
      <p:sp>
        <p:nvSpPr>
          <p:cNvPr id="4" name="矩形 3"/>
          <p:cNvSpPr/>
          <p:nvPr/>
        </p:nvSpPr>
        <p:spPr>
          <a:xfrm>
            <a:off x="132315" y="5478423"/>
            <a:ext cx="119273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议学任务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马克思说， “手推磨产生的是封建主的社会，蒸汽磨产生的是工业资本家的社会。”有人根据以上材料分析“隶、筆、笔”代表的是封建社会，“圆珠笔、钢笔”代表的是资本主义社会。结合材料思考，这体现了唯物史观什么哲学道理？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1483" y="1188242"/>
            <a:ext cx="7131766" cy="10849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800" b="1"/>
              <a:t>“</a:t>
            </a:r>
            <a:r>
              <a:rPr kumimoji="1" lang="zh-CN" altLang="en-US" sz="2800" b="1">
                <a:solidFill>
                  <a:srgbClr val="C00000"/>
                </a:solidFill>
              </a:rPr>
              <a:t>手推磨</a:t>
            </a:r>
            <a:r>
              <a:rPr kumimoji="1" lang="zh-CN" altLang="en-US" sz="2800" b="1"/>
              <a:t>产生的是</a:t>
            </a:r>
            <a:r>
              <a:rPr kumimoji="1" lang="zh-CN" altLang="en-US" sz="2800" b="1">
                <a:solidFill>
                  <a:srgbClr val="C00000"/>
                </a:solidFill>
              </a:rPr>
              <a:t>封建主</a:t>
            </a:r>
            <a:r>
              <a:rPr kumimoji="1" lang="zh-CN" altLang="en-US" sz="2800" b="1"/>
              <a:t>的社会，</a:t>
            </a:r>
            <a:r>
              <a:rPr kumimoji="1" lang="zh-CN" altLang="en-US" sz="2800" b="1">
                <a:solidFill>
                  <a:srgbClr val="C00000"/>
                </a:solidFill>
              </a:rPr>
              <a:t>蒸汽磨</a:t>
            </a:r>
            <a:r>
              <a:rPr kumimoji="1" lang="zh-CN" altLang="en-US" sz="2800" b="1"/>
              <a:t>产生的是</a:t>
            </a:r>
            <a:r>
              <a:rPr kumimoji="1" lang="zh-CN" altLang="en-US" sz="2800" b="1">
                <a:solidFill>
                  <a:srgbClr val="C00000"/>
                </a:solidFill>
              </a:rPr>
              <a:t>工业资本家</a:t>
            </a:r>
            <a:r>
              <a:rPr kumimoji="1" lang="zh-CN" altLang="en-US" sz="2800" b="1"/>
              <a:t>的社会。”</a:t>
            </a:r>
            <a:r>
              <a:rPr kumimoji="1" lang="en-US" altLang="zh-CN" sz="2800" b="1"/>
              <a:t>——</a:t>
            </a:r>
            <a:r>
              <a:rPr kumimoji="1" lang="zh-CN" altLang="en-US" sz="2800" b="1"/>
              <a:t>马克思</a:t>
            </a:r>
            <a:endParaRPr kumimoji="1" lang="en-US" altLang="zh-CN" sz="2800" b="1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249" y="825136"/>
            <a:ext cx="2049598" cy="181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0" y="0"/>
            <a:ext cx="303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社会历史发展的规律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71483" y="2636325"/>
            <a:ext cx="8607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思考：材料中的手推磨、蒸汽磨分别代表什么？封建主、工业资本家分别代表什么？他们有什么关系？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47167" y="3845597"/>
            <a:ext cx="2039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“手推磨”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“蒸汽磨”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586637" y="3961635"/>
            <a:ext cx="1447801" cy="5989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生产力</a:t>
            </a:r>
            <a:endParaRPr kumimoji="1"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26107" y="3840768"/>
            <a:ext cx="2039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封建主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工业资本家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665577" y="3956806"/>
            <a:ext cx="1833284" cy="5989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生产关系</a:t>
            </a:r>
            <a:endParaRPr kumimoji="1"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上弧形箭头 11"/>
          <p:cNvSpPr/>
          <p:nvPr/>
        </p:nvSpPr>
        <p:spPr>
          <a:xfrm>
            <a:off x="4532414" y="4671765"/>
            <a:ext cx="4105836" cy="997993"/>
          </a:xfrm>
          <a:prstGeom prst="curved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717997" y="5193497"/>
            <a:ext cx="203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决定</a:t>
            </a:r>
            <a:endParaRPr kumimoji="1"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470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议学总结：社会历史的发展规律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35865" y="806620"/>
            <a:ext cx="10348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原始社会</a:t>
            </a:r>
            <a:r>
              <a:rPr kumimoji="1"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奴隶社会</a:t>
            </a:r>
            <a:r>
              <a:rPr kumimoji="1"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封建社会</a:t>
            </a:r>
            <a:r>
              <a:rPr kumimoji="1"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资本主义社会</a:t>
            </a:r>
            <a:r>
              <a:rPr kumimoji="1"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社会主义社会</a:t>
            </a:r>
            <a:endParaRPr kumimoji="1"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55643" y="768771"/>
            <a:ext cx="1480222" cy="59891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生产关系</a:t>
            </a:r>
            <a:endParaRPr kumimoji="1"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59217" y="2088271"/>
            <a:ext cx="5620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聿</a:t>
            </a:r>
            <a:r>
              <a:rPr kumimoji="1"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隶</a:t>
            </a:r>
            <a:r>
              <a:rPr kumimoji="1"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筆</a:t>
            </a:r>
            <a:r>
              <a:rPr kumimoji="1"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毛笔</a:t>
            </a:r>
            <a:r>
              <a:rPr kumimoji="1"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钢笔</a:t>
            </a:r>
            <a:r>
              <a:rPr kumimoji="1"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→</a:t>
            </a:r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圆珠笔</a:t>
            </a:r>
            <a:endParaRPr kumimoji="1"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55643" y="2047146"/>
            <a:ext cx="1480222" cy="59891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生产力</a:t>
            </a:r>
            <a:endParaRPr kumimoji="1"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上箭头 7"/>
          <p:cNvSpPr/>
          <p:nvPr/>
        </p:nvSpPr>
        <p:spPr>
          <a:xfrm>
            <a:off x="6282152" y="1288715"/>
            <a:ext cx="680936" cy="758431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5431940" y="1363273"/>
            <a:ext cx="661481" cy="7584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105097" y="1367689"/>
            <a:ext cx="100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决定</a:t>
            </a:r>
            <a:endParaRPr kumimoji="1" lang="zh-CN" altLang="en-US" sz="28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02099" y="1447445"/>
            <a:ext cx="100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适应</a:t>
            </a:r>
            <a:endParaRPr kumimoji="1" lang="zh-CN" altLang="en-US" sz="28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5754" y="3429000"/>
            <a:ext cx="5174306" cy="222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笔的演变说明：有什么样的生产力，就有什么样的生产关系与之相适应。生产关系一定要适应生产力状况是人类社会发展的基本规律之一。</a:t>
            </a:r>
            <a:endParaRPr kumimoji="1"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5097" y="3173625"/>
            <a:ext cx="4049535" cy="269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1" grpId="0"/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0"/>
            <a:ext cx="303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社会历史发展的规律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489511" y="784065"/>
            <a:ext cx="5212977" cy="5989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生产力和生产关系的相互作用</a:t>
            </a:r>
            <a:endParaRPr kumimoji="1"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669904" y="2540660"/>
            <a:ext cx="127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生产力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左大括号 15"/>
          <p:cNvSpPr/>
          <p:nvPr/>
        </p:nvSpPr>
        <p:spPr>
          <a:xfrm flipH="1">
            <a:off x="3107414" y="2234669"/>
            <a:ext cx="422439" cy="119553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39543" y="1911116"/>
            <a:ext cx="2930361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劳动者</a:t>
            </a:r>
            <a:r>
              <a:rPr kumimoji="1"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（人）</a:t>
            </a:r>
            <a:endParaRPr kumimoji="1" lang="en-US" altLang="zh-CN" sz="24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劳动对象</a:t>
            </a:r>
            <a:r>
              <a:rPr kumimoji="1"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（对象）</a:t>
            </a:r>
            <a:endParaRPr kumimoji="1" lang="en-US" altLang="zh-CN" sz="24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劳动资料</a:t>
            </a:r>
            <a:r>
              <a:rPr kumimoji="1" lang="zh-CN" altLang="en-US" sz="24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（工具）</a:t>
            </a:r>
            <a:endParaRPr kumimoji="1" lang="en-US" altLang="zh-CN" sz="24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249109" y="2442301"/>
            <a:ext cx="1030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生产关系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8280049" y="2260035"/>
            <a:ext cx="422439" cy="119553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8702488" y="1978933"/>
            <a:ext cx="3145513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生产资料所有制关系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生产中人与人的关系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产品分配关系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2" name="直线箭头连接符 21"/>
          <p:cNvCxnSpPr/>
          <p:nvPr/>
        </p:nvCxnSpPr>
        <p:spPr>
          <a:xfrm>
            <a:off x="4873988" y="2670646"/>
            <a:ext cx="2444026" cy="120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22"/>
          <p:cNvCxnSpPr/>
          <p:nvPr/>
        </p:nvCxnSpPr>
        <p:spPr>
          <a:xfrm flipH="1">
            <a:off x="4921670" y="2984950"/>
            <a:ext cx="2444026" cy="120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123948" y="2003836"/>
            <a:ext cx="203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决定</a:t>
            </a:r>
            <a:endParaRPr kumimoji="1"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045447" y="5666598"/>
            <a:ext cx="8263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表明了生产力和生产关系之间</a:t>
            </a:r>
            <a:r>
              <a:rPr kumimoji="1"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内在的、本质的、必然的</a:t>
            </a:r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联系</a:t>
            </a:r>
            <a:endParaRPr kumimoji="1"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生产关系一定要适合生产力状况的规律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50468" y="3052333"/>
            <a:ext cx="2039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反作用</a:t>
            </a:r>
            <a:endParaRPr kumimoji="1"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左大括号 27"/>
          <p:cNvSpPr/>
          <p:nvPr/>
        </p:nvSpPr>
        <p:spPr>
          <a:xfrm rot="5400000">
            <a:off x="5975230" y="2717186"/>
            <a:ext cx="461664" cy="203947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513974" y="3943107"/>
            <a:ext cx="127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适合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610641" y="3985200"/>
            <a:ext cx="127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不适合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370469" y="4421509"/>
            <a:ext cx="155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推动作用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468910" y="4446865"/>
            <a:ext cx="1556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阻碍作用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下箭头 34"/>
          <p:cNvSpPr/>
          <p:nvPr/>
        </p:nvSpPr>
        <p:spPr>
          <a:xfrm>
            <a:off x="5959224" y="4883174"/>
            <a:ext cx="661481" cy="7584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8" grpId="1"/>
      <p:bldP spid="19" grpId="0"/>
      <p:bldP spid="20" grpId="0"/>
      <p:bldP spid="24" grpId="0"/>
      <p:bldP spid="31" grpId="0"/>
      <p:bldP spid="21" grpId="0"/>
      <p:bldP spid="28" grpId="0"/>
      <p:bldP spid="29" grpId="0"/>
      <p:bldP spid="32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10320" y="721124"/>
            <a:ext cx="10771360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457200"/>
            <a:r>
              <a:rPr kumimoji="1" lang="zh-CN" altLang="en-US" sz="2400" b="1"/>
              <a:t>中性水笔、圆珠笔的笔杆主要由塑料粒子加工而成，其主要成分是石油的衍生品</a:t>
            </a:r>
            <a:r>
              <a:rPr kumimoji="1" lang="en-US" altLang="zh-CN" sz="2400" b="1"/>
              <a:t>——</a:t>
            </a:r>
            <a:r>
              <a:rPr kumimoji="1" lang="zh-CN" altLang="en-US" sz="2400" b="1"/>
              <a:t>聚苯乙烯，如果没有经过严格回收利用，将无法自行降解；笔芯等废弃物品中含有挥发性物质、多余墨水、浮脂等数量不少的污染物，因没有得到回收也加重了环境污染。如果将笔芯进行焚烧处理，则会产生致癌的烟尘，污染大气，早在</a:t>
            </a:r>
            <a:r>
              <a:rPr kumimoji="1" lang="en-US" altLang="zh-CN" sz="2400" b="1"/>
              <a:t>2015</a:t>
            </a:r>
            <a:r>
              <a:rPr kumimoji="1" lang="zh-CN" altLang="en-US" sz="2400" b="1"/>
              <a:t>年时有近</a:t>
            </a:r>
            <a:r>
              <a:rPr kumimoji="1" lang="en-US" altLang="zh-CN" sz="2400" b="1"/>
              <a:t>3</a:t>
            </a:r>
            <a:r>
              <a:rPr kumimoji="1" lang="zh-CN" altLang="en-US" sz="2400" b="1"/>
              <a:t>亿名在校学生，其中</a:t>
            </a:r>
            <a:r>
              <a:rPr kumimoji="1" lang="en-US" altLang="zh-CN" sz="2400" b="1"/>
              <a:t>90%</a:t>
            </a:r>
            <a:r>
              <a:rPr kumimoji="1" lang="zh-CN" altLang="en-US" sz="2400" b="1"/>
              <a:t>以上的学生使用中性笔，仅按平均每人每周一支笔芯计算，一年就要使用近</a:t>
            </a:r>
            <a:r>
              <a:rPr kumimoji="1" lang="en-US" altLang="zh-CN" sz="2400" b="1"/>
              <a:t>150</a:t>
            </a:r>
            <a:r>
              <a:rPr kumimoji="1" lang="zh-CN" altLang="en-US" sz="2400" b="1"/>
              <a:t>亿支。再加上无法统计的各类企业、机关和行政单元，用完的中性笔通常被随意丢弃，几乎不能集中回收处理，每年产生的废弃笔杆、笔芯等难以回收清理的垃圾数量惊人。由于废弃笔芯回收价格太低、再利用成本高，废品站、造笔公司也对它不大感兴趣。</a:t>
            </a:r>
            <a:endParaRPr kumimoji="1" lang="en-US" altLang="zh-CN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0" y="0"/>
            <a:ext cx="406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议学情景二：笔的回收</a:t>
            </a:r>
            <a:endParaRPr kumimoji="1"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0320" y="4137444"/>
            <a:ext cx="10771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议学任务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请为笔杆、笔芯的回收建言献策，并谈谈你所提出的建议体现了唯物史观的什么哲学道理？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93051" y="5220396"/>
            <a:ext cx="3856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出台政策建立回收体系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加快立法是长治之策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kumimoji="1"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kumimoji="1"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线箭头连接符 7"/>
          <p:cNvCxnSpPr/>
          <p:nvPr/>
        </p:nvCxnSpPr>
        <p:spPr>
          <a:xfrm>
            <a:off x="6464544" y="5804577"/>
            <a:ext cx="10145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7885044" y="4968441"/>
            <a:ext cx="1452284" cy="14522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上层建筑</a:t>
            </a:r>
            <a:endParaRPr kumimoji="1" lang="zh-CN" altLang="en-US" sz="32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3293</Words>
  <Application>WPS 演示</Application>
  <PresentationFormat/>
  <Paragraphs>353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黑体</vt:lpstr>
      <vt:lpstr>STXinwei</vt:lpstr>
      <vt:lpstr>楷体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二一教育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21cnjy.com</dc:creator>
  <cp:keywords>21</cp:keywords>
  <cp:lastModifiedBy>Administrator</cp:lastModifiedBy>
  <cp:revision>1</cp:revision>
  <cp:lastPrinted>2022-11-03T09:14:00Z</cp:lastPrinted>
  <dcterms:created xsi:type="dcterms:W3CDTF">2022-11-03T09:14:00Z</dcterms:created>
  <dcterms:modified xsi:type="dcterms:W3CDTF">2022-11-03T01:28:11Z</dcterms:modified>
  <cp:version>129841748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