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heme/theme3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3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4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5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notesSlides/notesSlide6.xml" ContentType="application/vnd.openxmlformats-officedocument.presentationml.notesSlide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notesSlides/notesSlide7.xml" ContentType="application/vnd.openxmlformats-officedocument.presentationml.notesSlid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7" r:id="rId2"/>
  </p:sldMasterIdLst>
  <p:notesMasterIdLst>
    <p:notesMasterId r:id="rId34"/>
  </p:notesMasterIdLst>
  <p:sldIdLst>
    <p:sldId id="806" r:id="rId3"/>
    <p:sldId id="909" r:id="rId4"/>
    <p:sldId id="1138" r:id="rId5"/>
    <p:sldId id="1139" r:id="rId6"/>
    <p:sldId id="1140" r:id="rId7"/>
    <p:sldId id="1141" r:id="rId8"/>
    <p:sldId id="1142" r:id="rId9"/>
    <p:sldId id="1225" r:id="rId10"/>
    <p:sldId id="1143" r:id="rId11"/>
    <p:sldId id="1144" r:id="rId12"/>
    <p:sldId id="1226" r:id="rId13"/>
    <p:sldId id="1145" r:id="rId14"/>
    <p:sldId id="1184" r:id="rId15"/>
    <p:sldId id="1146" r:id="rId16"/>
    <p:sldId id="1147" r:id="rId17"/>
    <p:sldId id="1149" r:id="rId18"/>
    <p:sldId id="1151" r:id="rId19"/>
    <p:sldId id="1152" r:id="rId20"/>
    <p:sldId id="1153" r:id="rId21"/>
    <p:sldId id="1154" r:id="rId22"/>
    <p:sldId id="1227" r:id="rId23"/>
    <p:sldId id="1228" r:id="rId24"/>
    <p:sldId id="1156" r:id="rId25"/>
    <p:sldId id="1157" r:id="rId26"/>
    <p:sldId id="1158" r:id="rId27"/>
    <p:sldId id="1159" r:id="rId28"/>
    <p:sldId id="1229" r:id="rId29"/>
    <p:sldId id="1160" r:id="rId30"/>
    <p:sldId id="1268" r:id="rId31"/>
    <p:sldId id="1182" r:id="rId32"/>
    <p:sldId id="1273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2">
          <p15:clr>
            <a:srgbClr val="A4A3A4"/>
          </p15:clr>
        </p15:guide>
        <p15:guide id="2" orient="horz" pos="944">
          <p15:clr>
            <a:srgbClr val="A4A3A4"/>
          </p15:clr>
        </p15:guide>
        <p15:guide id="3" pos="4856">
          <p15:clr>
            <a:srgbClr val="A4A3A4"/>
          </p15:clr>
        </p15:guide>
        <p15:guide id="4" pos="2757">
          <p15:clr>
            <a:srgbClr val="A4A3A4"/>
          </p15:clr>
        </p15:guide>
        <p15:guide id="5" pos="36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6" autoAdjust="0"/>
    <p:restoredTop sz="91882" autoAdjust="0"/>
  </p:normalViewPr>
  <p:slideViewPr>
    <p:cSldViewPr snapToGrid="0" showGuides="1">
      <p:cViewPr varScale="1">
        <p:scale>
          <a:sx n="80" d="100"/>
          <a:sy n="80" d="100"/>
        </p:scale>
        <p:origin x="677" y="62"/>
      </p:cViewPr>
      <p:guideLst>
        <p:guide orient="horz" pos="2252"/>
        <p:guide orient="horz" pos="944"/>
        <p:guide pos="4856"/>
        <p:guide pos="2757"/>
        <p:guide pos="365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heme" Target="../theme/theme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9E4C1-D3A5-43D2-971C-709C6D848150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4F384-1D1D-4AAD-AE68-D802FD7180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2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slide" Target="../slides/slide2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slide" Target="../slides/slide13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4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4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01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5" Type="http://schemas.openxmlformats.org/officeDocument/2006/relationships/slide" Target="../slides/slide29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5" Type="http://schemas.openxmlformats.org/officeDocument/2006/relationships/slide" Target="../slides/slide31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C8D829EF-BE14-4A85-81EC-A78D58707C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751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C8D829EF-BE14-4A85-81EC-A78D58707CF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356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C8D829EF-BE14-4A85-81EC-A78D58707CF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27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065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77827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marL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1200" u="none" baseline="0">
              <a:solidFill>
                <a:srgbClr val="00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lvl="0" indent="0" algn="r" eaLnBrk="1" hangingPunct="1"/>
            <a:fld id="{9A0DB2DC-4C9A-4742-B13C-FB6460FD3503}" type="slidenum">
              <a:rPr lang="zh-CN" altLang="en-US" sz="1200"/>
              <a:t>29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993459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882650" y="1143000"/>
            <a:ext cx="50927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6EF7D5A-75ED-448A-8345-AE73D2AD3F5C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31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305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8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习语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习语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讲内容&amp;金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【正文】一部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【正文】二部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9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600" y="1600200"/>
            <a:ext cx="109728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F7CC8-77EA-488D-94A2-FB78633915A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hone 6 floa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38200" y="0"/>
            <a:ext cx="10515600" cy="82296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9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143000"/>
            <a:ext cx="10515600" cy="50339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楷体" panose="02010609060101010101" charset="-122"/>
                <a:ea typeface="楷体" panose="02010609060101010101" charset="-122"/>
              </a:defRPr>
            </a:lvl4pPr>
            <a:lvl5pPr>
              <a:defRPr>
                <a:latin typeface="楷体" panose="02010609060101010101" charset="-122"/>
                <a:ea typeface="楷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83" y="6349833"/>
            <a:ext cx="2700125" cy="316800"/>
          </a:xfrm>
        </p:spPr>
        <p:txBody>
          <a:bodyPr/>
          <a:lstStyle/>
          <a:p>
            <a:fld id="{3F37E007-3EF7-4592-9DC9-586E66C7AACD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191" y="6349833"/>
            <a:ext cx="3960184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1000" y="6349833"/>
            <a:ext cx="2700125" cy="316800"/>
          </a:xfrm>
        </p:spPr>
        <p:txBody>
          <a:bodyPr/>
          <a:lstStyle/>
          <a:p>
            <a:fld id="{A9087728-9E9A-41E7-886F-989ACC4A0D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讲内容&amp;金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【正文】一部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fld id="{1FF38B6D-CF5A-41D0-9C0F-51A82D06A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/>
          <a:lstStyle/>
          <a:p>
            <a:fld id="{82596D75-01EC-497A-A98C-5780553AC4F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914400" y="1262592"/>
            <a:ext cx="10363200" cy="1470026"/>
          </a:xfrm>
          <a:prstGeom prst="rect">
            <a:avLst/>
          </a:prstGeom>
        </p:spPr>
        <p:txBody>
          <a:bodyPr/>
          <a:lstStyle>
            <a:lvl1pPr>
              <a:defRPr sz="4235" b="1"/>
            </a:lvl1pPr>
          </a:lstStyle>
          <a:p>
            <a:pPr fontAlgn="auto"/>
            <a:r>
              <a:rPr lang="zh-CN" altLang="en-US" strike="noStrike" noProof="1"/>
              <a:t>人生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828800" y="3886200"/>
            <a:ext cx="853440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83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1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4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8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6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7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/>
              <a:t>自然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9"/>
            <a:ext cx="10972801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600" y="1600200"/>
            <a:ext cx="10972801" cy="4525963"/>
          </a:xfrm>
          <a:prstGeom prst="rect">
            <a:avLst/>
          </a:prstGeo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05.xml"/><Relationship Id="rId4" Type="http://schemas.openxmlformats.org/officeDocument/2006/relationships/tags" Target="../tags/tag10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18" Type="http://schemas.openxmlformats.org/officeDocument/2006/relationships/tags" Target="../tags/tag140.xml"/><Relationship Id="rId3" Type="http://schemas.openxmlformats.org/officeDocument/2006/relationships/tags" Target="../tags/tag125.xml"/><Relationship Id="rId21" Type="http://schemas.openxmlformats.org/officeDocument/2006/relationships/slideLayout" Target="../slideLayouts/slideLayout13.xml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0" Type="http://schemas.openxmlformats.org/officeDocument/2006/relationships/tags" Target="../tags/tag142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10" Type="http://schemas.openxmlformats.org/officeDocument/2006/relationships/tags" Target="../tags/tag132.xml"/><Relationship Id="rId19" Type="http://schemas.openxmlformats.org/officeDocument/2006/relationships/tags" Target="../tags/tag141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3" Type="http://schemas.openxmlformats.org/officeDocument/2006/relationships/tags" Target="../tags/tag149.xml"/><Relationship Id="rId21" Type="http://schemas.openxmlformats.org/officeDocument/2006/relationships/tags" Target="../tags/tag167.xml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5" Type="http://schemas.openxmlformats.org/officeDocument/2006/relationships/slideLayout" Target="../slideLayouts/slideLayout13.xml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tags" Target="../tags/tag166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tags" Target="../tags/tag170.xml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tags" Target="../tags/tag169.xml"/><Relationship Id="rId10" Type="http://schemas.openxmlformats.org/officeDocument/2006/relationships/tags" Target="../tags/tag156.xml"/><Relationship Id="rId19" Type="http://schemas.openxmlformats.org/officeDocument/2006/relationships/tags" Target="../tags/tag165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tags" Target="../tags/tag16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73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8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189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9" Type="http://schemas.openxmlformats.org/officeDocument/2006/relationships/image" Target="../media/image11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image" Target="../media/image14.png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12" Type="http://schemas.openxmlformats.org/officeDocument/2006/relationships/image" Target="../media/image13.png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image" Target="../media/image12.png"/><Relationship Id="rId5" Type="http://schemas.openxmlformats.org/officeDocument/2006/relationships/tags" Target="../tags/tag197.xml"/><Relationship Id="rId10" Type="http://schemas.openxmlformats.org/officeDocument/2006/relationships/slideLayout" Target="../slideLayouts/slideLayout21.xml"/><Relationship Id="rId4" Type="http://schemas.openxmlformats.org/officeDocument/2006/relationships/tags" Target="../tags/tag196.xml"/><Relationship Id="rId9" Type="http://schemas.openxmlformats.org/officeDocument/2006/relationships/tags" Target="../tags/tag20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tags" Target="../tags/tag214.xml"/><Relationship Id="rId18" Type="http://schemas.openxmlformats.org/officeDocument/2006/relationships/image" Target="../media/image15.png"/><Relationship Id="rId3" Type="http://schemas.openxmlformats.org/officeDocument/2006/relationships/tags" Target="../tags/tag204.xml"/><Relationship Id="rId21" Type="http://schemas.openxmlformats.org/officeDocument/2006/relationships/image" Target="../media/image18.png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17" Type="http://schemas.openxmlformats.org/officeDocument/2006/relationships/slideLayout" Target="../slideLayouts/slideLayout13.xml"/><Relationship Id="rId2" Type="http://schemas.openxmlformats.org/officeDocument/2006/relationships/tags" Target="../tags/tag203.xml"/><Relationship Id="rId16" Type="http://schemas.openxmlformats.org/officeDocument/2006/relationships/tags" Target="../tags/tag217.xml"/><Relationship Id="rId20" Type="http://schemas.openxmlformats.org/officeDocument/2006/relationships/image" Target="../media/image17.png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5" Type="http://schemas.openxmlformats.org/officeDocument/2006/relationships/tags" Target="../tags/tag206.xml"/><Relationship Id="rId15" Type="http://schemas.openxmlformats.org/officeDocument/2006/relationships/tags" Target="../tags/tag216.xml"/><Relationship Id="rId10" Type="http://schemas.openxmlformats.org/officeDocument/2006/relationships/tags" Target="../tags/tag211.xml"/><Relationship Id="rId19" Type="http://schemas.openxmlformats.org/officeDocument/2006/relationships/image" Target="../media/image16.png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tags" Target="../tags/tag2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tags" Target="../tags/tag230.xml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12" Type="http://schemas.openxmlformats.org/officeDocument/2006/relationships/tags" Target="../tags/tag229.xml"/><Relationship Id="rId2" Type="http://schemas.openxmlformats.org/officeDocument/2006/relationships/tags" Target="../tags/tag219.xml"/><Relationship Id="rId16" Type="http://schemas.openxmlformats.org/officeDocument/2006/relationships/image" Target="../media/image19.png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5" Type="http://schemas.openxmlformats.org/officeDocument/2006/relationships/tags" Target="../tags/tag222.xml"/><Relationship Id="rId15" Type="http://schemas.openxmlformats.org/officeDocument/2006/relationships/slideLayout" Target="../slideLayouts/slideLayout13.xml"/><Relationship Id="rId10" Type="http://schemas.openxmlformats.org/officeDocument/2006/relationships/tags" Target="../tags/tag227.xml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tags" Target="../tags/tag23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3" Type="http://schemas.openxmlformats.org/officeDocument/2006/relationships/tags" Target="../tags/tag234.xml"/><Relationship Id="rId7" Type="http://schemas.openxmlformats.org/officeDocument/2006/relationships/tags" Target="../tags/tag238.xml"/><Relationship Id="rId12" Type="http://schemas.openxmlformats.org/officeDocument/2006/relationships/image" Target="../media/image16.png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236.xml"/><Relationship Id="rId10" Type="http://schemas.openxmlformats.org/officeDocument/2006/relationships/tags" Target="../tags/tag241.xml"/><Relationship Id="rId4" Type="http://schemas.openxmlformats.org/officeDocument/2006/relationships/tags" Target="../tags/tag235.xml"/><Relationship Id="rId9" Type="http://schemas.openxmlformats.org/officeDocument/2006/relationships/tags" Target="../tags/tag24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18" Type="http://schemas.openxmlformats.org/officeDocument/2006/relationships/tags" Target="../tags/tag259.xml"/><Relationship Id="rId3" Type="http://schemas.openxmlformats.org/officeDocument/2006/relationships/tags" Target="../tags/tag244.xml"/><Relationship Id="rId21" Type="http://schemas.openxmlformats.org/officeDocument/2006/relationships/slideLayout" Target="../slideLayouts/slideLayout13.xml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tags" Target="../tags/tag258.xml"/><Relationship Id="rId2" Type="http://schemas.openxmlformats.org/officeDocument/2006/relationships/tags" Target="../tags/tag243.xml"/><Relationship Id="rId16" Type="http://schemas.openxmlformats.org/officeDocument/2006/relationships/tags" Target="../tags/tag257.xml"/><Relationship Id="rId20" Type="http://schemas.openxmlformats.org/officeDocument/2006/relationships/tags" Target="../tags/tag261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5" Type="http://schemas.openxmlformats.org/officeDocument/2006/relationships/tags" Target="../tags/tag246.xml"/><Relationship Id="rId15" Type="http://schemas.openxmlformats.org/officeDocument/2006/relationships/tags" Target="../tags/tag256.xml"/><Relationship Id="rId10" Type="http://schemas.openxmlformats.org/officeDocument/2006/relationships/tags" Target="../tags/tag251.xml"/><Relationship Id="rId19" Type="http://schemas.openxmlformats.org/officeDocument/2006/relationships/tags" Target="../tags/tag260.xml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Relationship Id="rId2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13" Type="http://schemas.openxmlformats.org/officeDocument/2006/relationships/tags" Target="../tags/tag276.xml"/><Relationship Id="rId18" Type="http://schemas.openxmlformats.org/officeDocument/2006/relationships/tags" Target="../tags/tag281.xml"/><Relationship Id="rId26" Type="http://schemas.openxmlformats.org/officeDocument/2006/relationships/slideLayout" Target="../slideLayouts/slideLayout21.xml"/><Relationship Id="rId3" Type="http://schemas.openxmlformats.org/officeDocument/2006/relationships/tags" Target="../tags/tag266.xml"/><Relationship Id="rId21" Type="http://schemas.openxmlformats.org/officeDocument/2006/relationships/tags" Target="../tags/tag284.xml"/><Relationship Id="rId7" Type="http://schemas.openxmlformats.org/officeDocument/2006/relationships/tags" Target="../tags/tag270.xml"/><Relationship Id="rId12" Type="http://schemas.openxmlformats.org/officeDocument/2006/relationships/tags" Target="../tags/tag275.xml"/><Relationship Id="rId17" Type="http://schemas.openxmlformats.org/officeDocument/2006/relationships/tags" Target="../tags/tag280.xml"/><Relationship Id="rId25" Type="http://schemas.openxmlformats.org/officeDocument/2006/relationships/tags" Target="../tags/tag288.xml"/><Relationship Id="rId2" Type="http://schemas.openxmlformats.org/officeDocument/2006/relationships/tags" Target="../tags/tag265.xml"/><Relationship Id="rId16" Type="http://schemas.openxmlformats.org/officeDocument/2006/relationships/tags" Target="../tags/tag279.xml"/><Relationship Id="rId20" Type="http://schemas.openxmlformats.org/officeDocument/2006/relationships/tags" Target="../tags/tag283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tags" Target="../tags/tag274.xml"/><Relationship Id="rId24" Type="http://schemas.openxmlformats.org/officeDocument/2006/relationships/tags" Target="../tags/tag287.xml"/><Relationship Id="rId5" Type="http://schemas.openxmlformats.org/officeDocument/2006/relationships/tags" Target="../tags/tag268.xml"/><Relationship Id="rId15" Type="http://schemas.openxmlformats.org/officeDocument/2006/relationships/tags" Target="../tags/tag278.xml"/><Relationship Id="rId23" Type="http://schemas.openxmlformats.org/officeDocument/2006/relationships/tags" Target="../tags/tag286.xml"/><Relationship Id="rId10" Type="http://schemas.openxmlformats.org/officeDocument/2006/relationships/tags" Target="../tags/tag273.xml"/><Relationship Id="rId19" Type="http://schemas.openxmlformats.org/officeDocument/2006/relationships/tags" Target="../tags/tag282.xml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tags" Target="../tags/tag277.xml"/><Relationship Id="rId22" Type="http://schemas.openxmlformats.org/officeDocument/2006/relationships/tags" Target="../tags/tag28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9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9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tags" Target="../tags/tag304.xml"/><Relationship Id="rId7" Type="http://schemas.openxmlformats.org/officeDocument/2006/relationships/tags" Target="../tags/tag308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5" Type="http://schemas.openxmlformats.org/officeDocument/2006/relationships/tags" Target="../tags/tag306.xml"/><Relationship Id="rId4" Type="http://schemas.openxmlformats.org/officeDocument/2006/relationships/tags" Target="../tags/tag30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59.xml"/><Relationship Id="rId9" Type="http://schemas.openxmlformats.org/officeDocument/2006/relationships/tags" Target="../tags/tag6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../media/image3.png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2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69.xml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image" Target="../media/image6.png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../media/image5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4.png"/><Relationship Id="rId5" Type="http://schemas.openxmlformats.org/officeDocument/2006/relationships/tags" Target="../tags/tag91.xml"/><Relationship Id="rId10" Type="http://schemas.openxmlformats.org/officeDocument/2006/relationships/slideLayout" Target="../slideLayouts/slideLayout21.xml"/><Relationship Id="rId4" Type="http://schemas.openxmlformats.org/officeDocument/2006/relationships/tags" Target="../tags/tag90.xml"/><Relationship Id="rId9" Type="http://schemas.openxmlformats.org/officeDocument/2006/relationships/tags" Target="../tags/tag9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1741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33880" y="3129280"/>
            <a:ext cx="8839200" cy="115760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/>
          <a:lstStyle>
            <a:lvl1pPr marL="0" lv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Font typeface="Wingdings" panose="05000000000000000000" pitchFamily="2" charset="2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376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Font typeface="Wingdings" panose="05000000000000000000" pitchFamily="2" charset="2"/>
              <a:buChar char="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376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Font typeface="Wingdings" panose="05000000000000000000" pitchFamily="2" charset="2"/>
              <a:buChar char="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376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Font typeface="Wingdings" panose="05000000000000000000" pitchFamily="2" charset="2"/>
              <a:buChar char="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376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Font typeface="Wingdings" panose="05000000000000000000" pitchFamily="2" charset="2"/>
              <a:buChar char="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000" b="1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</a:t>
            </a:r>
            <a:r>
              <a:rPr lang="en-US" altLang="zh-CN" sz="40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  <a:sym typeface="+mn-ea"/>
              </a:rPr>
              <a:t>3.3  </a:t>
            </a:r>
            <a:r>
              <a:rPr lang="zh-CN" altLang="en-US" sz="40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  <a:sym typeface="+mn-ea"/>
              </a:rPr>
              <a:t>唯物辩证法的实质与核心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790575" y="1832610"/>
            <a:ext cx="10926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第三课  把握世界的规律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61015" y="888497"/>
            <a:ext cx="10514417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ClrTx/>
              <a:buSzTx/>
              <a:buFontTx/>
            </a:pPr>
            <a:r>
              <a:rPr kumimoji="1"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3.</a:t>
            </a:r>
            <a:r>
              <a:rPr kumimoji="1"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矛盾的同一性和</a:t>
            </a:r>
            <a:r>
              <a:rPr kumimoji="1"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斗争性的关系</a:t>
            </a: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403204" y="1410440"/>
            <a:ext cx="10972229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l"/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(1)区别</a:t>
            </a:r>
          </a:p>
          <a:p>
            <a:pPr lvl="0" algn="l"/>
            <a:r>
              <a:rPr lang="en-US" altLang="zh-CN" sz="28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A.含义不同</a:t>
            </a:r>
          </a:p>
          <a:p>
            <a:pPr lvl="0" algn="l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B.特点不同：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矛盾的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同一性是相对的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斗争性是绝对的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403204" y="2856249"/>
            <a:ext cx="10971594" cy="323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l"/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(2)联系：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lvl="0" indent="-457200" algn="l">
              <a:buFont typeface="Wingdings" panose="05000000000000000000"/>
              <a:buChar char="Ø"/>
            </a:pP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矛盾的同一性不能脱离斗争性而存在，矛盾双方的同一是对立中的同一，是包含着差别的同一。</a:t>
            </a:r>
          </a:p>
          <a:p>
            <a:pPr marL="457200" lvl="0" indent="-457200" algn="l">
              <a:buFont typeface="Wingdings" panose="05000000000000000000"/>
              <a:buChar char="Ø"/>
            </a:pP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矛盾的斗争性也不能脱离同一性而存在，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斗争性寓于同一性之中，并为同一性所制约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</a:p>
          <a:p>
            <a:pPr marL="457200" lvl="0" indent="-457200" algn="l">
              <a:buFont typeface="Wingdings" panose="05000000000000000000"/>
              <a:buChar char="Ø"/>
            </a:pPr>
            <a:r>
              <a:rPr lang="zh-CN" altLang="en-US" sz="2800" b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矛盾双方既对立又统一，由此推动事物的运动、变化和发展。（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矛盾是事物发展的源泉和动力</a:t>
            </a:r>
            <a:r>
              <a:rPr lang="zh-CN" altLang="en-US" sz="2800" b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384175" y="258445"/>
            <a:ext cx="533590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5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一、事物发展的源泉和动力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文本框 7168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25544" y="117593"/>
            <a:ext cx="5964146" cy="617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41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一、事物发展的源泉与动力</a:t>
            </a: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37820" y="951865"/>
          <a:ext cx="11516360" cy="536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226675" imgH="6079490" progId="Word.Document.8">
                  <p:embed/>
                </p:oleObj>
              </mc:Choice>
              <mc:Fallback>
                <p:oleObj name="Document" r:id="rId4" imgW="10226675" imgH="60794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7820" y="951865"/>
                        <a:ext cx="11516360" cy="53689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/>
          <p:nvPr>
            <p:custDataLst>
              <p:tags r:id="rId2"/>
            </p:custDataLst>
          </p:nvPr>
        </p:nvSpPr>
        <p:spPr>
          <a:xfrm>
            <a:off x="1697267" y="898017"/>
            <a:ext cx="8208852" cy="628617"/>
          </a:xfrm>
          <a:prstGeom prst="rect">
            <a:avLst/>
          </a:prstGeom>
          <a:noFill/>
          <a:ln w="2857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lIns="90164" tIns="46986" rIns="90164" bIns="46986"/>
          <a:lstStyle/>
          <a:p>
            <a:pPr fontAlgn="auto">
              <a:spcBef>
                <a:spcPct val="0"/>
              </a:spcBef>
            </a:pPr>
            <a:r>
              <a:rPr lang="en-US" altLang="zh-CN" b="1" noProof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</a:rPr>
              <a:t> </a:t>
            </a:r>
            <a:r>
              <a:rPr lang="zh-CN" altLang="en-US" sz="24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 b="1" noProof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 b="1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小结：矛盾的同一性和斗争性的原理和方法论</a:t>
            </a:r>
            <a:endParaRPr lang="zh-CN" altLang="en-US" sz="2800" b="1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7651" name="Text Box 3"/>
          <p:cNvSpPr txBox="1"/>
          <p:nvPr>
            <p:custDataLst>
              <p:tags r:id="rId3"/>
            </p:custDataLst>
          </p:nvPr>
        </p:nvSpPr>
        <p:spPr>
          <a:xfrm>
            <a:off x="410845" y="1454150"/>
            <a:ext cx="11370310" cy="5134610"/>
          </a:xfrm>
          <a:prstGeom prst="rect">
            <a:avLst/>
          </a:prstGeom>
          <a:noFill/>
          <a:ln w="2857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0164" tIns="46986" rIns="90164" bIns="46986"/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2400" b="1" noProof="1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【原理】</a:t>
            </a:r>
          </a:p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2400" b="1" noProof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①世界上的一切事物都包含着相互对立，相互统一的两个方面，即矛盾即对立统一。</a:t>
            </a:r>
          </a:p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2400" b="1" noProof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②矛盾的同一性是矛盾双方相互吸引、相互联结的属性和趋势</a:t>
            </a:r>
            <a:r>
              <a:rPr lang="zh-CN" altLang="en-US" sz="24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即矛盾双方相互依赖、相互贯通，在一定条件下相互转化</a:t>
            </a:r>
            <a:r>
              <a:rPr lang="zh-CN" altLang="en-US" sz="2400" b="1" noProof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。矛盾的斗争性是指矛盾双方相互排斥、相互对立的属性。</a:t>
            </a:r>
          </a:p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2400" b="1" noProof="1">
                <a:effectLst/>
                <a:latin typeface="Calibri" panose="020F0502020204030204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en-US" sz="2400" b="1" noProof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矛盾的同一性是相对的，斗争性是绝对的</a:t>
            </a:r>
            <a:r>
              <a:rPr lang="zh-CN" altLang="en-US" sz="2400" b="1" noProof="1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lang="zh-CN" altLang="en-US" sz="24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矛盾的同一性不能脱离斗争性而存在，矛盾双方的统一是对立中的统一，是包含差别的统一；矛盾的斗争性也不能脱离同一性而存在，斗争性寓于同一性之中，并为同一性所制约。 </a:t>
            </a:r>
            <a:r>
              <a:rPr lang="zh-CN" altLang="en-US" sz="24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矛盾双方既对立又统一</a:t>
            </a:r>
            <a:r>
              <a:rPr lang="zh-CN" altLang="en-US" sz="2400" b="1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由此推动事物的运动、变化、发展。</a:t>
            </a:r>
          </a:p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2400" b="1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【方法论】</a:t>
            </a:r>
          </a:p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24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28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我们必须用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一分为二</a:t>
            </a:r>
            <a:r>
              <a:rPr lang="zh-CN" altLang="en-US" sz="28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的观点，即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全面的观点</a:t>
            </a:r>
            <a:r>
              <a:rPr lang="zh-CN" altLang="en-US" sz="28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看问题。同时要积极创造条件, 使矛盾向有利方向转化（趋利避害）。要在对立中把握统一，在统一中把握对立。</a:t>
            </a:r>
          </a:p>
          <a:p>
            <a:pPr fontAlgn="auto">
              <a:lnSpc>
                <a:spcPct val="100000"/>
              </a:lnSpc>
              <a:spcBef>
                <a:spcPct val="0"/>
              </a:spcBef>
            </a:pPr>
            <a:endParaRPr lang="zh-CN" altLang="en-US" sz="2800" b="1" noProof="1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384175" y="258445"/>
            <a:ext cx="533590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5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一、事物发展的源泉和动力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71098" y="1306830"/>
            <a:ext cx="2249805" cy="9220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1218565">
              <a:lnSpc>
                <a:spcPct val="100000"/>
              </a:lnSpc>
            </a:pPr>
            <a:r>
              <a:rPr lang="zh-CN" altLang="en-US" sz="5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议题二</a:t>
            </a: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880995" y="2513965"/>
            <a:ext cx="6429375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150000"/>
              </a:lnSpc>
            </a:pPr>
            <a:r>
              <a:rPr lang="zh-CN" altLang="en-US" sz="4400">
                <a:solidFill>
                  <a:srgbClr val="AF202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矛盾问题的精髓是什么？</a:t>
            </a: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67985" y="961519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（一）矛盾的普遍性</a:t>
            </a:r>
          </a:p>
        </p:txBody>
      </p:sp>
      <p:sp>
        <p:nvSpPr>
          <p:cNvPr id="21507" name="矩形 2"/>
          <p:cNvSpPr/>
          <p:nvPr>
            <p:custDataLst>
              <p:tags r:id="rId3"/>
            </p:custDataLst>
          </p:nvPr>
        </p:nvSpPr>
        <p:spPr>
          <a:xfrm>
            <a:off x="853396" y="1733638"/>
            <a:ext cx="10485209" cy="2676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综合探究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张某因意外受伤而住院，一星期后出院，这时候他感叹道：健康与疾病的矛盾终于解决了！以后再也没有什么矛盾了！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思考： 张某的想法对吗?为什么？ </a:t>
            </a:r>
          </a:p>
        </p:txBody>
      </p:sp>
      <p:sp>
        <p:nvSpPr>
          <p:cNvPr id="654339" name="Text Box 3"/>
          <p:cNvSpPr txBox="1"/>
          <p:nvPr>
            <p:custDataLst>
              <p:tags r:id="rId4"/>
            </p:custDataLst>
          </p:nvPr>
        </p:nvSpPr>
        <p:spPr>
          <a:xfrm>
            <a:off x="852761" y="4660201"/>
            <a:ext cx="10484574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b="1">
                <a:solidFill>
                  <a:srgbClr val="99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    </a:t>
            </a:r>
            <a:r>
              <a:rPr lang="en-US" altLang="zh-CN" sz="2400" b="1">
                <a:solidFill>
                  <a:srgbClr val="99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      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不对。因为生活中还有健康与休息的矛盾、健康与饮食的矛盾、自己与他人的矛盾等。</a:t>
            </a: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573588" y="5793617"/>
            <a:ext cx="3042920" cy="5219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矛盾是普遍存在的</a:t>
            </a: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668020" y="238125"/>
            <a:ext cx="533590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5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二、矛盾问题的精髓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9" grpId="0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67985" y="961519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（一）矛盾的普遍性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822282" y="1777451"/>
            <a:ext cx="10663000" cy="9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矛盾的普遍性的含义：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是指矛盾存在于一切事物中，即</a:t>
            </a:r>
            <a:r>
              <a:rPr lang="zh-CN" altLang="en-US" sz="28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事事有矛盾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；矛盾贯穿每一事物发展过程的始终，即</a:t>
            </a:r>
            <a:r>
              <a:rPr lang="zh-CN" altLang="en-US" sz="28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时时有矛盾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949078" y="3126756"/>
            <a:ext cx="3337386" cy="221413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7173698" y="5440735"/>
            <a:ext cx="32116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时时有矛盾</a:t>
            </a:r>
          </a:p>
        </p:txBody>
      </p:sp>
      <p:grpSp>
        <p:nvGrpSpPr>
          <p:cNvPr id="23" name="组合 22"/>
          <p:cNvGrpSpPr/>
          <p:nvPr>
            <p:custDataLst>
              <p:tags r:id="rId6"/>
            </p:custDataLst>
          </p:nvPr>
        </p:nvGrpSpPr>
        <p:grpSpPr>
          <a:xfrm>
            <a:off x="507974" y="3424555"/>
            <a:ext cx="4988935" cy="2538123"/>
            <a:chOff x="800" y="5393"/>
            <a:chExt cx="7857" cy="3997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10" name="组合 9"/>
            <p:cNvGrpSpPr/>
            <p:nvPr>
              <p:custDataLst>
                <p:tags r:id="rId8"/>
              </p:custDataLst>
            </p:nvPr>
          </p:nvGrpSpPr>
          <p:grpSpPr>
            <a:xfrm>
              <a:off x="965" y="5393"/>
              <a:ext cx="3725" cy="1440"/>
              <a:chOff x="1952" y="5370"/>
              <a:chExt cx="3725" cy="1440"/>
            </a:xfrm>
            <a:grpFill/>
          </p:grpSpPr>
          <p:sp>
            <p:nvSpPr>
              <p:cNvPr id="5" name="椭圆 4"/>
              <p:cNvSpPr/>
              <p:nvPr>
                <p:custDataLst>
                  <p:tags r:id="rId19"/>
                </p:custDataLst>
              </p:nvPr>
            </p:nvSpPr>
            <p:spPr>
              <a:xfrm>
                <a:off x="1952" y="5370"/>
                <a:ext cx="3725" cy="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文本框 6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2282" y="5656"/>
                <a:ext cx="3006" cy="7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学习与卫生</a:t>
                </a:r>
              </a:p>
            </p:txBody>
          </p:sp>
        </p:grpSp>
        <p:grpSp>
          <p:nvGrpSpPr>
            <p:cNvPr id="11" name="组合 10"/>
            <p:cNvGrpSpPr/>
            <p:nvPr>
              <p:custDataLst>
                <p:tags r:id="rId9"/>
              </p:custDataLst>
            </p:nvPr>
          </p:nvGrpSpPr>
          <p:grpSpPr>
            <a:xfrm>
              <a:off x="4932" y="5393"/>
              <a:ext cx="3725" cy="1440"/>
              <a:chOff x="1952" y="5370"/>
              <a:chExt cx="3725" cy="1440"/>
            </a:xfrm>
            <a:grpFill/>
          </p:grpSpPr>
          <p:sp>
            <p:nvSpPr>
              <p:cNvPr id="14" name="椭圆 13"/>
              <p:cNvSpPr/>
              <p:nvPr>
                <p:custDataLst>
                  <p:tags r:id="rId17"/>
                </p:custDataLst>
              </p:nvPr>
            </p:nvSpPr>
            <p:spPr>
              <a:xfrm>
                <a:off x="1952" y="5370"/>
                <a:ext cx="3725" cy="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文本框 14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2282" y="5656"/>
                <a:ext cx="3052" cy="7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学习与休息</a:t>
                </a:r>
              </a:p>
            </p:txBody>
          </p:sp>
        </p:grpSp>
        <p:grpSp>
          <p:nvGrpSpPr>
            <p:cNvPr id="16" name="组合 15"/>
            <p:cNvGrpSpPr/>
            <p:nvPr>
              <p:custDataLst>
                <p:tags r:id="rId10"/>
              </p:custDataLst>
            </p:nvPr>
          </p:nvGrpSpPr>
          <p:grpSpPr>
            <a:xfrm>
              <a:off x="800" y="7050"/>
              <a:ext cx="3725" cy="1440"/>
              <a:chOff x="1952" y="5370"/>
              <a:chExt cx="3725" cy="1440"/>
            </a:xfrm>
            <a:grpFill/>
          </p:grpSpPr>
          <p:sp>
            <p:nvSpPr>
              <p:cNvPr id="17" name="椭圆 16"/>
              <p:cNvSpPr/>
              <p:nvPr>
                <p:custDataLst>
                  <p:tags r:id="rId15"/>
                </p:custDataLst>
              </p:nvPr>
            </p:nvSpPr>
            <p:spPr>
              <a:xfrm>
                <a:off x="1952" y="5370"/>
                <a:ext cx="3725" cy="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17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2282" y="5656"/>
                <a:ext cx="2974" cy="7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学习与运动</a:t>
                </a:r>
              </a:p>
            </p:txBody>
          </p:sp>
        </p:grpSp>
        <p:grpSp>
          <p:nvGrpSpPr>
            <p:cNvPr id="19" name="组合 18"/>
            <p:cNvGrpSpPr/>
            <p:nvPr>
              <p:custDataLst>
                <p:tags r:id="rId11"/>
              </p:custDataLst>
            </p:nvPr>
          </p:nvGrpSpPr>
          <p:grpSpPr>
            <a:xfrm>
              <a:off x="4932" y="7128"/>
              <a:ext cx="3725" cy="1440"/>
              <a:chOff x="1952" y="5370"/>
              <a:chExt cx="3725" cy="1440"/>
            </a:xfrm>
            <a:grpFill/>
          </p:grpSpPr>
          <p:sp>
            <p:nvSpPr>
              <p:cNvPr id="20" name="椭圆 19"/>
              <p:cNvSpPr/>
              <p:nvPr>
                <p:custDataLst>
                  <p:tags r:id="rId13"/>
                </p:custDataLst>
              </p:nvPr>
            </p:nvSpPr>
            <p:spPr>
              <a:xfrm>
                <a:off x="1952" y="5370"/>
                <a:ext cx="3725" cy="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文本框 20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2702" y="5759"/>
                <a:ext cx="2226" cy="8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教与学</a:t>
                </a:r>
              </a:p>
            </p:txBody>
          </p:sp>
        </p:grpSp>
        <p:sp>
          <p:nvSpPr>
            <p:cNvPr id="22" name="文本框 21"/>
            <p:cNvSpPr txBox="1"/>
            <p:nvPr>
              <p:custDataLst>
                <p:tags r:id="rId12"/>
              </p:custDataLst>
            </p:nvPr>
          </p:nvSpPr>
          <p:spPr>
            <a:xfrm>
              <a:off x="2430" y="8568"/>
              <a:ext cx="5058" cy="8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事事有矛盾</a:t>
              </a:r>
            </a:p>
          </p:txBody>
        </p:sp>
      </p:grp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668020" y="238125"/>
            <a:ext cx="533590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5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二、矛盾问题的精髓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329767" y="994537"/>
            <a:ext cx="5872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小结：矛盾的普遍性的原理和方法论</a:t>
            </a:r>
          </a:p>
        </p:txBody>
      </p:sp>
      <p:sp>
        <p:nvSpPr>
          <p:cNvPr id="39939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95318" y="1579976"/>
            <a:ext cx="10245191" cy="4523504"/>
          </a:xfrm>
          <a:prstGeom prst="rect">
            <a:avLst/>
          </a:prstGeom>
          <a:noFill/>
          <a:ln w="0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fontAlgn="auto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【原理】</a:t>
            </a:r>
          </a:p>
          <a:p>
            <a:pPr algn="l" eaLnBrk="1" fontAlgn="auto" hangingPunct="1">
              <a:lnSpc>
                <a:spcPct val="150000"/>
              </a:lnSpc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时时有矛盾，事事有矛盾。</a:t>
            </a:r>
          </a:p>
          <a:p>
            <a:pPr algn="l" eaLnBrk="1" fontAlgn="auto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【方法论】</a:t>
            </a:r>
          </a:p>
          <a:p>
            <a:pPr algn="l" eaLnBrk="1" fontAlgn="auto" hangingPunct="1">
              <a:lnSpc>
                <a:spcPct val="150000"/>
              </a:lnSpc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承认矛盾的普遍性是坚持唯物辩证法的前提</a:t>
            </a:r>
            <a:endParaRPr lang="zh-CN" altLang="en-US" sz="28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l" eaLnBrk="1" fontAlgn="auto" hangingPunct="1">
              <a:lnSpc>
                <a:spcPct val="150000"/>
              </a:lnSpc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②</a:t>
            </a: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对任何事物，我们都要承认矛盾，分析矛盾，勇于揭露矛盾，积极寻找正确的方法解决矛盾。</a:t>
            </a:r>
          </a:p>
          <a:p>
            <a:pPr algn="l" eaLnBrk="1" fontAlgn="auto" hangingPunct="1">
              <a:lnSpc>
                <a:spcPct val="150000"/>
              </a:lnSpc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③坚持用一分为二的观点看问题。</a:t>
            </a: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668020" y="238125"/>
            <a:ext cx="533590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5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二、矛盾问题的精髓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67985" y="834525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（二）矛盾的特殊性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21293" y="1340594"/>
            <a:ext cx="1119129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D9D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1.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矛盾特殊性的含义：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矛盾着的事物及其每一个侧面各有其特点。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981659" y="1830788"/>
            <a:ext cx="1083952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2.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矛盾特殊性的表现：</a:t>
            </a:r>
          </a:p>
          <a:p>
            <a:pPr fontAlgn="auto">
              <a:lnSpc>
                <a:spcPct val="100000"/>
              </a:lnSpc>
            </a:pPr>
            <a:r>
              <a:rPr lang="zh-CN" altLang="en-US" sz="2800" b="1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/>
              </a:rPr>
              <a:t>    ①不同事物具有不同的矛盾，不同的矛盾</a:t>
            </a:r>
            <a:r>
              <a:rPr lang="zh-CN" altLang="en-US" sz="2800" b="1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构成一事物区别于他事物的</a:t>
            </a:r>
            <a:r>
              <a:rPr lang="zh-CN" altLang="en-US" sz="2800" b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特殊本质</a:t>
            </a:r>
            <a:r>
              <a:rPr lang="zh-CN" altLang="en-US" sz="2800" b="1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lang="zh-CN" altLang="en-US" sz="2800" b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（事事有矛盾，区别于其他事物）</a:t>
            </a:r>
            <a:r>
              <a:rPr lang="zh-CN" altLang="en-US" sz="2800" b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/>
              </a:rPr>
              <a:t> </a:t>
            </a:r>
            <a:endParaRPr lang="zh-CN" altLang="en-US" sz="2800" b="1">
              <a:ln>
                <a:noFill/>
              </a:ln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等线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2800" b="1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/>
              </a:rPr>
              <a:t>    ②同一事物在发展的不同过程和阶段上有不同的矛盾。</a:t>
            </a:r>
            <a:r>
              <a:rPr lang="zh-CN" altLang="en-US" sz="2800" b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/>
              </a:rPr>
              <a:t>（时时有矛盾，区别不同过程和不同阶段）</a:t>
            </a:r>
          </a:p>
          <a:p>
            <a:pPr fontAlgn="auto">
              <a:lnSpc>
                <a:spcPct val="100000"/>
              </a:lnSpc>
            </a:pPr>
            <a:r>
              <a:rPr lang="zh-CN" altLang="en-US" sz="2800" b="1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/>
              </a:rPr>
              <a:t>    ③同一事物中的不同矛盾、同一矛盾的两个不同方面也各有其特殊性。</a:t>
            </a:r>
          </a:p>
        </p:txBody>
      </p:sp>
      <p:grpSp>
        <p:nvGrpSpPr>
          <p:cNvPr id="23" name="组合 22"/>
          <p:cNvGrpSpPr/>
          <p:nvPr>
            <p:custDataLst>
              <p:tags r:id="rId5"/>
            </p:custDataLst>
          </p:nvPr>
        </p:nvGrpSpPr>
        <p:grpSpPr>
          <a:xfrm>
            <a:off x="1066243" y="4822309"/>
            <a:ext cx="4573375" cy="1735456"/>
            <a:chOff x="142" y="5075"/>
            <a:chExt cx="8910" cy="4754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4" name="组合 3"/>
            <p:cNvGrpSpPr/>
            <p:nvPr>
              <p:custDataLst>
                <p:tags r:id="rId12"/>
              </p:custDataLst>
            </p:nvPr>
          </p:nvGrpSpPr>
          <p:grpSpPr>
            <a:xfrm>
              <a:off x="142" y="5075"/>
              <a:ext cx="4548" cy="1759"/>
              <a:chOff x="1129" y="5052"/>
              <a:chExt cx="4548" cy="1759"/>
            </a:xfrm>
            <a:grpFill/>
          </p:grpSpPr>
          <p:sp>
            <p:nvSpPr>
              <p:cNvPr id="5" name="椭圆 4"/>
              <p:cNvSpPr/>
              <p:nvPr>
                <p:custDataLst>
                  <p:tags r:id="rId23"/>
                </p:custDataLst>
              </p:nvPr>
            </p:nvSpPr>
            <p:spPr>
              <a:xfrm>
                <a:off x="1129" y="5052"/>
                <a:ext cx="4548" cy="17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文本框 6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2214" y="5562"/>
                <a:ext cx="3004" cy="109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学习与卫生</a:t>
                </a:r>
              </a:p>
            </p:txBody>
          </p:sp>
        </p:grpSp>
        <p:grpSp>
          <p:nvGrpSpPr>
            <p:cNvPr id="11" name="组合 10"/>
            <p:cNvGrpSpPr/>
            <p:nvPr>
              <p:custDataLst>
                <p:tags r:id="rId13"/>
              </p:custDataLst>
            </p:nvPr>
          </p:nvGrpSpPr>
          <p:grpSpPr>
            <a:xfrm>
              <a:off x="4932" y="5240"/>
              <a:ext cx="4120" cy="1593"/>
              <a:chOff x="1952" y="5217"/>
              <a:chExt cx="4120" cy="1593"/>
            </a:xfrm>
            <a:grpFill/>
          </p:grpSpPr>
          <p:sp>
            <p:nvSpPr>
              <p:cNvPr id="14" name="椭圆 13"/>
              <p:cNvSpPr/>
              <p:nvPr>
                <p:custDataLst>
                  <p:tags r:id="rId21"/>
                </p:custDataLst>
              </p:nvPr>
            </p:nvSpPr>
            <p:spPr>
              <a:xfrm>
                <a:off x="1952" y="5217"/>
                <a:ext cx="4120" cy="15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文本框 14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2214" y="5561"/>
                <a:ext cx="3276" cy="109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学习与休息</a:t>
                </a:r>
              </a:p>
            </p:txBody>
          </p:sp>
        </p:grpSp>
        <p:grpSp>
          <p:nvGrpSpPr>
            <p:cNvPr id="16" name="组合 15"/>
            <p:cNvGrpSpPr/>
            <p:nvPr>
              <p:custDataLst>
                <p:tags r:id="rId14"/>
              </p:custDataLst>
            </p:nvPr>
          </p:nvGrpSpPr>
          <p:grpSpPr>
            <a:xfrm>
              <a:off x="269" y="6845"/>
              <a:ext cx="4256" cy="1646"/>
              <a:chOff x="1421" y="5165"/>
              <a:chExt cx="4256" cy="1646"/>
            </a:xfrm>
            <a:grpFill/>
          </p:grpSpPr>
          <p:sp>
            <p:nvSpPr>
              <p:cNvPr id="17" name="椭圆 16"/>
              <p:cNvSpPr/>
              <p:nvPr>
                <p:custDataLst>
                  <p:tags r:id="rId19"/>
                </p:custDataLst>
              </p:nvPr>
            </p:nvSpPr>
            <p:spPr>
              <a:xfrm>
                <a:off x="1421" y="5165"/>
                <a:ext cx="4256" cy="164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1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2214" y="5562"/>
                <a:ext cx="2988" cy="109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学习与运动</a:t>
                </a:r>
              </a:p>
            </p:txBody>
          </p:sp>
        </p:grpSp>
        <p:grpSp>
          <p:nvGrpSpPr>
            <p:cNvPr id="19" name="组合 18"/>
            <p:cNvGrpSpPr/>
            <p:nvPr>
              <p:custDataLst>
                <p:tags r:id="rId15"/>
              </p:custDataLst>
            </p:nvPr>
          </p:nvGrpSpPr>
          <p:grpSpPr>
            <a:xfrm>
              <a:off x="4851" y="6975"/>
              <a:ext cx="4120" cy="1593"/>
              <a:chOff x="1871" y="5217"/>
              <a:chExt cx="4120" cy="1593"/>
            </a:xfrm>
            <a:grpFill/>
          </p:grpSpPr>
          <p:sp>
            <p:nvSpPr>
              <p:cNvPr id="20" name="椭圆 19"/>
              <p:cNvSpPr/>
              <p:nvPr>
                <p:custDataLst>
                  <p:tags r:id="rId17"/>
                </p:custDataLst>
              </p:nvPr>
            </p:nvSpPr>
            <p:spPr>
              <a:xfrm>
                <a:off x="1871" y="5217"/>
                <a:ext cx="4120" cy="15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文本框 20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2405" y="5467"/>
                <a:ext cx="3170" cy="109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教与学</a:t>
                </a:r>
              </a:p>
            </p:txBody>
          </p:sp>
        </p:grpSp>
        <p:sp>
          <p:nvSpPr>
            <p:cNvPr id="22" name="文本框 21"/>
            <p:cNvSpPr txBox="1"/>
            <p:nvPr>
              <p:custDataLst>
                <p:tags r:id="rId16"/>
              </p:custDataLst>
            </p:nvPr>
          </p:nvSpPr>
          <p:spPr>
            <a:xfrm>
              <a:off x="966" y="8568"/>
              <a:ext cx="7289" cy="126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同一事物有不同的矛盾</a:t>
              </a:r>
            </a:p>
          </p:txBody>
        </p:sp>
      </p:grpSp>
      <p:grpSp>
        <p:nvGrpSpPr>
          <p:cNvPr id="2" name="组合 1"/>
          <p:cNvGrpSpPr/>
          <p:nvPr>
            <p:custDataLst>
              <p:tags r:id="rId6"/>
            </p:custDataLst>
          </p:nvPr>
        </p:nvGrpSpPr>
        <p:grpSpPr>
          <a:xfrm>
            <a:off x="7015750" y="5044991"/>
            <a:ext cx="4182527" cy="1501697"/>
            <a:chOff x="11049" y="7945"/>
            <a:chExt cx="6587" cy="2365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25" name="组合 24"/>
            <p:cNvGrpSpPr/>
            <p:nvPr>
              <p:custDataLst>
                <p:tags r:id="rId8"/>
              </p:custDataLst>
            </p:nvPr>
          </p:nvGrpSpPr>
          <p:grpSpPr>
            <a:xfrm>
              <a:off x="11962" y="7945"/>
              <a:ext cx="3697" cy="1020"/>
              <a:chOff x="11962" y="7945"/>
              <a:chExt cx="3697" cy="1020"/>
            </a:xfrm>
            <a:grpFill/>
          </p:grpSpPr>
          <p:sp>
            <p:nvSpPr>
              <p:cNvPr id="24" name="椭圆形标注 23"/>
              <p:cNvSpPr/>
              <p:nvPr>
                <p:custDataLst>
                  <p:tags r:id="rId10"/>
                </p:custDataLst>
              </p:nvPr>
            </p:nvSpPr>
            <p:spPr>
              <a:xfrm>
                <a:off x="11962" y="7945"/>
                <a:ext cx="3697" cy="1020"/>
              </a:xfrm>
              <a:prstGeom prst="wedgeEllipseCallout">
                <a:avLst>
                  <a:gd name="adj1" fmla="val -154812"/>
                  <a:gd name="adj2" fmla="val -233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文本框 7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2631" y="8170"/>
                <a:ext cx="2454" cy="62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学习与休息</a:t>
                </a:r>
              </a:p>
            </p:txBody>
          </p:sp>
        </p:grpSp>
        <p:sp>
          <p:nvSpPr>
            <p:cNvPr id="26" name="文本框 25"/>
            <p:cNvSpPr txBox="1"/>
            <p:nvPr>
              <p:custDataLst>
                <p:tags r:id="rId9"/>
              </p:custDataLst>
            </p:nvPr>
          </p:nvSpPr>
          <p:spPr>
            <a:xfrm>
              <a:off x="11049" y="9585"/>
              <a:ext cx="6587" cy="7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同一矛盾的两个不同方面</a:t>
              </a:r>
            </a:p>
          </p:txBody>
        </p:sp>
      </p:grpSp>
      <p:sp>
        <p:nvSpPr>
          <p:cNvPr id="27" name="文本框 26"/>
          <p:cNvSpPr txBox="1"/>
          <p:nvPr>
            <p:custDataLst>
              <p:tags r:id="rId7"/>
            </p:custDataLst>
          </p:nvPr>
        </p:nvSpPr>
        <p:spPr>
          <a:xfrm>
            <a:off x="668020" y="238125"/>
            <a:ext cx="533590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5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二、矛盾问题的精髓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67985" y="961519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（二）矛盾的特殊性</a:t>
            </a: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86695" y="1583151"/>
            <a:ext cx="10950005" cy="810769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思考：面对矛盾的特殊性，我们应该如何做？</a:t>
            </a: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5045447" y="3155303"/>
            <a:ext cx="6366178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</a:t>
            </a:r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一只小毛驴驮着盐过河，不小心把盐倒在河里去了，结果盐变轻了！这让小毛驴非常开心，觉得这是一条有魔力的河，之后它又驮着一袋棉花，故意摔进了水里……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69609" y="2464485"/>
            <a:ext cx="3254206" cy="3880283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668020" y="238125"/>
            <a:ext cx="533590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5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二、矛盾问题的精髓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357070" y="905641"/>
            <a:ext cx="6371893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小结：矛盾的特殊性原理及其方法论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614648" y="1427584"/>
            <a:ext cx="11161449" cy="4907024"/>
          </a:xfrm>
          <a:prstGeom prst="rect">
            <a:avLst/>
          </a:prstGeom>
          <a:noFill/>
          <a:ln w="38100">
            <a:noFill/>
          </a:ln>
        </p:spPr>
        <p:txBody>
          <a:bodyPr wrap="square" lIns="67623" tIns="35240" rIns="67623" bIns="35240" rtlCol="0" anchor="ctr"/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1" indent="0" fontAlgn="ctr">
              <a:lnSpc>
                <a:spcPct val="100000"/>
              </a:lnSpc>
              <a:spcBef>
                <a:spcPct val="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【原理】</a:t>
            </a:r>
          </a:p>
          <a:p>
            <a:pPr marL="0" lvl="1" indent="0" fontAlgn="ctr">
              <a:lnSpc>
                <a:spcPct val="100000"/>
              </a:lnSpc>
              <a:spcBef>
                <a:spcPct val="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唯物辩证法认为，矛盾的特殊性，是指矛盾着的事物及其每一个侧面各有其特点。具体表现为：一是不同事物有不同的矛盾，这些不同的矛盾构成了一事物区别于他事物的特殊本质；二是同一事物在发展的不同过程和不同阶段上有不同的矛盾；三是同一事物的不同矛盾、同一矛盾的两个不同方面也各有其特殊性。</a:t>
            </a:r>
          </a:p>
          <a:p>
            <a:pPr marL="0" lvl="1" indent="0" fontAlgn="ctr">
              <a:lnSpc>
                <a:spcPct val="100000"/>
              </a:lnSpc>
              <a:spcBef>
                <a:spcPct val="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【方法论】</a:t>
            </a:r>
          </a:p>
          <a:p>
            <a:pPr marL="0" lvl="1" indent="0" fontAlgn="ctr">
              <a:lnSpc>
                <a:spcPct val="100000"/>
              </a:lnSpc>
              <a:spcBef>
                <a:spcPct val="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要做到具体问题具体分析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。反对千篇一律地用一种方法解决不同事物的矛盾，反对把理论当成不变的教条，生搬硬套。</a:t>
            </a: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668020" y="238125"/>
            <a:ext cx="533590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5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二、矛盾问题的精髓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11446" y="1693545"/>
            <a:ext cx="201168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1218565">
              <a:lnSpc>
                <a:spcPct val="100000"/>
              </a:lnSpc>
            </a:pPr>
            <a:r>
              <a:rPr lang="zh-CN" altLang="en-US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议题一</a:t>
            </a: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443480" y="2717800"/>
            <a:ext cx="754761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150000"/>
              </a:lnSpc>
            </a:pPr>
            <a:r>
              <a:rPr lang="zh-CN" altLang="en-US" sz="4000">
                <a:solidFill>
                  <a:srgbClr val="AF202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事物发展的源泉和动力是什么？</a:t>
            </a: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8290" y="945644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（二）矛盾的特殊性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39426" y="1607915"/>
            <a:ext cx="825584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思考：生活中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存在着哪些具体问题具体分析的例子？</a:t>
            </a:r>
            <a:endParaRPr kumimoji="1"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0360" name="文本框 100359"/>
          <p:cNvSpPr txBox="1"/>
          <p:nvPr>
            <p:custDataLst>
              <p:tags r:id="rId4"/>
            </p:custDataLst>
          </p:nvPr>
        </p:nvSpPr>
        <p:spPr>
          <a:xfrm>
            <a:off x="488290" y="2129858"/>
            <a:ext cx="7610714" cy="4892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85750" indent="0" fontAlgn="auto">
              <a:lnSpc>
                <a:spcPct val="150000"/>
              </a:lnSpc>
              <a:buFont typeface="Wingdings" panose="05000000000000000000"/>
              <a:buChar char="Ø"/>
            </a:pP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看菜吃饭、量体裁衣，对症下药、因材施教。</a:t>
            </a:r>
          </a:p>
          <a:p>
            <a:pPr marL="342900" indent="0" fontAlgn="auto">
              <a:lnSpc>
                <a:spcPct val="150000"/>
              </a:lnSpc>
              <a:buFont typeface="Wingdings" panose="05000000000000000000"/>
              <a:buChar char="Ø"/>
            </a:pP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兵来将挡、水来土掩。</a:t>
            </a:r>
          </a:p>
          <a:p>
            <a:pPr marL="342900" indent="0" fontAlgn="auto">
              <a:lnSpc>
                <a:spcPct val="150000"/>
              </a:lnSpc>
              <a:buFont typeface="Wingdings" panose="05000000000000000000"/>
              <a:buChar char="Ø"/>
            </a:pP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一把钥匙开一把锁，到什么山上唱什么歌。</a:t>
            </a:r>
          </a:p>
          <a:p>
            <a:pPr marL="342900" indent="0" fontAlgn="auto">
              <a:lnSpc>
                <a:spcPct val="150000"/>
              </a:lnSpc>
              <a:buFont typeface="Wingdings" panose="05000000000000000000"/>
              <a:buChar char="Ø"/>
            </a:pP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逢山开路，逢水搭桥。</a:t>
            </a:r>
          </a:p>
          <a:p>
            <a:pPr marL="342900" indent="0" fontAlgn="auto">
              <a:lnSpc>
                <a:spcPct val="150000"/>
              </a:lnSpc>
              <a:buFont typeface="Wingdings" panose="05000000000000000000"/>
              <a:buChar char="Ø"/>
            </a:pP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量入为出,量力而行；</a:t>
            </a:r>
          </a:p>
          <a:p>
            <a:pPr marL="342900" indent="0" fontAlgn="auto">
              <a:lnSpc>
                <a:spcPct val="150000"/>
              </a:lnSpc>
              <a:buFont typeface="Wingdings" panose="05000000000000000000"/>
              <a:buChar char="Ø"/>
            </a:pP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入乡随俗</a:t>
            </a:r>
          </a:p>
          <a:p>
            <a:pPr marL="342900" indent="0" fontAlgn="auto">
              <a:lnSpc>
                <a:spcPct val="150000"/>
              </a:lnSpc>
              <a:buFont typeface="Wingdings" panose="05000000000000000000"/>
              <a:buChar char="Ø"/>
            </a:pPr>
            <a:r>
              <a:rPr lang="zh-CN" altLang="en-US" sz="2400" b="1"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因地（因时）制宜</a:t>
            </a:r>
          </a:p>
          <a:p>
            <a:pPr marL="342900" indent="0" fontAlgn="auto">
              <a:lnSpc>
                <a:spcPct val="150000"/>
              </a:lnSpc>
              <a:buFont typeface="Wingdings" panose="05000000000000000000"/>
              <a:buChar char="Ø"/>
            </a:pPr>
            <a:r>
              <a:rPr lang="zh-CN" altLang="en-US" sz="2400" b="1"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某物的优势、特色、特征</a:t>
            </a:r>
            <a:endParaRPr lang="zh-CN" altLang="en-US" sz="2400" b="1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marL="342900" indent="0" fontAlgn="auto">
              <a:lnSpc>
                <a:spcPct val="100000"/>
              </a:lnSpc>
              <a:buFont typeface="Wingdings" panose="05000000000000000000"/>
              <a:buNone/>
            </a:pPr>
            <a:endParaRPr lang="zh-CN" altLang="en-US" sz="2400" b="1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112645" name="文本框 112644"/>
          <p:cNvSpPr txBox="1"/>
          <p:nvPr>
            <p:custDataLst>
              <p:tags r:id="rId5"/>
            </p:custDataLst>
          </p:nvPr>
        </p:nvSpPr>
        <p:spPr>
          <a:xfrm>
            <a:off x="7089421" y="3146415"/>
            <a:ext cx="5242922" cy="3415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l">
              <a:lnSpc>
                <a:spcPct val="150000"/>
              </a:lnSpc>
              <a:buClrTx/>
              <a:buSzTx/>
              <a:buFont typeface="Wingdings" panose="05000000000000000000"/>
              <a:buNone/>
            </a:pPr>
            <a:r>
              <a:rPr lang="zh-CN" altLang="en-US" sz="24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违背具体问题具体分析的例子：</a:t>
            </a:r>
          </a:p>
          <a:p>
            <a:pPr indent="0" algn="l">
              <a:lnSpc>
                <a:spcPct val="150000"/>
              </a:lnSpc>
              <a:buClrTx/>
              <a:buSzTx/>
              <a:buFont typeface="Wingdings" panose="05000000000000000000"/>
              <a:buNone/>
            </a:pP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张冠李戴；生吞活剥；生搬硬套；        </a:t>
            </a:r>
          </a:p>
          <a:p>
            <a:pPr indent="0" algn="l">
              <a:lnSpc>
                <a:spcPct val="150000"/>
              </a:lnSpc>
              <a:buClrTx/>
              <a:buSzTx/>
              <a:buFont typeface="Wingdings" panose="05000000000000000000"/>
              <a:buNone/>
            </a:pP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火上浇油；</a:t>
            </a: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千篇一律；东施效颦； </a:t>
            </a:r>
            <a:endParaRPr lang="zh-CN" altLang="en-US" sz="2400" b="1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indent="0" algn="l">
              <a:lnSpc>
                <a:spcPct val="150000"/>
              </a:lnSpc>
              <a:buClrTx/>
              <a:buSzTx/>
              <a:buFont typeface="Wingdings" panose="05000000000000000000"/>
              <a:buNone/>
            </a:pP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不分青红皂白，各打五十大板；</a:t>
            </a:r>
          </a:p>
          <a:p>
            <a:pPr indent="0" algn="l">
              <a:lnSpc>
                <a:spcPct val="150000"/>
              </a:lnSpc>
              <a:buClrTx/>
              <a:buSzTx/>
              <a:buFont typeface="Wingdings" panose="05000000000000000000"/>
              <a:buNone/>
            </a:pP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种瓜得瓜，种豆得豆；       </a:t>
            </a:r>
          </a:p>
          <a:p>
            <a:pPr indent="0" algn="l">
              <a:lnSpc>
                <a:spcPct val="150000"/>
              </a:lnSpc>
              <a:buClrTx/>
              <a:buSzTx/>
              <a:buFont typeface="Wingdings" panose="05000000000000000000"/>
              <a:buNone/>
            </a:pP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一刀切；一风吹；            </a:t>
            </a: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668020" y="238125"/>
            <a:ext cx="533590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5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二、矛盾问题的精髓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0" grpId="0"/>
      <p:bldP spid="11264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168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25544" y="117593"/>
            <a:ext cx="4351791" cy="617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41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二、矛盾问题的精髓</a:t>
            </a: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972350" y="1348232"/>
            <a:ext cx="10537500" cy="30149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endParaRPr lang="en-US" altLang="zh-CN" sz="1705"/>
          </a:p>
          <a:p>
            <a:pPr>
              <a:lnSpc>
                <a:spcPts val="3800"/>
              </a:lnSpc>
            </a:pPr>
            <a:endParaRPr lang="en-US" altLang="zh-CN" sz="1705"/>
          </a:p>
          <a:p>
            <a:pPr>
              <a:lnSpc>
                <a:spcPts val="3800"/>
              </a:lnSpc>
            </a:pPr>
            <a:endParaRPr lang="en-US" altLang="zh-CN" sz="1705"/>
          </a:p>
          <a:p>
            <a:pPr>
              <a:lnSpc>
                <a:spcPts val="3800"/>
              </a:lnSpc>
            </a:pPr>
            <a:endParaRPr lang="en-US" altLang="zh-CN" sz="1705"/>
          </a:p>
          <a:p>
            <a:pPr>
              <a:lnSpc>
                <a:spcPts val="3800"/>
              </a:lnSpc>
            </a:pPr>
            <a:endParaRPr lang="en-US" altLang="zh-CN" sz="1705"/>
          </a:p>
          <a:p>
            <a:pPr>
              <a:lnSpc>
                <a:spcPts val="3800"/>
              </a:lnSpc>
            </a:pPr>
            <a:endParaRPr lang="zh-CN" altLang="en-US" sz="1705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3069824" y="5240607"/>
            <a:ext cx="6546850" cy="558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3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从这个故事中，你可以悟出什么道理</a:t>
            </a:r>
            <a:r>
              <a:rPr lang="en-US" altLang="zh-CN" sz="303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?</a:t>
            </a:r>
          </a:p>
        </p:txBody>
      </p:sp>
      <p:pic>
        <p:nvPicPr>
          <p:cNvPr id="31746" name="Picture 2" descr="https://timgsa.baidu.com/timg?image&amp;quality=80&amp;size=b9999_10000&amp;sec=1595911730794&amp;di=e614afcbbc1ca280623282f90b87f960&amp;imgtype=0&amp;src=http%3A%2F%2F5b0988e595225.cdn.sohucs.com%2Fimages%2F20170903%2F9e9d3d45a8904f58820bf2a0296036dc.jpe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972952" y="1423491"/>
            <a:ext cx="2803257" cy="3245781"/>
          </a:xfrm>
          <a:prstGeom prst="rect">
            <a:avLst/>
          </a:prstGeom>
          <a:noFill/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3888194" y="1348232"/>
            <a:ext cx="7621656" cy="3502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30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德国哲学家莱布尼茨说</a:t>
            </a:r>
            <a:r>
              <a:rPr lang="en-US" altLang="zh-CN" sz="30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lang="zh-CN" altLang="en-US" sz="30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天地间没有两片完全相同的树叶。国王不信，派卫士和宫女到御花园中去找两片完全相同的树叶，结果总能发现它们之间有不同的地方。莱布尼茨又说</a:t>
            </a:r>
            <a:r>
              <a:rPr lang="en-US" altLang="zh-CN" sz="30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lang="zh-CN" altLang="en-US" sz="30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天地间没有两片完全不同的树叶。国王又派卫士和宫女去找，结果找来的树叶总是具有共同性。</a:t>
            </a:r>
          </a:p>
        </p:txBody>
      </p:sp>
      <p:pic>
        <p:nvPicPr>
          <p:cNvPr id="8205" name="图片 1" descr="2010111609210794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488327" y="5490502"/>
            <a:ext cx="972350" cy="103978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25544" y="4674698"/>
            <a:ext cx="9596459" cy="1927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6698" tIns="43349" rIns="86698" bIns="43349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69895" algn="l"/>
              </a:tabLst>
            </a:pPr>
            <a:r>
              <a:rPr kumimoji="0" lang="en-US" altLang="zh-CN" sz="2655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kumimoji="0" lang="zh-CN" altLang="en-US" sz="2655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天地间没有两片完全相同的树叶”说明矛盾具有特殊性；       “天地间没有两片完全不同的树叶”说明矛盾具有普遍性。</a:t>
            </a:r>
            <a:endParaRPr kumimoji="0" lang="en-US" altLang="zh-CN" sz="265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69895" algn="l"/>
              </a:tabLst>
            </a:pPr>
            <a:r>
              <a:rPr lang="en-US" altLang="zh-CN" sz="265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kumimoji="0" lang="zh-CN" altLang="en-US" sz="2655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这个故事体现了矛盾普遍性与特殊性关系原理。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1004862" y="2229668"/>
            <a:ext cx="5072474" cy="257687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63040" y="1793165"/>
            <a:ext cx="4876800" cy="44196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CN" altLang="en-US" sz="2275" b="1"/>
              <a:t>天地间没有两片完全相同的树叶。</a:t>
            </a:r>
          </a:p>
        </p:txBody>
      </p:sp>
      <p:sp>
        <p:nvSpPr>
          <p:cNvPr id="7" name="WordArt 6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2728600" y="1017693"/>
            <a:ext cx="1349850" cy="77547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415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个性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6285051" y="1017693"/>
            <a:ext cx="5269954" cy="2368559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9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46953" y="3386253"/>
            <a:ext cx="4774447" cy="44196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CN" altLang="en-US" sz="2275" b="1"/>
              <a:t>天地间没有两片完全不同的树叶。</a:t>
            </a:r>
          </a:p>
        </p:txBody>
      </p:sp>
      <p:sp>
        <p:nvSpPr>
          <p:cNvPr id="10" name="WordArt 7"/>
          <p:cNvSpPr>
            <a:spLocks noChangeArrowheads="1" noChangeShapeType="1" noTextEdit="1"/>
          </p:cNvSpPr>
          <p:nvPr>
            <p:custDataLst>
              <p:tags r:id="rId7"/>
            </p:custDataLst>
          </p:nvPr>
        </p:nvSpPr>
        <p:spPr bwMode="auto">
          <a:xfrm>
            <a:off x="8223730" y="4047932"/>
            <a:ext cx="1421497" cy="75921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415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共性</a:t>
            </a:r>
          </a:p>
        </p:txBody>
      </p:sp>
      <p:sp>
        <p:nvSpPr>
          <p:cNvPr id="3" name="文本框 7168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25544" y="117593"/>
            <a:ext cx="4351791" cy="617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41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二、矛盾问题的精髓</a:t>
            </a:r>
          </a:p>
        </p:txBody>
      </p:sp>
      <p:pic>
        <p:nvPicPr>
          <p:cNvPr id="39938" name="New picture"/>
          <p:cNvPicPr/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2534900" y="10236200"/>
            <a:ext cx="342900" cy="254000"/>
          </a:xfrm>
          <a:prstGeom prst="cube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5" grpId="0"/>
      <p:bldP spid="7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8290" y="945644"/>
            <a:ext cx="5872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（三）矛盾的普遍性和特殊性的关系</a:t>
            </a: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661001" y="1467587"/>
            <a:ext cx="10870634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（1）是矛盾的</a:t>
            </a:r>
            <a:r>
              <a:rPr lang="zh-CN" altLang="en-US" sz="28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共性和个性、绝对和相对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的关系,是关于事物矛盾问题的精髓。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4"/>
            </p:custDataLst>
          </p:nvPr>
        </p:nvGrpSpPr>
        <p:grpSpPr>
          <a:xfrm>
            <a:off x="2611937" y="2530999"/>
            <a:ext cx="7391491" cy="3634551"/>
            <a:chOff x="1679" y="1645"/>
            <a:chExt cx="15521" cy="7632"/>
          </a:xfrm>
        </p:grpSpPr>
        <p:pic>
          <p:nvPicPr>
            <p:cNvPr id="25" name="图片 24" descr="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 flipH="1">
              <a:off x="5686" y="7015"/>
              <a:ext cx="2562" cy="1898"/>
            </a:xfrm>
            <a:prstGeom prst="rect">
              <a:avLst/>
            </a:prstGeom>
          </p:spPr>
        </p:pic>
        <p:pic>
          <p:nvPicPr>
            <p:cNvPr id="26" name="图片 25" descr="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 flipH="1">
              <a:off x="1679" y="6200"/>
              <a:ext cx="1856" cy="2713"/>
            </a:xfrm>
            <a:prstGeom prst="rect">
              <a:avLst/>
            </a:prstGeom>
          </p:spPr>
        </p:pic>
        <p:pic>
          <p:nvPicPr>
            <p:cNvPr id="30" name="图片 29" descr="3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 flipH="1">
              <a:off x="15390" y="6313"/>
              <a:ext cx="1810" cy="2600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>
              <p:custDataLst>
                <p:tags r:id="rId11"/>
              </p:custDataLst>
            </p:nvPr>
          </p:nvSpPr>
          <p:spPr>
            <a:xfrm>
              <a:off x="8092" y="1645"/>
              <a:ext cx="2784" cy="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4500">
                  <a:latin typeface="Arial" panose="020B0604020202020204" pitchFamily="34" charset="0"/>
                  <a:ea typeface="微软雅黑" panose="020B0503020204020204" charset="-122"/>
                </a:rPr>
                <a:t>水果</a:t>
              </a:r>
            </a:p>
          </p:txBody>
        </p:sp>
        <p:sp>
          <p:nvSpPr>
            <p:cNvPr id="32" name="右箭头 31"/>
            <p:cNvSpPr/>
            <p:nvPr>
              <p:custDataLst>
                <p:tags r:id="rId12"/>
              </p:custDataLst>
            </p:nvPr>
          </p:nvSpPr>
          <p:spPr>
            <a:xfrm rot="19740000">
              <a:off x="3676" y="4309"/>
              <a:ext cx="2014" cy="462"/>
            </a:xfrm>
            <a:prstGeom prst="rightArrow">
              <a:avLst/>
            </a:prstGeom>
            <a:solidFill>
              <a:srgbClr val="8BB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右箭头 32"/>
            <p:cNvSpPr/>
            <p:nvPr>
              <p:custDataLst>
                <p:tags r:id="rId13"/>
              </p:custDataLst>
            </p:nvPr>
          </p:nvSpPr>
          <p:spPr>
            <a:xfrm rot="12600000">
              <a:off x="13697" y="4653"/>
              <a:ext cx="2014" cy="462"/>
            </a:xfrm>
            <a:prstGeom prst="rightArrow">
              <a:avLst/>
            </a:prstGeom>
            <a:solidFill>
              <a:srgbClr val="8FBE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右箭头 33"/>
            <p:cNvSpPr/>
            <p:nvPr>
              <p:custDataLst>
                <p:tags r:id="rId14"/>
              </p:custDataLst>
            </p:nvPr>
          </p:nvSpPr>
          <p:spPr>
            <a:xfrm rot="18660000">
              <a:off x="6635" y="5701"/>
              <a:ext cx="2014" cy="462"/>
            </a:xfrm>
            <a:prstGeom prst="rightArrow">
              <a:avLst/>
            </a:prstGeom>
            <a:solidFill>
              <a:srgbClr val="8FBE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5" name="右箭头 34"/>
            <p:cNvSpPr/>
            <p:nvPr>
              <p:custDataLst>
                <p:tags r:id="rId15"/>
              </p:custDataLst>
            </p:nvPr>
          </p:nvSpPr>
          <p:spPr>
            <a:xfrm rot="13560000">
              <a:off x="10563" y="5542"/>
              <a:ext cx="2014" cy="462"/>
            </a:xfrm>
            <a:prstGeom prst="rightArrow">
              <a:avLst/>
            </a:prstGeom>
            <a:solidFill>
              <a:srgbClr val="8FBE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pic>
          <p:nvPicPr>
            <p:cNvPr id="36" name="图片 35" descr="4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 rot="1080000" flipH="1">
              <a:off x="10724" y="6648"/>
              <a:ext cx="2363" cy="2629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356581" y="6153008"/>
            <a:ext cx="1993796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个性、相对</a:t>
            </a: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5356581" y="2218118"/>
            <a:ext cx="2042689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共性、绝对</a:t>
            </a: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668020" y="238125"/>
            <a:ext cx="533590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5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二、矛盾问题的精髓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274955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/>
              <a:t>白马非马论</a:t>
            </a:r>
            <a:br>
              <a:rPr lang="zh-CN" altLang="en-US"/>
            </a:br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4294967295"/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0" y="1202055"/>
            <a:ext cx="4105275" cy="424815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5302609" y="1118355"/>
            <a:ext cx="636554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/>
              <a:t>        </a:t>
            </a:r>
            <a:r>
              <a:rPr lang="zh-CN" altLang="en-US"/>
              <a:t>白马非马是指中国战国时期逻辑学家公孙龙提出的一个逻辑问题，出自《公孙龙子·白马论》。</a:t>
            </a:r>
          </a:p>
        </p:txBody>
      </p:sp>
      <p:grpSp>
        <p:nvGrpSpPr>
          <p:cNvPr id="18" name="组合 17"/>
          <p:cNvGrpSpPr/>
          <p:nvPr>
            <p:custDataLst>
              <p:tags r:id="rId5"/>
            </p:custDataLst>
          </p:nvPr>
        </p:nvGrpSpPr>
        <p:grpSpPr>
          <a:xfrm>
            <a:off x="6547144" y="2279075"/>
            <a:ext cx="3536766" cy="3117688"/>
            <a:chOff x="10311" y="4271"/>
            <a:chExt cx="5570" cy="4910"/>
          </a:xfrm>
          <a:noFill/>
        </p:grpSpPr>
        <p:grpSp>
          <p:nvGrpSpPr>
            <p:cNvPr id="9" name="组合 8"/>
            <p:cNvGrpSpPr/>
            <p:nvPr>
              <p:custDataLst>
                <p:tags r:id="rId7"/>
              </p:custDataLst>
            </p:nvPr>
          </p:nvGrpSpPr>
          <p:grpSpPr>
            <a:xfrm>
              <a:off x="10311" y="4271"/>
              <a:ext cx="5570" cy="4910"/>
              <a:chOff x="8991" y="4689"/>
              <a:chExt cx="5570" cy="4910"/>
            </a:xfrm>
            <a:grpFill/>
          </p:grpSpPr>
          <p:sp>
            <p:nvSpPr>
              <p:cNvPr id="6" name="椭圆 5"/>
              <p:cNvSpPr/>
              <p:nvPr>
                <p:custDataLst>
                  <p:tags r:id="rId12"/>
                </p:custDataLst>
              </p:nvPr>
            </p:nvSpPr>
            <p:spPr>
              <a:xfrm>
                <a:off x="10093" y="4689"/>
                <a:ext cx="3509" cy="3419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>
                <p:custDataLst>
                  <p:tags r:id="rId13"/>
                </p:custDataLst>
              </p:nvPr>
            </p:nvSpPr>
            <p:spPr>
              <a:xfrm>
                <a:off x="11103" y="6181"/>
                <a:ext cx="3458" cy="3320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>
                <p:custDataLst>
                  <p:tags r:id="rId14"/>
                </p:custDataLst>
              </p:nvPr>
            </p:nvSpPr>
            <p:spPr>
              <a:xfrm>
                <a:off x="8991" y="6181"/>
                <a:ext cx="3579" cy="3418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>
              <p:custDataLst>
                <p:tags r:id="rId8"/>
              </p:custDataLst>
            </p:nvPr>
          </p:nvSpPr>
          <p:spPr>
            <a:xfrm>
              <a:off x="12744" y="4617"/>
              <a:ext cx="848" cy="82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80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白</a:t>
              </a:r>
            </a:p>
          </p:txBody>
        </p:sp>
        <p:sp>
          <p:nvSpPr>
            <p:cNvPr id="11" name="矩形 10"/>
            <p:cNvSpPr/>
            <p:nvPr>
              <p:custDataLst>
                <p:tags r:id="rId9"/>
              </p:custDataLst>
            </p:nvPr>
          </p:nvSpPr>
          <p:spPr>
            <a:xfrm>
              <a:off x="12664" y="6611"/>
              <a:ext cx="928" cy="91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3200">
                  <a:solidFill>
                    <a:srgbClr val="872DE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马</a:t>
              </a:r>
            </a:p>
          </p:txBody>
        </p:sp>
        <p:sp>
          <p:nvSpPr>
            <p:cNvPr id="12" name="矩形 11"/>
            <p:cNvSpPr/>
            <p:nvPr>
              <p:custDataLst>
                <p:tags r:id="rId10"/>
              </p:custDataLst>
            </p:nvPr>
          </p:nvSpPr>
          <p:spPr>
            <a:xfrm>
              <a:off x="11034" y="7530"/>
              <a:ext cx="848" cy="82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红</a:t>
              </a:r>
            </a:p>
          </p:txBody>
        </p:sp>
        <p:sp>
          <p:nvSpPr>
            <p:cNvPr id="13" name="矩形 12"/>
            <p:cNvSpPr/>
            <p:nvPr>
              <p:custDataLst>
                <p:tags r:id="rId11"/>
              </p:custDataLst>
            </p:nvPr>
          </p:nvSpPr>
          <p:spPr>
            <a:xfrm>
              <a:off x="14407" y="7530"/>
              <a:ext cx="848" cy="82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800"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黑</a:t>
              </a:r>
            </a:p>
          </p:txBody>
        </p:sp>
      </p:grp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796883" y="5811396"/>
            <a:ext cx="10598868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ctr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思考：矛盾的普遍性和特殊性是什么关系？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8290" y="945644"/>
            <a:ext cx="5872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（三）矛盾的普遍性和特殊性的关系</a:t>
            </a: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661001" y="1467587"/>
            <a:ext cx="10870634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/>
              </a:rPr>
              <a:t>（2）特殊性与普遍性相互联结。</a:t>
            </a:r>
          </a:p>
          <a:p>
            <a:pPr marL="457200" indent="-457200" algn="l" fontAlgn="auto">
              <a:lnSpc>
                <a:spcPct val="150000"/>
              </a:lnSpc>
              <a:spcBef>
                <a:spcPct val="0"/>
              </a:spcBef>
              <a:buFont typeface="Wingdings" panose="05000000000000000000"/>
              <a:buChar char="Ø"/>
            </a:pPr>
            <a:r>
              <a:rPr lang="zh-CN" altLang="en-US" sz="28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/>
              </a:rPr>
              <a:t>一方面，普遍性离不开特殊性。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/>
              </a:rPr>
              <a:t>普遍性寓于特殊性之中，并通过特殊性表现出来，没有特殊性也就没有普遍性；</a:t>
            </a:r>
          </a:p>
          <a:p>
            <a:pPr marL="457200" indent="-457200" algn="l" fontAlgn="auto">
              <a:lnSpc>
                <a:spcPct val="150000"/>
              </a:lnSpc>
              <a:spcBef>
                <a:spcPct val="0"/>
              </a:spcBef>
              <a:buFont typeface="Wingdings" panose="05000000000000000000"/>
              <a:buChar char="Ø"/>
            </a:pPr>
            <a:r>
              <a:rPr lang="zh-CN" altLang="en-US" sz="28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/>
              </a:rPr>
              <a:t>另一方面，特殊性离不开普遍性，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/>
              </a:rPr>
              <a:t>任何事物都是普遍性和特殊性的对立统一，不包含普遍性的事物是没有的。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6" name="图片 25" descr="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 flipH="1">
            <a:off x="7503087" y="5029118"/>
            <a:ext cx="883874" cy="1291999"/>
          </a:xfrm>
          <a:prstGeom prst="rect">
            <a:avLst/>
          </a:prstGeom>
        </p:spPr>
      </p:pic>
      <p:sp>
        <p:nvSpPr>
          <p:cNvPr id="31" name="文本框 30"/>
          <p:cNvSpPr txBox="1"/>
          <p:nvPr>
            <p:custDataLst>
              <p:tags r:id="rId5"/>
            </p:custDataLst>
          </p:nvPr>
        </p:nvSpPr>
        <p:spPr>
          <a:xfrm>
            <a:off x="2941961" y="5268976"/>
            <a:ext cx="1097280" cy="8115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>
                <a:latin typeface="Arial" panose="020B0604020202020204" pitchFamily="34" charset="0"/>
                <a:ea typeface="微软雅黑" panose="020B0503020204020204" charset="-122"/>
              </a:rPr>
              <a:t>水果</a:t>
            </a:r>
          </a:p>
        </p:txBody>
      </p:sp>
      <p:cxnSp>
        <p:nvCxnSpPr>
          <p:cNvPr id="4" name="直接箭头连接符 3"/>
          <p:cNvCxnSpPr/>
          <p:nvPr>
            <p:custDataLst>
              <p:tags r:id="rId6"/>
            </p:custDataLst>
          </p:nvPr>
        </p:nvCxnSpPr>
        <p:spPr>
          <a:xfrm flipH="1" flipV="1">
            <a:off x="4371112" y="5839969"/>
            <a:ext cx="2689720" cy="101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>
            <p:custDataLst>
              <p:tags r:id="rId7"/>
            </p:custDataLst>
          </p:nvPr>
        </p:nvCxnSpPr>
        <p:spPr>
          <a:xfrm flipV="1">
            <a:off x="4338094" y="5443750"/>
            <a:ext cx="2656702" cy="165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4203481" y="4997368"/>
            <a:ext cx="29375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普遍性寓于特殊性中</a:t>
            </a: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4253008" y="5839969"/>
            <a:ext cx="29375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特殊性中包含普遍性</a:t>
            </a: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668020" y="238125"/>
            <a:ext cx="533590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5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二、矛盾问题的精髓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8290" y="945644"/>
            <a:ext cx="5872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（三）矛盾的普遍性和特殊性的关系</a:t>
            </a: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661001" y="1467587"/>
            <a:ext cx="1087063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defTabSz="914400" eaLnBrk="0" fontAlgn="auto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defRPr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（3）矛盾的普通性和特殊性在一定场合可以相互转化。</a:t>
            </a:r>
          </a:p>
        </p:txBody>
      </p:sp>
      <p:grpSp>
        <p:nvGrpSpPr>
          <p:cNvPr id="27" name="组合 26"/>
          <p:cNvGrpSpPr/>
          <p:nvPr>
            <p:custDataLst>
              <p:tags r:id="rId4"/>
            </p:custDataLst>
          </p:nvPr>
        </p:nvGrpSpPr>
        <p:grpSpPr>
          <a:xfrm>
            <a:off x="1171514" y="2256851"/>
            <a:ext cx="9244484" cy="574645"/>
            <a:chOff x="1844" y="4281"/>
            <a:chExt cx="14559" cy="905"/>
          </a:xfrm>
        </p:grpSpPr>
        <p:sp>
          <p:nvSpPr>
            <p:cNvPr id="4" name="文本框 3"/>
            <p:cNvSpPr txBox="1"/>
            <p:nvPr>
              <p:custDataLst>
                <p:tags r:id="rId12"/>
              </p:custDataLst>
            </p:nvPr>
          </p:nvSpPr>
          <p:spPr>
            <a:xfrm>
              <a:off x="1844" y="4364"/>
              <a:ext cx="2019" cy="82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中国人</a:t>
              </a:r>
            </a:p>
          </p:txBody>
        </p:sp>
        <p:sp>
          <p:nvSpPr>
            <p:cNvPr id="8" name="文本框 7"/>
            <p:cNvSpPr txBox="1"/>
            <p:nvPr>
              <p:custDataLst>
                <p:tags r:id="rId13"/>
              </p:custDataLst>
            </p:nvPr>
          </p:nvSpPr>
          <p:spPr>
            <a:xfrm>
              <a:off x="5323" y="4364"/>
              <a:ext cx="2121" cy="82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黄种人</a:t>
              </a:r>
            </a:p>
          </p:txBody>
        </p:sp>
        <p:sp>
          <p:nvSpPr>
            <p:cNvPr id="10" name="文本框 9"/>
            <p:cNvSpPr txBox="1"/>
            <p:nvPr>
              <p:custDataLst>
                <p:tags r:id="rId14"/>
              </p:custDataLst>
            </p:nvPr>
          </p:nvSpPr>
          <p:spPr>
            <a:xfrm>
              <a:off x="9144" y="4364"/>
              <a:ext cx="873" cy="82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人</a:t>
              </a:r>
            </a:p>
          </p:txBody>
        </p:sp>
        <p:sp>
          <p:nvSpPr>
            <p:cNvPr id="11" name="文本框 10"/>
            <p:cNvSpPr txBox="1"/>
            <p:nvPr>
              <p:custDataLst>
                <p:tags r:id="rId15"/>
              </p:custDataLst>
            </p:nvPr>
          </p:nvSpPr>
          <p:spPr>
            <a:xfrm>
              <a:off x="11631" y="4364"/>
              <a:ext cx="1524" cy="82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动物</a:t>
              </a:r>
            </a:p>
          </p:txBody>
        </p:sp>
        <p:sp>
          <p:nvSpPr>
            <p:cNvPr id="14" name="文本框 13"/>
            <p:cNvSpPr txBox="1"/>
            <p:nvPr>
              <p:custDataLst>
                <p:tags r:id="rId16"/>
              </p:custDataLst>
            </p:nvPr>
          </p:nvSpPr>
          <p:spPr>
            <a:xfrm>
              <a:off x="14852" y="4281"/>
              <a:ext cx="1551" cy="82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生物</a:t>
              </a:r>
            </a:p>
          </p:txBody>
        </p:sp>
        <p:sp>
          <p:nvSpPr>
            <p:cNvPr id="15" name="右箭头 14"/>
            <p:cNvSpPr/>
            <p:nvPr>
              <p:custDataLst>
                <p:tags r:id="rId17"/>
              </p:custDataLst>
            </p:nvPr>
          </p:nvSpPr>
          <p:spPr>
            <a:xfrm>
              <a:off x="4165" y="4405"/>
              <a:ext cx="856" cy="739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右箭头 15"/>
            <p:cNvSpPr/>
            <p:nvPr>
              <p:custDataLst>
                <p:tags r:id="rId18"/>
              </p:custDataLst>
            </p:nvPr>
          </p:nvSpPr>
          <p:spPr>
            <a:xfrm>
              <a:off x="7746" y="4364"/>
              <a:ext cx="856" cy="739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右箭头 16"/>
            <p:cNvSpPr/>
            <p:nvPr>
              <p:custDataLst>
                <p:tags r:id="rId19"/>
              </p:custDataLst>
            </p:nvPr>
          </p:nvSpPr>
          <p:spPr>
            <a:xfrm>
              <a:off x="10407" y="4406"/>
              <a:ext cx="856" cy="739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右箭头 17"/>
            <p:cNvSpPr/>
            <p:nvPr>
              <p:custDataLst>
                <p:tags r:id="rId20"/>
              </p:custDataLst>
            </p:nvPr>
          </p:nvSpPr>
          <p:spPr>
            <a:xfrm>
              <a:off x="13614" y="4364"/>
              <a:ext cx="856" cy="739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 Box 2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62358" y="2957855"/>
            <a:ext cx="210936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个性--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共性</a:t>
            </a:r>
            <a:endParaRPr kumimoji="0" lang="zh-CN" altLang="en-US" sz="1500" b="1" kern="1200" cap="none" spc="0" normalizeH="0" baseline="0" noProof="0">
              <a:solidFill>
                <a:srgbClr val="CC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34905" y="2957855"/>
            <a:ext cx="210936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个性--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共性</a:t>
            </a:r>
            <a:endParaRPr kumimoji="0" lang="zh-CN" altLang="en-US" sz="1500" b="1" kern="1200" cap="none" spc="0" normalizeH="0" baseline="0" noProof="0">
              <a:solidFill>
                <a:srgbClr val="CC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44265" y="2957855"/>
            <a:ext cx="210936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个性--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共性</a:t>
            </a:r>
            <a:endParaRPr kumimoji="0" lang="zh-CN" altLang="en-US" sz="1500" b="1" kern="1200" cap="none" spc="0" normalizeH="0" baseline="0" noProof="0">
              <a:solidFill>
                <a:srgbClr val="CC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306637" y="2957855"/>
            <a:ext cx="210936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个性--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共性</a:t>
            </a:r>
            <a:endParaRPr kumimoji="0" lang="zh-CN" altLang="en-US" sz="1500" b="1" kern="1200" cap="none" spc="0" normalizeH="0" baseline="0" noProof="0">
              <a:solidFill>
                <a:srgbClr val="CC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28" name="文本框 27"/>
          <p:cNvSpPr txBox="1"/>
          <p:nvPr>
            <p:custDataLst>
              <p:tags r:id="rId9"/>
            </p:custDataLst>
          </p:nvPr>
        </p:nvSpPr>
        <p:spPr>
          <a:xfrm>
            <a:off x="932766" y="3604886"/>
            <a:ext cx="10598868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思考：生活中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存在着哪些矛盾的特殊性和普遍性相互转化的例子？</a:t>
            </a:r>
            <a:endParaRPr kumimoji="1"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10"/>
            </p:custDataLst>
          </p:nvPr>
        </p:nvSpPr>
        <p:spPr>
          <a:xfrm>
            <a:off x="932766" y="4367481"/>
            <a:ext cx="10598868" cy="21583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marR="0" lvl="0" indent="-45720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/>
              <a:buChar char="Ø"/>
              <a:defRPr/>
            </a:pPr>
            <a:r>
              <a:rPr lang="zh-CN" altLang="en-US" sz="2800" b="1"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  <a:sym typeface="+mn-ea"/>
              </a:rPr>
              <a:t>从群众来，到群众去；</a:t>
            </a:r>
          </a:p>
          <a:p>
            <a:pPr marL="457200" marR="0" lvl="0" indent="-45720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/>
              <a:buChar char="Ø"/>
              <a:defRPr/>
            </a:pPr>
            <a:r>
              <a:rPr lang="zh-CN" altLang="en-US" sz="2800" b="1"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  <a:sym typeface="+mn-ea"/>
              </a:rPr>
              <a:t>抓住典型；</a:t>
            </a:r>
          </a:p>
          <a:p>
            <a:pPr marL="457200" marR="0" lvl="0" indent="-45720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/>
              <a:buChar char="Ø"/>
              <a:defRPr/>
            </a:pPr>
            <a:r>
              <a:rPr lang="zh-CN" altLang="en-US" sz="2800" b="1"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  <a:sym typeface="+mn-ea"/>
              </a:rPr>
              <a:t>先试点、再推广；</a:t>
            </a:r>
          </a:p>
          <a:p>
            <a:pPr marL="457200" marR="0" lvl="0" indent="-45720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/>
              <a:buChar char="Ø"/>
              <a:defRPr/>
            </a:pPr>
            <a:r>
              <a:rPr lang="zh-CN" altLang="en-US" sz="2800" b="1"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建设</a:t>
            </a:r>
            <a:r>
              <a:rPr lang="zh-CN" altLang="en-US" sz="2800" b="1">
                <a:solidFill>
                  <a:srgbClr val="4472C4"/>
                </a:solidFill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中国特色</a:t>
            </a:r>
            <a:r>
              <a:rPr lang="zh-CN" altLang="en-US" sz="2800" b="1">
                <a:solidFill>
                  <a:srgbClr val="872DEE"/>
                </a:solidFill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社会主义</a:t>
            </a:r>
          </a:p>
        </p:txBody>
      </p:sp>
      <p:sp>
        <p:nvSpPr>
          <p:cNvPr id="5" name="文本框 4"/>
          <p:cNvSpPr txBox="1"/>
          <p:nvPr>
            <p:custDataLst>
              <p:tags r:id="rId11"/>
            </p:custDataLst>
          </p:nvPr>
        </p:nvSpPr>
        <p:spPr>
          <a:xfrm>
            <a:off x="668020" y="238125"/>
            <a:ext cx="533590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5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二、矛盾问题的精髓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46606" y="2029948"/>
            <a:ext cx="4827100" cy="5467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sz="2275" b="1"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275" b="1"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275" b="1"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）特殊性与普遍性相互联结</a:t>
            </a:r>
          </a:p>
        </p:txBody>
      </p:sp>
      <p:sp>
        <p:nvSpPr>
          <p:cNvPr id="3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26072" y="3438515"/>
            <a:ext cx="1850174" cy="942848"/>
          </a:xfrm>
          <a:prstGeom prst="flowChartSort">
            <a:avLst/>
          </a:prstGeom>
          <a:solidFill>
            <a:srgbClr val="0070C0"/>
          </a:solidFill>
          <a:ln w="9525">
            <a:noFill/>
            <a:miter lim="800000"/>
          </a:ln>
          <a:effectLst/>
        </p:spPr>
        <p:txBody>
          <a:bodyPr wrap="none" anchor="ctr">
            <a:scene3d>
              <a:camera prst="orthographicFront"/>
              <a:lightRig rig="threePt" dir="t"/>
            </a:scene3d>
          </a:bodyPr>
          <a:lstStyle/>
          <a:p>
            <a:pPr eaLnBrk="0" hangingPunct="0">
              <a:defRPr/>
            </a:pPr>
            <a:r>
              <a:rPr lang="en-US" altLang="zh-CN" sz="1705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SARS</a:t>
            </a:r>
            <a:r>
              <a:rPr lang="zh-CN" altLang="en-US" sz="1705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病毒</a:t>
            </a:r>
          </a:p>
        </p:txBody>
      </p:sp>
      <p:grpSp>
        <p:nvGrpSpPr>
          <p:cNvPr id="7" name="Group 6"/>
          <p:cNvGrpSpPr/>
          <p:nvPr>
            <p:custDataLst>
              <p:tags r:id="rId3"/>
            </p:custDataLst>
          </p:nvPr>
        </p:nvGrpSpPr>
        <p:grpSpPr>
          <a:xfrm>
            <a:off x="6574649" y="3826369"/>
            <a:ext cx="1198127" cy="1715911"/>
            <a:chOff x="1519" y="1344"/>
            <a:chExt cx="454" cy="1468"/>
          </a:xfrm>
        </p:grpSpPr>
        <p:sp>
          <p:nvSpPr>
            <p:cNvPr id="8" name="AutoShape 7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519" y="1344"/>
              <a:ext cx="454" cy="1468"/>
            </a:xfrm>
            <a:prstGeom prst="flowChartSort">
              <a:avLst/>
            </a:prstGeom>
            <a:solidFill>
              <a:srgbClr val="0070C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en-US" sz="1705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683" y="1597"/>
              <a:ext cx="169" cy="100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eaVert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zh-CN" altLang="en-US" sz="1705" b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冠状病毒</a:t>
              </a:r>
            </a:p>
          </p:txBody>
        </p:sp>
      </p:grpSp>
      <p:grpSp>
        <p:nvGrpSpPr>
          <p:cNvPr id="10" name="Group 12"/>
          <p:cNvGrpSpPr/>
          <p:nvPr>
            <p:custDataLst>
              <p:tags r:id="rId4"/>
            </p:custDataLst>
          </p:nvPr>
        </p:nvGrpSpPr>
        <p:grpSpPr>
          <a:xfrm>
            <a:off x="2171983" y="3832992"/>
            <a:ext cx="1198127" cy="1741500"/>
            <a:chOff x="3742" y="1298"/>
            <a:chExt cx="454" cy="1134"/>
          </a:xfrm>
        </p:grpSpPr>
        <p:sp>
          <p:nvSpPr>
            <p:cNvPr id="11" name="AutoShape 1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742" y="1298"/>
              <a:ext cx="454" cy="1134"/>
            </a:xfrm>
            <a:prstGeom prst="flowChartSort">
              <a:avLst/>
            </a:prstGeom>
            <a:solidFill>
              <a:srgbClr val="0070C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en-US" sz="1705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Text Box 1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61" y="1480"/>
              <a:ext cx="229" cy="57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zh-CN" altLang="en-US" sz="1705" b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传染病</a:t>
              </a:r>
            </a:p>
          </p:txBody>
        </p:sp>
      </p:grpSp>
      <p:sp>
        <p:nvSpPr>
          <p:cNvPr id="13" name="Line 1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rot="10800000" flipH="1" flipV="1">
            <a:off x="3472463" y="5133472"/>
            <a:ext cx="736035" cy="21073"/>
          </a:xfrm>
          <a:prstGeom prst="line">
            <a:avLst/>
          </a:prstGeom>
          <a:noFill/>
          <a:ln w="76200">
            <a:solidFill>
              <a:srgbClr val="33283F"/>
            </a:solidFill>
            <a:round/>
            <a:tailEnd type="triangl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zh-CN" altLang="en-US" sz="1705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Line 1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rot="10800000" flipH="1" flipV="1">
            <a:off x="5609826" y="5154544"/>
            <a:ext cx="736035" cy="0"/>
          </a:xfrm>
          <a:prstGeom prst="line">
            <a:avLst/>
          </a:prstGeom>
          <a:noFill/>
          <a:ln w="76200">
            <a:solidFill>
              <a:srgbClr val="33283F"/>
            </a:solidFill>
            <a:round/>
            <a:tailEnd type="triangl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zh-CN" altLang="en-US" sz="1705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Line 2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10800000" flipH="1">
            <a:off x="7860077" y="4814372"/>
            <a:ext cx="571970" cy="0"/>
          </a:xfrm>
          <a:prstGeom prst="line">
            <a:avLst/>
          </a:prstGeom>
          <a:noFill/>
          <a:ln w="76200">
            <a:solidFill>
              <a:srgbClr val="33283F"/>
            </a:solidFill>
            <a:round/>
            <a:tailEnd type="triangl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zh-CN" altLang="en-US" sz="1705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>
            <p:custDataLst>
              <p:tags r:id="rId8"/>
            </p:custDataLst>
          </p:nvPr>
        </p:nvGrpSpPr>
        <p:grpSpPr>
          <a:xfrm>
            <a:off x="4332525" y="3863095"/>
            <a:ext cx="1197525" cy="1686409"/>
            <a:chOff x="9211" y="5331"/>
            <a:chExt cx="1989" cy="2801"/>
          </a:xfrm>
          <a:solidFill>
            <a:srgbClr val="0070C0"/>
          </a:solidFill>
        </p:grpSpPr>
        <p:sp>
          <p:nvSpPr>
            <p:cNvPr id="17" name="AutoShape 1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211" y="5331"/>
              <a:ext cx="1989" cy="2801"/>
            </a:xfrm>
            <a:prstGeom prst="flowChartSort">
              <a:avLst/>
            </a:prstGeom>
            <a:grpFill/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en-US" sz="1705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Text Box 8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852" y="5907"/>
              <a:ext cx="740" cy="1942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  <p:txBody>
            <a:bodyPr vert="eaVert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zh-CN" altLang="en-US" sz="1705" b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病   毒</a:t>
              </a:r>
            </a:p>
          </p:txBody>
        </p:sp>
      </p:grpSp>
      <p:sp>
        <p:nvSpPr>
          <p:cNvPr id="19" name="文本框 2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0412" y="3322734"/>
            <a:ext cx="8580120" cy="5467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27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另一方面，</a:t>
            </a:r>
            <a:r>
              <a:rPr lang="zh-CN" altLang="en-US" sz="2275" b="1">
                <a:solidFill>
                  <a:srgbClr val="CC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特殊性离不开普遍性</a:t>
            </a:r>
            <a:r>
              <a:rPr lang="zh-CN" altLang="en-US" sz="227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，不包含普遍性的事物是没有的。</a:t>
            </a:r>
            <a:endParaRPr lang="zh-CN" altLang="en-US" sz="2275">
              <a:latin typeface="等线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0" name="文本框 2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90412" y="2592719"/>
            <a:ext cx="8636753" cy="7924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70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27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一方面，</a:t>
            </a:r>
            <a:r>
              <a:rPr lang="zh-CN" altLang="en-US" sz="2275" b="1">
                <a:solidFill>
                  <a:srgbClr val="CC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普遍性离不开特殊性</a:t>
            </a:r>
            <a:r>
              <a:rPr lang="zh-CN" altLang="en-US" sz="227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。普遍性寓于特殊性之中，</a:t>
            </a:r>
            <a:endParaRPr lang="en-US" altLang="zh-CN" sz="2275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27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并通过特殊性表现出来，没有特殊性也就没有普遍性。</a:t>
            </a:r>
            <a:endParaRPr lang="zh-CN" altLang="en-US" sz="2275">
              <a:latin typeface="等线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26089" y="5985343"/>
            <a:ext cx="8085598" cy="617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2275" b="1"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275" b="1"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275" b="1"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）矛盾的特殊性与普遍性不同场合相互转化</a:t>
            </a:r>
          </a:p>
        </p:txBody>
      </p:sp>
      <p:sp>
        <p:nvSpPr>
          <p:cNvPr id="22" name="Text Box 2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03859" y="5638008"/>
            <a:ext cx="1826086" cy="3543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en-US" sz="1705" b="1"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共性</a:t>
            </a:r>
            <a:r>
              <a:rPr lang="en-US" altLang="zh-CN" sz="1705" b="1"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1705" b="1"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个性</a:t>
            </a:r>
          </a:p>
        </p:txBody>
      </p:sp>
      <p:sp>
        <p:nvSpPr>
          <p:cNvPr id="23" name="Text Box 2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94314" y="5638008"/>
            <a:ext cx="1826094" cy="3543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en-US" sz="1705" b="1"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共性</a:t>
            </a:r>
            <a:r>
              <a:rPr lang="en-US" altLang="zh-CN" sz="1705" b="1"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1705" b="1"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个性</a:t>
            </a:r>
          </a:p>
        </p:txBody>
      </p:sp>
      <p:sp>
        <p:nvSpPr>
          <p:cNvPr id="24" name="Text Box 2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986466" y="5650050"/>
            <a:ext cx="1826094" cy="3543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en-US" sz="1705" b="1"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共性</a:t>
            </a:r>
            <a:r>
              <a:rPr lang="en-US" altLang="zh-CN" sz="1705" b="1"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1705" b="1"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个性</a:t>
            </a:r>
          </a:p>
        </p:txBody>
      </p:sp>
      <p:sp>
        <p:nvSpPr>
          <p:cNvPr id="25" name="AutoShape 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623507" y="4411585"/>
            <a:ext cx="1798997" cy="942848"/>
          </a:xfrm>
          <a:prstGeom prst="flowChartSort">
            <a:avLst/>
          </a:prstGeom>
          <a:solidFill>
            <a:srgbClr val="0070C0"/>
          </a:solidFill>
          <a:ln w="9525">
            <a:noFill/>
            <a:miter lim="800000"/>
          </a:ln>
          <a:effectLst/>
        </p:spPr>
        <p:txBody>
          <a:bodyPr wrap="none" anchor="ctr">
            <a:scene3d>
              <a:camera prst="orthographicFront"/>
              <a:lightRig rig="threePt" dir="t"/>
            </a:scene3d>
          </a:bodyPr>
          <a:lstStyle/>
          <a:p>
            <a:pPr eaLnBrk="0" hangingPunct="0">
              <a:defRPr/>
            </a:pPr>
            <a:r>
              <a:rPr lang="zh-CN" altLang="en-US" sz="1705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新冠病毒</a:t>
            </a:r>
          </a:p>
        </p:txBody>
      </p:sp>
      <p:sp>
        <p:nvSpPr>
          <p:cNvPr id="26" name="AutoShap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012447" y="5290339"/>
            <a:ext cx="1959751" cy="942848"/>
          </a:xfrm>
          <a:prstGeom prst="flowChartSort">
            <a:avLst/>
          </a:prstGeom>
          <a:solidFill>
            <a:srgbClr val="0070C0"/>
          </a:solidFill>
          <a:ln w="9525">
            <a:noFill/>
            <a:miter lim="800000"/>
          </a:ln>
          <a:effectLst/>
        </p:spPr>
        <p:txBody>
          <a:bodyPr wrap="none" anchor="ctr">
            <a:scene3d>
              <a:camera prst="orthographicFront"/>
              <a:lightRig rig="threePt" dir="t"/>
            </a:scene3d>
          </a:bodyPr>
          <a:lstStyle/>
          <a:p>
            <a:pPr eaLnBrk="0" hangingPunct="0">
              <a:defRPr/>
            </a:pPr>
            <a:r>
              <a:rPr lang="en-US" altLang="zh-CN" sz="1705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MERS</a:t>
            </a:r>
            <a:r>
              <a:rPr lang="zh-CN" altLang="en-US" sz="1705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病毒</a:t>
            </a:r>
          </a:p>
        </p:txBody>
      </p:sp>
      <p:sp>
        <p:nvSpPr>
          <p:cNvPr id="27" name="Text Box 1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15153" y="1530660"/>
            <a:ext cx="10361093" cy="5467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sz="2275" b="1"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275" b="1"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275" b="1"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）是矛盾的共性和个性、绝对和相对的关系,是关于事物矛盾问题的精髓。</a:t>
            </a:r>
          </a:p>
        </p:txBody>
      </p:sp>
      <p:sp>
        <p:nvSpPr>
          <p:cNvPr id="28" name="文本框 27"/>
          <p:cNvSpPr txBox="1"/>
          <p:nvPr>
            <p:custDataLst>
              <p:tags r:id="rId18"/>
            </p:custDataLst>
          </p:nvPr>
        </p:nvSpPr>
        <p:spPr>
          <a:xfrm>
            <a:off x="488290" y="945644"/>
            <a:ext cx="5872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（三）矛盾的普遍性和特殊性的关系</a:t>
            </a:r>
          </a:p>
        </p:txBody>
      </p:sp>
      <p:sp>
        <p:nvSpPr>
          <p:cNvPr id="29" name="文本框 28"/>
          <p:cNvSpPr txBox="1"/>
          <p:nvPr>
            <p:custDataLst>
              <p:tags r:id="rId19"/>
            </p:custDataLst>
          </p:nvPr>
        </p:nvSpPr>
        <p:spPr>
          <a:xfrm>
            <a:off x="668020" y="238125"/>
            <a:ext cx="533590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5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二、矛盾问题的精髓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765281" y="882783"/>
            <a:ext cx="5872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小结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矛盾的普遍性和特殊性的关系</a:t>
            </a: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701638" y="1499970"/>
            <a:ext cx="10937305" cy="4831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【原理内容】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2800" noProof="0"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①</a:t>
            </a:r>
            <a:r>
              <a:rPr lang="zh-CN" altLang="en-US" sz="2800" noProof="0"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/>
              </a:rPr>
              <a:t>矛盾普遍性和特殊性</a:t>
            </a:r>
            <a:r>
              <a:rPr lang="zh-CN" altLang="en-US" sz="2800" noProof="0"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是矛盾的共性和个性、绝对和相对的关系,是关于事物矛盾问题的精髓。</a:t>
            </a:r>
            <a:endParaRPr lang="zh-CN" altLang="en-US" sz="2800" noProof="0"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2800" noProof="0"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②矛盾的普通性和特殊性相互联结。一方面，普遍性寓于特殊性之中，并通过特殊性表现出来，没有特殊性就没有普遍性；另一方面，特殊性离不开普遍性。不包含普遍性的事物是没有的。</a:t>
            </a:r>
            <a:endParaRPr lang="zh-CN" altLang="en-US" sz="2800" noProof="0"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eaLnBrk="1" hangingPunct="1"/>
            <a:r>
              <a:rPr lang="zh-CN" altLang="en-US" sz="2800" noProof="0"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③矛盾的普通性和特殊性在一定场合可以相互转化。</a:t>
            </a:r>
          </a:p>
          <a:p>
            <a:pPr algn="l" eaLnBrk="1" hangingPunct="1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【方法论】</a:t>
            </a:r>
          </a:p>
          <a:p>
            <a:pPr algn="l" eaLnBrk="1" hangingPunct="1"/>
            <a:r>
              <a:rPr lang="zh-CN" altLang="en-US" sz="2800" noProof="0"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800" noProof="0"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要求我们从实际出发,把马克思主义基本原理和中国具体实际相结合。发展中国特色社会主义是一个以马克思主义基本原理体现了</a:t>
            </a:r>
            <a:r>
              <a:rPr lang="zh-CN" altLang="en-US" sz="2800" noProof="0"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矛盾的普遍性与特殊性,共性与个性的具体的历史的统一。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668020" y="238125"/>
            <a:ext cx="533590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5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二、矛盾问题的精髓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矩形 1"/>
          <p:cNvSpPr/>
          <p:nvPr>
            <p:custDataLst>
              <p:tags r:id="rId1"/>
            </p:custDataLst>
          </p:nvPr>
        </p:nvSpPr>
        <p:spPr>
          <a:xfrm>
            <a:off x="3830162" y="666115"/>
            <a:ext cx="4094480" cy="7372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800" b="1">
                <a:cs typeface="Times New Roman" panose="02020603050405020304" pitchFamily="18" charset="0"/>
              </a:rPr>
              <a:t>唯物辩证法的实质与核心</a:t>
            </a:r>
            <a:endParaRPr lang="zh-CN" altLang="zh-CN" sz="2800" b="1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矩形 2"/>
          <p:cNvSpPr/>
          <p:nvPr>
            <p:custDataLst>
              <p:tags r:id="rId2"/>
            </p:custDataLst>
          </p:nvPr>
        </p:nvSpPr>
        <p:spPr>
          <a:xfrm>
            <a:off x="1616710" y="1866265"/>
            <a:ext cx="4572000" cy="3322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b="1">
                <a:cs typeface="Times New Roman" panose="02020603050405020304" pitchFamily="18" charset="0"/>
              </a:rPr>
              <a:t>（一）事物发展的源泉和动力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>
                <a:latin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000" b="1">
                <a:cs typeface="Times New Roman" panose="02020603050405020304" pitchFamily="18" charset="0"/>
              </a:rPr>
              <a:t>矛盾的含义</a:t>
            </a:r>
            <a:endParaRPr lang="en-US" altLang="zh-CN" sz="2000" b="1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/>
              <a:t>2.</a:t>
            </a:r>
            <a:r>
              <a:rPr lang="zh-CN" altLang="zh-CN" sz="2000" b="1"/>
              <a:t>矛盾的基本属性</a:t>
            </a:r>
            <a:endParaRPr lang="en-US" altLang="zh-CN" sz="2000" b="1"/>
          </a:p>
          <a:p>
            <a:pPr algn="just">
              <a:lnSpc>
                <a:spcPct val="150000"/>
              </a:lnSpc>
            </a:pPr>
            <a:r>
              <a:rPr lang="zh-CN" altLang="en-US" sz="2000" b="1">
                <a:cs typeface="Times New Roman" panose="02020603050405020304" pitchFamily="18" charset="0"/>
              </a:rPr>
              <a:t>①同一性</a:t>
            </a:r>
            <a:endParaRPr lang="en-US" altLang="zh-CN" sz="2000" b="1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b="1">
                <a:cs typeface="Times New Roman" panose="02020603050405020304" pitchFamily="18" charset="0"/>
              </a:rPr>
              <a:t>②斗争性</a:t>
            </a:r>
            <a:endParaRPr lang="en-US" altLang="zh-CN" sz="2000" b="1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b="1">
                <a:cs typeface="Times New Roman" panose="02020603050405020304" pitchFamily="18" charset="0"/>
              </a:rPr>
              <a:t>③关系</a:t>
            </a:r>
            <a:endParaRPr lang="en-US" altLang="zh-CN" sz="2000" b="1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zh-CN" altLang="en-US" sz="2000" b="1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8" name="矩形 3"/>
          <p:cNvSpPr/>
          <p:nvPr>
            <p:custDataLst>
              <p:tags r:id="rId3"/>
            </p:custDataLst>
          </p:nvPr>
        </p:nvSpPr>
        <p:spPr>
          <a:xfrm>
            <a:off x="6703060" y="1866265"/>
            <a:ext cx="3756025" cy="3322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b="1">
                <a:sym typeface="+mn-ea"/>
              </a:rPr>
              <a:t>（二）矛盾问题的精髓</a:t>
            </a:r>
            <a:endParaRPr lang="zh-CN" altLang="zh-CN" sz="2000" b="1"/>
          </a:p>
          <a:p>
            <a:pPr algn="just">
              <a:lnSpc>
                <a:spcPct val="150000"/>
              </a:lnSpc>
            </a:pPr>
            <a:r>
              <a:rPr lang="en-US" altLang="zh-CN" sz="2000" b="1"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2000" b="1">
                <a:cs typeface="Times New Roman" panose="02020603050405020304" pitchFamily="18" charset="0"/>
                <a:sym typeface="+mn-ea"/>
              </a:rPr>
              <a:t>矛盾的普遍性</a:t>
            </a:r>
            <a:endParaRPr lang="zh-CN" altLang="en-US" sz="2000" b="1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2000" b="1">
                <a:cs typeface="Times New Roman" panose="02020603050405020304" pitchFamily="18" charset="0"/>
                <a:sym typeface="+mn-ea"/>
              </a:rPr>
              <a:t>矛盾的特殊性</a:t>
            </a:r>
            <a:endParaRPr lang="zh-CN" altLang="en-US" sz="2000" b="1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>
                <a:cs typeface="Times New Roman" panose="02020603050405020304" pitchFamily="18" charset="0"/>
                <a:sym typeface="+mn-ea"/>
              </a:rPr>
              <a:t>3.</a:t>
            </a:r>
            <a:r>
              <a:rPr lang="zh-CN" altLang="en-US" sz="2000" b="1">
                <a:cs typeface="Times New Roman" panose="02020603050405020304" pitchFamily="18" charset="0"/>
                <a:sym typeface="+mn-ea"/>
              </a:rPr>
              <a:t>矛盾的普遍性和特殊性的辩证关系</a:t>
            </a:r>
            <a:endParaRPr lang="zh-CN" altLang="en-US" sz="2000" b="1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>
                <a:cs typeface="Times New Roman" panose="02020603050405020304" pitchFamily="18" charset="0"/>
                <a:sym typeface="+mn-ea"/>
              </a:rPr>
              <a:t>4.</a:t>
            </a:r>
            <a:r>
              <a:rPr lang="zh-CN" altLang="en-US" sz="2000" b="1">
                <a:cs typeface="Times New Roman" panose="02020603050405020304" pitchFamily="18" charset="0"/>
                <a:sym typeface="+mn-ea"/>
              </a:rPr>
              <a:t>方法论要求</a:t>
            </a:r>
            <a:endParaRPr lang="zh-CN" altLang="en-US" sz="2000" b="1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zh-CN" altLang="en-US" sz="2000" b="1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629920" y="427355"/>
            <a:ext cx="2030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</a:rPr>
              <a:t>课堂小结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 fill="hold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 fill="hold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/>
      <p:bldP spid="419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1" name="Text Box 5"/>
          <p:cNvSpPr txBox="1"/>
          <p:nvPr>
            <p:custDataLst>
              <p:tags r:id="rId2"/>
            </p:custDataLst>
          </p:nvPr>
        </p:nvSpPr>
        <p:spPr>
          <a:xfrm>
            <a:off x="800058" y="1750782"/>
            <a:ext cx="11146209" cy="52197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2FDFE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矛盾：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矛盾是反映事物内部的</a:t>
            </a:r>
            <a:r>
              <a:rPr lang="zh-CN" altLang="en-US" sz="28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对立和统一关系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，矛盾就是</a:t>
            </a:r>
            <a:r>
              <a:rPr lang="zh-CN" altLang="en-US" sz="28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对立统一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kumimoji="0" lang="zh-CN" altLang="en-US" sz="2800" b="1" kern="1200" cap="none" spc="0" normalizeH="0" baseline="0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384175" y="258445"/>
            <a:ext cx="533590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5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一、事物发展的源泉和动力</a:t>
            </a: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800058" y="939930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（一）矛盾的含义</a:t>
            </a:r>
          </a:p>
        </p:txBody>
      </p:sp>
      <p:sp>
        <p:nvSpPr>
          <p:cNvPr id="9233" name="Text Box 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27052" y="2695613"/>
            <a:ext cx="10338532" cy="3353435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zh-CN" altLang="en-US" sz="2000" b="1" strike="noStrike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注意：</a:t>
            </a:r>
            <a:endParaRPr lang="zh-CN" altLang="en-US" sz="2000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fontAlgn="base">
              <a:spcBef>
                <a:spcPct val="0"/>
              </a:spcBef>
              <a:buFont typeface="Wingdings" panose="05000000000000000000"/>
              <a:buChar char="Ø"/>
            </a:pPr>
            <a:r>
              <a:rPr lang="zh-CN" altLang="en-US" sz="2400" b="1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不能把矛盾的一方叫对立，另一方叫统一。“对立”和“统一”是指矛盾双方之间的关系，而不是矛盾的双方本身。矛盾双方的对立关系与统一关系两者始终是不可分割的。</a:t>
            </a:r>
          </a:p>
          <a:p>
            <a:pPr marL="342900" indent="-342900" fontAlgn="base">
              <a:spcBef>
                <a:spcPct val="0"/>
              </a:spcBef>
              <a:buFont typeface="Wingdings" panose="05000000000000000000"/>
              <a:buChar char="Ø"/>
            </a:pPr>
            <a:endParaRPr lang="zh-CN" altLang="en-US" sz="2400" b="1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fontAlgn="base">
              <a:spcBef>
                <a:spcPct val="0"/>
              </a:spcBef>
              <a:buFont typeface="Wingdings" panose="05000000000000000000"/>
              <a:buChar char="Ø"/>
            </a:pP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哲学矛盾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≠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逻辑矛盾；哲学矛盾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≠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生活矛盾</a:t>
            </a:r>
          </a:p>
          <a:p>
            <a:pPr indent="0" fontAlgn="base">
              <a:spcBef>
                <a:spcPct val="0"/>
              </a:spcBef>
              <a:buFont typeface="Wingdings" panose="05000000000000000000"/>
              <a:buNone/>
            </a:pP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24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逻辑矛盾：</a:t>
            </a: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自相矛盾</a:t>
            </a: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 fontAlgn="base">
              <a:spcBef>
                <a:spcPct val="0"/>
              </a:spcBef>
              <a:buFont typeface="Wingdings" panose="05000000000000000000"/>
              <a:buNone/>
            </a:pP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24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生活矛盾：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“甲同学和乙同学吵架了”</a:t>
            </a:r>
          </a:p>
          <a:p>
            <a:pPr indent="0" fontAlgn="base">
              <a:spcBef>
                <a:spcPct val="0"/>
              </a:spcBef>
              <a:buFont typeface="Wingdings" panose="05000000000000000000"/>
              <a:buNone/>
            </a:pPr>
            <a:r>
              <a:rPr lang="zh-CN" altLang="en-US" sz="2400" b="1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2400" b="1" strike="noStrike" noProof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哲学矛盾：</a:t>
            </a:r>
            <a:r>
              <a:rPr lang="zh-CN" altLang="en-US" sz="2400" b="1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对立和统一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文本框 4505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23567" y="1387581"/>
            <a:ext cx="10144232" cy="4399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2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判断：</a:t>
            </a:r>
          </a:p>
          <a:p>
            <a:pPr algn="l" fontAlgn="auto">
              <a:lnSpc>
                <a:spcPct val="2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矛盾的普遍性和特殊性的关系就是整体与部分的关系。</a:t>
            </a:r>
          </a:p>
          <a:p>
            <a:pPr algn="l" fontAlgn="auto">
              <a:lnSpc>
                <a:spcPct val="2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特殊性存在于普遍性之中，并通过普遍性表现出来。</a:t>
            </a:r>
          </a:p>
          <a:p>
            <a:pPr algn="l" fontAlgn="auto">
              <a:lnSpc>
                <a:spcPct val="2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要在个性的指导下去研究分析事物的共性。</a:t>
            </a:r>
          </a:p>
          <a:p>
            <a:pPr algn="l" fontAlgn="auto">
              <a:lnSpc>
                <a:spcPct val="2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矛盾的特殊性是关于事物矛盾的精髓。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837813" y="506247"/>
            <a:ext cx="20193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</a:rPr>
              <a:t>巩固练习</a:t>
            </a: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9915009" y="1263763"/>
            <a:ext cx="821012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2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×</a:t>
            </a: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9728328" y="2265741"/>
            <a:ext cx="821012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2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×</a:t>
            </a: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7996139" y="3072784"/>
            <a:ext cx="821012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2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×</a:t>
            </a: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7385300" y="3947768"/>
            <a:ext cx="821012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2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×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  <p:bldP spid="5" grpId="2"/>
      <p:bldP spid="7" grpId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3512512" y="3632664"/>
            <a:ext cx="309880" cy="4432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2285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822791" y="804817"/>
            <a:ext cx="4461608" cy="489150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>
          <a:xfrm>
            <a:off x="667985" y="961519"/>
            <a:ext cx="3738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（二）矛盾的基本属性</a:t>
            </a:r>
          </a:p>
        </p:txBody>
      </p:sp>
      <p:grpSp>
        <p:nvGrpSpPr>
          <p:cNvPr id="2" name="组合 1"/>
          <p:cNvGrpSpPr/>
          <p:nvPr>
            <p:custDataLst>
              <p:tags r:id="rId3"/>
            </p:custDataLst>
          </p:nvPr>
        </p:nvGrpSpPr>
        <p:grpSpPr>
          <a:xfrm>
            <a:off x="3849170" y="1669507"/>
            <a:ext cx="3351355" cy="1161355"/>
            <a:chOff x="3281" y="8069"/>
            <a:chExt cx="5278" cy="1829"/>
          </a:xfrm>
        </p:grpSpPr>
        <p:sp>
          <p:nvSpPr>
            <p:cNvPr id="3" name="AutoShape 5"/>
            <p:cNvSpPr/>
            <p:nvPr>
              <p:custDataLst>
                <p:tags r:id="rId7"/>
              </p:custDataLst>
            </p:nvPr>
          </p:nvSpPr>
          <p:spPr bwMode="auto">
            <a:xfrm>
              <a:off x="3281" y="8296"/>
              <a:ext cx="257" cy="1360"/>
            </a:xfrm>
            <a:prstGeom prst="leftBrace">
              <a:avLst>
                <a:gd name="adj1" fmla="val 49757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350"/>
            </a:p>
          </p:txBody>
        </p:sp>
        <p:sp>
          <p:nvSpPr>
            <p:cNvPr id="10" name="Text Box 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38" y="9076"/>
              <a:ext cx="4781" cy="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buClrTx/>
                <a:buSzTx/>
                <a:buFontTx/>
              </a:pPr>
              <a:r>
                <a:rPr kumimoji="1" lang="zh-CN" altLang="en-US" sz="2800" b="1">
                  <a:latin typeface="宋体" panose="02010600030101010101" pitchFamily="2" charset="-122"/>
                </a:rPr>
                <a:t>同一性：统一性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83" y="8069"/>
              <a:ext cx="4976" cy="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2800" b="1">
                  <a:latin typeface="宋体" panose="02010600030101010101" pitchFamily="2" charset="-122"/>
                </a:rPr>
                <a:t>斗争性：对立性</a:t>
              </a:r>
            </a:p>
          </p:txBody>
        </p:sp>
      </p:grp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524483" y="3018811"/>
            <a:ext cx="11143035" cy="3207385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fontAlgn="auto">
              <a:lnSpc>
                <a:spcPts val="4860"/>
              </a:lnSpc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空间上看：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上下、左右、高低、长短、远近；</a:t>
            </a:r>
          </a:p>
          <a:p>
            <a:pPr fontAlgn="auto">
              <a:lnSpc>
                <a:spcPts val="4860"/>
              </a:lnSpc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人的属性：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男女、老幼、长晚、胖瘦、高矮；</a:t>
            </a:r>
          </a:p>
          <a:p>
            <a:pPr fontAlgn="auto">
              <a:lnSpc>
                <a:spcPts val="4860"/>
              </a:lnSpc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物质属性：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冷热、软硬、黑白、明暗；</a:t>
            </a:r>
          </a:p>
          <a:p>
            <a:pPr>
              <a:lnSpc>
                <a:spcPts val="4860"/>
              </a:lnSpc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社会生活：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美与丑、真与假、善与恶、福与祸、正气与歪风、自由和纪律、先进与落后、战争与和平、文明与野蛮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…</a:t>
            </a:r>
            <a:endParaRPr lang="zh-CN" altLang="en-US" sz="21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384175" y="258445"/>
            <a:ext cx="533590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5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一、事物发展的源泉和动力</a:t>
            </a:r>
          </a:p>
        </p:txBody>
      </p:sp>
      <p:sp>
        <p:nvSpPr>
          <p:cNvPr id="7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72095" y="3284220"/>
            <a:ext cx="2826385" cy="1026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zh-CN" altLang="zh-CN" sz="3035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sz="3035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你离不开我，我离不开你”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13" pathEditMode="relative" rAng="0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46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46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67985" y="961519"/>
            <a:ext cx="3738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（二）矛盾的基本属性</a:t>
            </a: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170244" y="1727924"/>
            <a:ext cx="10294719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kumimoji="1"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1.矛盾的同一性：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是矛盾双方相互吸引、相互联结的属性和趋势。</a:t>
            </a:r>
            <a:endParaRPr kumimoji="1" lang="en-US" altLang="zh-CN" sz="28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904974" y="2433372"/>
            <a:ext cx="5294989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/>
              <a:buChar char="Ø"/>
            </a:pP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矛盾双方</a:t>
            </a:r>
            <a:r>
              <a:rPr kumimoji="1"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相互依赖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，一方存在以另一方存在为</a:t>
            </a:r>
            <a:r>
              <a:rPr kumimoji="1"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前提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，双方共处于一个</a:t>
            </a:r>
            <a:r>
              <a:rPr kumimoji="1"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统一体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中。</a:t>
            </a:r>
            <a:endParaRPr kumimoji="1"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buFont typeface="Wingdings" panose="05000000000000000000"/>
              <a:buChar char="Ø"/>
            </a:pP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矛盾双方</a:t>
            </a:r>
            <a:r>
              <a:rPr kumimoji="1"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相互贯通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，即</a:t>
            </a:r>
            <a:r>
              <a:rPr kumimoji="1"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相互渗透、相互包含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，在一定条件下可以</a:t>
            </a:r>
            <a:r>
              <a:rPr kumimoji="1"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相互转化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kumimoji="1"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21293" y="2681644"/>
            <a:ext cx="2756391" cy="2179206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321293" y="5583443"/>
            <a:ext cx="11571637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思考：生活中还有哪些矛盾双方相互依赖、相互贯通、相互包含的例子？</a:t>
            </a:r>
          </a:p>
        </p:txBody>
      </p:sp>
      <p:grpSp>
        <p:nvGrpSpPr>
          <p:cNvPr id="10" name="组合 9"/>
          <p:cNvGrpSpPr/>
          <p:nvPr>
            <p:custDataLst>
              <p:tags r:id="rId7"/>
            </p:custDataLst>
          </p:nvPr>
        </p:nvGrpSpPr>
        <p:grpSpPr>
          <a:xfrm>
            <a:off x="8472999" y="2536871"/>
            <a:ext cx="3321512" cy="2776246"/>
            <a:chOff x="1944" y="2756"/>
            <a:chExt cx="9277" cy="7497"/>
          </a:xfrm>
        </p:grpSpPr>
        <p:pic>
          <p:nvPicPr>
            <p:cNvPr id="14" name="图片 1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3025" y="2756"/>
              <a:ext cx="6424" cy="6254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>
              <p:custDataLst>
                <p:tags r:id="rId10"/>
              </p:custDataLst>
            </p:nvPr>
          </p:nvSpPr>
          <p:spPr>
            <a:xfrm>
              <a:off x="1944" y="9010"/>
              <a:ext cx="9277" cy="124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塞翁失马,焉知非福</a:t>
              </a:r>
            </a:p>
          </p:txBody>
        </p:sp>
      </p:grp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384175" y="258445"/>
            <a:ext cx="533590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5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一、事物发展的源泉和动力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67985" y="961519"/>
            <a:ext cx="3738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（二）矛盾的基本属性</a:t>
            </a: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486385" y="1868887"/>
            <a:ext cx="11571637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思考：生活中还有哪些矛盾双方相互依赖、相互贯通、相互包含的例子？</a:t>
            </a:r>
          </a:p>
        </p:txBody>
      </p:sp>
      <p:sp>
        <p:nvSpPr>
          <p:cNvPr id="3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6385" y="2645451"/>
            <a:ext cx="11261138" cy="2676525"/>
          </a:xfrm>
          <a:prstGeom prst="rect">
            <a:avLst/>
          </a:prstGeom>
          <a:noFill/>
          <a:ln w="28575" cmpd="sng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457200" indent="-457200" algn="l" fontAlgn="auto">
              <a:lnSpc>
                <a:spcPct val="150000"/>
              </a:lnSpc>
              <a:buClrTx/>
              <a:buSzTx/>
              <a:buFont typeface="Wingdings" panose="05000000000000000000"/>
              <a:buChar char="Ø"/>
            </a:pP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失败是成功之母</a:t>
            </a:r>
            <a:r>
              <a:rPr kumimoji="1" lang="zh-CN" altLang="en-US" sz="28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（失败可转化为成功）</a:t>
            </a:r>
          </a:p>
          <a:p>
            <a:pPr marL="457200" indent="-457200" algn="l" fontAlgn="auto">
              <a:lnSpc>
                <a:spcPct val="150000"/>
              </a:lnSpc>
              <a:buClrTx/>
              <a:buSzTx/>
              <a:buFont typeface="Wingdings" panose="05000000000000000000"/>
              <a:buChar char="Ø"/>
            </a:pP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塞翁失马，焉知非福</a:t>
            </a:r>
            <a:r>
              <a:rPr kumimoji="1" lang="zh-CN" altLang="en-US" sz="28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（坏事可转化为好事）</a:t>
            </a:r>
          </a:p>
          <a:p>
            <a:pPr marL="457200" indent="-457200" algn="l" fontAlgn="auto">
              <a:lnSpc>
                <a:spcPct val="150000"/>
              </a:lnSpc>
              <a:buClrTx/>
              <a:buSzTx/>
              <a:buFont typeface="Wingdings" panose="05000000000000000000"/>
              <a:buChar char="Ø"/>
            </a:pP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谦虚使人进步，骄傲使人落后。</a:t>
            </a:r>
            <a:r>
              <a:rPr kumimoji="1" lang="zh-CN" altLang="en-US" sz="28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（进步与落后可相互转化）</a:t>
            </a:r>
          </a:p>
          <a:p>
            <a:pPr marL="457200" indent="-457200" algn="l" fontAlgn="auto">
              <a:lnSpc>
                <a:spcPct val="150000"/>
              </a:lnSpc>
              <a:buClrTx/>
              <a:buSzTx/>
              <a:buFont typeface="Wingdings" panose="05000000000000000000"/>
              <a:buChar char="Ø"/>
            </a:pP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世界上没有垃圾，只有放错了位置的资源。</a:t>
            </a:r>
            <a:r>
              <a:rPr kumimoji="1" lang="zh-CN" altLang="en-US" sz="28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（垃圾可转化为资源）</a:t>
            </a:r>
            <a:endParaRPr kumimoji="1"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384175" y="258445"/>
            <a:ext cx="533590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5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一、事物发展的源泉和动力</a:t>
            </a: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20771" y="5576871"/>
            <a:ext cx="6189321" cy="558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zh-CN" altLang="en-US" sz="3035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“你中有我，我中有你”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13" pathEditMode="relative" rAng="0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46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46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67985" y="961519"/>
            <a:ext cx="3738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（二）矛盾的基本属性</a:t>
            </a:r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77849" y="1600295"/>
            <a:ext cx="10514417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ClrTx/>
              <a:buSzTx/>
              <a:buFontTx/>
            </a:pPr>
            <a:r>
              <a:rPr kumimoji="1"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2.</a:t>
            </a:r>
            <a:r>
              <a:rPr kumimoji="1"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矛盾的</a:t>
            </a:r>
            <a:r>
              <a:rPr kumimoji="1"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斗争性</a:t>
            </a:r>
            <a:r>
              <a:rPr kumimoji="1"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:</a:t>
            </a:r>
            <a:r>
              <a:rPr kumimoji="1" lang="zh-CN" altLang="en-US" sz="2800" b="1">
                <a:latin typeface="宋体" panose="02010600030101010101" pitchFamily="2" charset="-122"/>
                <a:sym typeface="+mn-ea"/>
              </a:rPr>
              <a:t>是指矛盾双方</a:t>
            </a:r>
            <a:r>
              <a:rPr kumimoji="1"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相互排斥，相互对立</a:t>
            </a:r>
            <a:r>
              <a:rPr kumimoji="1" lang="zh-CN" altLang="en-US" sz="2800" b="1">
                <a:latin typeface="宋体" panose="02010600030101010101" pitchFamily="2" charset="-122"/>
                <a:sym typeface="+mn-ea"/>
              </a:rPr>
              <a:t>的属性，它体现着对立双方</a:t>
            </a:r>
            <a:r>
              <a:rPr kumimoji="1"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相互分离</a:t>
            </a:r>
            <a:r>
              <a:rPr kumimoji="1" lang="zh-CN" altLang="en-US" sz="2800" b="1">
                <a:latin typeface="宋体" panose="02010600030101010101" pitchFamily="2" charset="-122"/>
                <a:sym typeface="+mn-ea"/>
              </a:rPr>
              <a:t>的倾向和趋势。</a:t>
            </a:r>
            <a:endParaRPr kumimoji="1" lang="en-US" altLang="zh-CN" sz="2800" b="1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735365" y="5418351"/>
            <a:ext cx="8239966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思考：生活中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存在着哪些对立斗争着的矛盾双方？</a:t>
            </a:r>
            <a:endParaRPr kumimoji="1"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77849" y="2998492"/>
            <a:ext cx="10704272" cy="18148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ClrTx/>
              <a:buSzTx/>
              <a:buFontTx/>
            </a:pPr>
            <a:r>
              <a:rPr kumimoji="1"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区分：哲学上的“斗争性”和生活中的“斗争”不一样。</a:t>
            </a:r>
          </a:p>
          <a:p>
            <a:pPr marL="457200" indent="-457200" algn="l" eaLnBrk="1" hangingPunct="1">
              <a:buClrTx/>
              <a:buSzTx/>
              <a:buFont typeface="Wingdings" panose="05000000000000000000"/>
              <a:buChar char="Ø"/>
            </a:pPr>
            <a:r>
              <a:rPr kumimoji="1" lang="zh-CN" altLang="en-US" sz="2800" b="1">
                <a:latin typeface="宋体" panose="02010600030101010101" pitchFamily="2" charset="-122"/>
                <a:sym typeface="+mn-ea"/>
              </a:rPr>
              <a:t>哲学上的“斗争性”包括一切差异和对立---抽象的、共性；</a:t>
            </a:r>
          </a:p>
          <a:p>
            <a:pPr marL="457200" indent="-457200" algn="l" eaLnBrk="1" hangingPunct="1">
              <a:buClrTx/>
              <a:buSzTx/>
              <a:buFont typeface="Wingdings" panose="05000000000000000000"/>
              <a:buChar char="Ø"/>
            </a:pPr>
            <a:r>
              <a:rPr kumimoji="1" lang="zh-CN" altLang="en-US" sz="2800" b="1">
                <a:latin typeface="宋体" panose="02010600030101010101" pitchFamily="2" charset="-122"/>
                <a:sym typeface="+mn-ea"/>
              </a:rPr>
              <a:t>生活中的“斗争”仅仅是矛盾斗争性的一种具体形式---具体的、个性。</a:t>
            </a: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384175" y="258445"/>
            <a:ext cx="533590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5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一、事物发展的源泉和动力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文本框 7168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25544" y="117593"/>
            <a:ext cx="5964146" cy="617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41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一、事物发展的源泉与动力</a:t>
            </a:r>
          </a:p>
        </p:txBody>
      </p:sp>
      <p:sp>
        <p:nvSpPr>
          <p:cNvPr id="26625" name="Text Box 13" descr="画布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7887" y="1072482"/>
            <a:ext cx="11096225" cy="909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65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</a:t>
            </a:r>
            <a:r>
              <a:rPr kumimoji="1" lang="en-US" altLang="zh-CN" sz="265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kumimoji="1" lang="zh-CN" altLang="en-US" sz="265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矛盾的斗争性：是指矛盾双方相互排斥，相互对立的属性，相互分离的趋势。</a:t>
            </a:r>
          </a:p>
        </p:txBody>
      </p:sp>
      <p:sp>
        <p:nvSpPr>
          <p:cNvPr id="21506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40318" y="2795016"/>
            <a:ext cx="1656306" cy="48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560" b="1" u="sng">
                <a:solidFill>
                  <a:srgbClr val="CC0000"/>
                </a:solidFill>
                <a:ea typeface="黑体" panose="02010609060101010101" pitchFamily="49" charset="-122"/>
              </a:rPr>
              <a:t>相互排斥</a:t>
            </a:r>
          </a:p>
        </p:txBody>
      </p:sp>
      <p:sp>
        <p:nvSpPr>
          <p:cNvPr id="21507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88017" y="2795016"/>
            <a:ext cx="1657510" cy="48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560" b="1" u="sng">
                <a:solidFill>
                  <a:srgbClr val="CC0000"/>
                </a:solidFill>
                <a:ea typeface="黑体" panose="02010609060101010101" pitchFamily="49" charset="-122"/>
              </a:rPr>
              <a:t>相互对立</a:t>
            </a:r>
          </a:p>
        </p:txBody>
      </p:sp>
      <p:sp>
        <p:nvSpPr>
          <p:cNvPr id="21508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27287" y="2795016"/>
            <a:ext cx="1901952" cy="48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560" b="1" u="sng">
                <a:solidFill>
                  <a:srgbClr val="CC0000"/>
                </a:solidFill>
                <a:ea typeface="黑体" panose="02010609060101010101" pitchFamily="49" charset="-122"/>
              </a:rPr>
              <a:t>相互区别</a:t>
            </a:r>
          </a:p>
        </p:txBody>
      </p:sp>
      <p:sp>
        <p:nvSpPr>
          <p:cNvPr id="21509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34408" y="2261578"/>
            <a:ext cx="2960398" cy="44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275" b="1">
                <a:latin typeface="Times New Roman" panose="02020603050405020304" pitchFamily="18" charset="0"/>
                <a:ea typeface="黑体" panose="02010609060101010101" pitchFamily="49" charset="-122"/>
              </a:rPr>
              <a:t>三种表现</a:t>
            </a:r>
            <a:endParaRPr lang="zh-CN" altLang="en-US" sz="2275" b="1">
              <a:latin typeface="Times New Roman" panose="02020603050405020304"/>
              <a:ea typeface="黑体" panose="02010609060101010101" pitchFamily="49" charset="-122"/>
            </a:endParaRPr>
          </a:p>
        </p:txBody>
      </p:sp>
      <p:pic>
        <p:nvPicPr>
          <p:cNvPr id="10" name="Picture 3" descr="同化与异化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5544" y="3675850"/>
            <a:ext cx="2334241" cy="232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资产阶级与无产阶级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9631" y="3739670"/>
            <a:ext cx="2334241" cy="232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教与学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8423" y="3805898"/>
            <a:ext cx="2334241" cy="219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08" grpId="0"/>
      <p:bldP spid="215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06408" y="1483461"/>
            <a:ext cx="825584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思考：生活中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存在着哪些对立斗争着的矛盾双方？</a:t>
            </a:r>
            <a:endParaRPr kumimoji="1"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667985" y="828175"/>
            <a:ext cx="3738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（二）矛盾的基本属性</a:t>
            </a: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806408" y="2157161"/>
            <a:ext cx="10612202" cy="43999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 marL="457200" indent="-457200" fontAlgn="auto">
              <a:lnSpc>
                <a:spcPct val="200000"/>
              </a:lnSpc>
              <a:buFont typeface="Wingdings" panose="05000000000000000000"/>
              <a:buChar char="Ø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足球比赛中的攻与守</a:t>
            </a:r>
          </a:p>
          <a:p>
            <a:pPr marL="457200" indent="-457200" fontAlgn="auto">
              <a:lnSpc>
                <a:spcPct val="200000"/>
              </a:lnSpc>
              <a:buFont typeface="Wingdings" panose="05000000000000000000"/>
              <a:buChar char="Ø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学习过程中的苦与乐、成功与失败   教与学</a:t>
            </a:r>
          </a:p>
          <a:p>
            <a:pPr marL="457200" indent="-457200" fontAlgn="auto">
              <a:lnSpc>
                <a:spcPct val="200000"/>
              </a:lnSpc>
              <a:buFont typeface="Wingdings" panose="05000000000000000000"/>
              <a:buChar char="Ø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自身存在的缺点与优点</a:t>
            </a:r>
          </a:p>
          <a:p>
            <a:pPr marL="457200" indent="-457200" fontAlgn="auto">
              <a:lnSpc>
                <a:spcPct val="200000"/>
              </a:lnSpc>
              <a:buFont typeface="Wingdings" panose="05000000000000000000"/>
              <a:buChar char="Ø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社会生活中的善与恶、福与祸、自由和纪律、战争与和平</a:t>
            </a:r>
          </a:p>
          <a:p>
            <a:pPr marL="457200" indent="-457200" fontAlgn="auto">
              <a:lnSpc>
                <a:spcPct val="200000"/>
              </a:lnSpc>
              <a:buFont typeface="Wingdings" panose="05000000000000000000"/>
              <a:buChar char="Ø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自然界中的排斥与吸引、遗传与变异、阴电与阳电</a:t>
            </a: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384175" y="258445"/>
            <a:ext cx="533590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5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一、事物发展的源泉和动力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  <p:tag name="KSO_WM_BEAUTIFY_FLAG" val="#wm#"/>
  <p:tag name="KSO_WM_TAG_VERSION" val="1.0"/>
  <p:tag name="KSO_WM_TEMPLATE_CATEGORY" val="diagram"/>
  <p:tag name="KSO_WM_TEMPLATE_INDEX" val="20194848"/>
  <p:tag name="KSO_WM_UNIT_COMPATIBLE" val="0"/>
  <p:tag name="KSO_WM_UNIT_DIAGRAM_ISNUMVISUAL" val="0"/>
  <p:tag name="KSO_WM_UNIT_DIAGRAM_ISREFERUNIT" val="0"/>
  <p:tag name="KSO_WM_UNIT_HIGHLIGHT" val="0"/>
  <p:tag name="KSO_WM_UNIT_ID" val="diagram20194848_1*f*1"/>
  <p:tag name="KSO_WM_UNIT_INDEX" val="1"/>
  <p:tag name="KSO_WM_UNIT_LAYERLEVEL" val="1"/>
  <p:tag name="KSO_WM_UNIT_NOCLEAR" val="1"/>
  <p:tag name="KSO_WM_UNIT_PRESET_TEXT" val="点击此处添加正文，文字是您思想的提炼，为了最终呈现发布的良好效果。&#10;请尽量言简意赅的阐述观点；根据需要可酌情增减文字以便观者可以。"/>
  <p:tag name="KSO_WM_UNIT_TEXT_FILL_FORE_SCHEMECOLOR_INDEX" val="13"/>
  <p:tag name="KSO_WM_UNIT_TEXT_FILL_FORE_SCHEMECOLOR_INDEX_BRIGHTNESS" val="0.25"/>
  <p:tag name="KSO_WM_UNIT_TEXT_FILL_TYPE" val="1"/>
  <p:tag name="KSO_WM_UNIT_TEXT_PART_ID_V2" val="d-3-2"/>
  <p:tag name="KSO_WM_UNIT_TYPE" val="f"/>
  <p:tag name="KSO_WM_UNIT_VALUE" val="15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4"/>
  <p:tag name="KSO_WM_UNIT_PLACING_PICTURE_USER_VIEWPORT" val="{&quot;height&quot;:2600,&quot;width&quot;:2432.5007874015746}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8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9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3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7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8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8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JOB_ID" val="2"/>
  <p:tag name="KSO_WM_TEMPLATE_OUTLINE_ID" val="15"/>
  <p:tag name="KSO_WM_TEMPLATE_SCENE_ID" val="1"/>
  <p:tag name="KSO_WM_TEMPLATE_TOPIC_DEFAULT" val="1"/>
  <p:tag name="KSO_WM_TEMPLATE_TOPIC_ID" val="286956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2583</Words>
  <Application>Microsoft Office PowerPoint</Application>
  <PresentationFormat>宽屏</PresentationFormat>
  <Paragraphs>249</Paragraphs>
  <Slides>31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6" baseType="lpstr">
      <vt:lpstr>等线</vt:lpstr>
      <vt:lpstr>等线 Light</vt:lpstr>
      <vt:lpstr>仿宋</vt:lpstr>
      <vt:lpstr>黑体</vt:lpstr>
      <vt:lpstr>华文仿宋</vt:lpstr>
      <vt:lpstr>楷体</vt:lpstr>
      <vt:lpstr>宋体</vt:lpstr>
      <vt:lpstr>微软雅黑</vt:lpstr>
      <vt:lpstr>Arial</vt:lpstr>
      <vt:lpstr>Calibri</vt:lpstr>
      <vt:lpstr>Times New Roman</vt:lpstr>
      <vt:lpstr>Wingdings</vt:lpstr>
      <vt:lpstr>1_Office 主题​​</vt:lpstr>
      <vt:lpstr>2_Office 主题​​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白马非马论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2021-06-17T19:12:24Z</cp:lastPrinted>
  <dcterms:created xsi:type="dcterms:W3CDTF">2021-06-17T19:12:24Z</dcterms:created>
  <dcterms:modified xsi:type="dcterms:W3CDTF">2023-05-13T16:05:56Z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