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emf" ContentType="image/x-emf"/>
  <Default Extension="rels" ContentType="application/vnd.openxmlformats-package.relationships+xml"/>
  <Override PartName="/customXml/itemProps5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3"/>
    <p:sldId id="258" r:id="rId4"/>
    <p:sldId id="285" r:id="rId5"/>
    <p:sldId id="286" r:id="rId6"/>
    <p:sldId id="287" r:id="rId7"/>
    <p:sldId id="288" r:id="rId8"/>
    <p:sldId id="289" r:id="rId9"/>
    <p:sldId id="290" r:id="rId10"/>
    <p:sldId id="291" r:id="rId11"/>
    <p:sldId id="292" r:id="rId12"/>
    <p:sldId id="293" r:id="rId13"/>
    <p:sldId id="294" r:id="rId14"/>
    <p:sldId id="295" r:id="rId15"/>
  </p:sldIdLst>
  <p:sldSz cx="12192000" cy="6858000" type="screen16x9"/>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52.xml"/><Relationship Id="rId22" Type="http://schemas.openxmlformats.org/officeDocument/2006/relationships/customXml" Target="../customXml/item1.xml"/><Relationship Id="rId21" Type="http://schemas.openxmlformats.org/officeDocument/2006/relationships/customXmlProps" Target="../customXml/itemProps5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26" name=""/>
        <p:cNvGrpSpPr/>
        <p:nvPr/>
      </p:nvGrpSpPr>
      <p:grpSpPr>
        <a:xfrm>
          <a:off x="0" y="0"/>
          <a:ext cx="0" cy="0"/>
          <a:chOff x="0" y="0"/>
          <a:chExt cx="0" cy="0"/>
        </a:xfrm>
      </p:grpSpPr>
      <p:sp>
        <p:nvSpPr>
          <p:cNvPr id="1048946"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947"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B6AF9-23D4-4155-A471-23169126F5D2}" type="datetimeFigureOut">
              <a:rPr lang="zh-CN" altLang="en-US" smtClean="0"/>
            </a:fld>
            <a:endParaRPr lang="zh-CN" altLang="en-US"/>
          </a:p>
        </p:txBody>
      </p:sp>
      <p:sp>
        <p:nvSpPr>
          <p:cNvPr id="1048948"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8949"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50"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951"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8F808-6750-42DF-8EF3-6D38916D465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24"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83" name="日期占位符 3"/>
          <p:cNvSpPr>
            <a:spLocks noGrp="1"/>
          </p:cNvSpPr>
          <p:nvPr>
            <p:ph type="dt" sz="half" idx="10"/>
          </p:nvPr>
        </p:nvSpPr>
        <p:spPr/>
        <p:txBody>
          <a:bodyPr/>
          <a:p>
            <a:fld id="{65E03948-D416-49AA-81A6-9D281A1AE0FF}" type="datetimeFigureOut">
              <a:rPr lang="zh-CN" altLang="en-US"/>
            </a:fld>
            <a:endParaRPr lang="zh-CN" altLang="en-US"/>
          </a:p>
        </p:txBody>
      </p:sp>
      <p:sp>
        <p:nvSpPr>
          <p:cNvPr id="1048584" name="页脚占位符 4"/>
          <p:cNvSpPr>
            <a:spLocks noGrp="1"/>
          </p:cNvSpPr>
          <p:nvPr>
            <p:ph type="ftr" sz="quarter" idx="11"/>
          </p:nvPr>
        </p:nvSpPr>
        <p:spPr/>
        <p:txBody>
          <a:bodyPr/>
          <a:p>
            <a:endParaRPr lang="zh-CN" altLang="en-US"/>
          </a:p>
        </p:txBody>
      </p:sp>
      <p:sp>
        <p:nvSpPr>
          <p:cNvPr id="1048585" name="灯片编号占位符 5"/>
          <p:cNvSpPr>
            <a:spLocks noGrp="1"/>
          </p:cNvSpPr>
          <p:nvPr>
            <p:ph type="sldNum" sz="quarter" idx="12"/>
          </p:nvPr>
        </p:nvSpPr>
        <p:spPr/>
        <p:txBody>
          <a:bodyPr/>
          <a:p>
            <a:fld id="{0DD4391E-76C9-40C9-B421-3F9EB6606255}"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20" name=""/>
        <p:cNvGrpSpPr/>
        <p:nvPr/>
      </p:nvGrpSpPr>
      <p:grpSpPr>
        <a:xfrm>
          <a:off x="0" y="0"/>
          <a:ext cx="0" cy="0"/>
          <a:chOff x="0" y="0"/>
          <a:chExt cx="0" cy="0"/>
        </a:xfrm>
      </p:grpSpPr>
      <p:sp>
        <p:nvSpPr>
          <p:cNvPr id="1048913" name="标题 1"/>
          <p:cNvSpPr>
            <a:spLocks noGrp="1"/>
          </p:cNvSpPr>
          <p:nvPr>
            <p:ph type="title"/>
          </p:nvPr>
        </p:nvSpPr>
        <p:spPr/>
        <p:txBody>
          <a:bodyPr/>
          <a:p>
            <a:r>
              <a:rPr lang="zh-CN" altLang="en-US"/>
              <a:t>单击此处编辑母版标题样式</a:t>
            </a:r>
            <a:endParaRPr lang="zh-CN" altLang="en-US"/>
          </a:p>
        </p:txBody>
      </p:sp>
      <p:sp>
        <p:nvSpPr>
          <p:cNvPr id="1048914" name="竖排文字占位符 2"/>
          <p:cNvSpPr>
            <a:spLocks noGrp="1"/>
          </p:cNvSpPr>
          <p:nvPr>
            <p:ph type="body" orient="vert" idx="1"/>
          </p:nvPr>
        </p:nvSpPr>
        <p:spPr/>
        <p:txBody>
          <a:bodyPr vert="eaVert"/>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15" name="日期占位符 3"/>
          <p:cNvSpPr>
            <a:spLocks noGrp="1"/>
          </p:cNvSpPr>
          <p:nvPr>
            <p:ph type="dt" sz="half" idx="10"/>
          </p:nvPr>
        </p:nvSpPr>
        <p:spPr/>
        <p:txBody>
          <a:bodyPr/>
          <a:p>
            <a:fld id="{65E03948-D416-49AA-81A6-9D281A1AE0FF}" type="datetimeFigureOut">
              <a:rPr lang="zh-CN" altLang="en-US"/>
            </a:fld>
            <a:endParaRPr lang="zh-CN" altLang="en-US"/>
          </a:p>
        </p:txBody>
      </p:sp>
      <p:sp>
        <p:nvSpPr>
          <p:cNvPr id="1048916" name="页脚占位符 4"/>
          <p:cNvSpPr>
            <a:spLocks noGrp="1"/>
          </p:cNvSpPr>
          <p:nvPr>
            <p:ph type="ftr" sz="quarter" idx="11"/>
          </p:nvPr>
        </p:nvSpPr>
        <p:spPr/>
        <p:txBody>
          <a:bodyPr/>
          <a:p>
            <a:endParaRPr lang="zh-CN" altLang="en-US"/>
          </a:p>
        </p:txBody>
      </p:sp>
      <p:sp>
        <p:nvSpPr>
          <p:cNvPr id="1048917" name="灯片编号占位符 5"/>
          <p:cNvSpPr>
            <a:spLocks noGrp="1"/>
          </p:cNvSpPr>
          <p:nvPr>
            <p:ph type="sldNum" sz="quarter" idx="12"/>
          </p:nvPr>
        </p:nvSpPr>
        <p:spPr/>
        <p:txBody>
          <a:bodyPr/>
          <a:p>
            <a:fld id="{0DD4391E-76C9-40C9-B421-3F9EB6606255}"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17" name=""/>
        <p:cNvGrpSpPr/>
        <p:nvPr/>
      </p:nvGrpSpPr>
      <p:grpSpPr>
        <a:xfrm>
          <a:off x="0" y="0"/>
          <a:ext cx="0" cy="0"/>
          <a:chOff x="0" y="0"/>
          <a:chExt cx="0" cy="0"/>
        </a:xfrm>
      </p:grpSpPr>
      <p:sp>
        <p:nvSpPr>
          <p:cNvPr id="1048897" name="竖排标题 1"/>
          <p:cNvSpPr>
            <a:spLocks noGrp="1"/>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8898" name="竖排文字占位符 2"/>
          <p:cNvSpPr>
            <a:spLocks noGrp="1"/>
          </p:cNvSpPr>
          <p:nvPr>
            <p:ph type="body" orient="vert" idx="1"/>
          </p:nvPr>
        </p:nvSpPr>
        <p:spPr>
          <a:xfrm>
            <a:off x="838200" y="365125"/>
            <a:ext cx="7734300" cy="5811838"/>
          </a:xfrm>
        </p:spPr>
        <p:txBody>
          <a:bodyPr vert="eaVert"/>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899" name="日期占位符 3"/>
          <p:cNvSpPr>
            <a:spLocks noGrp="1"/>
          </p:cNvSpPr>
          <p:nvPr>
            <p:ph type="dt" sz="half" idx="10"/>
          </p:nvPr>
        </p:nvSpPr>
        <p:spPr/>
        <p:txBody>
          <a:bodyPr/>
          <a:p>
            <a:fld id="{65E03948-D416-49AA-81A6-9D281A1AE0FF}" type="datetimeFigureOut">
              <a:rPr lang="zh-CN" altLang="en-US"/>
            </a:fld>
            <a:endParaRPr lang="zh-CN" altLang="en-US"/>
          </a:p>
        </p:txBody>
      </p:sp>
      <p:sp>
        <p:nvSpPr>
          <p:cNvPr id="1048900" name="页脚占位符 4"/>
          <p:cNvSpPr>
            <a:spLocks noGrp="1"/>
          </p:cNvSpPr>
          <p:nvPr>
            <p:ph type="ftr" sz="quarter" idx="11"/>
          </p:nvPr>
        </p:nvSpPr>
        <p:spPr/>
        <p:txBody>
          <a:bodyPr/>
          <a:p>
            <a:endParaRPr lang="zh-CN" altLang="en-US"/>
          </a:p>
        </p:txBody>
      </p:sp>
      <p:sp>
        <p:nvSpPr>
          <p:cNvPr id="1048901" name="灯片编号占位符 5"/>
          <p:cNvSpPr>
            <a:spLocks noGrp="1"/>
          </p:cNvSpPr>
          <p:nvPr>
            <p:ph type="sldNum" sz="quarter" idx="12"/>
          </p:nvPr>
        </p:nvSpPr>
        <p:spPr/>
        <p:txBody>
          <a:bodyPr/>
          <a:p>
            <a:fld id="{0DD4391E-76C9-40C9-B421-3F9EB6606255}"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18" name=""/>
        <p:cNvGrpSpPr/>
        <p:nvPr/>
      </p:nvGrpSpPr>
      <p:grpSpPr>
        <a:xfrm>
          <a:off x="0" y="0"/>
          <a:ext cx="0" cy="0"/>
          <a:chOff x="0" y="0"/>
          <a:chExt cx="0" cy="0"/>
        </a:xfrm>
      </p:grpSpPr>
      <p:sp>
        <p:nvSpPr>
          <p:cNvPr id="1048902" name="标题 1"/>
          <p:cNvSpPr>
            <a:spLocks noGrp="1"/>
          </p:cNvSpPr>
          <p:nvPr>
            <p:ph type="title"/>
          </p:nvPr>
        </p:nvSpPr>
        <p:spPr/>
        <p:txBody>
          <a:bodyPr/>
          <a:p>
            <a:r>
              <a:rPr lang="zh-CN" altLang="en-US"/>
              <a:t>单击此处编辑母版标题样式</a:t>
            </a:r>
            <a:endParaRPr lang="zh-CN" altLang="en-US"/>
          </a:p>
        </p:txBody>
      </p:sp>
      <p:sp>
        <p:nvSpPr>
          <p:cNvPr id="1048903" name="内容占位符 2"/>
          <p:cNvSpPr>
            <a:spLocks noGrp="1"/>
          </p:cNvSpPr>
          <p:nvPr>
            <p:ph idx="1"/>
          </p:nvPr>
        </p:nvSpPr>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04" name="日期占位符 3"/>
          <p:cNvSpPr>
            <a:spLocks noGrp="1"/>
          </p:cNvSpPr>
          <p:nvPr>
            <p:ph type="dt" sz="half" idx="10"/>
          </p:nvPr>
        </p:nvSpPr>
        <p:spPr/>
        <p:txBody>
          <a:bodyPr/>
          <a:p>
            <a:fld id="{65E03948-D416-49AA-81A6-9D281A1AE0FF}" type="datetimeFigureOut">
              <a:rPr lang="zh-CN" altLang="en-US"/>
            </a:fld>
            <a:endParaRPr lang="zh-CN" altLang="en-US"/>
          </a:p>
        </p:txBody>
      </p:sp>
      <p:sp>
        <p:nvSpPr>
          <p:cNvPr id="1048905" name="页脚占位符 4"/>
          <p:cNvSpPr>
            <a:spLocks noGrp="1"/>
          </p:cNvSpPr>
          <p:nvPr>
            <p:ph type="ftr" sz="quarter" idx="11"/>
          </p:nvPr>
        </p:nvSpPr>
        <p:spPr/>
        <p:txBody>
          <a:bodyPr/>
          <a:p>
            <a:endParaRPr lang="zh-CN" altLang="en-US"/>
          </a:p>
        </p:txBody>
      </p:sp>
      <p:sp>
        <p:nvSpPr>
          <p:cNvPr id="1048906" name="灯片编号占位符 5"/>
          <p:cNvSpPr>
            <a:spLocks noGrp="1"/>
          </p:cNvSpPr>
          <p:nvPr>
            <p:ph type="sldNum" sz="quarter" idx="12"/>
          </p:nvPr>
        </p:nvSpPr>
        <p:spPr/>
        <p:txBody>
          <a:bodyPr/>
          <a:p>
            <a:fld id="{0DD4391E-76C9-40C9-B421-3F9EB6606255}"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21" name=""/>
        <p:cNvGrpSpPr/>
        <p:nvPr/>
      </p:nvGrpSpPr>
      <p:grpSpPr>
        <a:xfrm>
          <a:off x="0" y="0"/>
          <a:ext cx="0" cy="0"/>
          <a:chOff x="0" y="0"/>
          <a:chExt cx="0" cy="0"/>
        </a:xfrm>
      </p:grpSpPr>
      <p:sp>
        <p:nvSpPr>
          <p:cNvPr id="1048918"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8919"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920" name="日期占位符 3"/>
          <p:cNvSpPr>
            <a:spLocks noGrp="1"/>
          </p:cNvSpPr>
          <p:nvPr>
            <p:ph type="dt" sz="half" idx="10"/>
          </p:nvPr>
        </p:nvSpPr>
        <p:spPr/>
        <p:txBody>
          <a:bodyPr/>
          <a:p>
            <a:fld id="{65E03948-D416-49AA-81A6-9D281A1AE0FF}" type="datetimeFigureOut">
              <a:rPr lang="zh-CN" altLang="en-US"/>
            </a:fld>
            <a:endParaRPr lang="zh-CN" altLang="en-US"/>
          </a:p>
        </p:txBody>
      </p:sp>
      <p:sp>
        <p:nvSpPr>
          <p:cNvPr id="1048921" name="页脚占位符 4"/>
          <p:cNvSpPr>
            <a:spLocks noGrp="1"/>
          </p:cNvSpPr>
          <p:nvPr>
            <p:ph type="ftr" sz="quarter" idx="11"/>
          </p:nvPr>
        </p:nvSpPr>
        <p:spPr/>
        <p:txBody>
          <a:bodyPr/>
          <a:p>
            <a:endParaRPr lang="zh-CN" altLang="en-US"/>
          </a:p>
        </p:txBody>
      </p:sp>
      <p:sp>
        <p:nvSpPr>
          <p:cNvPr id="1048922" name="灯片编号占位符 5"/>
          <p:cNvSpPr>
            <a:spLocks noGrp="1"/>
          </p:cNvSpPr>
          <p:nvPr>
            <p:ph type="sldNum" sz="quarter" idx="12"/>
          </p:nvPr>
        </p:nvSpPr>
        <p:spPr/>
        <p:txBody>
          <a:bodyPr/>
          <a:p>
            <a:fld id="{0DD4391E-76C9-40C9-B421-3F9EB6606255}"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22" name=""/>
        <p:cNvGrpSpPr/>
        <p:nvPr/>
      </p:nvGrpSpPr>
      <p:grpSpPr>
        <a:xfrm>
          <a:off x="0" y="0"/>
          <a:ext cx="0" cy="0"/>
          <a:chOff x="0" y="0"/>
          <a:chExt cx="0" cy="0"/>
        </a:xfrm>
      </p:grpSpPr>
      <p:sp>
        <p:nvSpPr>
          <p:cNvPr id="1048923" name="标题 1"/>
          <p:cNvSpPr>
            <a:spLocks noGrp="1"/>
          </p:cNvSpPr>
          <p:nvPr>
            <p:ph type="title"/>
          </p:nvPr>
        </p:nvSpPr>
        <p:spPr/>
        <p:txBody>
          <a:bodyPr/>
          <a:p>
            <a:r>
              <a:rPr lang="zh-CN" altLang="en-US"/>
              <a:t>单击此处编辑母版标题样式</a:t>
            </a:r>
            <a:endParaRPr lang="zh-CN" altLang="en-US"/>
          </a:p>
        </p:txBody>
      </p:sp>
      <p:sp>
        <p:nvSpPr>
          <p:cNvPr id="1048924" name="内容占位符 2"/>
          <p:cNvSpPr>
            <a:spLocks noGrp="1"/>
          </p:cNvSpPr>
          <p:nvPr>
            <p:ph sz="half" idx="1"/>
          </p:nvPr>
        </p:nvSpPr>
        <p:spPr>
          <a:xfrm>
            <a:off x="838200" y="1825625"/>
            <a:ext cx="5181600" cy="4351338"/>
          </a:xfr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25" name="内容占位符 3"/>
          <p:cNvSpPr>
            <a:spLocks noGrp="1"/>
          </p:cNvSpPr>
          <p:nvPr>
            <p:ph sz="half" idx="2"/>
          </p:nvPr>
        </p:nvSpPr>
        <p:spPr>
          <a:xfrm>
            <a:off x="6172200" y="1825625"/>
            <a:ext cx="5181600" cy="4351338"/>
          </a:xfr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26" name="日期占位符 4"/>
          <p:cNvSpPr>
            <a:spLocks noGrp="1"/>
          </p:cNvSpPr>
          <p:nvPr>
            <p:ph type="dt" sz="half" idx="10"/>
          </p:nvPr>
        </p:nvSpPr>
        <p:spPr/>
        <p:txBody>
          <a:bodyPr/>
          <a:p>
            <a:fld id="{65E03948-D416-49AA-81A6-9D281A1AE0FF}" type="datetimeFigureOut">
              <a:rPr lang="zh-CN" altLang="en-US"/>
            </a:fld>
            <a:endParaRPr lang="zh-CN" altLang="en-US"/>
          </a:p>
        </p:txBody>
      </p:sp>
      <p:sp>
        <p:nvSpPr>
          <p:cNvPr id="1048927" name="页脚占位符 5"/>
          <p:cNvSpPr>
            <a:spLocks noGrp="1"/>
          </p:cNvSpPr>
          <p:nvPr>
            <p:ph type="ftr" sz="quarter" idx="11"/>
          </p:nvPr>
        </p:nvSpPr>
        <p:spPr/>
        <p:txBody>
          <a:bodyPr/>
          <a:p>
            <a:endParaRPr lang="zh-CN" altLang="en-US"/>
          </a:p>
        </p:txBody>
      </p:sp>
      <p:sp>
        <p:nvSpPr>
          <p:cNvPr id="1048928" name="灯片编号占位符 6"/>
          <p:cNvSpPr>
            <a:spLocks noGrp="1"/>
          </p:cNvSpPr>
          <p:nvPr>
            <p:ph type="sldNum" sz="quarter" idx="12"/>
          </p:nvPr>
        </p:nvSpPr>
        <p:spPr/>
        <p:txBody>
          <a:bodyPr/>
          <a:p>
            <a:fld id="{0DD4391E-76C9-40C9-B421-3F9EB6606255}"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23" name=""/>
        <p:cNvGrpSpPr/>
        <p:nvPr/>
      </p:nvGrpSpPr>
      <p:grpSpPr>
        <a:xfrm>
          <a:off x="0" y="0"/>
          <a:ext cx="0" cy="0"/>
          <a:chOff x="0" y="0"/>
          <a:chExt cx="0" cy="0"/>
        </a:xfrm>
      </p:grpSpPr>
      <p:sp>
        <p:nvSpPr>
          <p:cNvPr id="1048929"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8930"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1048931" name="内容占位符 3"/>
          <p:cNvSpPr>
            <a:spLocks noGrp="1"/>
          </p:cNvSpPr>
          <p:nvPr>
            <p:ph sz="half" idx="2"/>
          </p:nvPr>
        </p:nvSpPr>
        <p:spPr>
          <a:xfrm>
            <a:off x="839788" y="2505075"/>
            <a:ext cx="5157787" cy="3684588"/>
          </a:xfr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32"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1048933" name="内容占位符 5"/>
          <p:cNvSpPr>
            <a:spLocks noGrp="1"/>
          </p:cNvSpPr>
          <p:nvPr>
            <p:ph sz="quarter" idx="4"/>
          </p:nvPr>
        </p:nvSpPr>
        <p:spPr>
          <a:xfrm>
            <a:off x="6172200" y="2505075"/>
            <a:ext cx="5183188" cy="3684588"/>
          </a:xfr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34" name="日期占位符 6"/>
          <p:cNvSpPr>
            <a:spLocks noGrp="1"/>
          </p:cNvSpPr>
          <p:nvPr>
            <p:ph type="dt" sz="half" idx="10"/>
          </p:nvPr>
        </p:nvSpPr>
        <p:spPr/>
        <p:txBody>
          <a:bodyPr/>
          <a:p>
            <a:fld id="{65E03948-D416-49AA-81A6-9D281A1AE0FF}" type="datetimeFigureOut">
              <a:rPr lang="zh-CN" altLang="en-US"/>
            </a:fld>
            <a:endParaRPr lang="zh-CN" altLang="en-US"/>
          </a:p>
        </p:txBody>
      </p:sp>
      <p:sp>
        <p:nvSpPr>
          <p:cNvPr id="1048935" name="页脚占位符 7"/>
          <p:cNvSpPr>
            <a:spLocks noGrp="1"/>
          </p:cNvSpPr>
          <p:nvPr>
            <p:ph type="ftr" sz="quarter" idx="11"/>
          </p:nvPr>
        </p:nvSpPr>
        <p:spPr/>
        <p:txBody>
          <a:bodyPr/>
          <a:p>
            <a:endParaRPr lang="zh-CN" altLang="en-US"/>
          </a:p>
        </p:txBody>
      </p:sp>
      <p:sp>
        <p:nvSpPr>
          <p:cNvPr id="1048936" name="灯片编号占位符 8"/>
          <p:cNvSpPr>
            <a:spLocks noGrp="1"/>
          </p:cNvSpPr>
          <p:nvPr>
            <p:ph type="sldNum" sz="quarter" idx="12"/>
          </p:nvPr>
        </p:nvSpPr>
        <p:spPr/>
        <p:txBody>
          <a:bodyPr/>
          <a:p>
            <a:fld id="{0DD4391E-76C9-40C9-B421-3F9EB6606255}"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16" name=""/>
        <p:cNvGrpSpPr/>
        <p:nvPr/>
      </p:nvGrpSpPr>
      <p:grpSpPr>
        <a:xfrm>
          <a:off x="0" y="0"/>
          <a:ext cx="0" cy="0"/>
          <a:chOff x="0" y="0"/>
          <a:chExt cx="0" cy="0"/>
        </a:xfrm>
      </p:grpSpPr>
      <p:sp>
        <p:nvSpPr>
          <p:cNvPr id="1048893" name="标题 1"/>
          <p:cNvSpPr>
            <a:spLocks noGrp="1"/>
          </p:cNvSpPr>
          <p:nvPr>
            <p:ph type="title"/>
          </p:nvPr>
        </p:nvSpPr>
        <p:spPr/>
        <p:txBody>
          <a:bodyPr/>
          <a:p>
            <a:r>
              <a:rPr lang="zh-CN" altLang="en-US"/>
              <a:t>单击此处编辑母版标题样式</a:t>
            </a:r>
            <a:endParaRPr lang="zh-CN" altLang="en-US"/>
          </a:p>
        </p:txBody>
      </p:sp>
      <p:sp>
        <p:nvSpPr>
          <p:cNvPr id="1048894" name="日期占位符 2"/>
          <p:cNvSpPr>
            <a:spLocks noGrp="1"/>
          </p:cNvSpPr>
          <p:nvPr>
            <p:ph type="dt" sz="half" idx="10"/>
          </p:nvPr>
        </p:nvSpPr>
        <p:spPr/>
        <p:txBody>
          <a:bodyPr/>
          <a:p>
            <a:fld id="{65E03948-D416-49AA-81A6-9D281A1AE0FF}" type="datetimeFigureOut">
              <a:rPr lang="zh-CN" altLang="en-US"/>
            </a:fld>
            <a:endParaRPr lang="zh-CN" altLang="en-US"/>
          </a:p>
        </p:txBody>
      </p:sp>
      <p:sp>
        <p:nvSpPr>
          <p:cNvPr id="1048895" name="页脚占位符 3"/>
          <p:cNvSpPr>
            <a:spLocks noGrp="1"/>
          </p:cNvSpPr>
          <p:nvPr>
            <p:ph type="ftr" sz="quarter" idx="11"/>
          </p:nvPr>
        </p:nvSpPr>
        <p:spPr/>
        <p:txBody>
          <a:bodyPr/>
          <a:p>
            <a:endParaRPr lang="zh-CN" altLang="en-US"/>
          </a:p>
        </p:txBody>
      </p:sp>
      <p:sp>
        <p:nvSpPr>
          <p:cNvPr id="1048896" name="灯片编号占位符 4"/>
          <p:cNvSpPr>
            <a:spLocks noGrp="1"/>
          </p:cNvSpPr>
          <p:nvPr>
            <p:ph type="sldNum" sz="quarter" idx="12"/>
          </p:nvPr>
        </p:nvSpPr>
        <p:spPr/>
        <p:txBody>
          <a:bodyPr/>
          <a:p>
            <a:fld id="{0DD4391E-76C9-40C9-B421-3F9EB6606255}"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24" name=""/>
        <p:cNvGrpSpPr/>
        <p:nvPr/>
      </p:nvGrpSpPr>
      <p:grpSpPr>
        <a:xfrm>
          <a:off x="0" y="0"/>
          <a:ext cx="0" cy="0"/>
          <a:chOff x="0" y="0"/>
          <a:chExt cx="0" cy="0"/>
        </a:xfrm>
      </p:grpSpPr>
      <p:sp>
        <p:nvSpPr>
          <p:cNvPr id="1048937" name="日期占位符 1"/>
          <p:cNvSpPr>
            <a:spLocks noGrp="1"/>
          </p:cNvSpPr>
          <p:nvPr>
            <p:ph type="dt" sz="half" idx="10"/>
          </p:nvPr>
        </p:nvSpPr>
        <p:spPr/>
        <p:txBody>
          <a:bodyPr/>
          <a:p>
            <a:fld id="{65E03948-D416-49AA-81A6-9D281A1AE0FF}" type="datetimeFigureOut">
              <a:rPr lang="zh-CN" altLang="en-US"/>
            </a:fld>
            <a:endParaRPr lang="zh-CN" altLang="en-US"/>
          </a:p>
        </p:txBody>
      </p:sp>
      <p:sp>
        <p:nvSpPr>
          <p:cNvPr id="1048938" name="页脚占位符 2"/>
          <p:cNvSpPr>
            <a:spLocks noGrp="1"/>
          </p:cNvSpPr>
          <p:nvPr>
            <p:ph type="ftr" sz="quarter" idx="11"/>
          </p:nvPr>
        </p:nvSpPr>
        <p:spPr/>
        <p:txBody>
          <a:bodyPr/>
          <a:p>
            <a:endParaRPr lang="zh-CN" altLang="en-US"/>
          </a:p>
        </p:txBody>
      </p:sp>
      <p:sp>
        <p:nvSpPr>
          <p:cNvPr id="1048939" name="灯片编号占位符 3"/>
          <p:cNvSpPr>
            <a:spLocks noGrp="1"/>
          </p:cNvSpPr>
          <p:nvPr>
            <p:ph type="sldNum" sz="quarter" idx="12"/>
          </p:nvPr>
        </p:nvSpPr>
        <p:spPr/>
        <p:txBody>
          <a:bodyPr/>
          <a:p>
            <a:fld id="{0DD4391E-76C9-40C9-B421-3F9EB6606255}"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25" name=""/>
        <p:cNvGrpSpPr/>
        <p:nvPr/>
      </p:nvGrpSpPr>
      <p:grpSpPr>
        <a:xfrm>
          <a:off x="0" y="0"/>
          <a:ext cx="0" cy="0"/>
          <a:chOff x="0" y="0"/>
          <a:chExt cx="0" cy="0"/>
        </a:xfrm>
      </p:grpSpPr>
      <p:sp>
        <p:nvSpPr>
          <p:cNvPr id="1048940"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941"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942"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943" name="日期占位符 4"/>
          <p:cNvSpPr>
            <a:spLocks noGrp="1"/>
          </p:cNvSpPr>
          <p:nvPr>
            <p:ph type="dt" sz="half" idx="10"/>
          </p:nvPr>
        </p:nvSpPr>
        <p:spPr/>
        <p:txBody>
          <a:bodyPr/>
          <a:p>
            <a:fld id="{65E03948-D416-49AA-81A6-9D281A1AE0FF}" type="datetimeFigureOut">
              <a:rPr lang="zh-CN" altLang="en-US"/>
            </a:fld>
            <a:endParaRPr lang="zh-CN" altLang="en-US"/>
          </a:p>
        </p:txBody>
      </p:sp>
      <p:sp>
        <p:nvSpPr>
          <p:cNvPr id="1048944" name="页脚占位符 5"/>
          <p:cNvSpPr>
            <a:spLocks noGrp="1"/>
          </p:cNvSpPr>
          <p:nvPr>
            <p:ph type="ftr" sz="quarter" idx="11"/>
          </p:nvPr>
        </p:nvSpPr>
        <p:spPr/>
        <p:txBody>
          <a:bodyPr/>
          <a:p>
            <a:endParaRPr lang="zh-CN" altLang="en-US"/>
          </a:p>
        </p:txBody>
      </p:sp>
      <p:sp>
        <p:nvSpPr>
          <p:cNvPr id="1048945" name="灯片编号占位符 6"/>
          <p:cNvSpPr>
            <a:spLocks noGrp="1"/>
          </p:cNvSpPr>
          <p:nvPr>
            <p:ph type="sldNum" sz="quarter" idx="12"/>
          </p:nvPr>
        </p:nvSpPr>
        <p:spPr/>
        <p:txBody>
          <a:bodyPr/>
          <a:p>
            <a:fld id="{0DD4391E-76C9-40C9-B421-3F9EB6606255}"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19" name=""/>
        <p:cNvGrpSpPr/>
        <p:nvPr/>
      </p:nvGrpSpPr>
      <p:grpSpPr>
        <a:xfrm>
          <a:off x="0" y="0"/>
          <a:ext cx="0" cy="0"/>
          <a:chOff x="0" y="0"/>
          <a:chExt cx="0" cy="0"/>
        </a:xfrm>
      </p:grpSpPr>
      <p:sp>
        <p:nvSpPr>
          <p:cNvPr id="1048907"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908"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909"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910" name="日期占位符 4"/>
          <p:cNvSpPr>
            <a:spLocks noGrp="1"/>
          </p:cNvSpPr>
          <p:nvPr>
            <p:ph type="dt" sz="half" idx="10"/>
          </p:nvPr>
        </p:nvSpPr>
        <p:spPr/>
        <p:txBody>
          <a:bodyPr/>
          <a:p>
            <a:fld id="{65E03948-D416-49AA-81A6-9D281A1AE0FF}" type="datetimeFigureOut">
              <a:rPr lang="zh-CN" altLang="en-US"/>
            </a:fld>
            <a:endParaRPr lang="zh-CN" altLang="en-US"/>
          </a:p>
        </p:txBody>
      </p:sp>
      <p:sp>
        <p:nvSpPr>
          <p:cNvPr id="1048911" name="页脚占位符 5"/>
          <p:cNvSpPr>
            <a:spLocks noGrp="1"/>
          </p:cNvSpPr>
          <p:nvPr>
            <p:ph type="ftr" sz="quarter" idx="11"/>
          </p:nvPr>
        </p:nvSpPr>
        <p:spPr/>
        <p:txBody>
          <a:bodyPr/>
          <a:p>
            <a:endParaRPr lang="zh-CN" altLang="en-US"/>
          </a:p>
        </p:txBody>
      </p:sp>
      <p:sp>
        <p:nvSpPr>
          <p:cNvPr id="1048912" name="灯片编号占位符 6"/>
          <p:cNvSpPr>
            <a:spLocks noGrp="1"/>
          </p:cNvSpPr>
          <p:nvPr>
            <p:ph type="sldNum" sz="quarter" idx="12"/>
          </p:nvPr>
        </p:nvSpPr>
        <p:spPr/>
        <p:txBody>
          <a:bodyPr/>
          <a:p>
            <a:fld id="{0DD4391E-76C9-40C9-B421-3F9EB6606255}"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03948-D416-49AA-81A6-9D281A1AE0FF}" type="datetimeFigureOut">
              <a:rPr lang="zh-CN" altLang="en-US"/>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4391E-76C9-40C9-B421-3F9EB660625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jpeg"/><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50.xml"/><Relationship Id="rId6" Type="http://schemas.openxmlformats.org/officeDocument/2006/relationships/image" Target="../media/image13.png"/><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0" Type="http://schemas.openxmlformats.org/officeDocument/2006/relationships/slideLayout" Target="../slideLayouts/slideLayout1.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9.jpeg"/><Relationship Id="rId2" Type="http://schemas.openxmlformats.org/officeDocument/2006/relationships/tags" Target="../tags/tag19.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jpeg"/><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1" Type="http://schemas.openxmlformats.org/officeDocument/2006/relationships/slideLayout" Target="../slideLayouts/slideLayout1.xml"/><Relationship Id="rId10" Type="http://schemas.openxmlformats.org/officeDocument/2006/relationships/tags" Target="../tags/tag31.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8.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image" Target="../media/image11.jpeg"/><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0"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pic>
        <p:nvPicPr>
          <p:cNvPr id="2097152" name="图片 9"/>
          <p:cNvPicPr>
            <a:picLocks noChangeAspect="1"/>
          </p:cNvPicPr>
          <p:nvPr/>
        </p:nvPicPr>
        <p:blipFill>
          <a:blip r:embed="rId1"/>
          <a:srcRect/>
          <a:stretch>
            <a:fillRect/>
          </a:stretch>
        </p:blipFill>
        <p:spPr>
          <a:xfrm>
            <a:off x="31618" y="3121457"/>
            <a:ext cx="1242562" cy="2061096"/>
          </a:xfrm>
          <a:prstGeom prst="rect">
            <a:avLst/>
          </a:prstGeom>
        </p:spPr>
      </p:pic>
      <p:grpSp>
        <p:nvGrpSpPr>
          <p:cNvPr id="26" name="组合 17"/>
          <p:cNvGrpSpPr/>
          <p:nvPr/>
        </p:nvGrpSpPr>
        <p:grpSpPr>
          <a:xfrm>
            <a:off x="-15643" y="3507106"/>
            <a:ext cx="12176025" cy="3350894"/>
            <a:chOff x="0" y="3502709"/>
            <a:chExt cx="12191999" cy="3355291"/>
          </a:xfrm>
        </p:grpSpPr>
        <p:pic>
          <p:nvPicPr>
            <p:cNvPr id="2097153" name="图片 18"/>
            <p:cNvPicPr>
              <a:picLocks noChangeAspect="1"/>
            </p:cNvPicPr>
            <p:nvPr/>
          </p:nvPicPr>
          <p:blipFill>
            <a:blip r:embed="rId2"/>
            <a:srcRect/>
            <a:stretch>
              <a:fillRect/>
            </a:stretch>
          </p:blipFill>
          <p:spPr>
            <a:xfrm>
              <a:off x="0" y="3502709"/>
              <a:ext cx="12191999" cy="3355291"/>
            </a:xfrm>
            <a:prstGeom prst="rect">
              <a:avLst/>
            </a:prstGeom>
          </p:spPr>
        </p:pic>
        <p:pic>
          <p:nvPicPr>
            <p:cNvPr id="2097154" name="图片 19"/>
            <p:cNvPicPr>
              <a:picLocks noChangeAspect="1"/>
            </p:cNvPicPr>
            <p:nvPr/>
          </p:nvPicPr>
          <p:blipFill>
            <a:blip r:embed="rId3"/>
            <a:srcRect/>
            <a:stretch>
              <a:fillRect/>
            </a:stretch>
          </p:blipFill>
          <p:spPr>
            <a:xfrm>
              <a:off x="9556156" y="4053736"/>
              <a:ext cx="1452462" cy="605193"/>
            </a:xfrm>
            <a:prstGeom prst="rect">
              <a:avLst/>
            </a:prstGeom>
          </p:spPr>
        </p:pic>
        <p:pic>
          <p:nvPicPr>
            <p:cNvPr id="2097155" name="图片 20"/>
            <p:cNvPicPr>
              <a:picLocks noChangeAspect="1"/>
            </p:cNvPicPr>
            <p:nvPr/>
          </p:nvPicPr>
          <p:blipFill>
            <a:blip r:embed="rId4"/>
            <a:srcRect/>
            <a:stretch>
              <a:fillRect/>
            </a:stretch>
          </p:blipFill>
          <p:spPr>
            <a:xfrm flipH="1">
              <a:off x="1227977" y="4053736"/>
              <a:ext cx="1551072" cy="605193"/>
            </a:xfrm>
            <a:prstGeom prst="rect">
              <a:avLst/>
            </a:prstGeom>
          </p:spPr>
        </p:pic>
      </p:grpSp>
      <p:sp>
        <p:nvSpPr>
          <p:cNvPr id="1048586" name="TextBox 20"/>
          <p:cNvSpPr txBox="1"/>
          <p:nvPr/>
        </p:nvSpPr>
        <p:spPr>
          <a:xfrm>
            <a:off x="971684" y="1975923"/>
            <a:ext cx="10245584" cy="1732552"/>
          </a:xfrm>
          <a:prstGeom prst="rect">
            <a:avLst/>
          </a:prstGeom>
          <a:noFill/>
          <a:effectLst/>
        </p:spPr>
        <p:txBody>
          <a:bodyPr wrap="square" rtlCol="0" anchor="ctr">
            <a:normAutofit/>
          </a:bodyPr>
          <a:p>
            <a:pPr algn="ctr"/>
            <a:r>
              <a:rPr lang="en-US" altLang="zh-CN" sz="8800" b="1">
                <a:solidFill>
                  <a:srgbClr val="C00000"/>
                </a:solidFill>
                <a:latin typeface="思源黑体 CN Normal"/>
                <a:ea typeface="庞门正道标题体" panose="02010600030101010101" pitchFamily="2" charset="-122"/>
                <a:cs typeface="+mn-ea"/>
                <a:sym typeface="Arial" panose="020B0604020202020204" pitchFamily="34" charset="0"/>
              </a:rPr>
              <a:t>坚持依法治国</a:t>
            </a:r>
            <a:endParaRPr lang="en-US" altLang="zh-CN" sz="8800" b="1">
              <a:solidFill>
                <a:srgbClr val="C00000"/>
              </a:solidFill>
              <a:latin typeface="思源黑体 CN Normal"/>
              <a:ea typeface="庞门正道标题体" panose="02010600030101010101" pitchFamily="2" charset="-122"/>
              <a:cs typeface="+mn-ea"/>
              <a:sym typeface="Arial" panose="020B0604020202020204" pitchFamily="34" charset="0"/>
            </a:endParaRPr>
          </a:p>
        </p:txBody>
      </p:sp>
      <p:pic>
        <p:nvPicPr>
          <p:cNvPr id="2097156" name="图片 22"/>
          <p:cNvPicPr>
            <a:picLocks noChangeAspect="1"/>
          </p:cNvPicPr>
          <p:nvPr/>
        </p:nvPicPr>
        <p:blipFill>
          <a:blip r:embed="rId5"/>
          <a:srcRect/>
          <a:stretch>
            <a:fillRect/>
          </a:stretch>
        </p:blipFill>
        <p:spPr>
          <a:xfrm>
            <a:off x="5535498" y="733918"/>
            <a:ext cx="1076866" cy="1040636"/>
          </a:xfrm>
          <a:prstGeom prst="rect">
            <a:avLst/>
          </a:prstGeom>
        </p:spPr>
      </p:pic>
      <p:sp>
        <p:nvSpPr>
          <p:cNvPr id="1048587" name="圆角矩形 16"/>
          <p:cNvSpPr/>
          <p:nvPr/>
        </p:nvSpPr>
        <p:spPr>
          <a:xfrm>
            <a:off x="150936" y="171102"/>
            <a:ext cx="11845991" cy="6531449"/>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p:txBody>
      </p:sp>
      <p:pic>
        <p:nvPicPr>
          <p:cNvPr id="2097157" name="图片 10"/>
          <p:cNvPicPr>
            <a:picLocks noChangeAspect="1"/>
          </p:cNvPicPr>
          <p:nvPr/>
        </p:nvPicPr>
        <p:blipFill>
          <a:blip r:embed="rId1"/>
          <a:srcRect/>
          <a:stretch>
            <a:fillRect/>
          </a:stretch>
        </p:blipFill>
        <p:spPr>
          <a:xfrm flipH="1">
            <a:off x="10873528" y="3107483"/>
            <a:ext cx="1242562" cy="2061096"/>
          </a:xfrm>
          <a:prstGeom prst="rect">
            <a:avLst/>
          </a:prstGeom>
        </p:spPr>
      </p:pic>
      <p:pic>
        <p:nvPicPr>
          <p:cNvPr id="2097158" name="图片 11"/>
          <p:cNvPicPr>
            <a:picLocks noChangeAspect="1"/>
          </p:cNvPicPr>
          <p:nvPr/>
        </p:nvPicPr>
        <p:blipFill>
          <a:blip r:embed="rId3"/>
          <a:srcRect/>
          <a:stretch>
            <a:fillRect/>
          </a:stretch>
        </p:blipFill>
        <p:spPr>
          <a:xfrm>
            <a:off x="3476917" y="815319"/>
            <a:ext cx="1450559" cy="604400"/>
          </a:xfrm>
          <a:prstGeom prst="rect">
            <a:avLst/>
          </a:prstGeom>
        </p:spPr>
      </p:pic>
      <p:pic>
        <p:nvPicPr>
          <p:cNvPr id="2097159" name="图片 12"/>
          <p:cNvPicPr>
            <a:picLocks noChangeAspect="1"/>
          </p:cNvPicPr>
          <p:nvPr/>
        </p:nvPicPr>
        <p:blipFill>
          <a:blip r:embed="rId4"/>
          <a:srcRect/>
          <a:stretch>
            <a:fillRect/>
          </a:stretch>
        </p:blipFill>
        <p:spPr>
          <a:xfrm flipH="1">
            <a:off x="7220386" y="815319"/>
            <a:ext cx="1549040" cy="6044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1048587"/>
                                        </p:tgtEl>
                                        <p:attrNameLst>
                                          <p:attrName>style.visibility</p:attrName>
                                        </p:attrNameLst>
                                      </p:cBhvr>
                                      <p:to>
                                        <p:strVal val="visible"/>
                                      </p:to>
                                    </p:set>
                                    <p:anim calcmode="lin" valueType="num">
                                      <p:cBhvr>
                                        <p:cTn id="7" dur="1000" fill="hold"/>
                                        <p:tgtEl>
                                          <p:spTgt spid="1048587"/>
                                        </p:tgtEl>
                                        <p:attrNameLst>
                                          <p:attrName>ppt_w</p:attrName>
                                        </p:attrNameLst>
                                      </p:cBhvr>
                                      <p:tavLst>
                                        <p:tav tm="0">
                                          <p:val>
                                            <p:fltVal val="0.0"/>
                                          </p:val>
                                        </p:tav>
                                        <p:tav tm="100000">
                                          <p:val>
                                            <p:strVal val="#ppt_w"/>
                                          </p:val>
                                        </p:tav>
                                      </p:tavLst>
                                    </p:anim>
                                    <p:anim calcmode="lin" valueType="num">
                                      <p:cBhvr>
                                        <p:cTn id="8" dur="1000" fill="hold"/>
                                        <p:tgtEl>
                                          <p:spTgt spid="1048587"/>
                                        </p:tgtEl>
                                        <p:attrNameLst>
                                          <p:attrName>ppt_h</p:attrName>
                                        </p:attrNameLst>
                                      </p:cBhvr>
                                      <p:tavLst>
                                        <p:tav tm="0">
                                          <p:val>
                                            <p:fltVal val="0.0"/>
                                          </p:val>
                                        </p:tav>
                                        <p:tav tm="100000">
                                          <p:val>
                                            <p:strVal val="#ppt_h"/>
                                          </p:val>
                                        </p:tav>
                                      </p:tavLst>
                                    </p:anim>
                                    <p:animEffect transition="in" filter="fade" prLst="">
                                      <p:cBhvr>
                                        <p:cTn id="9" dur="1000"/>
                                        <p:tgtEl>
                                          <p:spTgt spid="1048587"/>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rLst="">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97152"/>
                                        </p:tgtEl>
                                        <p:attrNameLst>
                                          <p:attrName>style.visibility</p:attrName>
                                        </p:attrNameLst>
                                      </p:cBhvr>
                                      <p:to>
                                        <p:strVal val="visible"/>
                                      </p:to>
                                    </p:set>
                                    <p:animEffect transition="in" filter="fade" prLst="">
                                      <p:cBhvr>
                                        <p:cTn id="19" dur="1000"/>
                                        <p:tgtEl>
                                          <p:spTgt spid="2097152"/>
                                        </p:tgtEl>
                                      </p:cBhvr>
                                    </p:animEffect>
                                    <p:anim calcmode="lin" valueType="num">
                                      <p:cBhvr>
                                        <p:cTn id="20" dur="1000" fill="hold"/>
                                        <p:tgtEl>
                                          <p:spTgt spid="2097152"/>
                                        </p:tgtEl>
                                        <p:attrNameLst>
                                          <p:attrName>ppt_x</p:attrName>
                                        </p:attrNameLst>
                                      </p:cBhvr>
                                      <p:tavLst>
                                        <p:tav tm="0">
                                          <p:val>
                                            <p:strVal val="#ppt_x"/>
                                          </p:val>
                                        </p:tav>
                                        <p:tav tm="100000">
                                          <p:val>
                                            <p:strVal val="#ppt_x"/>
                                          </p:val>
                                        </p:tav>
                                      </p:tavLst>
                                    </p:anim>
                                    <p:anim calcmode="lin" valueType="num">
                                      <p:cBhvr>
                                        <p:cTn id="21" dur="1000" fill="hold"/>
                                        <p:tgtEl>
                                          <p:spTgt spid="209715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288" fill="hold" nodeType="afterEffect">
                                  <p:stCondLst>
                                    <p:cond delay="0"/>
                                  </p:stCondLst>
                                  <p:childTnLst>
                                    <p:set>
                                      <p:cBhvr>
                                        <p:cTn id="24" dur="1" fill="hold">
                                          <p:stCondLst>
                                            <p:cond delay="0"/>
                                          </p:stCondLst>
                                        </p:cTn>
                                        <p:tgtEl>
                                          <p:spTgt spid="2097156"/>
                                        </p:tgtEl>
                                        <p:attrNameLst>
                                          <p:attrName>style.visibility</p:attrName>
                                        </p:attrNameLst>
                                      </p:cBhvr>
                                      <p:to>
                                        <p:strVal val="visible"/>
                                      </p:to>
                                    </p:set>
                                    <p:anim calcmode="lin" valueType="num">
                                      <p:cBhvr>
                                        <p:cTn id="25" dur="1000" fill="hold"/>
                                        <p:tgtEl>
                                          <p:spTgt spid="2097156"/>
                                        </p:tgtEl>
                                        <p:attrNameLst>
                                          <p:attrName>ppt_w</p:attrName>
                                        </p:attrNameLst>
                                      </p:cBhvr>
                                      <p:tavLst>
                                        <p:tav tm="0">
                                          <p:val>
                                            <p:strVal val="4/3*#ppt_w"/>
                                          </p:val>
                                        </p:tav>
                                        <p:tav tm="100000">
                                          <p:val>
                                            <p:strVal val="#ppt_w"/>
                                          </p:val>
                                        </p:tav>
                                      </p:tavLst>
                                    </p:anim>
                                    <p:anim calcmode="lin" valueType="num">
                                      <p:cBhvr>
                                        <p:cTn id="26" dur="1000" fill="hold"/>
                                        <p:tgtEl>
                                          <p:spTgt spid="2097156"/>
                                        </p:tgtEl>
                                        <p:attrNameLst>
                                          <p:attrName>ppt_h</p:attrName>
                                        </p:attrNameLst>
                                      </p:cBhvr>
                                      <p:tavLst>
                                        <p:tav tm="0">
                                          <p:val>
                                            <p:strVal val="4/3*#ppt_h"/>
                                          </p:val>
                                        </p:tav>
                                        <p:tav tm="100000">
                                          <p:val>
                                            <p:strVal val="#ppt_h"/>
                                          </p:val>
                                        </p:tav>
                                      </p:tavLst>
                                    </p:anim>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048586"/>
                                        </p:tgtEl>
                                        <p:attrNameLst>
                                          <p:attrName>style.visibility</p:attrName>
                                        </p:attrNameLst>
                                      </p:cBhvr>
                                      <p:to>
                                        <p:strVal val="visible"/>
                                      </p:to>
                                    </p:set>
                                    <p:anim calcmode="lin" valueType="num">
                                      <p:cBhvr>
                                        <p:cTn id="29" dur="2250" fill="hold"/>
                                        <p:tgtEl>
                                          <p:spTgt spid="1048586"/>
                                        </p:tgtEl>
                                        <p:attrNameLst>
                                          <p:attrName>ppt_w</p:attrName>
                                        </p:attrNameLst>
                                      </p:cBhvr>
                                      <p:tavLst>
                                        <p:tav tm="0">
                                          <p:val>
                                            <p:fltVal val="0.0"/>
                                          </p:val>
                                        </p:tav>
                                        <p:tav tm="100000">
                                          <p:val>
                                            <p:strVal val="#ppt_w"/>
                                          </p:val>
                                        </p:tav>
                                      </p:tavLst>
                                    </p:anim>
                                    <p:anim calcmode="lin" valueType="num">
                                      <p:cBhvr>
                                        <p:cTn id="30" dur="2250" fill="hold"/>
                                        <p:tgtEl>
                                          <p:spTgt spid="1048586"/>
                                        </p:tgtEl>
                                        <p:attrNameLst>
                                          <p:attrName>ppt_h</p:attrName>
                                        </p:attrNameLst>
                                      </p:cBhvr>
                                      <p:tavLst>
                                        <p:tav tm="0">
                                          <p:val>
                                            <p:fltVal val="0.0"/>
                                          </p:val>
                                        </p:tav>
                                        <p:tav tm="100000">
                                          <p:val>
                                            <p:strVal val="#ppt_h"/>
                                          </p:val>
                                        </p:tav>
                                      </p:tavLst>
                                    </p:anim>
                                    <p:animEffect transition="in" filter="fade" prLst="">
                                      <p:cBhvr>
                                        <p:cTn id="31" dur="2250"/>
                                        <p:tgtEl>
                                          <p:spTgt spid="1048586"/>
                                        </p:tgtEl>
                                      </p:cBhvr>
                                    </p:animEffect>
                                    <p:anim calcmode="lin" valueType="num">
                                      <p:cBhvr>
                                        <p:cTn id="32" dur="2250" fill="hold"/>
                                        <p:tgtEl>
                                          <p:spTgt spid="1048586"/>
                                        </p:tgtEl>
                                        <p:attrNameLst>
                                          <p:attrName>ppt_x</p:attrName>
                                        </p:attrNameLst>
                                      </p:cBhvr>
                                      <p:tavLst>
                                        <p:tav tm="0">
                                          <p:val>
                                            <p:fltVal val="0.5"/>
                                          </p:val>
                                        </p:tav>
                                        <p:tav tm="100000">
                                          <p:val>
                                            <p:strVal val="#ppt_x"/>
                                          </p:val>
                                        </p:tav>
                                      </p:tavLst>
                                    </p:anim>
                                    <p:anim calcmode="lin" valueType="num">
                                      <p:cBhvr>
                                        <p:cTn id="33" dur="2250" fill="hold"/>
                                        <p:tgtEl>
                                          <p:spTgt spid="1048586"/>
                                        </p:tgtEl>
                                        <p:attrNameLst>
                                          <p:attrName>ppt_y</p:attrName>
                                        </p:attrNameLst>
                                      </p:cBhvr>
                                      <p:tavLst>
                                        <p:tav tm="0">
                                          <p:val>
                                            <p:fltVal val="0.5"/>
                                          </p:val>
                                        </p:tav>
                                        <p:tav tm="100000">
                                          <p:val>
                                            <p:strVal val="#ppt_y"/>
                                          </p:val>
                                        </p:tav>
                                      </p:tavLst>
                                    </p:anim>
                                  </p:childTnLst>
                                </p:cTn>
                              </p:par>
                            </p:childTnLst>
                          </p:cTn>
                        </p:par>
                        <p:par>
                          <p:cTn id="34" fill="hold">
                            <p:stCondLst>
                              <p:cond delay="6375"/>
                            </p:stCondLst>
                            <p:childTnLst>
                              <p:par>
                                <p:cTn id="35" presetID="42" presetClass="entr" presetSubtype="0" fill="hold" nodeType="afterEffect">
                                  <p:stCondLst>
                                    <p:cond delay="0"/>
                                  </p:stCondLst>
                                  <p:childTnLst>
                                    <p:set>
                                      <p:cBhvr>
                                        <p:cTn id="36" dur="1" fill="hold">
                                          <p:stCondLst>
                                            <p:cond delay="0"/>
                                          </p:stCondLst>
                                        </p:cTn>
                                        <p:tgtEl>
                                          <p:spTgt spid="2097157"/>
                                        </p:tgtEl>
                                        <p:attrNameLst>
                                          <p:attrName>style.visibility</p:attrName>
                                        </p:attrNameLst>
                                      </p:cBhvr>
                                      <p:to>
                                        <p:strVal val="visible"/>
                                      </p:to>
                                    </p:set>
                                    <p:animEffect transition="in" filter="fade" prLst="">
                                      <p:cBhvr>
                                        <p:cTn id="37" dur="1000"/>
                                        <p:tgtEl>
                                          <p:spTgt spid="2097157"/>
                                        </p:tgtEl>
                                      </p:cBhvr>
                                    </p:animEffect>
                                    <p:anim calcmode="lin" valueType="num">
                                      <p:cBhvr>
                                        <p:cTn id="38" dur="1000" fill="hold"/>
                                        <p:tgtEl>
                                          <p:spTgt spid="2097157"/>
                                        </p:tgtEl>
                                        <p:attrNameLst>
                                          <p:attrName>ppt_x</p:attrName>
                                        </p:attrNameLst>
                                      </p:cBhvr>
                                      <p:tavLst>
                                        <p:tav tm="0">
                                          <p:val>
                                            <p:strVal val="#ppt_x"/>
                                          </p:val>
                                        </p:tav>
                                        <p:tav tm="100000">
                                          <p:val>
                                            <p:strVal val="#ppt_x"/>
                                          </p:val>
                                        </p:tav>
                                      </p:tavLst>
                                    </p:anim>
                                    <p:anim calcmode="lin" valueType="num">
                                      <p:cBhvr>
                                        <p:cTn id="39" dur="1000" fill="hold"/>
                                        <p:tgtEl>
                                          <p:spTgt spid="2097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p:bldP spid="104858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grpSp>
        <p:nvGrpSpPr>
          <p:cNvPr id="109" name="组合 26"/>
          <p:cNvGrpSpPr/>
          <p:nvPr/>
        </p:nvGrpSpPr>
        <p:grpSpPr>
          <a:xfrm>
            <a:off x="0" y="3950734"/>
            <a:ext cx="12383514" cy="2907266"/>
            <a:chOff x="1" y="2981470"/>
            <a:chExt cx="9296655" cy="2182567"/>
          </a:xfrm>
        </p:grpSpPr>
        <p:grpSp>
          <p:nvGrpSpPr>
            <p:cNvPr id="110" name="组合 27"/>
            <p:cNvGrpSpPr/>
            <p:nvPr/>
          </p:nvGrpSpPr>
          <p:grpSpPr>
            <a:xfrm>
              <a:off x="1" y="3586985"/>
              <a:ext cx="9144000" cy="1577052"/>
              <a:chOff x="168" y="4748758"/>
              <a:chExt cx="12238925" cy="2110830"/>
            </a:xfrm>
          </p:grpSpPr>
          <p:pic>
            <p:nvPicPr>
              <p:cNvPr id="2097239" name="图片 29"/>
              <p:cNvPicPr>
                <a:picLocks noChangeAspect="1"/>
              </p:cNvPicPr>
              <p:nvPr/>
            </p:nvPicPr>
            <p:blipFill>
              <a:blip r:embed="rId1"/>
              <a:srcRect/>
              <a:stretch>
                <a:fillRect/>
              </a:stretch>
            </p:blipFill>
            <p:spPr>
              <a:xfrm flipH="1">
                <a:off x="204796" y="4748758"/>
                <a:ext cx="2036340" cy="848475"/>
              </a:xfrm>
              <a:prstGeom prst="rect">
                <a:avLst/>
              </a:prstGeom>
            </p:spPr>
          </p:pic>
          <p:grpSp>
            <p:nvGrpSpPr>
              <p:cNvPr id="111" name="组合 30"/>
              <p:cNvGrpSpPr/>
              <p:nvPr/>
            </p:nvGrpSpPr>
            <p:grpSpPr>
              <a:xfrm>
                <a:off x="168" y="5270646"/>
                <a:ext cx="12238925" cy="1588942"/>
                <a:chOff x="168" y="5270646"/>
                <a:chExt cx="12238925" cy="1588942"/>
              </a:xfrm>
            </p:grpSpPr>
            <p:pic>
              <p:nvPicPr>
                <p:cNvPr id="2097240" name="图片 31"/>
                <p:cNvPicPr>
                  <a:picLocks noChangeAspect="1"/>
                </p:cNvPicPr>
                <p:nvPr/>
              </p:nvPicPr>
              <p:blipFill>
                <a:blip r:embed="rId2"/>
                <a:srcRect/>
                <a:stretch>
                  <a:fillRect/>
                </a:stretch>
              </p:blipFill>
              <p:spPr>
                <a:xfrm flipH="1">
                  <a:off x="168" y="5270646"/>
                  <a:ext cx="8581769" cy="1549929"/>
                </a:xfrm>
                <a:prstGeom prst="rect">
                  <a:avLst/>
                </a:prstGeom>
              </p:spPr>
            </p:pic>
            <p:sp>
              <p:nvSpPr>
                <p:cNvPr id="1048873" name="矩形 32"/>
                <p:cNvSpPr/>
                <p:nvPr/>
              </p:nvSpPr>
              <p:spPr>
                <a:xfrm>
                  <a:off x="169" y="6598879"/>
                  <a:ext cx="12238924" cy="260709"/>
                </a:xfrm>
                <a:prstGeom prst="rect">
                  <a:avLst/>
                </a:prstGeom>
                <a:solidFill>
                  <a:srgbClr val="C00000"/>
                </a:solidFill>
                <a:ln w="19050" cap="flat" cmpd="sng" algn="ctr">
                  <a:noFill/>
                  <a:prstDash val="solid"/>
                </a:ln>
                <a:effectLst/>
              </p:spPr>
              <p:txBody>
                <a:bodyPr rtlCol="0" anchor="ctr"/>
                <a:p/>
              </p:txBody>
            </p:sp>
          </p:grpSp>
        </p:grpSp>
        <p:pic>
          <p:nvPicPr>
            <p:cNvPr id="2097241" name="图片 28"/>
            <p:cNvPicPr>
              <a:picLocks noChangeAspect="1"/>
            </p:cNvPicPr>
            <p:nvPr/>
          </p:nvPicPr>
          <p:blipFill>
            <a:blip r:embed="rId3"/>
            <a:srcRect/>
            <a:stretch>
              <a:fillRect/>
            </a:stretch>
          </p:blipFill>
          <p:spPr>
            <a:xfrm flipH="1">
              <a:off x="8054096" y="2981470"/>
              <a:ext cx="1242560" cy="2061096"/>
            </a:xfrm>
            <a:prstGeom prst="rect">
              <a:avLst/>
            </a:prstGeom>
          </p:spPr>
        </p:pic>
      </p:grpSp>
      <p:sp>
        <p:nvSpPr>
          <p:cNvPr id="1048874" name="矩形 33"/>
          <p:cNvSpPr/>
          <p:nvPr/>
        </p:nvSpPr>
        <p:spPr>
          <a:xfrm>
            <a:off x="4946934" y="1888020"/>
            <a:ext cx="2298131" cy="701741"/>
          </a:xfrm>
          <a:prstGeom prst="rect">
            <a:avLst/>
          </a:prstGeom>
          <a:solidFill>
            <a:srgbClr val="C00000"/>
          </a:solidFill>
        </p:spPr>
        <p:txBody>
          <a:bodyPr wrap="square">
            <a:spAutoFit/>
          </a:bodyPr>
          <a:p>
            <a:pPr marL="0" marR="0" lvl="0" indent="0" algn="ctr" defTabSz="914400" eaLnBrk="1" fontAlgn="auto" latinLnBrk="0" hangingPunct="1">
              <a:lnSpc>
                <a:spcPct val="100000"/>
              </a:lnSpc>
              <a:spcBef>
                <a:spcPct val="0"/>
              </a:spcBef>
              <a:spcAft>
                <a:spcPct val="0"/>
              </a:spcAft>
              <a:buClrTx/>
              <a:buSzTx/>
              <a:buFontTx/>
              <a:buNone/>
            </a:pPr>
            <a:r>
              <a:rPr kumimoji="0" lang="zh-CN" altLang="en-US" sz="4000" b="1" i="0" u="none" strike="noStrike" kern="0" cap="none" spc="0" normalizeH="0" baseline="0" noProof="0">
                <a:ln>
                  <a:noFill/>
                </a:ln>
                <a:solidFill>
                  <a:prstClr val="white"/>
                </a:solidFill>
                <a:uLnTx/>
                <a:uFillTx/>
                <a:latin typeface="思源等宽 N"/>
                <a:ea typeface="微软雅黑" panose="020B0503020204020204" pitchFamily="34" charset="-122"/>
              </a:rPr>
              <a:t>第5章</a:t>
            </a:r>
            <a:endParaRPr kumimoji="0" lang="zh-CN" altLang="en-US" sz="4000" b="1" i="0" u="none" strike="noStrike" kern="0" cap="none" spc="0" normalizeH="0" baseline="0" noProof="0">
              <a:ln>
                <a:noFill/>
              </a:ln>
              <a:solidFill>
                <a:prstClr val="white"/>
              </a:solidFill>
              <a:uLnTx/>
              <a:uFillTx/>
              <a:latin typeface="思源等宽 N"/>
              <a:ea typeface="微软雅黑" panose="020B0503020204020204" pitchFamily="34" charset="-122"/>
            </a:endParaRPr>
          </a:p>
        </p:txBody>
      </p:sp>
      <p:sp>
        <p:nvSpPr>
          <p:cNvPr id="1048875" name="TextBox 1"/>
          <p:cNvSpPr txBox="1"/>
          <p:nvPr/>
        </p:nvSpPr>
        <p:spPr>
          <a:xfrm>
            <a:off x="2088174" y="2731912"/>
            <a:ext cx="8003823" cy="1817510"/>
          </a:xfrm>
          <a:prstGeom prst="rect">
            <a:avLst/>
          </a:prstGeom>
          <a:noFill/>
        </p:spPr>
        <p:txBody>
          <a:bodyPr wrap="square" lIns="91424" tIns="45713" rIns="91424" bIns="45713" rtlCol="0" anchor="ctr">
            <a:normAutofit/>
          </a:bodyPr>
          <a:p>
            <a:pPr marL="0" lvl="1" algn="ctr"/>
            <a:r>
              <a:rPr lang="zh-CN" altLang="en-US" sz="4800" b="1">
                <a:solidFill>
                  <a:srgbClr val="C00000"/>
                </a:solidFill>
                <a:latin typeface="思源黑体 CN Normal"/>
                <a:ea typeface="微软雅黑" panose="020B0503020204020204" pitchFamily="34" charset="-122"/>
                <a:sym typeface="Arial" panose="020B0604020202020204" pitchFamily="34" charset="0"/>
              </a:rPr>
              <a:t>总 结</a:t>
            </a:r>
            <a:endParaRPr lang="en-US" altLang="zh-CN" sz="4800" b="1">
              <a:solidFill>
                <a:srgbClr val="C00000"/>
              </a:solidFill>
              <a:latin typeface="思源黑体 CN Normal"/>
              <a:ea typeface="微软雅黑" panose="020B0503020204020204" pitchFamily="34" charset="-122"/>
              <a:sym typeface="Arial" panose="020B0604020202020204" pitchFamily="34" charset="0"/>
            </a:endParaRPr>
          </a:p>
        </p:txBody>
      </p:sp>
      <p:pic>
        <p:nvPicPr>
          <p:cNvPr id="2097242" name="图片 10"/>
          <p:cNvPicPr>
            <a:picLocks noChangeAspect="1"/>
          </p:cNvPicPr>
          <p:nvPr/>
        </p:nvPicPr>
        <p:blipFill>
          <a:blip r:embed="rId1"/>
          <a:srcRect/>
          <a:stretch>
            <a:fillRect/>
          </a:stretch>
        </p:blipFill>
        <p:spPr>
          <a:xfrm>
            <a:off x="9378161" y="463016"/>
            <a:ext cx="1994357" cy="83098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8874"/>
                                        </p:tgtEl>
                                        <p:attrNameLst>
                                          <p:attrName>style.visibility</p:attrName>
                                        </p:attrNameLst>
                                      </p:cBhvr>
                                      <p:to>
                                        <p:strVal val="visible"/>
                                      </p:to>
                                    </p:set>
                                    <p:animEffect transition="in" filter="fade" prLst="">
                                      <p:cBhvr>
                                        <p:cTn id="7" dur="750"/>
                                        <p:tgtEl>
                                          <p:spTgt spid="1048874"/>
                                        </p:tgtEl>
                                      </p:cBhvr>
                                    </p:animEffect>
                                    <p:anim calcmode="lin" valueType="num">
                                      <p:cBhvr>
                                        <p:cTn id="8" dur="750" fill="hold"/>
                                        <p:tgtEl>
                                          <p:spTgt spid="1048874"/>
                                        </p:tgtEl>
                                        <p:attrNameLst>
                                          <p:attrName>ppt_x</p:attrName>
                                        </p:attrNameLst>
                                      </p:cBhvr>
                                      <p:tavLst>
                                        <p:tav tm="0">
                                          <p:val>
                                            <p:strVal val="#ppt_x"/>
                                          </p:val>
                                        </p:tav>
                                        <p:tav tm="100000">
                                          <p:val>
                                            <p:strVal val="#ppt_x"/>
                                          </p:val>
                                        </p:tav>
                                      </p:tavLst>
                                    </p:anim>
                                    <p:anim calcmode="lin" valueType="num">
                                      <p:cBhvr>
                                        <p:cTn id="9" dur="750" fill="hold"/>
                                        <p:tgtEl>
                                          <p:spTgt spid="10488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1" nodeType="clickEffect">
                                  <p:stCondLst>
                                    <p:cond delay="0"/>
                                  </p:stCondLst>
                                  <p:childTnLst>
                                    <p:set>
                                      <p:cBhvr>
                                        <p:cTn id="13" dur="1" fill="hold">
                                          <p:stCondLst>
                                            <p:cond delay="0"/>
                                          </p:stCondLst>
                                        </p:cTn>
                                        <p:tgtEl>
                                          <p:spTgt spid="1048875"/>
                                        </p:tgtEl>
                                        <p:attrNameLst>
                                          <p:attrName>style.visibility</p:attrName>
                                        </p:attrNameLst>
                                      </p:cBhvr>
                                      <p:to>
                                        <p:strVal val="visible"/>
                                      </p:to>
                                    </p:set>
                                    <p:animEffect transition="in" filter="wipe(left)" prLst="">
                                      <p:cBhvr>
                                        <p:cTn id="14" dur="500"/>
                                        <p:tgtEl>
                                          <p:spTgt spid="1048875"/>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097242"/>
                                        </p:tgtEl>
                                        <p:attrNameLst>
                                          <p:attrName>style.visibility</p:attrName>
                                        </p:attrNameLst>
                                      </p:cBhvr>
                                      <p:to>
                                        <p:strVal val="visible"/>
                                      </p:to>
                                    </p:set>
                                    <p:anim calcmode="lin" valueType="num">
                                      <p:cBhvr additive="base">
                                        <p:cTn id="18" dur="500" fill="hold"/>
                                        <p:tgtEl>
                                          <p:spTgt spid="2097242"/>
                                        </p:tgtEl>
                                        <p:attrNameLst>
                                          <p:attrName>ppt_x</p:attrName>
                                        </p:attrNameLst>
                                      </p:cBhvr>
                                      <p:tavLst>
                                        <p:tav tm="0">
                                          <p:val>
                                            <p:strVal val="0-#ppt_w/2"/>
                                          </p:val>
                                        </p:tav>
                                        <p:tav tm="100000">
                                          <p:val>
                                            <p:strVal val="#ppt_x"/>
                                          </p:val>
                                        </p:tav>
                                      </p:tavLst>
                                    </p:anim>
                                    <p:anim calcmode="lin" valueType="num">
                                      <p:cBhvr additive="base">
                                        <p:cTn id="19" dur="500" fill="hold"/>
                                        <p:tgtEl>
                                          <p:spTgt spid="2097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74" grpId="0" animBg="1"/>
      <p:bldP spid="104887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12" name=""/>
        <p:cNvGrpSpPr/>
        <p:nvPr/>
      </p:nvGrpSpPr>
      <p:grpSpPr>
        <a:xfrm>
          <a:off x="0" y="0"/>
          <a:ext cx="0" cy="0"/>
          <a:chOff x="0" y="0"/>
          <a:chExt cx="0" cy="0"/>
        </a:xfrm>
      </p:grpSpPr>
      <p:sp>
        <p:nvSpPr>
          <p:cNvPr id="1048876"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048877" name="矩形 14"/>
          <p:cNvSpPr/>
          <p:nvPr/>
        </p:nvSpPr>
        <p:spPr>
          <a:xfrm>
            <a:off x="1027430" y="268060"/>
            <a:ext cx="9109519" cy="460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2400" b="1">
                <a:solidFill>
                  <a:srgbClr val="C00000"/>
                </a:solidFill>
                <a:latin typeface="思源黑体 CN Normal"/>
                <a:ea typeface="微软雅黑" panose="020B0503020204020204" pitchFamily="34" charset="-122"/>
              </a:rPr>
              <a:t>坚持依法治国是习近平法治思想的集中体现</a:t>
            </a:r>
            <a:endParaRPr lang="en-US" altLang="zh-CN" sz="2400" b="1">
              <a:solidFill>
                <a:srgbClr val="C00000"/>
              </a:solidFill>
              <a:latin typeface="思源黑体 CN Normal"/>
              <a:ea typeface="微软雅黑" panose="020B0503020204020204" pitchFamily="34" charset="-122"/>
            </a:endParaRPr>
          </a:p>
        </p:txBody>
      </p:sp>
      <p:sp>
        <p:nvSpPr>
          <p:cNvPr id="104887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2097243" name="New picture"/>
          <p:cNvPicPr/>
          <p:nvPr/>
        </p:nvPicPr>
        <p:blipFill>
          <a:blip r:embed="rId2"/>
          <a:srcRect/>
          <a:stretch>
            <a:fillRect/>
          </a:stretch>
        </p:blipFill>
        <p:spPr>
          <a:xfrm>
            <a:off x="10538957" y="215452"/>
            <a:ext cx="1364574" cy="568573"/>
          </a:xfrm>
          <a:prstGeom prst="rect">
            <a:avLst/>
          </a:prstGeom>
          <a:ln>
            <a:noFill/>
          </a:ln>
        </p:spPr>
      </p:pic>
      <p:pic>
        <p:nvPicPr>
          <p:cNvPr id="2097244" name="New picture"/>
          <p:cNvPicPr/>
          <p:nvPr/>
        </p:nvPicPr>
        <p:blipFill>
          <a:blip r:embed="rId3"/>
          <a:srcRect/>
          <a:stretch>
            <a:fillRect/>
          </a:stretch>
        </p:blipFill>
        <p:spPr>
          <a:xfrm flipH="1">
            <a:off x="10751071" y="3643943"/>
            <a:ext cx="1658641" cy="3035178"/>
          </a:xfrm>
          <a:prstGeom prst="rect">
            <a:avLst/>
          </a:prstGeom>
          <a:ln>
            <a:noFill/>
          </a:ln>
        </p:spPr>
      </p:pic>
      <p:sp>
        <p:nvSpPr>
          <p:cNvPr id="1048879" name="文本框 3"/>
          <p:cNvSpPr txBox="1"/>
          <p:nvPr userDrawn="1"/>
        </p:nvSpPr>
        <p:spPr>
          <a:xfrm>
            <a:off x="5419060" y="1019376"/>
            <a:ext cx="6334426" cy="1843934"/>
          </a:xfrm>
          <a:prstGeom prst="rect">
            <a:avLst/>
          </a:prstGeom>
        </p:spPr>
        <p:txBody>
          <a:bodyPr wrap="square" rtlCol="0">
            <a:noAutofit/>
          </a:bodyPr>
          <a:p>
            <a:r>
              <a:rPr lang="zh-CN" altLang="en-US" sz="2600">
                <a:latin typeface="汉仪楷体简" charset="0"/>
                <a:ea typeface="汉仪楷体简" charset="0"/>
                <a:cs typeface="汉仪楷体简" charset="0"/>
              </a:rPr>
              <a:t>习近平法治思想集中体现为习近平总书记在中央全面依法治国工作会议重要讲话中精辟概括的“十一个坚持”。其中，坚持全面推进科学立法、严格执法、公正司法、全民守法，是全面依法治国的重要环节。我们要深入领会、准确把握精神实质，继续推进法治领域改革，解决好立法、执法、司法、守法等领域的突出矛盾和问题，促进各环节法治工作相互贯通、相互促进，推动全面依法治国不断取得新成效。</a:t>
            </a:r>
            <a:endParaRPr lang="zh-CN" altLang="en-US" sz="2600">
              <a:latin typeface="汉仪楷体简" charset="0"/>
              <a:ea typeface="汉仪楷体简" charset="0"/>
              <a:cs typeface="汉仪楷体简" charset="0"/>
            </a:endParaRPr>
          </a:p>
        </p:txBody>
      </p:sp>
      <p:pic>
        <p:nvPicPr>
          <p:cNvPr id="2097245" name="图片 5" descr="upload_post_object_v2_197735965"/>
          <p:cNvPicPr>
            <a:picLocks noChangeAspect="1"/>
          </p:cNvPicPr>
          <p:nvPr/>
        </p:nvPicPr>
        <p:blipFill>
          <a:blip r:embed="rId4"/>
          <a:stretch>
            <a:fillRect/>
          </a:stretch>
        </p:blipFill>
        <p:spPr>
          <a:xfrm>
            <a:off x="1317362" y="1019204"/>
            <a:ext cx="3771508" cy="5043587"/>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13" name=""/>
        <p:cNvGrpSpPr/>
        <p:nvPr/>
      </p:nvGrpSpPr>
      <p:grpSpPr>
        <a:xfrm>
          <a:off x="0" y="0"/>
          <a:ext cx="0" cy="0"/>
          <a:chOff x="0" y="0"/>
          <a:chExt cx="0" cy="0"/>
        </a:xfrm>
      </p:grpSpPr>
      <p:sp>
        <p:nvSpPr>
          <p:cNvPr id="1048880" name="矩形 7"/>
          <p:cNvSpPr/>
          <p:nvPr userDrawn="1">
            <p:custDataLst>
              <p:tags r:id="rId2"/>
            </p:custDataLst>
          </p:nvPr>
        </p:nvSpPr>
        <p:spPr>
          <a:xfrm>
            <a:off x="0" y="0"/>
            <a:ext cx="4120896" cy="6858000"/>
          </a:xfrm>
          <a:prstGeom prst="rect">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latin typeface="微软雅黑" panose="020B0503020204020204" pitchFamily="34" charset="-122"/>
              <a:ea typeface="微软雅黑" panose="020B0503020204020204" pitchFamily="34" charset="-122"/>
              <a:sym typeface="+mn-ea"/>
            </a:endParaRPr>
          </a:p>
        </p:txBody>
      </p:sp>
      <p:cxnSp>
        <p:nvCxnSpPr>
          <p:cNvPr id="3145728" name="直接连接符 6"/>
          <p:cNvCxnSpPr/>
          <p:nvPr>
            <p:custDataLst>
              <p:tags r:id="rId3"/>
            </p:custDataLst>
          </p:nvPr>
        </p:nvCxnSpPr>
        <p:spPr>
          <a:xfrm>
            <a:off x="609605" y="6324651"/>
            <a:ext cx="76200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81" name="文本框 3"/>
          <p:cNvSpPr txBox="1"/>
          <p:nvPr>
            <p:custDataLst>
              <p:tags r:id="rId4"/>
            </p:custDataLst>
          </p:nvPr>
        </p:nvSpPr>
        <p:spPr>
          <a:xfrm>
            <a:off x="457200" y="609480"/>
            <a:ext cx="3358769" cy="4130040"/>
          </a:xfrm>
          <a:prstGeom prst="rect">
            <a:avLst/>
          </a:prstGeom>
          <a:noFill/>
        </p:spPr>
        <p:txBody>
          <a:bodyPr wrap="square" lIns="63500" tIns="25400" rIns="63500" bIns="25400" rtlCol="0" anchor="t" anchorCtr="0">
            <a:normAutofit/>
          </a:bodyPr>
          <a:p>
            <a:pPr marL="0" indent="0" algn="l">
              <a:lnSpc>
                <a:spcPct val="110000"/>
              </a:lnSpc>
              <a:spcBef>
                <a:spcPts val="0"/>
              </a:spcBef>
              <a:spcAft>
                <a:spcPts val="0"/>
              </a:spcAft>
              <a:buSzPct val="100000"/>
              <a:buNone/>
            </a:pPr>
            <a:r>
              <a:rPr lang="zh-CN" altLang="en-US" sz="4800" b="1" spc="320">
                <a:solidFill>
                  <a:schemeClr val="lt1"/>
                </a:solidFill>
                <a:latin typeface="微软雅黑" panose="020B0503020204020204" pitchFamily="34" charset="-122"/>
                <a:ea typeface="微软雅黑" panose="020B0503020204020204" pitchFamily="34" charset="-122"/>
              </a:rPr>
              <a:t>坚持依法治国是习近平法治思想的集中体现</a:t>
            </a:r>
            <a:endParaRPr lang="zh-CN" altLang="en-US" sz="4800" b="1" spc="320">
              <a:solidFill>
                <a:schemeClr val="lt1"/>
              </a:solidFill>
              <a:latin typeface="微软雅黑" panose="020B0503020204020204" pitchFamily="34" charset="-122"/>
              <a:ea typeface="微软雅黑" panose="020B0503020204020204" pitchFamily="34" charset="-122"/>
            </a:endParaRPr>
          </a:p>
        </p:txBody>
      </p:sp>
      <p:pic>
        <p:nvPicPr>
          <p:cNvPr id="2097246" name="C9F754DE-2CAD-44b6-B708-469DEB6407EB-1"/>
          <p:cNvPicPr>
            <a:picLocks noChangeAspect="1"/>
          </p:cNvPicPr>
          <p:nvPr>
            <p:custDataLst>
              <p:tags r:id="rId5"/>
            </p:custDataLst>
          </p:nvPr>
        </p:nvPicPr>
        <p:blipFill rotWithShape="1">
          <a:blip r:embed="rId6"/>
          <a:srcRect/>
          <a:stretch>
            <a:fillRect/>
          </a:stretch>
        </p:blipFill>
        <p:spPr>
          <a:xfrm>
            <a:off x="5260340" y="124460"/>
            <a:ext cx="6285230" cy="6609080"/>
          </a:xfrm>
          <a:custGeom>
            <a:avLst/>
            <a:gdLst/>
            <a:ahLst/>
            <a:cxnLst>
              <a:cxn ang="3">
                <a:pos x="hc" y="t"/>
              </a:cxn>
              <a:cxn ang="cd2">
                <a:pos x="l" y="vc"/>
              </a:cxn>
              <a:cxn ang="cd4">
                <a:pos x="hc" y="b"/>
              </a:cxn>
              <a:cxn ang="0">
                <a:pos x="r" y="vc"/>
              </a:cxn>
            </a:cxnLst>
            <a:rect l="l" t="t" r="r" b="b"/>
            <a:pathLst>
              <a:path w="9800" h="4560">
                <a:moveTo>
                  <a:pt x="0" y="0"/>
                </a:moveTo>
                <a:lnTo>
                  <a:pt x="9800" y="0"/>
                </a:lnTo>
                <a:lnTo>
                  <a:pt x="9800" y="4560"/>
                </a:lnTo>
                <a:lnTo>
                  <a:pt x="0" y="4560"/>
                </a:lnTo>
                <a:close/>
              </a:path>
            </a:pathLst>
          </a:custGeom>
          <a:effectLst>
            <a:outerShdw blurRad="457200" dist="50800" dir="2700000" algn="tl" rotWithShape="0">
              <a:srgbClr val="000000">
                <a:alpha val="20000"/>
              </a:srgbClr>
            </a:outerShdw>
          </a:effectLst>
        </p:spPr>
      </p:pic>
    </p:spTree>
    <p:custDataLst>
      <p:tags r:id="rId7"/>
    </p:custData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14" name=""/>
        <p:cNvGrpSpPr/>
        <p:nvPr/>
      </p:nvGrpSpPr>
      <p:grpSpPr>
        <a:xfrm>
          <a:off x="0" y="0"/>
          <a:ext cx="0" cy="0"/>
          <a:chOff x="0" y="0"/>
          <a:chExt cx="0" cy="0"/>
        </a:xfrm>
      </p:grpSpPr>
      <p:sp>
        <p:nvSpPr>
          <p:cNvPr id="1048882" name="文本框 58"/>
          <p:cNvSpPr txBox="1">
            <a:spLocks noChangeArrowheads="1"/>
          </p:cNvSpPr>
          <p:nvPr/>
        </p:nvSpPr>
        <p:spPr>
          <a:xfrm>
            <a:off x="3045950" y="1842704"/>
            <a:ext cx="1427784" cy="2476500"/>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gradFill>
                <a:latin typeface="思源黑体 CN Normal"/>
                <a:ea typeface="微软雅黑" panose="020B0503020204020204" pitchFamily="34" charset="-122"/>
              </a:rPr>
              <a:t>T</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gradFill>
              <a:latin typeface="思源等宽 N"/>
              <a:ea typeface="微软雅黑" panose="020B0503020204020204" pitchFamily="34" charset="-122"/>
            </a:endParaRPr>
          </a:p>
        </p:txBody>
      </p:sp>
      <p:sp>
        <p:nvSpPr>
          <p:cNvPr id="1048883" name="文本框 58"/>
          <p:cNvSpPr txBox="1">
            <a:spLocks noChangeArrowheads="1"/>
          </p:cNvSpPr>
          <p:nvPr/>
        </p:nvSpPr>
        <p:spPr>
          <a:xfrm>
            <a:off x="3868817" y="1842704"/>
            <a:ext cx="1427784" cy="4953000"/>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gradFill>
                <a:latin typeface="思源黑体 CN Normal"/>
                <a:ea typeface="微软雅黑" panose="020B0503020204020204" pitchFamily="34" charset="-122"/>
              </a:rPr>
              <a:t>H</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gradFill>
              <a:latin typeface="思源等宽 N"/>
              <a:ea typeface="微软雅黑" panose="020B0503020204020204" pitchFamily="34" charset="-122"/>
            </a:endParaRPr>
          </a:p>
        </p:txBody>
      </p:sp>
      <p:sp>
        <p:nvSpPr>
          <p:cNvPr id="1048884" name="文本框 58"/>
          <p:cNvSpPr txBox="1">
            <a:spLocks noChangeArrowheads="1"/>
          </p:cNvSpPr>
          <p:nvPr/>
        </p:nvSpPr>
        <p:spPr>
          <a:xfrm>
            <a:off x="4691684" y="1842704"/>
            <a:ext cx="1427784" cy="2476500"/>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gradFill>
                <a:latin typeface="思源黑体 CN Normal"/>
                <a:ea typeface="微软雅黑" panose="020B0503020204020204" pitchFamily="34" charset="-122"/>
              </a:rPr>
              <a:t>A</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gradFill>
              <a:latin typeface="思源等宽 N"/>
              <a:ea typeface="微软雅黑" panose="020B0503020204020204" pitchFamily="34" charset="-122"/>
            </a:endParaRPr>
          </a:p>
        </p:txBody>
      </p:sp>
      <p:sp>
        <p:nvSpPr>
          <p:cNvPr id="1048885" name="文本框 58"/>
          <p:cNvSpPr txBox="1">
            <a:spLocks noChangeArrowheads="1"/>
          </p:cNvSpPr>
          <p:nvPr/>
        </p:nvSpPr>
        <p:spPr>
          <a:xfrm>
            <a:off x="5514551" y="1842704"/>
            <a:ext cx="1427784" cy="4953000"/>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gradFill>
                <a:latin typeface="思源黑体 CN Normal"/>
                <a:ea typeface="微软雅黑" panose="020B0503020204020204" pitchFamily="34" charset="-122"/>
              </a:rPr>
              <a:t>N</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gradFill>
              <a:latin typeface="思源等宽 N"/>
              <a:ea typeface="微软雅黑" panose="020B0503020204020204" pitchFamily="34" charset="-122"/>
            </a:endParaRPr>
          </a:p>
        </p:txBody>
      </p:sp>
      <p:sp>
        <p:nvSpPr>
          <p:cNvPr id="1048886" name="文本框 58"/>
          <p:cNvSpPr txBox="1">
            <a:spLocks noChangeArrowheads="1"/>
          </p:cNvSpPr>
          <p:nvPr/>
        </p:nvSpPr>
        <p:spPr>
          <a:xfrm>
            <a:off x="6337418" y="1842704"/>
            <a:ext cx="1427784" cy="2476500"/>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gradFill>
                <a:latin typeface="思源黑体 CN Normal"/>
                <a:ea typeface="微软雅黑" panose="020B0503020204020204" pitchFamily="34" charset="-122"/>
              </a:rPr>
              <a:t>K</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gradFill>
              <a:latin typeface="思源等宽 N"/>
              <a:ea typeface="微软雅黑" panose="020B0503020204020204" pitchFamily="34" charset="-122"/>
            </a:endParaRPr>
          </a:p>
        </p:txBody>
      </p:sp>
      <p:sp>
        <p:nvSpPr>
          <p:cNvPr id="1048887" name="文本框 58"/>
          <p:cNvSpPr txBox="1">
            <a:spLocks noChangeArrowheads="1"/>
          </p:cNvSpPr>
          <p:nvPr/>
        </p:nvSpPr>
        <p:spPr>
          <a:xfrm>
            <a:off x="7160284" y="1842704"/>
            <a:ext cx="1427784" cy="2476500"/>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gradFill>
                <a:latin typeface="思源黑体 CN Normal"/>
                <a:ea typeface="微软雅黑" panose="020B0503020204020204" pitchFamily="34" charset="-122"/>
              </a:rPr>
              <a:t>S</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gradFill>
              <a:latin typeface="思源等宽 N"/>
              <a:ea typeface="微软雅黑" panose="020B0503020204020204" pitchFamily="34" charset="-122"/>
            </a:endParaRPr>
          </a:p>
        </p:txBody>
      </p:sp>
      <p:grpSp>
        <p:nvGrpSpPr>
          <p:cNvPr id="115" name="组合 9"/>
          <p:cNvGrpSpPr/>
          <p:nvPr/>
        </p:nvGrpSpPr>
        <p:grpSpPr>
          <a:xfrm>
            <a:off x="3547745" y="4068835"/>
            <a:ext cx="4915202" cy="759510"/>
            <a:chOff x="3629025" y="3688851"/>
            <a:chExt cx="4915202" cy="759510"/>
          </a:xfrm>
        </p:grpSpPr>
        <p:sp>
          <p:nvSpPr>
            <p:cNvPr id="1048888" name="圆角矩形 24"/>
            <p:cNvSpPr/>
            <p:nvPr/>
          </p:nvSpPr>
          <p:spPr>
            <a:xfrm>
              <a:off x="4591050" y="4271133"/>
              <a:ext cx="1431526" cy="177228"/>
            </a:xfrm>
            <a:prstGeom prst="roundRect">
              <a:avLst>
                <a:gd name="adj" fmla="val 5000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spc="300">
                <a:solidFill>
                  <a:schemeClr val="tx1">
                    <a:lumMod val="95000"/>
                    <a:lumOff val="5000"/>
                  </a:schemeClr>
                </a:solidFill>
                <a:latin typeface="思源等宽 N"/>
              </a:endParaRPr>
            </a:p>
          </p:txBody>
        </p:sp>
        <p:sp>
          <p:nvSpPr>
            <p:cNvPr id="1048889" name="矩形: 圆角 13"/>
            <p:cNvSpPr/>
            <p:nvPr/>
          </p:nvSpPr>
          <p:spPr>
            <a:xfrm>
              <a:off x="3629025" y="3688851"/>
              <a:ext cx="4915202" cy="466725"/>
            </a:xfrm>
            <a:prstGeom prst="roundRect">
              <a:avLst>
                <a:gd name="adj" fmla="val 50000"/>
              </a:avLst>
            </a:prstGeom>
            <a:solidFill>
              <a:srgbClr val="C00000"/>
            </a:solidFill>
            <a:ln w="0" cap="flat">
              <a:noFill/>
              <a:prstDash val="solid"/>
              <a:miter lim="800000"/>
            </a:ln>
            <a:effectLst/>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45719" tIns="45719" rIns="45719" bIns="45719" numCol="1" spcCol="38100" rtlCol="0" fromWordArt="0" anchor="ctr" anchorCtr="0" forceAA="0" compatLnSpc="1">
              <a:normAutofit/>
            </a:bodyPr>
            <a:p/>
          </p:txBody>
        </p:sp>
        <p:sp>
          <p:nvSpPr>
            <p:cNvPr id="1048890" name="文本框 59"/>
            <p:cNvSpPr txBox="1">
              <a:spLocks noChangeArrowheads="1"/>
            </p:cNvSpPr>
            <p:nvPr/>
          </p:nvSpPr>
          <p:spPr>
            <a:xfrm>
              <a:off x="3867150" y="3752937"/>
              <a:ext cx="4537378" cy="338554"/>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spc="600">
                  <a:solidFill>
                    <a:schemeClr val="bg1"/>
                  </a:solidFill>
                  <a:latin typeface="思源等宽 N"/>
                  <a:ea typeface="思源等宽 N" panose="020B0400000000000000" pitchFamily="34" charset="-122"/>
                </a:rPr>
                <a:t>感谢观看</a:t>
              </a:r>
              <a:endParaRPr lang="zh-CN" altLang="en-US" sz="1600" spc="600">
                <a:solidFill>
                  <a:schemeClr val="bg1"/>
                </a:solidFill>
                <a:latin typeface="思源等宽 N"/>
                <a:ea typeface="思源等宽 N" panose="020B0400000000000000" pitchFamily="34" charset="-122"/>
              </a:endParaRPr>
            </a:p>
          </p:txBody>
        </p:sp>
      </p:grpSp>
      <p:sp>
        <p:nvSpPr>
          <p:cNvPr id="1048891" name="矩形 7"/>
          <p:cNvSpPr/>
          <p:nvPr/>
        </p:nvSpPr>
        <p:spPr>
          <a:xfrm>
            <a:off x="0" y="6598298"/>
            <a:ext cx="12191664" cy="259702"/>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2097247" name="New picture"/>
          <p:cNvPicPr/>
          <p:nvPr/>
        </p:nvPicPr>
        <p:blipFill>
          <a:blip r:embed="rId2"/>
          <a:srcRect/>
          <a:stretch>
            <a:fillRect/>
          </a:stretch>
        </p:blipFill>
        <p:spPr>
          <a:xfrm flipH="1">
            <a:off x="10738497" y="3947991"/>
            <a:ext cx="1656701" cy="2748052"/>
          </a:xfrm>
          <a:prstGeom prst="rect">
            <a:avLst/>
          </a:prstGeom>
          <a:ln>
            <a:noFill/>
          </a:ln>
        </p:spPr>
      </p:pic>
      <p:pic>
        <p:nvPicPr>
          <p:cNvPr id="2097248" name="New picture"/>
          <p:cNvPicPr/>
          <p:nvPr/>
        </p:nvPicPr>
        <p:blipFill>
          <a:blip r:embed="rId3"/>
          <a:srcRect/>
          <a:stretch>
            <a:fillRect/>
          </a:stretch>
        </p:blipFill>
        <p:spPr>
          <a:xfrm>
            <a:off x="10526257" y="296643"/>
            <a:ext cx="1364574" cy="568573"/>
          </a:xfrm>
          <a:prstGeom prst="rect">
            <a:avLst/>
          </a:prstGeom>
          <a:ln>
            <a:noFill/>
          </a:ln>
        </p:spPr>
      </p:pic>
      <p:sp>
        <p:nvSpPr>
          <p:cNvPr id="1048892" name="Freeform 29"/>
          <p:cNvSpPr/>
          <p:nvPr/>
        </p:nvSpPr>
        <p:spPr>
          <a:xfrm>
            <a:off x="301169" y="264765"/>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8882"/>
                                        </p:tgtEl>
                                        <p:attrNameLst>
                                          <p:attrName>style.visibility</p:attrName>
                                        </p:attrNameLst>
                                      </p:cBhvr>
                                      <p:to>
                                        <p:strVal val="visible"/>
                                      </p:to>
                                    </p:set>
                                    <p:animEffect transition="in" filter="wipe(left)" prLst="">
                                      <p:cBhvr>
                                        <p:cTn id="7" dur="750"/>
                                        <p:tgtEl>
                                          <p:spTgt spid="1048882"/>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1048883"/>
                                        </p:tgtEl>
                                        <p:attrNameLst>
                                          <p:attrName>style.visibility</p:attrName>
                                        </p:attrNameLst>
                                      </p:cBhvr>
                                      <p:to>
                                        <p:strVal val="visible"/>
                                      </p:to>
                                    </p:set>
                                    <p:animEffect transition="in" filter="wipe(left)" prLst="">
                                      <p:cBhvr>
                                        <p:cTn id="10" dur="750"/>
                                        <p:tgtEl>
                                          <p:spTgt spid="1048883"/>
                                        </p:tgtEl>
                                      </p:cBhvr>
                                    </p:animEffect>
                                  </p:childTnLst>
                                </p:cTn>
                              </p:par>
                              <p:par>
                                <p:cTn id="11" presetID="22" presetClass="entr" presetSubtype="8" fill="hold" grpId="2" nodeType="withEffect">
                                  <p:stCondLst>
                                    <p:cond delay="0"/>
                                  </p:stCondLst>
                                  <p:childTnLst>
                                    <p:set>
                                      <p:cBhvr>
                                        <p:cTn id="12" dur="1" fill="hold">
                                          <p:stCondLst>
                                            <p:cond delay="0"/>
                                          </p:stCondLst>
                                        </p:cTn>
                                        <p:tgtEl>
                                          <p:spTgt spid="1048884"/>
                                        </p:tgtEl>
                                        <p:attrNameLst>
                                          <p:attrName>style.visibility</p:attrName>
                                        </p:attrNameLst>
                                      </p:cBhvr>
                                      <p:to>
                                        <p:strVal val="visible"/>
                                      </p:to>
                                    </p:set>
                                    <p:animEffect transition="in" filter="wipe(left)" prLst="">
                                      <p:cBhvr>
                                        <p:cTn id="13" dur="750"/>
                                        <p:tgtEl>
                                          <p:spTgt spid="1048884"/>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1048885"/>
                                        </p:tgtEl>
                                        <p:attrNameLst>
                                          <p:attrName>style.visibility</p:attrName>
                                        </p:attrNameLst>
                                      </p:cBhvr>
                                      <p:to>
                                        <p:strVal val="visible"/>
                                      </p:to>
                                    </p:set>
                                    <p:animEffect transition="in" filter="wipe(left)" prLst="">
                                      <p:cBhvr>
                                        <p:cTn id="16" dur="750"/>
                                        <p:tgtEl>
                                          <p:spTgt spid="1048885"/>
                                        </p:tgtEl>
                                      </p:cBhvr>
                                    </p:animEffect>
                                  </p:childTnLst>
                                </p:cTn>
                              </p:par>
                              <p:par>
                                <p:cTn id="17" presetID="22" presetClass="entr" presetSubtype="8" fill="hold" grpId="4" nodeType="withEffect">
                                  <p:stCondLst>
                                    <p:cond delay="0"/>
                                  </p:stCondLst>
                                  <p:childTnLst>
                                    <p:set>
                                      <p:cBhvr>
                                        <p:cTn id="18" dur="1" fill="hold">
                                          <p:stCondLst>
                                            <p:cond delay="0"/>
                                          </p:stCondLst>
                                        </p:cTn>
                                        <p:tgtEl>
                                          <p:spTgt spid="1048886"/>
                                        </p:tgtEl>
                                        <p:attrNameLst>
                                          <p:attrName>style.visibility</p:attrName>
                                        </p:attrNameLst>
                                      </p:cBhvr>
                                      <p:to>
                                        <p:strVal val="visible"/>
                                      </p:to>
                                    </p:set>
                                    <p:animEffect transition="in" filter="wipe(left)" prLst="">
                                      <p:cBhvr>
                                        <p:cTn id="19" dur="750"/>
                                        <p:tgtEl>
                                          <p:spTgt spid="1048886"/>
                                        </p:tgtEl>
                                      </p:cBhvr>
                                    </p:animEffect>
                                  </p:childTnLst>
                                </p:cTn>
                              </p:par>
                              <p:par>
                                <p:cTn id="20" presetID="22" presetClass="entr" presetSubtype="8" fill="hold" grpId="5" nodeType="withEffect">
                                  <p:stCondLst>
                                    <p:cond delay="0"/>
                                  </p:stCondLst>
                                  <p:childTnLst>
                                    <p:set>
                                      <p:cBhvr>
                                        <p:cTn id="21" dur="1" fill="hold">
                                          <p:stCondLst>
                                            <p:cond delay="0"/>
                                          </p:stCondLst>
                                        </p:cTn>
                                        <p:tgtEl>
                                          <p:spTgt spid="1048887"/>
                                        </p:tgtEl>
                                        <p:attrNameLst>
                                          <p:attrName>style.visibility</p:attrName>
                                        </p:attrNameLst>
                                      </p:cBhvr>
                                      <p:to>
                                        <p:strVal val="visible"/>
                                      </p:to>
                                    </p:set>
                                    <p:animEffect transition="in" filter="wipe(left)" prLst="">
                                      <p:cBhvr>
                                        <p:cTn id="22" dur="750"/>
                                        <p:tgtEl>
                                          <p:spTgt spid="1048887"/>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barn(outVertical)" prLst="">
                                      <p:cBhvr>
                                        <p:cTn id="26"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2" grpId="0"/>
      <p:bldP spid="1048883" grpId="1"/>
      <p:bldP spid="1048884" grpId="2"/>
      <p:bldP spid="1048885" grpId="3"/>
      <p:bldP spid="1048886" grpId="4"/>
      <p:bldP spid="1048887" grpId="5"/>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56" name=""/>
        <p:cNvGrpSpPr/>
        <p:nvPr/>
      </p:nvGrpSpPr>
      <p:grpSpPr>
        <a:xfrm>
          <a:off x="0" y="0"/>
          <a:ext cx="0" cy="0"/>
          <a:chOff x="0" y="0"/>
          <a:chExt cx="0" cy="0"/>
        </a:xfrm>
      </p:grpSpPr>
      <p:sp>
        <p:nvSpPr>
          <p:cNvPr id="1048589" name="文本框 61"/>
          <p:cNvSpPr txBox="1"/>
          <p:nvPr>
            <p:custDataLst>
              <p:tags r:id="rId2"/>
            </p:custDataLst>
          </p:nvPr>
        </p:nvSpPr>
        <p:spPr>
          <a:xfrm>
            <a:off x="4982210" y="1155700"/>
            <a:ext cx="2228215" cy="1332865"/>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spcBef>
                <a:spcPts val="0"/>
              </a:spcBef>
              <a:spcAft>
                <a:spcPts val="0"/>
              </a:spcAft>
              <a:buSzPct val="100000"/>
              <a:buNone/>
            </a:pPr>
            <a:r>
              <a:rPr lang="zh-CN" altLang="en-US" sz="3800" b="1" u="none" spc="220">
                <a:solidFill>
                  <a:srgbClr val="C00000"/>
                </a:solidFill>
                <a:latin typeface="思源黑体 CN Normal" charset="0"/>
                <a:ea typeface="微软雅黑" panose="020B0503020204020204" pitchFamily="34" charset="-122"/>
              </a:rPr>
              <a:t>目录</a:t>
            </a:r>
            <a:endParaRPr lang="zh-CN" altLang="en-US" sz="3800" b="1" u="none" spc="220">
              <a:solidFill>
                <a:srgbClr val="C00000"/>
              </a:solidFill>
              <a:latin typeface="思源黑体 CN Normal" charset="0"/>
              <a:ea typeface="微软雅黑" panose="020B0503020204020204" pitchFamily="34" charset="-122"/>
            </a:endParaRPr>
          </a:p>
        </p:txBody>
      </p:sp>
      <p:sp>
        <p:nvSpPr>
          <p:cNvPr id="1048590" name="文本框 61"/>
          <p:cNvSpPr txBox="1"/>
          <p:nvPr>
            <p:custDataLst>
              <p:tags r:id="rId3"/>
            </p:custDataLst>
          </p:nvPr>
        </p:nvSpPr>
        <p:spPr>
          <a:xfrm>
            <a:off x="95694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rPr>
              <a:t>科学立法</a:t>
            </a:r>
            <a:endPar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1048591" name="任意多边形: 形状 12"/>
          <p:cNvSpPr/>
          <p:nvPr>
            <p:custDataLst>
              <p:tags r:id="rId4"/>
            </p:custDataLst>
          </p:nvPr>
        </p:nvSpPr>
        <p:spPr>
          <a:xfrm>
            <a:off x="148145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48592" name="文本框 58"/>
          <p:cNvSpPr txBox="1"/>
          <p:nvPr>
            <p:custDataLst>
              <p:tags r:id="rId5"/>
            </p:custDataLst>
          </p:nvPr>
        </p:nvSpPr>
        <p:spPr>
          <a:xfrm>
            <a:off x="161734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01</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1048593" name="文本框 61"/>
          <p:cNvSpPr txBox="1"/>
          <p:nvPr>
            <p:custDataLst>
              <p:tags r:id="rId6"/>
            </p:custDataLst>
          </p:nvPr>
        </p:nvSpPr>
        <p:spPr>
          <a:xfrm>
            <a:off x="305752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rPr>
              <a:t>严格执法</a:t>
            </a:r>
            <a:endPar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1048594" name="任意多边形: 形状 17"/>
          <p:cNvSpPr/>
          <p:nvPr>
            <p:custDataLst>
              <p:tags r:id="rId7"/>
            </p:custDataLst>
          </p:nvPr>
        </p:nvSpPr>
        <p:spPr>
          <a:xfrm>
            <a:off x="358203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48595" name="文本框 58"/>
          <p:cNvSpPr txBox="1"/>
          <p:nvPr>
            <p:custDataLst>
              <p:tags r:id="rId8"/>
            </p:custDataLst>
          </p:nvPr>
        </p:nvSpPr>
        <p:spPr>
          <a:xfrm>
            <a:off x="371792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02</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1048596" name="文本框 61"/>
          <p:cNvSpPr txBox="1"/>
          <p:nvPr>
            <p:custDataLst>
              <p:tags r:id="rId9"/>
            </p:custDataLst>
          </p:nvPr>
        </p:nvSpPr>
        <p:spPr>
          <a:xfrm>
            <a:off x="515810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rPr>
              <a:t>公正司法</a:t>
            </a:r>
            <a:endPar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1048597" name="任意多边形: 形状 22"/>
          <p:cNvSpPr/>
          <p:nvPr>
            <p:custDataLst>
              <p:tags r:id="rId10"/>
            </p:custDataLst>
          </p:nvPr>
        </p:nvSpPr>
        <p:spPr>
          <a:xfrm>
            <a:off x="568261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48598" name="文本框 58"/>
          <p:cNvSpPr txBox="1"/>
          <p:nvPr>
            <p:custDataLst>
              <p:tags r:id="rId11"/>
            </p:custDataLst>
          </p:nvPr>
        </p:nvSpPr>
        <p:spPr>
          <a:xfrm>
            <a:off x="581850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03</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1048599" name="文本框 61"/>
          <p:cNvSpPr txBox="1"/>
          <p:nvPr>
            <p:custDataLst>
              <p:tags r:id="rId12"/>
            </p:custDataLst>
          </p:nvPr>
        </p:nvSpPr>
        <p:spPr>
          <a:xfrm>
            <a:off x="725868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rPr>
              <a:t>全民守法</a:t>
            </a:r>
            <a:endPar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1048600" name="任意多边形: 形状 27"/>
          <p:cNvSpPr/>
          <p:nvPr>
            <p:custDataLst>
              <p:tags r:id="rId13"/>
            </p:custDataLst>
          </p:nvPr>
        </p:nvSpPr>
        <p:spPr>
          <a:xfrm>
            <a:off x="778319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48601" name="文本框 58"/>
          <p:cNvSpPr txBox="1"/>
          <p:nvPr>
            <p:custDataLst>
              <p:tags r:id="rId14"/>
            </p:custDataLst>
          </p:nvPr>
        </p:nvSpPr>
        <p:spPr>
          <a:xfrm>
            <a:off x="791908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04</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1048602" name="文本框 61"/>
          <p:cNvSpPr txBox="1"/>
          <p:nvPr>
            <p:custDataLst>
              <p:tags r:id="rId15"/>
            </p:custDataLst>
          </p:nvPr>
        </p:nvSpPr>
        <p:spPr>
          <a:xfrm>
            <a:off x="935926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320">
                <a:solidFill>
                  <a:srgbClr val="262626"/>
                </a:solidFill>
                <a:latin typeface="思源黑体 CN Normal" charset="0"/>
                <a:ea typeface="微软雅黑" panose="020B0503020204020204" pitchFamily="34" charset="-122"/>
                <a:sym typeface="Source Han Serif SC" panose="02020400000000000000" pitchFamily="18" charset="-122"/>
              </a:rPr>
              <a:t>总结</a:t>
            </a:r>
            <a:endParaRPr lang="zh-CN" altLang="en-US" sz="3000" b="1" u="none" spc="3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1048603" name="任意多边形: 形状 30"/>
          <p:cNvSpPr/>
          <p:nvPr>
            <p:custDataLst>
              <p:tags r:id="rId16"/>
            </p:custDataLst>
          </p:nvPr>
        </p:nvSpPr>
        <p:spPr>
          <a:xfrm>
            <a:off x="988377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48604" name="文本框 58"/>
          <p:cNvSpPr txBox="1"/>
          <p:nvPr>
            <p:custDataLst>
              <p:tags r:id="rId17"/>
            </p:custDataLst>
          </p:nvPr>
        </p:nvSpPr>
        <p:spPr>
          <a:xfrm>
            <a:off x="1001966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05</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1048605" name="矩形 12"/>
          <p:cNvSpPr/>
          <p:nvPr>
            <p:custDataLst>
              <p:tags r:id="rId18"/>
            </p:custDataLst>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Tree>
    <p:custDataLst>
      <p:tags r:id="rId19"/>
    </p:custData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grpSp>
        <p:nvGrpSpPr>
          <p:cNvPr id="96" name="组合 26"/>
          <p:cNvGrpSpPr/>
          <p:nvPr/>
        </p:nvGrpSpPr>
        <p:grpSpPr>
          <a:xfrm>
            <a:off x="0" y="3950734"/>
            <a:ext cx="12383514" cy="2907266"/>
            <a:chOff x="1" y="2981470"/>
            <a:chExt cx="9296655" cy="2182567"/>
          </a:xfrm>
        </p:grpSpPr>
        <p:grpSp>
          <p:nvGrpSpPr>
            <p:cNvPr id="97" name="组合 27"/>
            <p:cNvGrpSpPr/>
            <p:nvPr/>
          </p:nvGrpSpPr>
          <p:grpSpPr>
            <a:xfrm>
              <a:off x="1" y="3586985"/>
              <a:ext cx="9144000" cy="1577052"/>
              <a:chOff x="168" y="4748758"/>
              <a:chExt cx="12238925" cy="2110830"/>
            </a:xfrm>
          </p:grpSpPr>
          <p:pic>
            <p:nvPicPr>
              <p:cNvPr id="2097228" name="图片 29"/>
              <p:cNvPicPr>
                <a:picLocks noChangeAspect="1"/>
              </p:cNvPicPr>
              <p:nvPr/>
            </p:nvPicPr>
            <p:blipFill>
              <a:blip r:embed="rId1"/>
              <a:srcRect/>
              <a:stretch>
                <a:fillRect/>
              </a:stretch>
            </p:blipFill>
            <p:spPr>
              <a:xfrm flipH="1">
                <a:off x="204796" y="4748758"/>
                <a:ext cx="2036340" cy="848475"/>
              </a:xfrm>
              <a:prstGeom prst="rect">
                <a:avLst/>
              </a:prstGeom>
            </p:spPr>
          </p:pic>
          <p:grpSp>
            <p:nvGrpSpPr>
              <p:cNvPr id="98" name="组合 30"/>
              <p:cNvGrpSpPr/>
              <p:nvPr/>
            </p:nvGrpSpPr>
            <p:grpSpPr>
              <a:xfrm>
                <a:off x="168" y="5270646"/>
                <a:ext cx="12238925" cy="1588942"/>
                <a:chOff x="168" y="5270646"/>
                <a:chExt cx="12238925" cy="1588942"/>
              </a:xfrm>
            </p:grpSpPr>
            <p:pic>
              <p:nvPicPr>
                <p:cNvPr id="2097229" name="图片 31"/>
                <p:cNvPicPr>
                  <a:picLocks noChangeAspect="1"/>
                </p:cNvPicPr>
                <p:nvPr/>
              </p:nvPicPr>
              <p:blipFill>
                <a:blip r:embed="rId2"/>
                <a:srcRect/>
                <a:stretch>
                  <a:fillRect/>
                </a:stretch>
              </p:blipFill>
              <p:spPr>
                <a:xfrm flipH="1">
                  <a:off x="168" y="5270646"/>
                  <a:ext cx="8581769" cy="1549929"/>
                </a:xfrm>
                <a:prstGeom prst="rect">
                  <a:avLst/>
                </a:prstGeom>
              </p:spPr>
            </p:pic>
            <p:sp>
              <p:nvSpPr>
                <p:cNvPr id="1048802" name="矩形 32"/>
                <p:cNvSpPr/>
                <p:nvPr/>
              </p:nvSpPr>
              <p:spPr>
                <a:xfrm>
                  <a:off x="169" y="6598879"/>
                  <a:ext cx="12238924" cy="260709"/>
                </a:xfrm>
                <a:prstGeom prst="rect">
                  <a:avLst/>
                </a:prstGeom>
                <a:solidFill>
                  <a:srgbClr val="C00000"/>
                </a:solidFill>
                <a:ln w="19050" cap="flat" cmpd="sng" algn="ctr">
                  <a:noFill/>
                  <a:prstDash val="solid"/>
                </a:ln>
                <a:effectLst/>
              </p:spPr>
              <p:txBody>
                <a:bodyPr rtlCol="0" anchor="ctr"/>
                <a:p/>
              </p:txBody>
            </p:sp>
          </p:grpSp>
        </p:grpSp>
        <p:pic>
          <p:nvPicPr>
            <p:cNvPr id="2097230" name="图片 28"/>
            <p:cNvPicPr>
              <a:picLocks noChangeAspect="1"/>
            </p:cNvPicPr>
            <p:nvPr/>
          </p:nvPicPr>
          <p:blipFill>
            <a:blip r:embed="rId3"/>
            <a:srcRect/>
            <a:stretch>
              <a:fillRect/>
            </a:stretch>
          </p:blipFill>
          <p:spPr>
            <a:xfrm flipH="1">
              <a:off x="8054096" y="2981470"/>
              <a:ext cx="1242560" cy="2061096"/>
            </a:xfrm>
            <a:prstGeom prst="rect">
              <a:avLst/>
            </a:prstGeom>
          </p:spPr>
        </p:pic>
      </p:grpSp>
      <p:sp>
        <p:nvSpPr>
          <p:cNvPr id="1048803" name="矩形 33"/>
          <p:cNvSpPr/>
          <p:nvPr/>
        </p:nvSpPr>
        <p:spPr>
          <a:xfrm>
            <a:off x="4946934" y="1888020"/>
            <a:ext cx="2298131" cy="706755"/>
          </a:xfrm>
          <a:prstGeom prst="rect">
            <a:avLst/>
          </a:prstGeom>
          <a:solidFill>
            <a:srgbClr val="C00000"/>
          </a:solidFill>
        </p:spPr>
        <p:txBody>
          <a:bodyPr wrap="square">
            <a:spAutoFit/>
          </a:bodyPr>
          <a:p>
            <a:pPr marL="0" marR="0" lvl="0" indent="0" algn="ctr" defTabSz="914400" eaLnBrk="1" fontAlgn="auto" latinLnBrk="0" hangingPunct="1">
              <a:lnSpc>
                <a:spcPct val="100000"/>
              </a:lnSpc>
              <a:spcBef>
                <a:spcPct val="0"/>
              </a:spcBef>
              <a:spcAft>
                <a:spcPct val="0"/>
              </a:spcAft>
              <a:buClrTx/>
              <a:buSzTx/>
              <a:buFontTx/>
              <a:buNone/>
            </a:pPr>
            <a:r>
              <a:rPr kumimoji="0" lang="zh-CN" altLang="en-US" sz="4000" b="1" i="0" u="none" strike="noStrike" kern="0" cap="none" spc="0" normalizeH="0" baseline="0" noProof="0">
                <a:ln>
                  <a:noFill/>
                </a:ln>
                <a:solidFill>
                  <a:prstClr val="white"/>
                </a:solidFill>
                <a:uLnTx/>
                <a:uFillTx/>
                <a:latin typeface="思源等宽 N"/>
                <a:ea typeface="微软雅黑" panose="020B0503020204020204" pitchFamily="34" charset="-122"/>
              </a:rPr>
              <a:t>第4框</a:t>
            </a:r>
            <a:endParaRPr kumimoji="0" lang="zh-CN" altLang="en-US" sz="4000" b="1" i="0" u="none" strike="noStrike" kern="0" cap="none" spc="0" normalizeH="0" baseline="0" noProof="0">
              <a:ln>
                <a:noFill/>
              </a:ln>
              <a:solidFill>
                <a:prstClr val="white"/>
              </a:solidFill>
              <a:uLnTx/>
              <a:uFillTx/>
              <a:latin typeface="思源等宽 N"/>
              <a:ea typeface="微软雅黑" panose="020B0503020204020204" pitchFamily="34" charset="-122"/>
            </a:endParaRPr>
          </a:p>
        </p:txBody>
      </p:sp>
      <p:sp>
        <p:nvSpPr>
          <p:cNvPr id="1048804" name="TextBox 1"/>
          <p:cNvSpPr txBox="1"/>
          <p:nvPr/>
        </p:nvSpPr>
        <p:spPr>
          <a:xfrm>
            <a:off x="2088174" y="2731912"/>
            <a:ext cx="8003823" cy="1817510"/>
          </a:xfrm>
          <a:prstGeom prst="rect">
            <a:avLst/>
          </a:prstGeom>
          <a:noFill/>
        </p:spPr>
        <p:txBody>
          <a:bodyPr wrap="square" lIns="91424" tIns="45713" rIns="91424" bIns="45713" rtlCol="0" anchor="ctr">
            <a:normAutofit/>
          </a:bodyPr>
          <a:p>
            <a:pPr marL="0" lvl="1" algn="ctr"/>
            <a:r>
              <a:rPr lang="zh-CN" altLang="en-US" sz="4800" b="1">
                <a:solidFill>
                  <a:srgbClr val="C00000"/>
                </a:solidFill>
                <a:latin typeface="思源黑体 CN Normal"/>
                <a:ea typeface="微软雅黑" panose="020B0503020204020204" pitchFamily="34" charset="-122"/>
                <a:sym typeface="Arial" panose="020B0604020202020204" pitchFamily="34" charset="0"/>
              </a:rPr>
              <a:t>全民守法</a:t>
            </a:r>
            <a:endParaRPr lang="en-US" altLang="zh-CN" sz="4800" b="1">
              <a:solidFill>
                <a:srgbClr val="C00000"/>
              </a:solidFill>
              <a:latin typeface="思源黑体 CN Normal"/>
              <a:ea typeface="微软雅黑" panose="020B0503020204020204" pitchFamily="34" charset="-122"/>
              <a:sym typeface="Arial" panose="020B0604020202020204" pitchFamily="34" charset="0"/>
            </a:endParaRPr>
          </a:p>
        </p:txBody>
      </p:sp>
      <p:pic>
        <p:nvPicPr>
          <p:cNvPr id="2097231" name="图片 10"/>
          <p:cNvPicPr>
            <a:picLocks noChangeAspect="1"/>
          </p:cNvPicPr>
          <p:nvPr/>
        </p:nvPicPr>
        <p:blipFill>
          <a:blip r:embed="rId1"/>
          <a:srcRect/>
          <a:stretch>
            <a:fillRect/>
          </a:stretch>
        </p:blipFill>
        <p:spPr>
          <a:xfrm>
            <a:off x="9378161" y="463016"/>
            <a:ext cx="1994357" cy="83098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8803"/>
                                        </p:tgtEl>
                                        <p:attrNameLst>
                                          <p:attrName>style.visibility</p:attrName>
                                        </p:attrNameLst>
                                      </p:cBhvr>
                                      <p:to>
                                        <p:strVal val="visible"/>
                                      </p:to>
                                    </p:set>
                                    <p:animEffect transition="in" filter="fade" prLst="">
                                      <p:cBhvr>
                                        <p:cTn id="7" dur="750"/>
                                        <p:tgtEl>
                                          <p:spTgt spid="1048803"/>
                                        </p:tgtEl>
                                      </p:cBhvr>
                                    </p:animEffect>
                                    <p:anim calcmode="lin" valueType="num">
                                      <p:cBhvr>
                                        <p:cTn id="8" dur="750" fill="hold"/>
                                        <p:tgtEl>
                                          <p:spTgt spid="1048803"/>
                                        </p:tgtEl>
                                        <p:attrNameLst>
                                          <p:attrName>ppt_x</p:attrName>
                                        </p:attrNameLst>
                                      </p:cBhvr>
                                      <p:tavLst>
                                        <p:tav tm="0">
                                          <p:val>
                                            <p:strVal val="#ppt_x"/>
                                          </p:val>
                                        </p:tav>
                                        <p:tav tm="100000">
                                          <p:val>
                                            <p:strVal val="#ppt_x"/>
                                          </p:val>
                                        </p:tav>
                                      </p:tavLst>
                                    </p:anim>
                                    <p:anim calcmode="lin" valueType="num">
                                      <p:cBhvr>
                                        <p:cTn id="9" dur="750" fill="hold"/>
                                        <p:tgtEl>
                                          <p:spTgt spid="10488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1" nodeType="clickEffect">
                                  <p:stCondLst>
                                    <p:cond delay="0"/>
                                  </p:stCondLst>
                                  <p:childTnLst>
                                    <p:set>
                                      <p:cBhvr>
                                        <p:cTn id="13" dur="1" fill="hold">
                                          <p:stCondLst>
                                            <p:cond delay="0"/>
                                          </p:stCondLst>
                                        </p:cTn>
                                        <p:tgtEl>
                                          <p:spTgt spid="1048804"/>
                                        </p:tgtEl>
                                        <p:attrNameLst>
                                          <p:attrName>style.visibility</p:attrName>
                                        </p:attrNameLst>
                                      </p:cBhvr>
                                      <p:to>
                                        <p:strVal val="visible"/>
                                      </p:to>
                                    </p:set>
                                    <p:animEffect transition="in" filter="wipe(left)" prLst="">
                                      <p:cBhvr>
                                        <p:cTn id="14" dur="500"/>
                                        <p:tgtEl>
                                          <p:spTgt spid="1048804"/>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097231"/>
                                        </p:tgtEl>
                                        <p:attrNameLst>
                                          <p:attrName>style.visibility</p:attrName>
                                        </p:attrNameLst>
                                      </p:cBhvr>
                                      <p:to>
                                        <p:strVal val="visible"/>
                                      </p:to>
                                    </p:set>
                                    <p:anim calcmode="lin" valueType="num">
                                      <p:cBhvr additive="base">
                                        <p:cTn id="18" dur="500" fill="hold"/>
                                        <p:tgtEl>
                                          <p:spTgt spid="2097231"/>
                                        </p:tgtEl>
                                        <p:attrNameLst>
                                          <p:attrName>ppt_x</p:attrName>
                                        </p:attrNameLst>
                                      </p:cBhvr>
                                      <p:tavLst>
                                        <p:tav tm="0">
                                          <p:val>
                                            <p:strVal val="0-#ppt_w/2"/>
                                          </p:val>
                                        </p:tav>
                                        <p:tav tm="100000">
                                          <p:val>
                                            <p:strVal val="#ppt_x"/>
                                          </p:val>
                                        </p:tav>
                                      </p:tavLst>
                                    </p:anim>
                                    <p:anim calcmode="lin" valueType="num">
                                      <p:cBhvr additive="base">
                                        <p:cTn id="19" dur="500" fill="hold"/>
                                        <p:tgtEl>
                                          <p:spTgt spid="2097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3" grpId="0" animBg="1"/>
      <p:bldP spid="104880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99" name=""/>
        <p:cNvGrpSpPr/>
        <p:nvPr/>
      </p:nvGrpSpPr>
      <p:grpSpPr>
        <a:xfrm>
          <a:off x="0" y="0"/>
          <a:ext cx="0" cy="0"/>
          <a:chOff x="0" y="0"/>
          <a:chExt cx="0" cy="0"/>
        </a:xfrm>
      </p:grpSpPr>
      <p:pic>
        <p:nvPicPr>
          <p:cNvPr id="2097232" name="图片 7" descr="C:\Users\吴越\Desktop\微信图片_20230529212725.jpg微信图片_20230529212725"/>
          <p:cNvPicPr>
            <a:picLocks noChangeAspect="1"/>
          </p:cNvPicPr>
          <p:nvPr>
            <p:custDataLst>
              <p:tags r:id="rId2"/>
            </p:custDataLst>
          </p:nvPr>
        </p:nvPicPr>
        <p:blipFill>
          <a:blip r:embed="rId3"/>
          <a:srcRect/>
          <a:stretch>
            <a:fillRect/>
          </a:stretch>
        </p:blipFill>
        <p:spPr>
          <a:xfrm>
            <a:off x="1173064" y="892526"/>
            <a:ext cx="4016375" cy="5355983"/>
          </a:xfrm>
          <a:custGeom>
            <a:avLst/>
            <a:gdLst>
              <a:gd name="connsiteX0" fmla="*/ 0 w 5029240"/>
              <a:gd name="connsiteY0" fmla="*/ 0 h 5355766"/>
              <a:gd name="connsiteX1" fmla="*/ 5029240 w 5029240"/>
              <a:gd name="connsiteY1" fmla="*/ 0 h 5355766"/>
              <a:gd name="connsiteX2" fmla="*/ 5029240 w 5029240"/>
              <a:gd name="connsiteY2" fmla="*/ 5355766 h 5355766"/>
              <a:gd name="connsiteX3" fmla="*/ 0 w 5029240"/>
              <a:gd name="connsiteY3" fmla="*/ 5355766 h 5355766"/>
            </a:gdLst>
            <a:ahLst/>
            <a:cxnLst>
              <a:cxn ang="0">
                <a:pos x="connsiteX0" y="connsiteY0"/>
              </a:cxn>
              <a:cxn ang="0">
                <a:pos x="connsiteX1" y="connsiteY1"/>
              </a:cxn>
              <a:cxn ang="0">
                <a:pos x="connsiteX2" y="connsiteY2"/>
              </a:cxn>
              <a:cxn ang="0">
                <a:pos x="connsiteX3" y="connsiteY3"/>
              </a:cxn>
            </a:cxnLst>
            <a:rect l="l" t="t" r="r" b="b"/>
            <a:pathLst>
              <a:path w="5029240" h="5355766">
                <a:moveTo>
                  <a:pt x="0" y="0"/>
                </a:moveTo>
                <a:lnTo>
                  <a:pt x="5029240" y="0"/>
                </a:lnTo>
                <a:lnTo>
                  <a:pt x="5029240" y="5355766"/>
                </a:lnTo>
                <a:lnTo>
                  <a:pt x="0" y="5355766"/>
                </a:lnTo>
                <a:close/>
              </a:path>
            </a:pathLst>
          </a:custGeom>
        </p:spPr>
      </p:pic>
      <p:sp>
        <p:nvSpPr>
          <p:cNvPr id="1048805" name="Title 6"/>
          <p:cNvSpPr txBox="1"/>
          <p:nvPr>
            <p:custDataLst>
              <p:tags r:id="rId4"/>
            </p:custDataLst>
          </p:nvPr>
        </p:nvSpPr>
        <p:spPr>
          <a:xfrm>
            <a:off x="6362748" y="609486"/>
            <a:ext cx="5067338" cy="5599443"/>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全民守法的内涵：</a:t>
            </a:r>
            <a:endParaRPr lang="zh-CN" altLang="en-US"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20000"/>
              </a:lnSpc>
              <a:spcBef>
                <a:spcPts val="0"/>
              </a:spcBef>
              <a:spcAft>
                <a:spcPts val="800"/>
              </a:spcAft>
              <a:buSzPct val="100000"/>
              <a:buNone/>
            </a:pPr>
            <a:r>
              <a:rPr lang="zh-CN" altLang="en-US"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全民守法是指所有社会成员普遍尊重和信仰法律、依法行使权利和履行义务的状态。建设法治中国，必须推动全民守法，增强全社会厉行法治的积极性和主动性，形成守法光荣、违法可耻的社会氛围，使全体人民都成为社会主义法治的忠实崇尚者、自觉遵守者、坚定捍卫者。</a:t>
            </a:r>
            <a:endParaRPr lang="zh-CN" altLang="en-US"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0" indent="-355600" algn="l" fontAlgn="ctr">
              <a:lnSpc>
                <a:spcPct val="120000"/>
              </a:lnSpc>
              <a:spcBef>
                <a:spcPts val="0"/>
              </a:spcBef>
              <a:spcAft>
                <a:spcPts val="800"/>
              </a:spcAft>
              <a:buSzPct val="100000"/>
              <a:buFont typeface="Wingdings" panose="05000000000000000000" charset="0"/>
              <a:buChar char="l"/>
            </a:pPr>
            <a:r>
              <a:rPr lang="zh-CN" altLang="en-US"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徒善不足以为政，徒法不能以自行。</a:t>
            </a:r>
            <a:endParaRPr lang="zh-CN" altLang="en-US"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altLang="zh-CN"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——孟子</a:t>
            </a:r>
            <a:endParaRPr lang="zh-CN" altLang="en-US"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0" indent="-355600" algn="l" fontAlgn="ctr">
              <a:lnSpc>
                <a:spcPct val="120000"/>
              </a:lnSpc>
              <a:spcBef>
                <a:spcPts val="0"/>
              </a:spcBef>
              <a:spcAft>
                <a:spcPts val="800"/>
              </a:spcAft>
              <a:buSzPct val="100000"/>
              <a:buFont typeface="Wingdings" panose="05000000000000000000" charset="0"/>
              <a:buChar char="l"/>
            </a:pPr>
            <a:r>
              <a:rPr lang="zh-CN" altLang="en-US"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邦国虽有良法，要是人民不能全都遵守，仍不能实现法治。</a:t>
            </a:r>
            <a:endParaRPr lang="zh-CN" altLang="en-US"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altLang="zh-CN"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——亚里士多德</a:t>
            </a:r>
            <a:endParaRPr lang="zh-CN" altLang="en-US" sz="2000" spc="12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806" name="矩形 12"/>
          <p:cNvSpPr/>
          <p:nvPr>
            <p:custDataLst>
              <p:tags r:id="rId5"/>
            </p:custDataLst>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Tree>
    <p:custDataLst>
      <p:tags r:id="rId6"/>
    </p:custData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00" name=""/>
        <p:cNvGrpSpPr/>
        <p:nvPr/>
      </p:nvGrpSpPr>
      <p:grpSpPr>
        <a:xfrm>
          <a:off x="0" y="0"/>
          <a:ext cx="0" cy="0"/>
          <a:chOff x="0" y="0"/>
          <a:chExt cx="0" cy="0"/>
        </a:xfrm>
      </p:grpSpPr>
      <p:sp>
        <p:nvSpPr>
          <p:cNvPr id="1048807"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048808" name="矩形 14"/>
          <p:cNvSpPr/>
          <p:nvPr/>
        </p:nvSpPr>
        <p:spPr>
          <a:xfrm>
            <a:off x="1027430" y="268060"/>
            <a:ext cx="9109519" cy="460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2400" b="1">
                <a:solidFill>
                  <a:srgbClr val="C00000"/>
                </a:solidFill>
                <a:latin typeface="思源黑体 CN Normal"/>
                <a:ea typeface="微软雅黑" panose="020B0503020204020204" pitchFamily="34" charset="-122"/>
              </a:rPr>
              <a:t>探究与分享</a:t>
            </a:r>
            <a:endParaRPr lang="en-US" altLang="zh-CN" sz="2400" b="1">
              <a:solidFill>
                <a:srgbClr val="C00000"/>
              </a:solidFill>
              <a:latin typeface="思源黑体 CN Normal"/>
              <a:ea typeface="微软雅黑" panose="020B0503020204020204" pitchFamily="34" charset="-122"/>
            </a:endParaRPr>
          </a:p>
        </p:txBody>
      </p:sp>
      <p:sp>
        <p:nvSpPr>
          <p:cNvPr id="1048809"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2097233" name="New picture"/>
          <p:cNvPicPr/>
          <p:nvPr/>
        </p:nvPicPr>
        <p:blipFill>
          <a:blip r:embed="rId2"/>
          <a:srcRect/>
          <a:stretch>
            <a:fillRect/>
          </a:stretch>
        </p:blipFill>
        <p:spPr>
          <a:xfrm>
            <a:off x="10538957" y="215452"/>
            <a:ext cx="1364574" cy="568573"/>
          </a:xfrm>
          <a:prstGeom prst="rect">
            <a:avLst/>
          </a:prstGeom>
          <a:ln>
            <a:noFill/>
          </a:ln>
        </p:spPr>
      </p:pic>
      <p:pic>
        <p:nvPicPr>
          <p:cNvPr id="2097234" name="New picture"/>
          <p:cNvPicPr/>
          <p:nvPr/>
        </p:nvPicPr>
        <p:blipFill>
          <a:blip r:embed="rId3"/>
          <a:srcRect/>
          <a:stretch>
            <a:fillRect/>
          </a:stretch>
        </p:blipFill>
        <p:spPr>
          <a:xfrm flipH="1">
            <a:off x="10751071" y="3643943"/>
            <a:ext cx="1658641" cy="3035178"/>
          </a:xfrm>
          <a:prstGeom prst="rect">
            <a:avLst/>
          </a:prstGeom>
          <a:ln>
            <a:noFill/>
          </a:ln>
        </p:spPr>
      </p:pic>
      <p:sp>
        <p:nvSpPr>
          <p:cNvPr id="1048810" name="文本框 2"/>
          <p:cNvSpPr txBox="1"/>
          <p:nvPr userDrawn="1"/>
        </p:nvSpPr>
        <p:spPr>
          <a:xfrm>
            <a:off x="908411" y="992114"/>
            <a:ext cx="3208637" cy="4349801"/>
          </a:xfrm>
          <a:prstGeom prst="rect">
            <a:avLst/>
          </a:prstGeom>
        </p:spPr>
        <p:txBody>
          <a:bodyPr wrap="square" rtlCol="0">
            <a:noAutofit/>
          </a:bodyPr>
          <a:p>
            <a:r>
              <a:rPr lang="zh-CN" altLang="en-US" sz="2000"/>
              <a:t>何某爱好弹钢琴，退休后在家支起两架钢琴除自己弹奏之外，还招了几个学生，在晚上进行教学活动。此起彼伏的琴声并没有让小区的生活变得多姿多彩，反而成为影响邻居休息的噪声在居委会、派出所多次协调未果的情况下，邻居把何某告上了法庭。何某则认为自己是在合法行使权利。</a:t>
            </a:r>
            <a:endParaRPr lang="zh-CN" altLang="en-US" sz="2000"/>
          </a:p>
        </p:txBody>
      </p:sp>
      <p:pic>
        <p:nvPicPr>
          <p:cNvPr id="2097235" name="图片 3" descr="upload_post_object_v2_217918815"/>
          <p:cNvPicPr>
            <a:picLocks noChangeAspect="1"/>
          </p:cNvPicPr>
          <p:nvPr/>
        </p:nvPicPr>
        <p:blipFill>
          <a:blip r:embed="rId4"/>
          <a:stretch>
            <a:fillRect/>
          </a:stretch>
        </p:blipFill>
        <p:spPr>
          <a:xfrm>
            <a:off x="4407953" y="992149"/>
            <a:ext cx="6582690" cy="4041221"/>
          </a:xfrm>
          <a:prstGeom prst="rect">
            <a:avLst/>
          </a:prstGeom>
        </p:spPr>
      </p:pic>
      <p:sp>
        <p:nvSpPr>
          <p:cNvPr id="1048811" name="文本框 4"/>
          <p:cNvSpPr txBox="1"/>
          <p:nvPr userDrawn="1"/>
        </p:nvSpPr>
        <p:spPr>
          <a:xfrm>
            <a:off x="5038225" y="5341930"/>
            <a:ext cx="4682452" cy="369570"/>
          </a:xfrm>
          <a:prstGeom prst="rect">
            <a:avLst/>
          </a:prstGeom>
        </p:spPr>
        <p:txBody>
          <a:bodyPr wrap="square" rtlCol="0">
            <a:noAutofit/>
          </a:bodyPr>
          <a:p>
            <a:r>
              <a:rPr lang="zh-CN" altLang="en-US" sz="2000" b="1"/>
              <a:t>何某的行为是否侵犯了邻居的权益？</a:t>
            </a:r>
            <a:endParaRPr lang="zh-CN" altLang="en-US" sz="2000" b="1"/>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01" name=""/>
        <p:cNvGrpSpPr/>
        <p:nvPr/>
      </p:nvGrpSpPr>
      <p:grpSpPr>
        <a:xfrm>
          <a:off x="0" y="0"/>
          <a:ext cx="0" cy="0"/>
          <a:chOff x="0" y="0"/>
          <a:chExt cx="0" cy="0"/>
        </a:xfrm>
      </p:grpSpPr>
      <p:sp>
        <p:nvSpPr>
          <p:cNvPr id="1048812" name="文本框 3"/>
          <p:cNvSpPr txBox="1"/>
          <p:nvPr>
            <p:custDataLst>
              <p:tags r:id="rId2"/>
            </p:custDataLst>
          </p:nvPr>
        </p:nvSpPr>
        <p:spPr>
          <a:xfrm>
            <a:off x="609605" y="609605"/>
            <a:ext cx="10972876"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600" b="1" spc="200">
                <a:solidFill>
                  <a:srgbClr val="C00000"/>
                </a:solidFill>
                <a:latin typeface="微软雅黑" panose="020B0503020204020204" pitchFamily="34" charset="-122"/>
                <a:ea typeface="微软雅黑" panose="020B0503020204020204" pitchFamily="34" charset="-122"/>
              </a:rPr>
              <a:t>全民守法的要求：</a:t>
            </a:r>
            <a:endParaRPr lang="zh-CN" altLang="en-US" sz="3600" b="1" spc="200">
              <a:solidFill>
                <a:srgbClr val="C00000"/>
              </a:solidFill>
              <a:latin typeface="微软雅黑" panose="020B0503020204020204" pitchFamily="34" charset="-122"/>
              <a:ea typeface="微软雅黑" panose="020B0503020204020204" pitchFamily="34" charset="-122"/>
            </a:endParaRPr>
          </a:p>
        </p:txBody>
      </p:sp>
      <p:sp>
        <p:nvSpPr>
          <p:cNvPr id="1048813" name="圆角矩形 98"/>
          <p:cNvSpPr/>
          <p:nvPr>
            <p:custDataLst>
              <p:tags r:id="rId3"/>
            </p:custDataLst>
          </p:nvPr>
        </p:nvSpPr>
        <p:spPr>
          <a:xfrm>
            <a:off x="6626530" y="1704852"/>
            <a:ext cx="4956382" cy="3824723"/>
          </a:xfrm>
          <a:prstGeom prst="roundRect">
            <a:avLst>
              <a:gd name="adj" fmla="val 17125"/>
            </a:avLst>
          </a:prstGeom>
          <a:solidFill>
            <a:srgbClr val="FAFAFA"/>
          </a:solidFill>
          <a:ln w="12700" cap="rnd">
            <a:noFill/>
            <a:prstDash val="solid"/>
            <a:round/>
          </a:ln>
          <a:effectLst>
            <a:outerShdw blurRad="279400" dist="165100" dir="4200000" sx="95000" sy="95000" algn="ctr" rotWithShape="0">
              <a:schemeClr val="accent1">
                <a:lumMod val="75000"/>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1048814" name="圆角矩形 7"/>
          <p:cNvSpPr/>
          <p:nvPr>
            <p:custDataLst>
              <p:tags r:id="rId4"/>
            </p:custDataLst>
          </p:nvPr>
        </p:nvSpPr>
        <p:spPr>
          <a:xfrm>
            <a:off x="7301228" y="2263519"/>
            <a:ext cx="938275" cy="939707"/>
          </a:xfrm>
          <a:prstGeom prst="roundRect">
            <a:avLst/>
          </a:prstGeom>
          <a:solidFill>
            <a:srgbClr val="C00000"/>
          </a:solidFill>
          <a:ln>
            <a:noFill/>
          </a:ln>
          <a:effectLst>
            <a:outerShdw blurRad="254000" dist="114300" dir="4020000" sx="79000" sy="79000" algn="t" rotWithShape="0">
              <a:schemeClr val="accent1">
                <a:lumMod val="75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b="1">
                <a:solidFill>
                  <a:schemeClr val="lt1"/>
                </a:solidFill>
              </a:rPr>
              <a:t>2</a:t>
            </a:r>
            <a:endParaRPr lang="en-US" altLang="zh-CN" b="1">
              <a:solidFill>
                <a:schemeClr val="lt1"/>
              </a:solidFill>
            </a:endParaRPr>
          </a:p>
        </p:txBody>
      </p:sp>
      <p:sp>
        <p:nvSpPr>
          <p:cNvPr id="1048815" name="文本框 8"/>
          <p:cNvSpPr txBox="1"/>
          <p:nvPr>
            <p:custDataLst>
              <p:tags r:id="rId5"/>
            </p:custDataLst>
          </p:nvPr>
        </p:nvSpPr>
        <p:spPr>
          <a:xfrm>
            <a:off x="7118791" y="3352919"/>
            <a:ext cx="4361903" cy="2108611"/>
          </a:xfrm>
          <a:prstGeom prst="rect">
            <a:avLst/>
          </a:prstGeom>
          <a:noFill/>
        </p:spPr>
        <p:txBody>
          <a:bodyPr wrap="square" rtlCol="0">
            <a:normAutofit/>
          </a:bodyPr>
          <a:p>
            <a:pPr marL="0" lvl="0" indent="0" algn="l">
              <a:lnSpc>
                <a:spcPct val="120000"/>
              </a:lnSpc>
              <a:spcBef>
                <a:spcPts val="0"/>
              </a:spcBef>
              <a:spcAft>
                <a:spcPts val="800"/>
              </a:spcAft>
              <a:buSzPct val="100000"/>
              <a:buNone/>
            </a:pPr>
            <a:r>
              <a:rPr lang="zh-CN" altLang="en-US" sz="2200" b="1" spc="140">
                <a:solidFill>
                  <a:schemeClr val="tx1"/>
                </a:solidFill>
              </a:rPr>
              <a:t>全民守法要求依法履行义务。在享有权利的同时，公民也负有相应的义务。只有所有的人都依法履行自己的义务，才能维护公共安全和社会秩序。</a:t>
            </a:r>
            <a:endParaRPr lang="zh-CN" altLang="en-US" sz="2200" b="1" spc="140">
              <a:solidFill>
                <a:schemeClr val="tx1"/>
              </a:solidFill>
            </a:endParaRPr>
          </a:p>
        </p:txBody>
      </p:sp>
      <p:sp>
        <p:nvSpPr>
          <p:cNvPr id="1048816" name="圆角矩形 90"/>
          <p:cNvSpPr/>
          <p:nvPr>
            <p:custDataLst>
              <p:tags r:id="rId6"/>
            </p:custDataLst>
          </p:nvPr>
        </p:nvSpPr>
        <p:spPr>
          <a:xfrm>
            <a:off x="609088" y="1631795"/>
            <a:ext cx="4956382" cy="3824723"/>
          </a:xfrm>
          <a:prstGeom prst="roundRect">
            <a:avLst>
              <a:gd name="adj" fmla="val 17125"/>
            </a:avLst>
          </a:prstGeom>
          <a:solidFill>
            <a:srgbClr val="FAFAFA"/>
          </a:solidFill>
          <a:ln w="12700" cap="rnd">
            <a:noFill/>
            <a:prstDash val="solid"/>
            <a:round/>
          </a:ln>
          <a:effectLst>
            <a:outerShdw blurRad="279400" dist="165100" dir="4200000" sx="95000" sy="95000" algn="ctr" rotWithShape="0">
              <a:schemeClr val="accent1">
                <a:lumMod val="75000"/>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
        <p:nvSpPr>
          <p:cNvPr id="1048817" name="圆角矩形 91"/>
          <p:cNvSpPr/>
          <p:nvPr>
            <p:custDataLst>
              <p:tags r:id="rId7"/>
            </p:custDataLst>
          </p:nvPr>
        </p:nvSpPr>
        <p:spPr>
          <a:xfrm>
            <a:off x="1283786" y="2190463"/>
            <a:ext cx="938275" cy="939707"/>
          </a:xfrm>
          <a:prstGeom prst="roundRect">
            <a:avLst/>
          </a:prstGeom>
          <a:solidFill>
            <a:srgbClr val="C00000"/>
          </a:solidFill>
          <a:ln>
            <a:noFill/>
          </a:ln>
          <a:effectLst>
            <a:outerShdw blurRad="254000" dist="114300" dir="4020000" sx="79000" sy="79000" algn="t" rotWithShape="0">
              <a:schemeClr val="accent5">
                <a:lumMod val="75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b="1">
                <a:solidFill>
                  <a:schemeClr val="lt1"/>
                </a:solidFill>
              </a:rPr>
              <a:t>1</a:t>
            </a:r>
            <a:endParaRPr lang="en-US" altLang="zh-CN" b="1">
              <a:solidFill>
                <a:schemeClr val="lt1"/>
              </a:solidFill>
            </a:endParaRPr>
          </a:p>
        </p:txBody>
      </p:sp>
      <p:sp>
        <p:nvSpPr>
          <p:cNvPr id="1048818" name="文本框 15"/>
          <p:cNvSpPr txBox="1"/>
          <p:nvPr>
            <p:custDataLst>
              <p:tags r:id="rId8"/>
            </p:custDataLst>
          </p:nvPr>
        </p:nvSpPr>
        <p:spPr>
          <a:xfrm>
            <a:off x="1102373" y="3279863"/>
            <a:ext cx="4361903" cy="2108611"/>
          </a:xfrm>
          <a:prstGeom prst="rect">
            <a:avLst/>
          </a:prstGeom>
          <a:noFill/>
        </p:spPr>
        <p:txBody>
          <a:bodyPr wrap="square" rtlCol="0">
            <a:normAutofit/>
          </a:bodyPr>
          <a:p>
            <a:pPr marL="0" lvl="0" indent="0" algn="l">
              <a:lnSpc>
                <a:spcPct val="120000"/>
              </a:lnSpc>
              <a:spcBef>
                <a:spcPts val="0"/>
              </a:spcBef>
              <a:spcAft>
                <a:spcPts val="800"/>
              </a:spcAft>
              <a:buSzPct val="100000"/>
              <a:buNone/>
            </a:pPr>
            <a:r>
              <a:rPr lang="zh-CN" altLang="en-US" sz="2200" b="1" spc="140">
                <a:solidFill>
                  <a:schemeClr val="tx1"/>
                </a:solidFill>
              </a:rPr>
              <a:t>全民守法要求依法行使权利。公民在行使自由和权利的时候不得损害国家的、社会的、集体的利益和其他公民的合法的自由和权利。</a:t>
            </a:r>
            <a:endParaRPr lang="zh-CN" altLang="en-US" sz="2200" b="1" spc="140">
              <a:solidFill>
                <a:schemeClr val="tx1"/>
              </a:solidFill>
            </a:endParaRPr>
          </a:p>
        </p:txBody>
      </p:sp>
      <p:sp>
        <p:nvSpPr>
          <p:cNvPr id="1048819" name="矩形 12"/>
          <p:cNvSpPr/>
          <p:nvPr>
            <p:custDataLst>
              <p:tags r:id="rId9"/>
            </p:custDataLst>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Tree>
    <p:custDataLst>
      <p:tags r:id="rId10"/>
    </p:custData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02" name=""/>
        <p:cNvGrpSpPr/>
        <p:nvPr/>
      </p:nvGrpSpPr>
      <p:grpSpPr>
        <a:xfrm>
          <a:off x="0" y="0"/>
          <a:ext cx="0" cy="0"/>
          <a:chOff x="0" y="0"/>
          <a:chExt cx="0" cy="0"/>
        </a:xfrm>
      </p:grpSpPr>
      <p:sp>
        <p:nvSpPr>
          <p:cNvPr id="1048820" name="矩形 4"/>
          <p:cNvSpPr/>
          <p:nvPr>
            <p:custDataLst>
              <p:tags r:id="rId2"/>
            </p:custDataLst>
          </p:nvPr>
        </p:nvSpPr>
        <p:spPr>
          <a:xfrm>
            <a:off x="914359" y="1371584"/>
            <a:ext cx="10363283" cy="4114833"/>
          </a:xfrm>
          <a:custGeom>
            <a:avLst/>
            <a:gdLst>
              <a:gd name="connsiteX0" fmla="*/ 0 w 9899943"/>
              <a:gd name="connsiteY0" fmla="*/ 0 h 4048220"/>
              <a:gd name="connsiteX1" fmla="*/ 9899943 w 9899943"/>
              <a:gd name="connsiteY1" fmla="*/ 0 h 4048220"/>
              <a:gd name="connsiteX2" fmla="*/ 9899943 w 9899943"/>
              <a:gd name="connsiteY2" fmla="*/ 4048220 h 4048220"/>
              <a:gd name="connsiteX3" fmla="*/ 0 w 9899943"/>
              <a:gd name="connsiteY3" fmla="*/ 4048220 h 4048220"/>
              <a:gd name="connsiteX4" fmla="*/ 0 w 9899943"/>
              <a:gd name="connsiteY4" fmla="*/ 0 h 4048220"/>
              <a:gd name="connsiteX0-1" fmla="*/ 0 w 9899943"/>
              <a:gd name="connsiteY0-2" fmla="*/ 0 h 4048220"/>
              <a:gd name="connsiteX1-3" fmla="*/ 9899943 w 9899943"/>
              <a:gd name="connsiteY1-4" fmla="*/ 0 h 4048220"/>
              <a:gd name="connsiteX2-5" fmla="*/ 9899943 w 9899943"/>
              <a:gd name="connsiteY2-6" fmla="*/ 4048220 h 4048220"/>
              <a:gd name="connsiteX3-7" fmla="*/ 808083 w 9899943"/>
              <a:gd name="connsiteY3-8" fmla="*/ 4043410 h 4048220"/>
              <a:gd name="connsiteX4-9" fmla="*/ 0 w 9899943"/>
              <a:gd name="connsiteY4-10" fmla="*/ 4048220 h 4048220"/>
              <a:gd name="connsiteX5" fmla="*/ 0 w 9899943"/>
              <a:gd name="connsiteY5" fmla="*/ 0 h 4048220"/>
              <a:gd name="connsiteX0-11" fmla="*/ 0 w 9899943"/>
              <a:gd name="connsiteY0-12" fmla="*/ 0 h 4048220"/>
              <a:gd name="connsiteX1-13" fmla="*/ 9899943 w 9899943"/>
              <a:gd name="connsiteY1-14" fmla="*/ 0 h 4048220"/>
              <a:gd name="connsiteX2-15" fmla="*/ 9899943 w 9899943"/>
              <a:gd name="connsiteY2-16" fmla="*/ 4048220 h 4048220"/>
              <a:gd name="connsiteX3-17" fmla="*/ 1730103 w 9899943"/>
              <a:gd name="connsiteY3-18" fmla="*/ 4043410 h 4048220"/>
              <a:gd name="connsiteX4-19" fmla="*/ 808083 w 9899943"/>
              <a:gd name="connsiteY4-20" fmla="*/ 4043410 h 4048220"/>
              <a:gd name="connsiteX5-21" fmla="*/ 0 w 9899943"/>
              <a:gd name="connsiteY5-22" fmla="*/ 4048220 h 4048220"/>
              <a:gd name="connsiteX6" fmla="*/ 0 w 9899943"/>
              <a:gd name="connsiteY6" fmla="*/ 0 h 4048220"/>
              <a:gd name="connsiteX0-23" fmla="*/ 808083 w 9899943"/>
              <a:gd name="connsiteY0-24" fmla="*/ 4043410 h 4134850"/>
              <a:gd name="connsiteX1-25" fmla="*/ 0 w 9899943"/>
              <a:gd name="connsiteY1-26" fmla="*/ 4048220 h 4134850"/>
              <a:gd name="connsiteX2-27" fmla="*/ 0 w 9899943"/>
              <a:gd name="connsiteY2-28" fmla="*/ 0 h 4134850"/>
              <a:gd name="connsiteX3-29" fmla="*/ 9899943 w 9899943"/>
              <a:gd name="connsiteY3-30" fmla="*/ 0 h 4134850"/>
              <a:gd name="connsiteX4-31" fmla="*/ 9899943 w 9899943"/>
              <a:gd name="connsiteY4-32" fmla="*/ 4048220 h 4134850"/>
              <a:gd name="connsiteX5-33" fmla="*/ 1730103 w 9899943"/>
              <a:gd name="connsiteY5-34" fmla="*/ 4043410 h 4134850"/>
              <a:gd name="connsiteX6-35" fmla="*/ 899523 w 9899943"/>
              <a:gd name="connsiteY6-36" fmla="*/ 4134850 h 4134850"/>
              <a:gd name="connsiteX0-37" fmla="*/ 808083 w 9899943"/>
              <a:gd name="connsiteY0-38" fmla="*/ 4043410 h 4048220"/>
              <a:gd name="connsiteX1-39" fmla="*/ 0 w 9899943"/>
              <a:gd name="connsiteY1-40" fmla="*/ 4048220 h 4048220"/>
              <a:gd name="connsiteX2-41" fmla="*/ 0 w 9899943"/>
              <a:gd name="connsiteY2-42" fmla="*/ 0 h 4048220"/>
              <a:gd name="connsiteX3-43" fmla="*/ 9899943 w 9899943"/>
              <a:gd name="connsiteY3-44" fmla="*/ 0 h 4048220"/>
              <a:gd name="connsiteX4-45" fmla="*/ 9899943 w 9899943"/>
              <a:gd name="connsiteY4-46" fmla="*/ 4048220 h 4048220"/>
              <a:gd name="connsiteX5-47" fmla="*/ 1730103 w 9899943"/>
              <a:gd name="connsiteY5-48" fmla="*/ 4043410 h 40482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899943" h="4048220">
                <a:moveTo>
                  <a:pt x="808083" y="4043410"/>
                </a:moveTo>
                <a:lnTo>
                  <a:pt x="0" y="4048220"/>
                </a:lnTo>
                <a:lnTo>
                  <a:pt x="0" y="0"/>
                </a:lnTo>
                <a:lnTo>
                  <a:pt x="9899943" y="0"/>
                </a:lnTo>
                <a:lnTo>
                  <a:pt x="9899943" y="4048220"/>
                </a:lnTo>
                <a:lnTo>
                  <a:pt x="1730103" y="4043410"/>
                </a:lnTo>
              </a:path>
            </a:pathLst>
          </a:custGeom>
          <a:noFill/>
          <a:ln w="349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048821" name="衬底"/>
          <p:cNvSpPr/>
          <p:nvPr>
            <p:custDataLst>
              <p:tags r:id="rId3"/>
            </p:custDataLst>
          </p:nvPr>
        </p:nvSpPr>
        <p:spPr>
          <a:xfrm>
            <a:off x="5568977" y="610253"/>
            <a:ext cx="5479758" cy="5637505"/>
          </a:xfrm>
          <a:prstGeom prst="rect">
            <a:avLst/>
          </a:prstGeom>
          <a:solidFill>
            <a:srgbClr val="FFFFFF"/>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048822" name="Title 6"/>
          <p:cNvSpPr txBox="1"/>
          <p:nvPr>
            <p:custDataLst>
              <p:tags r:id="rId4"/>
            </p:custDataLst>
          </p:nvPr>
        </p:nvSpPr>
        <p:spPr>
          <a:xfrm>
            <a:off x="1447740" y="1981264"/>
            <a:ext cx="3968496" cy="289547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全民守法意味着依法维护自己的正当权益。当自己的合法权益遭受侵害时，应通过合法的手段，理性维权。可以通过和解、调解、仲裁、诉讼等方式，解决争议、化解矛盾，不应诉诸暴力或其他违法手段。</a:t>
            </a:r>
            <a:endPar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823" name="Title 6"/>
          <p:cNvSpPr txBox="1"/>
          <p:nvPr>
            <p:custDataLst>
              <p:tags r:id="rId5"/>
            </p:custDataLst>
          </p:nvPr>
        </p:nvSpPr>
        <p:spPr>
          <a:xfrm>
            <a:off x="5873442" y="914400"/>
            <a:ext cx="4870818" cy="50292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全面依法治国最广泛、最深厚的基础是人民，必须坚持为了人民、依靠人民。要把体现人民利益、反映人民愿望、维护人民权益、增进人民福祉落实到全面依法治国各领域全过程。推进全面依法治国，根本目的是依法保障人民权益。要积极回应人民群众新要求新期待，系统研究谋划和解决法治领域人民群众反映强烈的突出问题，不断增强人民群众获得感、幸福感、安全感，用法治保障人民安居乐业。</a:t>
            </a:r>
            <a:endPar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——习近平2020年11月16日至17日在中央全面依法治国工作会议上的讲话</a:t>
            </a:r>
            <a:endPar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824" name="矩形 12"/>
          <p:cNvSpPr/>
          <p:nvPr>
            <p:custDataLst>
              <p:tags r:id="rId6"/>
            </p:custDataLst>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Tree>
    <p:custDataLst>
      <p:tags r:id="rId7"/>
    </p:custData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03" name=""/>
        <p:cNvGrpSpPr/>
        <p:nvPr/>
      </p:nvGrpSpPr>
      <p:grpSpPr>
        <a:xfrm>
          <a:off x="0" y="0"/>
          <a:ext cx="0" cy="0"/>
          <a:chOff x="0" y="0"/>
          <a:chExt cx="0" cy="0"/>
        </a:xfrm>
      </p:grpSpPr>
      <p:grpSp>
        <p:nvGrpSpPr>
          <p:cNvPr id="104" name="Group 1"/>
          <p:cNvGrpSpPr/>
          <p:nvPr/>
        </p:nvGrpSpPr>
        <p:grpSpPr>
          <a:xfrm>
            <a:off x="1022711" y="990250"/>
            <a:ext cx="1793158" cy="1143056"/>
            <a:chOff x="2048194" y="2661903"/>
            <a:chExt cx="1793392" cy="1143205"/>
          </a:xfrm>
          <a:solidFill>
            <a:srgbClr val="C00000"/>
          </a:solidFill>
        </p:grpSpPr>
        <p:sp>
          <p:nvSpPr>
            <p:cNvPr id="1048825" name="Oval 33"/>
            <p:cNvSpPr>
              <a:spLocks noChangeArrowheads="1"/>
            </p:cNvSpPr>
            <p:nvPr/>
          </p:nvSpPr>
          <p:spPr>
            <a:xfrm rot="5566472">
              <a:off x="3097657" y="2987120"/>
              <a:ext cx="132659" cy="165740"/>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26" name="Oval 34"/>
            <p:cNvSpPr>
              <a:spLocks noChangeArrowheads="1"/>
            </p:cNvSpPr>
            <p:nvPr/>
          </p:nvSpPr>
          <p:spPr>
            <a:xfrm rot="5566472">
              <a:off x="3074703" y="2891170"/>
              <a:ext cx="92980" cy="112251"/>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27" name="Oval 35"/>
            <p:cNvSpPr>
              <a:spLocks noChangeArrowheads="1"/>
            </p:cNvSpPr>
            <p:nvPr/>
          </p:nvSpPr>
          <p:spPr>
            <a:xfrm rot="5566472">
              <a:off x="3017097" y="2803437"/>
              <a:ext cx="81100" cy="97909"/>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28" name="Oval 36"/>
            <p:cNvSpPr>
              <a:spLocks noChangeArrowheads="1"/>
            </p:cNvSpPr>
            <p:nvPr/>
          </p:nvSpPr>
          <p:spPr>
            <a:xfrm rot="5566472">
              <a:off x="2966656" y="2736627"/>
              <a:ext cx="65432" cy="82248"/>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29" name="Oval 37"/>
            <p:cNvSpPr>
              <a:spLocks noChangeArrowheads="1"/>
            </p:cNvSpPr>
            <p:nvPr/>
          </p:nvSpPr>
          <p:spPr>
            <a:xfrm rot="5566472">
              <a:off x="2888908" y="2662701"/>
              <a:ext cx="65432" cy="82248"/>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30" name="Freeform 38"/>
            <p:cNvSpPr>
              <a:spLocks noChangeArrowheads="1"/>
            </p:cNvSpPr>
            <p:nvPr/>
          </p:nvSpPr>
          <p:spPr>
            <a:xfrm rot="6300000">
              <a:off x="2231122" y="2478975"/>
              <a:ext cx="638619" cy="1004476"/>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31" name="Oval 40"/>
            <p:cNvSpPr>
              <a:spLocks noChangeArrowheads="1"/>
            </p:cNvSpPr>
            <p:nvPr/>
          </p:nvSpPr>
          <p:spPr>
            <a:xfrm rot="16033528" flipV="1">
              <a:off x="3692386" y="3314152"/>
              <a:ext cx="132659" cy="165740"/>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32" name="Oval 41"/>
            <p:cNvSpPr>
              <a:spLocks noChangeArrowheads="1"/>
            </p:cNvSpPr>
            <p:nvPr/>
          </p:nvSpPr>
          <p:spPr>
            <a:xfrm rot="16033528" flipV="1">
              <a:off x="3669432" y="3463592"/>
              <a:ext cx="92980" cy="112251"/>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33" name="Oval 42"/>
            <p:cNvSpPr>
              <a:spLocks noChangeArrowheads="1"/>
            </p:cNvSpPr>
            <p:nvPr/>
          </p:nvSpPr>
          <p:spPr>
            <a:xfrm rot="16033528" flipV="1">
              <a:off x="3611826" y="3565666"/>
              <a:ext cx="81100" cy="97909"/>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34" name="Oval 43"/>
            <p:cNvSpPr>
              <a:spLocks noChangeArrowheads="1"/>
            </p:cNvSpPr>
            <p:nvPr/>
          </p:nvSpPr>
          <p:spPr>
            <a:xfrm rot="16033528" flipV="1">
              <a:off x="3561385" y="3648136"/>
              <a:ext cx="65432" cy="82248"/>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35" name="Oval 44"/>
            <p:cNvSpPr>
              <a:spLocks noChangeArrowheads="1"/>
            </p:cNvSpPr>
            <p:nvPr/>
          </p:nvSpPr>
          <p:spPr>
            <a:xfrm rot="16033528" flipV="1">
              <a:off x="3483637" y="3722062"/>
              <a:ext cx="65432" cy="82248"/>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36" name="Freeform 45"/>
            <p:cNvSpPr>
              <a:spLocks noChangeArrowheads="1"/>
            </p:cNvSpPr>
            <p:nvPr/>
          </p:nvSpPr>
          <p:spPr>
            <a:xfrm rot="15300000" flipV="1">
              <a:off x="2825851" y="2983561"/>
              <a:ext cx="638619" cy="1004476"/>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grpSp>
      <p:sp>
        <p:nvSpPr>
          <p:cNvPr id="1048837" name="文本框 26"/>
          <p:cNvSpPr txBox="1"/>
          <p:nvPr/>
        </p:nvSpPr>
        <p:spPr>
          <a:xfrm>
            <a:off x="518197" y="2378746"/>
            <a:ext cx="2729570" cy="2491741"/>
          </a:xfrm>
          <a:prstGeom prst="rect">
            <a:avLst/>
          </a:prstGeom>
          <a:noFill/>
        </p:spPr>
        <p:txBody>
          <a:bodyPr wrap="square" rtlCol="0">
            <a:spAutoFit/>
          </a:bodyPr>
          <a:p>
            <a:pPr lvl="0" algn="ctr" fontAlgn="base">
              <a:spcBef>
                <a:spcPct val="0"/>
              </a:spcBef>
              <a:spcAft>
                <a:spcPct val="0"/>
              </a:spcAft>
            </a:pPr>
            <a:r>
              <a:rPr lang="en-US" altLang="zh-CN" sz="1600">
                <a:solidFill>
                  <a:srgbClr val="1F1F1F"/>
                </a:solidFill>
                <a:latin typeface="思源黑体 CN Normal"/>
              </a:rPr>
              <a:t>1.</a:t>
            </a:r>
            <a:r>
              <a:rPr lang="zh-CN" altLang="en-US" b="1">
                <a:solidFill>
                  <a:srgbClr val="1F1F1F"/>
                </a:solidFill>
                <a:latin typeface="思源黑体 CN Normal"/>
              </a:rPr>
              <a:t>推进全民守法，要着力增强全民法治观念，坚持把全民普法和守法作为依法治国的长期基础性工作，深入开展法治宣传教育，树立宪法法律至上、法律面前人人平等的法治理念，引导全民自觉守法、遇事找法、解决问题靠法</a:t>
            </a:r>
            <a:endParaRPr lang="en-US" altLang="zh-CN" b="1">
              <a:solidFill>
                <a:srgbClr val="1F1F1F"/>
              </a:solidFill>
              <a:latin typeface="思源黑体 CN Normal"/>
            </a:endParaRPr>
          </a:p>
        </p:txBody>
      </p:sp>
      <p:grpSp>
        <p:nvGrpSpPr>
          <p:cNvPr id="105" name="Group 3"/>
          <p:cNvGrpSpPr/>
          <p:nvPr/>
        </p:nvGrpSpPr>
        <p:grpSpPr>
          <a:xfrm>
            <a:off x="4771196" y="1111807"/>
            <a:ext cx="2187923" cy="1393866"/>
            <a:chOff x="5642418" y="2512670"/>
            <a:chExt cx="2188208" cy="1394048"/>
          </a:xfrm>
          <a:solidFill>
            <a:srgbClr val="C00000"/>
          </a:solidFill>
        </p:grpSpPr>
        <p:sp>
          <p:nvSpPr>
            <p:cNvPr id="1048838" name="Oval 69"/>
            <p:cNvSpPr>
              <a:spLocks noChangeArrowheads="1"/>
            </p:cNvSpPr>
            <p:nvPr/>
          </p:nvSpPr>
          <p:spPr>
            <a:xfrm rot="5566472">
              <a:off x="6922967" y="2909294"/>
              <a:ext cx="161762" cy="202229"/>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39" name="Oval 71"/>
            <p:cNvSpPr>
              <a:spLocks noChangeArrowheads="1"/>
            </p:cNvSpPr>
            <p:nvPr/>
          </p:nvSpPr>
          <p:spPr>
            <a:xfrm rot="5566472">
              <a:off x="6894924" y="2792299"/>
              <a:ext cx="113378" cy="136964"/>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40" name="Oval 72"/>
            <p:cNvSpPr>
              <a:spLocks noChangeArrowheads="1"/>
            </p:cNvSpPr>
            <p:nvPr/>
          </p:nvSpPr>
          <p:spPr>
            <a:xfrm rot="5566472">
              <a:off x="6824615" y="2685307"/>
              <a:ext cx="98893" cy="119465"/>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41" name="Oval 74"/>
            <p:cNvSpPr>
              <a:spLocks noChangeArrowheads="1"/>
            </p:cNvSpPr>
            <p:nvPr/>
          </p:nvSpPr>
          <p:spPr>
            <a:xfrm rot="5566472">
              <a:off x="6763052" y="2603831"/>
              <a:ext cx="79787" cy="100356"/>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42" name="Oval 75"/>
            <p:cNvSpPr>
              <a:spLocks noChangeArrowheads="1"/>
            </p:cNvSpPr>
            <p:nvPr/>
          </p:nvSpPr>
          <p:spPr>
            <a:xfrm rot="5566472">
              <a:off x="6668177" y="2513668"/>
              <a:ext cx="79787" cy="100356"/>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43" name="Freeform 77"/>
            <p:cNvSpPr>
              <a:spLocks noChangeArrowheads="1"/>
            </p:cNvSpPr>
            <p:nvPr/>
          </p:nvSpPr>
          <p:spPr>
            <a:xfrm rot="6300000">
              <a:off x="5865867" y="2289221"/>
              <a:ext cx="778723" cy="1225621"/>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44" name="Oval 79"/>
            <p:cNvSpPr>
              <a:spLocks noChangeArrowheads="1"/>
            </p:cNvSpPr>
            <p:nvPr/>
          </p:nvSpPr>
          <p:spPr>
            <a:xfrm rot="16033528" flipV="1">
              <a:off x="7648631" y="3307866"/>
              <a:ext cx="161762" cy="202229"/>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45" name="Oval 80"/>
            <p:cNvSpPr>
              <a:spLocks noChangeArrowheads="1"/>
            </p:cNvSpPr>
            <p:nvPr/>
          </p:nvSpPr>
          <p:spPr>
            <a:xfrm rot="16033528" flipV="1">
              <a:off x="7620588" y="3490125"/>
              <a:ext cx="113378" cy="136964"/>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46" name="Oval 81"/>
            <p:cNvSpPr>
              <a:spLocks noChangeArrowheads="1"/>
            </p:cNvSpPr>
            <p:nvPr/>
          </p:nvSpPr>
          <p:spPr>
            <a:xfrm rot="16033528" flipV="1">
              <a:off x="7550279" y="3614616"/>
              <a:ext cx="98893" cy="119465"/>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47" name="Oval 82"/>
            <p:cNvSpPr>
              <a:spLocks noChangeArrowheads="1"/>
            </p:cNvSpPr>
            <p:nvPr/>
          </p:nvSpPr>
          <p:spPr>
            <a:xfrm rot="16033528" flipV="1">
              <a:off x="7488716" y="3715201"/>
              <a:ext cx="79787" cy="100356"/>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48" name="Oval 83"/>
            <p:cNvSpPr>
              <a:spLocks noChangeArrowheads="1"/>
            </p:cNvSpPr>
            <p:nvPr/>
          </p:nvSpPr>
          <p:spPr>
            <a:xfrm rot="16033528" flipV="1">
              <a:off x="7393841" y="3805364"/>
              <a:ext cx="79787" cy="100356"/>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49" name="Freeform 84"/>
            <p:cNvSpPr>
              <a:spLocks noChangeArrowheads="1"/>
            </p:cNvSpPr>
            <p:nvPr/>
          </p:nvSpPr>
          <p:spPr>
            <a:xfrm rot="15300000" flipV="1">
              <a:off x="6591531" y="2904546"/>
              <a:ext cx="778723" cy="1225621"/>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grpSp>
      <p:grpSp>
        <p:nvGrpSpPr>
          <p:cNvPr id="106" name="Group 4"/>
          <p:cNvGrpSpPr/>
          <p:nvPr/>
        </p:nvGrpSpPr>
        <p:grpSpPr>
          <a:xfrm>
            <a:off x="8259968" y="3710502"/>
            <a:ext cx="2476497" cy="1578975"/>
            <a:chOff x="7666985" y="2447884"/>
            <a:chExt cx="2476820" cy="1579181"/>
          </a:xfrm>
          <a:solidFill>
            <a:srgbClr val="C00000"/>
          </a:solidFill>
        </p:grpSpPr>
        <p:sp>
          <p:nvSpPr>
            <p:cNvPr id="1048850" name="Oval 86"/>
            <p:cNvSpPr>
              <a:spLocks noChangeArrowheads="1"/>
            </p:cNvSpPr>
            <p:nvPr/>
          </p:nvSpPr>
          <p:spPr>
            <a:xfrm rot="5566472">
              <a:off x="9116361" y="2897108"/>
              <a:ext cx="183252" cy="228900"/>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51" name="Oval 87"/>
            <p:cNvSpPr>
              <a:spLocks noChangeArrowheads="1"/>
            </p:cNvSpPr>
            <p:nvPr/>
          </p:nvSpPr>
          <p:spPr>
            <a:xfrm rot="5566472">
              <a:off x="9084675" y="2764562"/>
              <a:ext cx="128440" cy="155027"/>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52" name="Oval 88"/>
            <p:cNvSpPr>
              <a:spLocks noChangeArrowheads="1"/>
            </p:cNvSpPr>
            <p:nvPr/>
          </p:nvSpPr>
          <p:spPr>
            <a:xfrm rot="5566472">
              <a:off x="9005123" y="2643374"/>
              <a:ext cx="112030" cy="135220"/>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53" name="Oval 89"/>
            <p:cNvSpPr>
              <a:spLocks noChangeArrowheads="1"/>
            </p:cNvSpPr>
            <p:nvPr/>
          </p:nvSpPr>
          <p:spPr>
            <a:xfrm rot="5566472">
              <a:off x="8935468" y="2551089"/>
              <a:ext cx="90386" cy="113591"/>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54" name="Oval 90"/>
            <p:cNvSpPr>
              <a:spLocks noChangeArrowheads="1"/>
            </p:cNvSpPr>
            <p:nvPr/>
          </p:nvSpPr>
          <p:spPr>
            <a:xfrm rot="5566472">
              <a:off x="8828096" y="2448976"/>
              <a:ext cx="90386" cy="113591"/>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55" name="Freeform 91"/>
            <p:cNvSpPr>
              <a:spLocks noChangeArrowheads="1"/>
            </p:cNvSpPr>
            <p:nvPr/>
          </p:nvSpPr>
          <p:spPr>
            <a:xfrm rot="6300000">
              <a:off x="7919528" y="2195341"/>
              <a:ext cx="882173" cy="1387260"/>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56" name="Oval 93"/>
            <p:cNvSpPr>
              <a:spLocks noChangeArrowheads="1"/>
            </p:cNvSpPr>
            <p:nvPr/>
          </p:nvSpPr>
          <p:spPr>
            <a:xfrm rot="16033528" flipV="1">
              <a:off x="9937729" y="3348943"/>
              <a:ext cx="183252" cy="228900"/>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57" name="Oval 94"/>
            <p:cNvSpPr>
              <a:spLocks noChangeArrowheads="1"/>
            </p:cNvSpPr>
            <p:nvPr/>
          </p:nvSpPr>
          <p:spPr>
            <a:xfrm rot="16033528" flipV="1">
              <a:off x="9906043" y="3555361"/>
              <a:ext cx="128440" cy="155027"/>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58" name="Oval 95"/>
            <p:cNvSpPr>
              <a:spLocks noChangeArrowheads="1"/>
            </p:cNvSpPr>
            <p:nvPr/>
          </p:nvSpPr>
          <p:spPr>
            <a:xfrm rot="16033528" flipV="1">
              <a:off x="9826491" y="3696356"/>
              <a:ext cx="112030" cy="135220"/>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59" name="Oval 96"/>
            <p:cNvSpPr>
              <a:spLocks noChangeArrowheads="1"/>
            </p:cNvSpPr>
            <p:nvPr/>
          </p:nvSpPr>
          <p:spPr>
            <a:xfrm rot="16033528" flipV="1">
              <a:off x="9756836" y="3810270"/>
              <a:ext cx="90386" cy="113591"/>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60" name="Oval 97"/>
            <p:cNvSpPr>
              <a:spLocks noChangeArrowheads="1"/>
            </p:cNvSpPr>
            <p:nvPr/>
          </p:nvSpPr>
          <p:spPr>
            <a:xfrm rot="16033528" flipV="1">
              <a:off x="9649464" y="3912382"/>
              <a:ext cx="90386" cy="113591"/>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sp>
          <p:nvSpPr>
            <p:cNvPr id="1048861" name="Freeform 98"/>
            <p:cNvSpPr>
              <a:spLocks noChangeArrowheads="1"/>
            </p:cNvSpPr>
            <p:nvPr/>
          </p:nvSpPr>
          <p:spPr>
            <a:xfrm rot="15300000" flipV="1">
              <a:off x="8740896" y="2892349"/>
              <a:ext cx="882173" cy="1387260"/>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p:txBody>
        </p:sp>
      </p:grpSp>
      <p:sp>
        <p:nvSpPr>
          <p:cNvPr id="1048862" name="文本框 82"/>
          <p:cNvSpPr txBox="1"/>
          <p:nvPr/>
        </p:nvSpPr>
        <p:spPr>
          <a:xfrm>
            <a:off x="8576015" y="2835229"/>
            <a:ext cx="2768026" cy="337185"/>
          </a:xfrm>
          <a:prstGeom prst="rect">
            <a:avLst/>
          </a:prstGeom>
          <a:noFill/>
        </p:spPr>
        <p:txBody>
          <a:bodyPr wrap="square" rtlCol="0">
            <a:spAutoFit/>
          </a:bodyPr>
          <a:p>
            <a:pPr lvl="0" algn="ctr" fontAlgn="base">
              <a:spcBef>
                <a:spcPct val="0"/>
              </a:spcBef>
              <a:spcAft>
                <a:spcPct val="0"/>
              </a:spcAft>
            </a:pPr>
            <a:endParaRPr lang="en-US" altLang="zh-CN" sz="1600">
              <a:solidFill>
                <a:srgbClr val="1F1F1F"/>
              </a:solidFill>
              <a:latin typeface="思源黑体 CN Normal"/>
            </a:endParaRPr>
          </a:p>
        </p:txBody>
      </p:sp>
      <p:sp>
        <p:nvSpPr>
          <p:cNvPr id="104886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048864"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2097236" name="New picture"/>
          <p:cNvPicPr/>
          <p:nvPr/>
        </p:nvPicPr>
        <p:blipFill>
          <a:blip r:embed="rId2"/>
          <a:srcRect/>
          <a:stretch>
            <a:fillRect/>
          </a:stretch>
        </p:blipFill>
        <p:spPr>
          <a:xfrm>
            <a:off x="10538957" y="215452"/>
            <a:ext cx="1364574" cy="568573"/>
          </a:xfrm>
          <a:prstGeom prst="rect">
            <a:avLst/>
          </a:prstGeom>
          <a:ln>
            <a:noFill/>
          </a:ln>
        </p:spPr>
      </p:pic>
      <p:pic>
        <p:nvPicPr>
          <p:cNvPr id="2097237" name="New picture"/>
          <p:cNvPicPr/>
          <p:nvPr/>
        </p:nvPicPr>
        <p:blipFill>
          <a:blip r:embed="rId3"/>
          <a:srcRect/>
          <a:stretch>
            <a:fillRect/>
          </a:stretch>
        </p:blipFill>
        <p:spPr>
          <a:xfrm flipH="1">
            <a:off x="10751071" y="3643943"/>
            <a:ext cx="1658641" cy="3035178"/>
          </a:xfrm>
          <a:prstGeom prst="rect">
            <a:avLst/>
          </a:prstGeom>
          <a:ln>
            <a:noFill/>
          </a:ln>
        </p:spPr>
      </p:pic>
      <p:sp>
        <p:nvSpPr>
          <p:cNvPr id="1048865" name="文本框 1"/>
          <p:cNvSpPr txBox="1"/>
          <p:nvPr userDrawn="1"/>
        </p:nvSpPr>
        <p:spPr>
          <a:xfrm>
            <a:off x="7343454" y="1210909"/>
            <a:ext cx="3645812" cy="980821"/>
          </a:xfrm>
          <a:prstGeom prst="rect">
            <a:avLst/>
          </a:prstGeom>
        </p:spPr>
        <p:txBody>
          <a:bodyPr wrap="square" rtlCol="0" anchor="t">
            <a:noAutofit/>
          </a:bodyPr>
          <a:p>
            <a:r>
              <a:rPr lang="en-US" altLang="zh-CN" b="1"/>
              <a:t>2.</a:t>
            </a:r>
            <a:r>
              <a:rPr lang="zh-CN" altLang="en-US" b="1"/>
              <a:t>推进全民守法，要调动人民群众投身依法治国实践的积极性和主动性，使尊法守法成为全体人民的共同追求和自觉行动。</a:t>
            </a:r>
            <a:endParaRPr lang="zh-CN" altLang="en-US" b="1"/>
          </a:p>
        </p:txBody>
      </p:sp>
      <p:sp>
        <p:nvSpPr>
          <p:cNvPr id="1048866" name="文本框 2"/>
          <p:cNvSpPr txBox="1"/>
          <p:nvPr userDrawn="1"/>
        </p:nvSpPr>
        <p:spPr>
          <a:xfrm>
            <a:off x="4449446" y="3172398"/>
            <a:ext cx="2963662" cy="2055351"/>
          </a:xfrm>
          <a:prstGeom prst="rect">
            <a:avLst/>
          </a:prstGeom>
        </p:spPr>
        <p:txBody>
          <a:bodyPr wrap="square" rtlCol="0">
            <a:noAutofit/>
          </a:bodyPr>
          <a:p>
            <a:r>
              <a:rPr lang="en-US" altLang="zh-CN"/>
              <a:t>3</a:t>
            </a:r>
            <a:r>
              <a:rPr lang="en-US" altLang="zh-CN" b="1"/>
              <a:t>.</a:t>
            </a:r>
            <a:r>
              <a:rPr lang="zh-CN" altLang="en-US" b="1"/>
              <a:t>推进全民守法，要不断加强公民道德建设，弘扬中华优秀传统文化，增强法治的道德底蕴，强化规则意识，倡导契约精神，弘扬公序良俗，引导人们自觉履行法定义务、社会责任、家庭责任</a:t>
            </a:r>
            <a:r>
              <a:rPr lang="zh-CN" altLang="en-US"/>
              <a:t>。</a:t>
            </a:r>
            <a:endParaRPr lang="zh-CN" altLang="en-US"/>
          </a:p>
        </p:txBody>
      </p:sp>
      <p:sp>
        <p:nvSpPr>
          <p:cNvPr id="1048867" name="矩形 14"/>
          <p:cNvSpPr/>
          <p:nvPr>
            <p:custDataLst>
              <p:tags r:id="rId4"/>
            </p:custDataLst>
          </p:nvPr>
        </p:nvSpPr>
        <p:spPr>
          <a:xfrm>
            <a:off x="1027430" y="268060"/>
            <a:ext cx="9109519" cy="460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2400" b="1">
                <a:solidFill>
                  <a:srgbClr val="C00000"/>
                </a:solidFill>
                <a:latin typeface="思源黑体 CN Normal"/>
                <a:ea typeface="微软雅黑" panose="020B0503020204020204" pitchFamily="34" charset="-122"/>
              </a:rPr>
              <a:t>如何推进全民守法？</a:t>
            </a:r>
            <a:endParaRPr lang="zh-CN" altLang="en-US" sz="2400" b="1">
              <a:solidFill>
                <a:srgbClr val="C00000"/>
              </a:solidFill>
              <a:latin typeface="思源黑体 CN Normal"/>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rLst="">
                                      <p:cBhvr>
                                        <p:cTn id="7" dur="500"/>
                                        <p:tgtEl>
                                          <p:spTgt spid="104"/>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lt">
                                    <p:tmPct val="10000"/>
                                  </p:iterate>
                                  <p:childTnLst>
                                    <p:set>
                                      <p:cBhvr>
                                        <p:cTn id="10" dur="1" fill="hold">
                                          <p:stCondLst>
                                            <p:cond delay="0"/>
                                          </p:stCondLst>
                                        </p:cTn>
                                        <p:tgtEl>
                                          <p:spTgt spid="1048837"/>
                                        </p:tgtEl>
                                        <p:attrNameLst>
                                          <p:attrName>style.visibility</p:attrName>
                                        </p:attrNameLst>
                                      </p:cBhvr>
                                      <p:to>
                                        <p:strVal val="visible"/>
                                      </p:to>
                                    </p:set>
                                    <p:animEffect transition="in" filter="fade" prLst="">
                                      <p:cBhvr>
                                        <p:cTn id="11" dur="250"/>
                                        <p:tgtEl>
                                          <p:spTgt spid="1048837"/>
                                        </p:tgtEl>
                                      </p:cBhvr>
                                    </p:animEffect>
                                  </p:childTnLst>
                                </p:cTn>
                              </p:par>
                            </p:childTnLst>
                          </p:cTn>
                        </p:par>
                        <p:par>
                          <p:cTn id="12" fill="hold">
                            <p:stCondLst>
                              <p:cond delay="3224"/>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rLst="">
                                      <p:cBhvr>
                                        <p:cTn id="15" dur="500"/>
                                        <p:tgtEl>
                                          <p:spTgt spid="105"/>
                                        </p:tgtEl>
                                      </p:cBhvr>
                                    </p:animEffect>
                                  </p:childTnLst>
                                </p:cTn>
                              </p:par>
                            </p:childTnLst>
                          </p:cTn>
                        </p:par>
                        <p:par>
                          <p:cTn id="16" fill="hold">
                            <p:stCondLst>
                              <p:cond delay="3724"/>
                            </p:stCondLst>
                            <p:childTnLst>
                              <p:par>
                                <p:cTn id="17" presetID="10" presetClass="entr" presetSubtype="0"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rLst="">
                                      <p:cBhvr>
                                        <p:cTn id="19" dur="500"/>
                                        <p:tgtEl>
                                          <p:spTgt spid="106"/>
                                        </p:tgtEl>
                                      </p:cBhvr>
                                    </p:animEffect>
                                  </p:childTnLst>
                                </p:cTn>
                              </p:par>
                            </p:childTnLst>
                          </p:cTn>
                        </p:par>
                        <p:par>
                          <p:cTn id="20" fill="hold">
                            <p:stCondLst>
                              <p:cond delay="4224"/>
                            </p:stCondLst>
                            <p:childTnLst>
                              <p:par>
                                <p:cTn id="21" presetID="10" presetClass="entr" presetSubtype="0" fill="hold" grpId="7" nodeType="afterEffect">
                                  <p:stCondLst>
                                    <p:cond delay="0"/>
                                  </p:stCondLst>
                                  <p:iterate type="lt">
                                    <p:tmPct val="10000"/>
                                  </p:iterate>
                                  <p:childTnLst>
                                    <p:set>
                                      <p:cBhvr>
                                        <p:cTn id="22" dur="1" fill="hold">
                                          <p:stCondLst>
                                            <p:cond delay="0"/>
                                          </p:stCondLst>
                                        </p:cTn>
                                        <p:tgtEl>
                                          <p:spTgt spid="1048862"/>
                                        </p:tgtEl>
                                        <p:attrNameLst>
                                          <p:attrName>style.visibility</p:attrName>
                                        </p:attrNameLst>
                                      </p:cBhvr>
                                      <p:to>
                                        <p:strVal val="visible"/>
                                      </p:to>
                                    </p:set>
                                    <p:animEffect transition="in" filter="fade" prLst="">
                                      <p:cBhvr>
                                        <p:cTn id="23" dur="250"/>
                                        <p:tgtEl>
                                          <p:spTgt spid="1048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7" grpId="1"/>
      <p:bldP spid="1048862" grpId="7"/>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07" name=""/>
        <p:cNvGrpSpPr/>
        <p:nvPr/>
      </p:nvGrpSpPr>
      <p:grpSpPr>
        <a:xfrm>
          <a:off x="0" y="0"/>
          <a:ext cx="0" cy="0"/>
          <a:chOff x="0" y="0"/>
          <a:chExt cx="0" cy="0"/>
        </a:xfrm>
      </p:grpSpPr>
      <p:sp>
        <p:nvSpPr>
          <p:cNvPr id="1048868" name="矩形 10"/>
          <p:cNvSpPr/>
          <p:nvPr userDrawn="1">
            <p:custDataLst>
              <p:tags r:id="rId2"/>
            </p:custDataLst>
          </p:nvPr>
        </p:nvSpPr>
        <p:spPr>
          <a:xfrm>
            <a:off x="0" y="0"/>
            <a:ext cx="5644896" cy="6858000"/>
          </a:xfrm>
          <a:prstGeom prst="rect">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latin typeface="微软雅黑" panose="020B0503020204020204" pitchFamily="34" charset="-122"/>
              <a:ea typeface="微软雅黑" panose="020B0503020204020204" pitchFamily="34" charset="-122"/>
              <a:sym typeface="+mn-ea"/>
            </a:endParaRPr>
          </a:p>
        </p:txBody>
      </p:sp>
      <p:sp>
        <p:nvSpPr>
          <p:cNvPr id="1048869" name="矩形 5"/>
          <p:cNvSpPr/>
          <p:nvPr>
            <p:custDataLst>
              <p:tags r:id="rId3"/>
            </p:custDataLst>
          </p:nvPr>
        </p:nvSpPr>
        <p:spPr>
          <a:xfrm>
            <a:off x="609600" y="1554224"/>
            <a:ext cx="912493"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lt1"/>
              </a:solidFill>
              <a:latin typeface="微软雅黑" panose="020B0503020204020204" pitchFamily="34" charset="-122"/>
              <a:ea typeface="微软雅黑" panose="020B0503020204020204" pitchFamily="34" charset="-122"/>
            </a:endParaRPr>
          </a:p>
        </p:txBody>
      </p:sp>
      <p:sp>
        <p:nvSpPr>
          <p:cNvPr id="1048870" name="文本框 12"/>
          <p:cNvSpPr txBox="1"/>
          <p:nvPr>
            <p:custDataLst>
              <p:tags r:id="rId4"/>
            </p:custDataLst>
          </p:nvPr>
        </p:nvSpPr>
        <p:spPr>
          <a:xfrm>
            <a:off x="609600" y="586745"/>
            <a:ext cx="4419600" cy="762000"/>
          </a:xfrm>
          <a:prstGeom prst="rect">
            <a:avLst/>
          </a:prstGeom>
          <a:noFill/>
        </p:spPr>
        <p:txBody>
          <a:bodyPr wrap="square" lIns="63500" tIns="25400" rIns="63500" bIns="25400" rtlCol="0" anchor="t" anchorCtr="0">
            <a:normAutofit/>
          </a:bodyPr>
          <a:p>
            <a:pPr marL="0" indent="0" algn="l">
              <a:lnSpc>
                <a:spcPct val="110000"/>
              </a:lnSpc>
              <a:spcBef>
                <a:spcPts val="0"/>
              </a:spcBef>
              <a:spcAft>
                <a:spcPts val="0"/>
              </a:spcAft>
              <a:buSzPct val="100000"/>
              <a:buNone/>
            </a:pPr>
            <a:r>
              <a:rPr lang="zh-CN" altLang="en-US" sz="4000" b="1" spc="240">
                <a:solidFill>
                  <a:schemeClr val="lt1"/>
                </a:solidFill>
                <a:latin typeface="微软雅黑" panose="020B0503020204020204" pitchFamily="34" charset="-122"/>
                <a:ea typeface="微软雅黑" panose="020B0503020204020204" pitchFamily="34" charset="-122"/>
              </a:rPr>
              <a:t>探究与分享</a:t>
            </a:r>
            <a:endParaRPr lang="zh-CN" altLang="en-US" sz="4000" b="1" spc="240">
              <a:solidFill>
                <a:schemeClr val="lt1"/>
              </a:solidFill>
              <a:latin typeface="微软雅黑" panose="020B0503020204020204" pitchFamily="34" charset="-122"/>
              <a:ea typeface="微软雅黑" panose="020B0503020204020204" pitchFamily="34" charset="-122"/>
            </a:endParaRPr>
          </a:p>
        </p:txBody>
      </p:sp>
      <p:sp>
        <p:nvSpPr>
          <p:cNvPr id="1048871" name="Title 6"/>
          <p:cNvSpPr txBox="1"/>
          <p:nvPr>
            <p:custDataLst>
              <p:tags r:id="rId5"/>
            </p:custDataLst>
          </p:nvPr>
        </p:nvSpPr>
        <p:spPr>
          <a:xfrm>
            <a:off x="609600" y="1805955"/>
            <a:ext cx="4419625" cy="4419625"/>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17500" lvl="0" indent="-317500" algn="l" fontAlgn="ctr">
              <a:lnSpc>
                <a:spcPct val="120000"/>
              </a:lnSpc>
              <a:spcBef>
                <a:spcPts val="0"/>
              </a:spcBef>
              <a:spcAft>
                <a:spcPts val="800"/>
              </a:spcAft>
              <a:buSzPct val="100000"/>
              <a:buFont typeface="Wingdings" panose="05000000000000000000" charset="0"/>
              <a:buChar char="l"/>
            </a:pPr>
            <a:r>
              <a:rPr lang="en-US" altLang="zh-CN" sz="1700" spc="9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700" spc="9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lang="zh-CN" altLang="en-US" sz="1700" spc="9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公司的做法损害了老赵取得劳动报酬的权利、获得劳动安全卫生保护的权利、享受社会保险和福利的权利。</a:t>
            </a:r>
            <a:endParaRPr lang="zh-CN" altLang="en-US" sz="1700" spc="9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17500" lvl="0" indent="-317500" algn="l" fontAlgn="ctr">
              <a:lnSpc>
                <a:spcPct val="120000"/>
              </a:lnSpc>
              <a:spcBef>
                <a:spcPts val="0"/>
              </a:spcBef>
              <a:spcAft>
                <a:spcPts val="800"/>
              </a:spcAft>
              <a:buSzPct val="100000"/>
              <a:buFont typeface="Wingdings" panose="05000000000000000000" charset="0"/>
              <a:buChar char="l"/>
            </a:pPr>
            <a:r>
              <a:rPr lang="en-US" altLang="zh-CN" sz="1700" spc="9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1700" spc="9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lang="en-US" altLang="zh-CN" sz="1700" spc="9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1.自觉履行劳动义务有利于维护劳动者权益。</a:t>
            </a:r>
            <a:endParaRPr lang="en-US" altLang="zh-CN" sz="1700" spc="9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lang="en-US" altLang="zh-CN" sz="1700" spc="9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2.依法签订劳动合同是维护劳动者合法权益的重要保证。</a:t>
            </a:r>
            <a:endParaRPr lang="en-US" altLang="zh-CN" sz="1700" spc="9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lang="en-US" altLang="zh-CN" sz="1700" spc="9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3.劳动者要增强权利意识和法律意识。当自己的权益受到侵害时，可以通过投诉、协商、申请调解、申请仲裁、向法院起诉等途径加以维护。</a:t>
            </a:r>
            <a:endParaRPr lang="en-US" altLang="zh-CN" sz="1700" spc="9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97238" name="图片 14"/>
          <p:cNvPicPr>
            <a:picLocks noChangeAspect="1"/>
          </p:cNvPicPr>
          <p:nvPr>
            <p:custDataLst>
              <p:tags r:id="rId6"/>
            </p:custDataLst>
          </p:nvPr>
        </p:nvPicPr>
        <p:blipFill rotWithShape="1">
          <a:blip r:embed="rId7"/>
          <a:srcRect/>
          <a:stretch>
            <a:fillRect/>
          </a:stretch>
        </p:blipFill>
        <p:spPr>
          <a:xfrm>
            <a:off x="6248400" y="609583"/>
            <a:ext cx="4843780" cy="2750096"/>
          </a:xfrm>
          <a:custGeom>
            <a:avLst/>
            <a:gdLst/>
            <a:ahLst/>
            <a:cxnLst>
              <a:cxn ang="3">
                <a:pos x="hc" y="t"/>
              </a:cxn>
              <a:cxn ang="cd2">
                <a:pos x="l" y="vc"/>
              </a:cxn>
              <a:cxn ang="cd4">
                <a:pos x="hc" y="b"/>
              </a:cxn>
              <a:cxn ang="0">
                <a:pos x="r" y="vc"/>
              </a:cxn>
            </a:cxnLst>
            <a:rect l="l" t="t" r="r" b="b"/>
            <a:pathLst>
              <a:path w="8400" h="6480">
                <a:moveTo>
                  <a:pt x="0" y="0"/>
                </a:moveTo>
                <a:lnTo>
                  <a:pt x="8400" y="0"/>
                </a:lnTo>
                <a:lnTo>
                  <a:pt x="8400" y="6480"/>
                </a:lnTo>
                <a:lnTo>
                  <a:pt x="0" y="6480"/>
                </a:lnTo>
                <a:lnTo>
                  <a:pt x="0" y="0"/>
                </a:lnTo>
                <a:close/>
              </a:path>
            </a:pathLst>
          </a:custGeom>
          <a:effectLst>
            <a:outerShdw blurRad="457200" dist="50800" dir="2700000" algn="tl" rotWithShape="0">
              <a:srgbClr val="000000">
                <a:alpha val="20000"/>
              </a:srgbClr>
            </a:outerShdw>
          </a:effectLst>
        </p:spPr>
      </p:pic>
      <p:sp>
        <p:nvSpPr>
          <p:cNvPr id="1048872" name="Title 6"/>
          <p:cNvSpPr txBox="1"/>
          <p:nvPr>
            <p:custDataLst>
              <p:tags r:id="rId8"/>
            </p:custDataLst>
          </p:nvPr>
        </p:nvSpPr>
        <p:spPr>
          <a:xfrm>
            <a:off x="6248400" y="3664488"/>
            <a:ext cx="5334000" cy="2583929"/>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altLang="en-US" sz="1700" spc="9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赵是一名建筑工人。临近春节，老赵要求公司发放拖欠半年之久的工资，公司则以各种借口予以拒绝。老赵工作时，由于脚手架松动，不慎跌落受伤，被送进医院救治。公司却说这是老赵自己不小心造成的，拒绝支付医药费用。</a:t>
            </a:r>
            <a:endParaRPr lang="zh-CN" altLang="en-US" sz="1700" spc="9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zh-CN" altLang="en-US" sz="1700" spc="9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本案中老赵的哪些权利受到了侵害?他可以通过哪些途径维护自己的合法权益?</a:t>
            </a:r>
            <a:endParaRPr lang="zh-CN" altLang="en-US" sz="1700" spc="9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p:transition spd="med">
    <p:fade/>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a*1"/>
  <p:tag name="KSO_WM_TEMPLATE_CATEGORY" val="diagram"/>
  <p:tag name="KSO_WM_TEMPLATE_INDEX" val="20217898"/>
  <p:tag name="KSO_WM_UNIT_LAYERLEVEL" val="1"/>
  <p:tag name="KSO_WM_TAG_VERSION" val="1.0"/>
  <p:tag name="KSO_WM_BEAUTIFY_FLAG" val="#wm#"/>
  <p:tag name="KSO_WM_UNIT_ISCONTENTSTITLE" val="1"/>
  <p:tag name="KSO_WM_UNIT_ISNUMDGMTITLE" val="0"/>
  <p:tag name="KSO_WM_UNIT_PRESET_TEXT" val="目录"/>
  <p:tag name="KSO_WM_UNIT_NOCLEAR" val="0"/>
  <p:tag name="KSO_WM_UNIT_VALUE" val="2"/>
  <p:tag name="KSO_WM_DIAGRAM_GROUP_CODE" val="l1-1"/>
  <p:tag name="KSO_WM_UNIT_TYPE" val="a"/>
  <p:tag name="KSO_WM_UNIT_INDEX" val="1"/>
  <p:tag name="KSO_WM_UNIT_TEXT_FILL_FORE_SCHEMECOLOR_INDEX_BRIGHTNESS" val="0.25"/>
  <p:tag name="KSO_WM_UNIT_TEXT_FILL_FORE_SCHEMECOLOR_INDEX" val="13"/>
  <p:tag name="KSO_WM_UNIT_TEXT_FILL_TYPE" val="1"/>
  <p:tag name="KSO_WM_UNIT_USESOURCEFORMAT_APPLY"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3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3_2"/>
  <p:tag name="KSO_WM_UNIT_TEXT_FILL_FORE_SCHEMECOLOR_INDEX_BRIGHTNESS" val="0"/>
  <p:tag name="KSO_WM_UNIT_TEXT_FILL_FORE_SCHEMECOLOR_INDEX" val="5"/>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4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4_1"/>
  <p:tag name="KSO_WM_UNIT_TEXT_FILL_FORE_SCHEMECOLOR_INDEX_BRIGHTNESS" val="0.25"/>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4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4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4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4_2"/>
  <p:tag name="KSO_WM_UNIT_TEXT_FILL_FORE_SCHEMECOLOR_INDEX_BRIGHTNESS" val="0"/>
  <p:tag name="KSO_WM_UNIT_TEXT_FILL_FORE_SCHEMECOLOR_INDEX" val="5"/>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5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5_1"/>
  <p:tag name="KSO_WM_UNIT_TEXT_FILL_FORE_SCHEMECOLOR_INDEX_BRIGHTNESS" val="0.25"/>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5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5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5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5_2"/>
  <p:tag name="KSO_WM_UNIT_TEXT_FILL_FORE_SCHEMECOLOR_INDEX_BRIGHTNESS" val="0"/>
  <p:tag name="KSO_WM_UNIT_TEXT_FILL_FORE_SCHEMECOLOR_INDEX" val="5"/>
  <p:tag name="KSO_WM_UNIT_TEXT_FILL_TYPE" val="1"/>
  <p:tag name="KSO_WM_UNIT_USESOURCEFORMAT_APPLY" val="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SLIDE_ID" val="diagram20217898_3"/>
  <p:tag name="KSO_WM_TEMPLATE_SUBCATEGORY" val="0"/>
  <p:tag name="KSO_WM_TEMPLATE_MASTER_TYPE" val="0"/>
  <p:tag name="KSO_WM_TEMPLATE_COLOR_TYPE" val="1"/>
  <p:tag name="KSO_WM_SLIDE_ITEM_CNT" val="5"/>
  <p:tag name="KSO_WM_SLIDE_INDEX" val="3"/>
  <p:tag name="KSO_WM_TAG_VERSION" val="1.0"/>
  <p:tag name="KSO_WM_BEAUTIFY_FLAG" val="#wm#"/>
  <p:tag name="KSO_WM_TEMPLATE_CATEGORY" val="diagram"/>
  <p:tag name="KSO_WM_TEMPLATE_INDEX" val="20217898"/>
  <p:tag name="KSO_WM_SLIDE_TYPE" val="contents"/>
  <p:tag name="KSO_WM_SLIDE_SUBTYPE" val="diag"/>
  <p:tag name="KSO_WM_DIAGRAM_GROUP_CODE" val="l1-1"/>
  <p:tag name="KSO_WM_SLIDE_DIAGTYPE" val="l"/>
  <p:tag name="KSO_WM_SLIDE_LAYOUT" val="a_b_l"/>
  <p:tag name="KSO_WM_SLIDE_LAYOUT_CNT" val="1_1_1"/>
</p:tagLst>
</file>

<file path=ppt/tags/tag19.xml><?xml version="1.0" encoding="utf-8"?>
<p:tagLst xmlns:p="http://schemas.openxmlformats.org/presentationml/2006/main">
  <p:tag name="KSO_WM_UNIT_PICTURE_TOWARD" val="1"/>
  <p:tag name="KSO_WM_UNIT_VALUE" val="1487*1396"/>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777_1*ζ_h_d*1_1_1"/>
  <p:tag name="KSO_WM_TEMPLATE_CATEGORY" val="diagram"/>
  <p:tag name="KSO_WM_TEMPLATE_INDEX" val="20215777"/>
  <p:tag name="KSO_WM_UNIT_LAYERLEVEL" val="1_1_1"/>
  <p:tag name="KSO_WM_TAG_VERSION" val="1.0"/>
  <p:tag name="KSO_WM_BEAUTIFY_FLAG" val="#wm#"/>
  <p:tag name="KSO_WM_UNIT_DIAGRAM_MODELTYPE" val="creativePicture"/>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1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1_1"/>
  <p:tag name="KSO_WM_UNIT_TEXT_FILL_FORE_SCHEMECOLOR_INDEX_BRIGHTNESS" val="0.25"/>
  <p:tag name="KSO_WM_UNIT_TEXT_FILL_FORE_SCHEMECOLOR_INDEX" val="13"/>
  <p:tag name="KSO_WM_UNIT_TEXT_FILL_TYPE" val="1"/>
  <p:tag name="KSO_WM_UNIT_USESOURCEFORMAT_APPLY" val="1"/>
</p:tagLst>
</file>

<file path=ppt/tags/tag2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34_1*f*1"/>
  <p:tag name="KSO_WM_TEMPLATE_CATEGORY" val="diagram"/>
  <p:tag name="KSO_WM_TEMPLATE_INDEX" val="20217034"/>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fcfb6491c6474251baf080c86c8573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8f818371ca6e430d9cc46fdc0af25308"/>
  <p:tag name="KSO_WM_UNIT_SUPPORT_BIG_FONT" val="1"/>
  <p:tag name="KSO_WM_UNIT_TEXT_FILL_FORE_SCHEMECOLOR_INDEX_BRIGHTNESS" val="0.25"/>
  <p:tag name="KSO_WM_UNIT_TEXT_FILL_FORE_SCHEMECOLOR_INDEX" val="13"/>
  <p:tag name="KSO_WM_UNIT_TEXT_FILL_TYPE" val="1"/>
  <p:tag name="KSO_WM_TEMPLATE_ASSEMBLE_XID" val="6065703f4054ed1e2fb81496"/>
  <p:tag name="KSO_WM_TEMPLATE_ASSEMBLE_GROUPID" val="6065703f4054ed1e2fb81496"/>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SLIDE_LAYOUT_INFO" val="{&quot;direction&quot;:1,&quot;id&quot;:&quot;2021-04-01T16:15:35&quot;,&quot;maxSize&quot;:{&quot;size1&quot;:61.3},&quot;minSize&quot;:{&quot;size1&quot;:41.2},&quot;normalSize&quot;:{&quot;size1&quot;:52.13750000000001},&quot;subLayout&quot;:[{&quot;id&quot;:&quot;2021-04-01T16:15:35&quot;,&quot;margin&quot;:{&quot;bottom&quot;:1.6929999589920044,&quot;left&quot;:1.6929999589920044,&quot;right&quot;:1.6929999589920044,&quot;top&quot;:1.6929999589920044},&quot;type&quot;:0},{&quot;id&quot;:&quot;2021-04-01T16:15:35&quot;,&quot;margin&quot;:{&quot;bottom&quot;:1.6929999589920044,&quot;left&quot;:0.02600000612437725,&quot;right&quot;:2.115999937057495,&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6065703f4054ed1e2fb81496"/>
  <p:tag name="KSO_WM_TEMPLATE_ASSEMBLE_GROUPID" val="6065703f4054ed1e2fb81496"/>
</p:tagLst>
</file>

<file path=ppt/tags/tag2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79_1*l_h_i*1_2_1"/>
  <p:tag name="KSO_WM_TEMPLATE_CATEGORY" val="diagram"/>
  <p:tag name="KSO_WM_TEMPLATE_INDEX" val="20228779"/>
  <p:tag name="KSO_WM_UNIT_LAYERLEVEL" val="1_1_1"/>
  <p:tag name="KSO_WM_TAG_VERSION" val="1.0"/>
  <p:tag name="KSO_WM_BEAUTIFY_FLAG" val="#wm#"/>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8779_1*l_h_i*1_2_2"/>
  <p:tag name="KSO_WM_TEMPLATE_CATEGORY" val="diagram"/>
  <p:tag name="KSO_WM_TEMPLATE_INDEX" val="20228779"/>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26.xml><?xml version="1.0" encoding="utf-8"?>
<p:tagLst xmlns:p="http://schemas.openxmlformats.org/presentationml/2006/main">
  <p:tag name="KSO_WM_UNIT_SUBTYPE" val="a"/>
  <p:tag name="KSO_WM_UNIT_PRESET_TEXT" val="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79_1*l_h_f*1_2_1"/>
  <p:tag name="KSO_WM_TEMPLATE_CATEGORY" val="diagram"/>
  <p:tag name="KSO_WM_TEMPLATE_INDEX" val="20228779"/>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79_1*l_h_i*1_1_1"/>
  <p:tag name="KSO_WM_TEMPLATE_CATEGORY" val="diagram"/>
  <p:tag name="KSO_WM_TEMPLATE_INDEX" val="20228779"/>
  <p:tag name="KSO_WM_UNIT_LAYERLEVEL" val="1_1_1"/>
  <p:tag name="KSO_WM_TAG_VERSION" val="1.0"/>
  <p:tag name="KSO_WM_BEAUTIFY_FLAG" val="#wm#"/>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779_1*l_h_i*1_1_2"/>
  <p:tag name="KSO_WM_TEMPLATE_CATEGORY" val="diagram"/>
  <p:tag name="KSO_WM_TEMPLATE_INDEX" val="20228779"/>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SHADOW_SCHEMECOLOR_INDEX_BRIGHTNESS" val="-0.25"/>
  <p:tag name="KSO_WM_UNIT_SHADOW_SCHEMECOLOR_INDEX" val="9"/>
  <p:tag name="KSO_WM_UNIT_TEXT_FILL_FORE_SCHEMECOLOR_INDEX_BRIGHTNESS" val="0"/>
  <p:tag name="KSO_WM_UNIT_TEXT_FILL_FORE_SCHEMECOLOR_INDEX" val="2"/>
  <p:tag name="KSO_WM_UNIT_TEXT_FILL_TYPE" val="1"/>
  <p:tag name="KSO_WM_UNIT_USESOURCEFORMAT_APPLY" val="1"/>
</p:tagLst>
</file>

<file path=ppt/tags/tag29.xml><?xml version="1.0" encoding="utf-8"?>
<p:tagLst xmlns:p="http://schemas.openxmlformats.org/presentationml/2006/main">
  <p:tag name="KSO_WM_UNIT_SUBTYPE" val="a"/>
  <p:tag name="KSO_WM_UNIT_PRESET_TEXT" val="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79_1*l_h_f*1_1_1"/>
  <p:tag name="KSO_WM_TEMPLATE_CATEGORY" val="diagram"/>
  <p:tag name="KSO_WM_TEMPLATE_INDEX" val="20228779"/>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1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1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169_1*i*1"/>
  <p:tag name="KSO_WM_TEMPLATE_CATEGORY" val="diagram"/>
  <p:tag name="KSO_WM_TEMPLATE_INDEX" val="20212169"/>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UNIT_DEC_AREA_ID" val="544e3ac726024a87a4e983faf016091e"/>
  <p:tag name="KSO_WM_CHIP_GROUPID" val="5eedbca6fa6683b8872baa7d"/>
  <p:tag name="KSO_WM_CHIP_XID" val="5eedbca6fa6683b8872baa7e"/>
  <p:tag name="KSO_WM_UNIT_TEXT_FILL_FORE_SCHEMECOLOR_INDEX_BRIGHTNESS" val="0"/>
  <p:tag name="KSO_WM_UNIT_TEXT_FILL_FORE_SCHEMECOLOR_INDEX" val="2"/>
  <p:tag name="KSO_WM_UNIT_TEXT_FILL_TYPE" val="1"/>
  <p:tag name="KSO_WM_UNIT_VALUE" val="675"/>
  <p:tag name="KSO_WM_TEMPLATE_ASSEMBLE_XID" val="60656f2f4054ed1e2fb80528"/>
  <p:tag name="KSO_WM_TEMPLATE_ASSEMBLE_GROUPID" val="60656f2f4054ed1e2fb80528"/>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2169_1*i*4"/>
  <p:tag name="KSO_WM_TEMPLATE_CATEGORY" val="diagram"/>
  <p:tag name="KSO_WM_TEMPLATE_INDEX" val="20212169"/>
  <p:tag name="KSO_WM_UNIT_LAYERLEVEL" val="1"/>
  <p:tag name="KSO_WM_TAG_VERSION" val="1.0"/>
  <p:tag name="KSO_WM_BEAUTIFY_FLAG" val="#wm#"/>
  <p:tag name="KSO_WM_UNIT_BLOCK" val="0"/>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4c5760f1573244b288069be05e051cb5&quot;,&quot;X&quot;:{&quot;Pos&quot;:1},&quot;Y&quot;:{&quot;Pos&quot;:1}},&quot;whChangeMode&quot;:0}"/>
  <p:tag name="KSO_WM_UNIT_DEC_AREA_ID" val="6c593065b925441185049ec7104e01a9"/>
  <p:tag name="KSO_WM_CHIP_GROUPID" val="5eedbca6fa6683b8872baa7d"/>
  <p:tag name="KSO_WM_CHIP_XID" val="5eedbca6fa6683b8872baa7e"/>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480"/>
  <p:tag name="KSO_WM_TEMPLATE_ASSEMBLE_XID" val="60656f2f4054ed1e2fb80528"/>
  <p:tag name="KSO_WM_TEMPLATE_ASSEMBLE_GROUPID" val="60656f2f4054ed1e2fb80528"/>
</p:tagLst>
</file>

<file path=ppt/tags/tag34.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169_1*f*1"/>
  <p:tag name="KSO_WM_TEMPLATE_CATEGORY" val="diagram"/>
  <p:tag name="KSO_WM_TEMPLATE_INDEX" val="20212169"/>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3d6647a8059d4cfea72b601870b01d5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1ce8ecbb05048718e0dbe368dd5b0a4"/>
  <p:tag name="KSO_WM_UNIT_SUPPORT_BIG_FONT" val="1"/>
  <p:tag name="KSO_WM_UNIT_TEXT_FILL_FORE_SCHEMECOLOR_INDEX_BRIGHTNESS" val="0.25"/>
  <p:tag name="KSO_WM_UNIT_TEXT_FILL_FORE_SCHEMECOLOR_INDEX" val="13"/>
  <p:tag name="KSO_WM_UNIT_TEXT_FILL_TYPE" val="1"/>
  <p:tag name="KSO_WM_TEMPLATE_ASSEMBLE_XID" val="60656f2f4054ed1e2fb80528"/>
  <p:tag name="KSO_WM_TEMPLATE_ASSEMBLE_GROUPID" val="60656f2f4054ed1e2fb80528"/>
</p:tagLst>
</file>

<file path=ppt/tags/tag3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169_1*f*2"/>
  <p:tag name="KSO_WM_TEMPLATE_CATEGORY" val="diagram"/>
  <p:tag name="KSO_WM_TEMPLATE_INDEX" val="20212169"/>
  <p:tag name="KSO_WM_UNIT_LAYERLEVEL" val="1"/>
  <p:tag name="KSO_WM_TAG_VERSION" val="1.0"/>
  <p:tag name="KSO_WM_BEAUTIFY_FLAG" val="#wm#"/>
  <p:tag name="KSO_WM_UNIT_DEFAULT_FONT" val="14;20;2"/>
  <p:tag name="KSO_WM_UNIT_BLOCK" val="0"/>
  <p:tag name="KSO_WM_UNIT_VALUE" val="247"/>
  <p:tag name="KSO_WM_UNIT_SHOW_EDIT_AREA_INDICATION" val="1"/>
  <p:tag name="KSO_WM_CHIP_GROUPID" val="5e6b05596848fb12bee65ac8"/>
  <p:tag name="KSO_WM_CHIP_XID" val="5e6b05596848fb12bee65aca"/>
  <p:tag name="KSO_WM_UNIT_DEC_AREA_ID" val="4c5760f1573244b288069be05e051cb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163ea665a7f462fba39aea648a424b8"/>
  <p:tag name="KSO_WM_UNIT_SUPPORT_BIG_FONT" val="1"/>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f2f4054ed1e2fb80528"/>
  <p:tag name="KSO_WM_TEMPLATE_ASSEMBLE_GROUPID" val="60656f2f4054ed1e2fb80528"/>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SLIDE_ID" val="diagram2021216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16*395"/>
  <p:tag name="KSO_WM_SLIDE_POSITION" val="71*72"/>
  <p:tag name="KSO_WM_TAG_VERSION" val="1.0"/>
  <p:tag name="KSO_WM_BEAUTIFY_FLAG" val="#wm#"/>
  <p:tag name="KSO_WM_TEMPLATE_CATEGORY" val="diagram"/>
  <p:tag name="KSO_WM_TEMPLATE_INDEX" val="20212169"/>
  <p:tag name="KSO_WM_SLIDE_LAYOUT" val="f"/>
  <p:tag name="KSO_WM_SLIDE_LAYOUT_CNT" val="2"/>
  <p:tag name="KSO_WM_SLIDE_CAN_ADD_NAVIGATION" val="1"/>
  <p:tag name="KSO_WM_SLIDE_RATIO" val="1.777778"/>
  <p:tag name="KSO_WM_SLIDE_LAYOUT_INFO" val="{&quot;backgroundInfo&quot;:[{&quot;bottom&quot;:0,&quot;bottomAbs&quot;:false,&quot;left&quot;:0,&quot;leftAbs&quot;:false,&quot;right&quot;:0,&quot;rightAbs&quot;:false,&quot;top&quot;:0,&quot;topAbs&quot;:false,&quot;type&quot;:&quot;general&quot;}],&quot;direction&quot;:1,&quot;id&quot;:&quot;2021-04-01T15:32:56&quot;,&quot;maxSize&quot;:{&quot;size1&quot;:44.42450806299845},&quot;minSize&quot;:{&quot;size1&quot;:44.42450806299845},&quot;normalSize&quot;:{&quot;size1&quot;:44.42450806299845},&quot;subLayout&quot;:[{&quot;id&quot;:&quot;2021-04-01T15:32:56&quot;,&quot;margin&quot;:{&quot;bottom&quot;:5.927000999450684,&quot;left&quot;:3.809999942779541,&quot;right&quot;:-2.0053094215266142e-15,&quot;top&quot;:5.079999923706055},&quot;type&quot;:0},{&quot;id&quot;:&quot;2021-04-01T15:32:56&quot;,&quot;margin&quot;:{&quot;bottom&quot;:2.5399999618530273,&quot;left&quot;:1.2699999809265137,&quot;right&quot;:4.2330002784729,&quot;top&quot;:2.5399999618530273},&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9d7e0772fe1b40ea8322166792423364&quot;,&quot;fill_align&quot;:&quot;cm&quot;,&quot;chip_types&quot;:[&quot;text&quot;,&quot;header&quot;]},{&quot;text_align&quot;:&quot;lm&quot;,&quot;text_direction&quot;:&quot;horizontal&quot;,&quot;support_features&quot;:[&quot;carousel&quot;],&quot;support_big_font&quot;:true,&quot;fill_id&quot;:&quot;813a440e5afc4a72b00f4c036d03f93b&quot;,&quot;fill_align&quot;:&quot;cm&quot;,&quot;chip_types&quot;:[&quot;text&quot;,&quot;picture&quot;,&quot;chart&quot;,&quot;table&quot;,&quot;video&quot;]}],[{&quot;text_align&quot;:&quot;cm&quot;,&quot;text_direction&quot;:&quot;horizontal&quot;,&quot;support_big_font&quot;:true,&quot;fill_id&quot;:&quot;9d7e0772fe1b40ea8322166792423364&quot;,&quot;fill_align&quot;:&quot;cm&quot;,&quot;chip_types&quot;:[&quot;text&quot;,&quot;header&quot;]},{&quot;text_align&quot;:&quot;lm&quot;,&quot;text_direction&quot;:&quot;horizontal&quot;,&quot;support_features&quot;:[&quot;carousel&quot;],&quot;support_big_font&quot;:true,&quot;fill_id&quot;:&quot;813a440e5afc4a72b00f4c036d03f93b&quot;,&quot;fill_align&quot;:&quot;cm&quot;,&quot;chip_types&quot;:[&quot;text&quot;,&quot;picture&quot;,&quot;chart&quot;,&quot;table&quot;,&quot;video&quot;]}]]"/>
  <p:tag name="KSO_WM_SLIDE_BACKGROUND" val="[&quot;general&quot;]"/>
  <p:tag name="KSO_WM_CHIP_XID" val="5eedbca6fa6683b8872baa7e"/>
  <p:tag name="KSO_WM_CHIP_DECFILLPROP" val="[]"/>
  <p:tag name="KSO_WM_CHIP_GROUPID" val="5eedbca6fa6683b8872baa7d"/>
  <p:tag name="KSO_WM_SLIDE_BK_DARK_LIGHT" val="2"/>
  <p:tag name="KSO_WM_SLIDE_BACKGROUND_TYPE" val="general"/>
  <p:tag name="KSO_WM_SLIDE_SUPPORT_FEATURE_TYPE" val="0"/>
  <p:tag name="KSO_WM_TEMPLATE_ASSEMBLE_XID" val="60656f2f4054ed1e2fb80528"/>
  <p:tag name="KSO_WM_TEMPLATE_ASSEMBLE_GROUPID" val="60656f2f4054ed1e2fb80528"/>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968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5968"/>
  <p:tag name="KSO_WM_UNIT_VALUE" val="600"/>
  <p:tag name="KSO_WM_TEMPLATE_ASSEMBLE_XID" val="60656f964054ed1e2fb80d05"/>
  <p:tag name="KSO_WM_TEMPLATE_ASSEMBLE_GROUPID" val="60656f964054ed1e2fb80d05"/>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1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1_2"/>
  <p:tag name="KSO_WM_UNIT_TEXT_FILL_FORE_SCHEMECOLOR_INDEX_BRIGHTNESS" val="0"/>
  <p:tag name="KSO_WM_UNIT_TEXT_FILL_FORE_SCHEMECOLOR_INDEX" val="5"/>
  <p:tag name="KSO_WM_UNIT_TEXT_FILL_TYPE" val="1"/>
  <p:tag name="KSO_WM_UNIT_USESOURCEFORMAT_APPLY"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968_1*i*2"/>
  <p:tag name="KSO_WM_TEMPLATE_CATEGORY" val="diagram"/>
  <p:tag name="KSO_WM_TEMPLATE_INDEX" val="20215968"/>
  <p:tag name="KSO_WM_UNIT_LAYERLEVEL" val="1"/>
  <p:tag name="KSO_WM_TAG_VERSION" val="1.0"/>
  <p:tag name="KSO_WM_BEAUTIFY_FLAG" val="#wm#"/>
  <p:tag name="KSO_WM_UNIT_TYPE" val="i"/>
  <p:tag name="KSO_WM_UNIT_INDEX" val="2"/>
  <p:tag name="KSO_WM_UNIT_BLOCK" val="0"/>
  <p:tag name="KSO_WM_UNIT_SM_LIMIT_TYPE" val="0"/>
  <p:tag name="KSO_WM_UNIT_DEC_AREA_ID" val="b32f8de6ad5e40738017db55a664be54"/>
  <p:tag name="KSO_WM_UNIT_DECORATE_INFO" val="{&quot;DecorateInfoH&quot;:{&quot;IsAbs&quot;:true},&quot;DecorateInfoW&quot;:{&quot;IsAbs&quot;:true},&quot;DecorateInfoX&quot;:{&quot;IsAbs&quot;:true,&quot;Pos&quot;:0},&quot;DecorateInfoY&quot;:{&quot;IsAbs&quot;:true,&quot;Pos&quot;:0},&quot;ReferentInfo&quot;:{&quot;Id&quot;:&quot;6234eee7fad84c6fabf88ce17a41259c&quot;,&quot;X&quot;:{&quot;Pos&quot;:0},&quot;Y&quot;:{&quot;Pos&quot;:2}},&quot;whChangeMode&quot;:0}"/>
  <p:tag name="KSO_WM_CHIP_GROUPID" val="5eaaa0e7b578bff8f7541dcd"/>
  <p:tag name="KSO_WM_CHIP_XID" val="5f7fd6a9e9a9ac260a445ca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f964054ed1e2fb80d05"/>
  <p:tag name="KSO_WM_TEMPLATE_ASSEMBLE_GROUPID" val="60656f964054ed1e2fb80d05"/>
</p:tagLst>
</file>

<file path=ppt/tags/tag41.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5968_1*a*1"/>
  <p:tag name="KSO_WM_TEMPLATE_CATEGORY" val="diagram"/>
  <p:tag name="KSO_WM_TEMPLATE_INDEX" val="20215968"/>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234eee7fad84c6fabf88ce17a4125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50ecab1ac3e46d4a06abb94d6658628"/>
  <p:tag name="KSO_WM_UNIT_TEXT_FILL_FORE_SCHEMECOLOR_INDEX_BRIGHTNESS" val="0"/>
  <p:tag name="KSO_WM_UNIT_TEXT_FILL_FORE_SCHEMECOLOR_INDEX" val="13"/>
  <p:tag name="KSO_WM_UNIT_TEXT_FILL_TYPE" val="1"/>
  <p:tag name="KSO_WM_TEMPLATE_ASSEMBLE_XID" val="60656f964054ed1e2fb80d05"/>
  <p:tag name="KSO_WM_TEMPLATE_ASSEMBLE_GROUPID" val="60656f964054ed1e2fb80d05"/>
</p:tagLst>
</file>

<file path=ppt/tags/tag4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5968_1*f*2"/>
  <p:tag name="KSO_WM_TEMPLATE_CATEGORY" val="diagram"/>
  <p:tag name="KSO_WM_TEMPLATE_INDEX" val="20215968"/>
  <p:tag name="KSO_WM_UNIT_LAYERLEVEL" val="1"/>
  <p:tag name="KSO_WM_TAG_VERSION" val="1.0"/>
  <p:tag name="KSO_WM_BEAUTIFY_FLAG" val="#wm#"/>
  <p:tag name="KSO_WM_UNIT_DEFAULT_FONT" val="14;20;2"/>
  <p:tag name="KSO_WM_UNIT_BLOCK" val="0"/>
  <p:tag name="KSO_WM_UNIT_VALUE" val="204"/>
  <p:tag name="KSO_WM_UNIT_SHOW_EDIT_AREA_INDICATION" val="1"/>
  <p:tag name="KSO_WM_CHIP_GROUPID" val="5e6b05596848fb12bee65ac8"/>
  <p:tag name="KSO_WM_CHIP_XID" val="5e6b05596848fb12bee65aca"/>
  <p:tag name="KSO_WM_UNIT_DEC_AREA_ID" val="63ba185c8ee64954ae55e82078c641b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20044059bbb479789b06ab133205391"/>
  <p:tag name="KSO_WM_UNIT_SUPPORT_UNIT_TYPE" val="[&quot;l&quot;,&quot;m&quot;,&quot;n&quot;,&quot;o&quot;,&quot;p&quot;,&quot;q&quot;,&quot;r&quot;,&quot;δ&quot;,&quot;ε&quot;,&quot;ζ&quot;,&quot;η&quot;,&quot;d&quot;,&quot;β&quot;]"/>
  <p:tag name="KSO_WM_UNIT_TEXT_FILL_FORE_SCHEMECOLOR_INDEX_BRIGHTNESS" val="0.25"/>
  <p:tag name="KSO_WM_UNIT_TEXT_FILL_FORE_SCHEMECOLOR_INDEX" val="13"/>
  <p:tag name="KSO_WM_UNIT_TEXT_FILL_TYPE" val="1"/>
  <p:tag name="KSO_WM_TEMPLATE_ASSEMBLE_XID" val="60656f964054ed1e2fb80d05"/>
  <p:tag name="KSO_WM_TEMPLATE_ASSEMBLE_GROUPID" val="60656f964054ed1e2fb80d05"/>
</p:tagLst>
</file>

<file path=ppt/tags/tag43.xml><?xml version="1.0" encoding="utf-8"?>
<p:tagLst xmlns:p="http://schemas.openxmlformats.org/presentationml/2006/main">
  <p:tag name="KSO_WM_UNIT_VALUE" val="1142*1481"/>
  <p:tag name="KSO_WM_UNIT_HIGHLIGHT" val="0"/>
  <p:tag name="KSO_WM_UNIT_COMPATIBLE" val="0"/>
  <p:tag name="KSO_WM_UNIT_DIAGRAM_ISNUMVISUAL" val="0"/>
  <p:tag name="KSO_WM_UNIT_DIAGRAM_ISREFERUNIT" val="0"/>
  <p:tag name="KSO_WM_UNIT_TYPE" val="d"/>
  <p:tag name="KSO_WM_UNIT_INDEX" val="1"/>
  <p:tag name="KSO_WM_UNIT_ID" val="diagram20215968_1*d*1"/>
  <p:tag name="KSO_WM_TEMPLATE_CATEGORY" val="diagram"/>
  <p:tag name="KSO_WM_TEMPLATE_INDEX" val="20215968"/>
  <p:tag name="KSO_WM_UNIT_LAYERLEVEL" val="1"/>
  <p:tag name="KSO_WM_TAG_VERSION" val="1.0"/>
  <p:tag name="KSO_WM_BEAUTIFY_FLAG" val="#wm#"/>
  <p:tag name="KSO_WM_CHIP_GROUPID" val="5e7310da9a230a26b9e88a19"/>
  <p:tag name="KSO_WM_CHIP_XID" val="5e7310da9a230a26b9e88a1a"/>
  <p:tag name="KSO_WM_UNIT_DEC_AREA_ID" val="55a12071860847d5879f139085f5344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67d7ef47215e4ef79b6f7d5b509af9b0"/>
  <p:tag name="KSO_WM_TEMPLATE_ASSEMBLE_XID" val="60656f964054ed1e2fb80d05"/>
  <p:tag name="KSO_WM_TEMPLATE_ASSEMBLE_GROUPID" val="60656f964054ed1e2fb80d05"/>
</p:tagLst>
</file>

<file path=ppt/tags/tag4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968_1*f*1"/>
  <p:tag name="KSO_WM_TEMPLATE_CATEGORY" val="diagram"/>
  <p:tag name="KSO_WM_TEMPLATE_INDEX" val="20215968"/>
  <p:tag name="KSO_WM_UNIT_LAYERLEVEL" val="1"/>
  <p:tag name="KSO_WM_TAG_VERSION" val="1.0"/>
  <p:tag name="KSO_WM_BEAUTIFY_FLAG" val="#wm#"/>
  <p:tag name="KSO_WM_UNIT_DEFAULT_FONT" val="14;20;2"/>
  <p:tag name="KSO_WM_UNIT_BLOCK" val="0"/>
  <p:tag name="KSO_WM_UNIT_VALUE" val="63"/>
  <p:tag name="KSO_WM_UNIT_SHOW_EDIT_AREA_INDICATION" val="1"/>
  <p:tag name="KSO_WM_CHIP_GROUPID" val="5e6b05596848fb12bee65ac8"/>
  <p:tag name="KSO_WM_CHIP_XID" val="5e6b05596848fb12bee65aca"/>
  <p:tag name="KSO_WM_UNIT_DEC_AREA_ID" val="583ae42b39ae458ea60c71596de8988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3b5ec6c534d41ee952eccc65b092bf2"/>
  <p:tag name="KSO_WM_UNIT_SUPPORT_BIG_FONT" val="1"/>
  <p:tag name="KSO_WM_UNIT_TEXT_FILL_FORE_SCHEMECOLOR_INDEX_BRIGHTNESS" val="0.25"/>
  <p:tag name="KSO_WM_UNIT_TEXT_FILL_FORE_SCHEMECOLOR_INDEX" val="13"/>
  <p:tag name="KSO_WM_UNIT_TEXT_FILL_TYPE" val="1"/>
  <p:tag name="KSO_WM_TEMPLATE_ASSEMBLE_XID" val="60656f964054ed1e2fb80d05"/>
  <p:tag name="KSO_WM_TEMPLATE_ASSEMBLE_GROUPID" val="60656f964054ed1e2fb80d05"/>
</p:tagLst>
</file>

<file path=ppt/tags/tag45.xml><?xml version="1.0" encoding="utf-8"?>
<p:tagLst xmlns:p="http://schemas.openxmlformats.org/presentationml/2006/main">
  <p:tag name="KSO_WM_SLIDE_ID" val="diagram2021596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540"/>
  <p:tag name="KSO_WM_SLIDE_POSITION" val="0*-1"/>
  <p:tag name="KSO_WM_TAG_VERSION" val="1.0"/>
  <p:tag name="KSO_WM_BEAUTIFY_FLAG" val="#wm#"/>
  <p:tag name="KSO_WM_TEMPLATE_CATEGORY" val="diagram"/>
  <p:tag name="KSO_WM_TEMPLATE_INDEX" val="20215968"/>
  <p:tag name="KSO_WM_SLIDE_LAYOUT" val="a_d_f"/>
  <p:tag name="KSO_WM_SLIDE_LAYOUT_CNT" val="1_1_2"/>
  <p:tag name="KSO_WM_SLIDE_BACKGROUND" val="[&quot;general&quot;,&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fd6a9e9a9ac260a445ca0"/>
  <p:tag name="KSO_WM_CHIP_FILLPROP" val="[[{&quot;text_align&quot;:&quot;lt&quot;,&quot;text_direction&quot;:&quot;horizontal&quot;,&quot;support_big_font&quot;:false,&quot;picture_toward&quot;:0,&quot;picture_dockside&quot;:[],&quot;fill_id&quot;:&quot;fd7faf5569dd4f108817f85c0b75f235&quot;,&quot;fill_align&quot;:&quot;lt&quot;,&quot;chip_types&quot;:[&quot;header&quot;]},{&quot;text_align&quot;:&quot;lt&quot;,&quot;text_direction&quot;:&quot;horizontal&quot;,&quot;support_big_font&quot;:false,&quot;picture_toward&quot;:0,&quot;picture_dockside&quot;:[],&quot;fill_id&quot;:&quot;5dbda3b7d58949889233700eeab00e79&quot;,&quot;fill_align&quot;:&quot;lt&quot;,&quot;chip_types&quot;:[&quot;diagram&quot;,&quot;text&quot;,&quot;picture&quot;,&quot;table&quot;]},{&quot;text_align&quot;:&quot;lb&quot;,&quot;text_direction&quot;:&quot;horizontal&quot;,&quot;support_big_font&quot;:false,&quot;picture_toward&quot;:0,&quot;picture_dockside&quot;:[],&quot;fill_id&quot;:&quot;46915372be8d44aab4b7d222009b06ab&quot;,&quot;fill_align&quot;:&quot;lb&quot;,&quot;chip_types&quot;:[&quot;picture&quot;]},{&quot;text_align&quot;:&quot;lt&quot;,&quot;text_direction&quot;:&quot;horizontal&quot;,&quot;support_big_font&quot;:true,&quot;picture_toward&quot;:0,&quot;picture_dockside&quot;:[],&quot;fill_id&quot;:&quot;e5b41800898c42c6841de4f711eec981&quot;,&quot;fill_align&quot;:&quot;lt&quot;,&quot;chip_types&quot;:[&quot;text&quot;]}]]"/>
  <p:tag name="KSO_WM_CHIP_DECFILLPROP" val="[]"/>
  <p:tag name="KSO_WM_SLIDE_CAN_ADD_NAVIGATION" val="1"/>
  <p:tag name="KSO_WM_SLIDE_LAYOUT_INFO" val="{&quot;backgroundInfo&quot;:[{&quot;bottom&quot;:0,&quot;bottomAbs&quot;:false,&quot;left&quot;:0,&quot;leftAbs&quot;:false,&quot;right&quot;:0,&quot;rightAbs&quot;:false,&quot;top&quot;:0,&quot;topAbs&quot;:false,&quot;type&quot;:&quot;general&quot;}],&quot;direction&quot;:1,&quot;id&quot;:&quot;2021-04-01T15:54:40&quot;,&quot;maxSize&quot;:{&quot;size1&quot;:46.3},&quot;minSize&quot;:{&quot;size1&quot;:46.3},&quot;normalSize&quot;:{&quot;size1&quot;:46.3},&quot;subLayout&quot;:[{&quot;backgroundInfo&quot;:[{&quot;bottom&quot;:0,&quot;bottomAbs&quot;:false,&quot;left&quot;:0,&quot;leftAbs&quot;:false,&quot;right&quot;:0,&quot;rightAbs&quot;:false,&quot;top&quot;:0,&quot;topAbs&quot;:false,&quot;type&quot;:&quot;leftRight&quot;}],&quot;id&quot;:&quot;2021-04-01T15:54:40&quot;,&quot;maxSize&quot;:{&quot;size1&quot;:35.6},&quot;minSize&quot;:{&quot;size1&quot;:19.9},&quot;normalSize&quot;:{&quot;size1&quot;:19.9},&quot;subLayout&quot;:[{&quot;id&quot;:&quot;2021-04-01T15:54:40&quot;,&quot;margin&quot;:{&quot;bottom&quot;:0.02600000612437725,&quot;left&quot;:1.6929999589920044,&quot;right&quot;:1.7100000381469727,&quot;top&quot;:1.6299999952316284},&quot;type&quot;:0},{&quot;id&quot;:&quot;2021-04-01T15:54:41&quot;,&quot;margin&quot;:{&quot;bottom&quot;:1.7569998502731323,&quot;left&quot;:1.6929999589920044,&quot;right&quot;:1.7100000381469727,&quot;top&quot;:1.243999719619751},&quot;type&quot;:0}],&quot;type&quot;:0},{&quot;id&quot;:&quot;2021-04-01T15:54:40&quot;,&quot;maxSize&quot;:{&quot;size1&quot;:73.19967207287058},&quot;minSize&quot;:{&quot;size1&quot;:53.299672072870585},&quot;normalSize&quot;:{&quot;size1&quot;:53.29985725805576},&quot;subLayout&quot;:[{&quot;id&quot;:&quot;2021-04-01T15:54:40&quot;,&quot;margin&quot;:{&quot;bottom&quot;:0.8199999928474426,&quot;left&quot;:1.6670000553131104,&quot;right&quot;:1.6929999589920044,&quot;top&quot;:1.6929999589920044},&quot;type&quot;:0},{&quot;id&quot;:&quot;2021-04-01T15:54:41&quot;,&quot;margin&quot;:{&quot;bottom&quot;:1.6929999589920044,&quot;left&quot;:1.6670000553131104,&quot;right&quot;:1.6929999589920044,&quot;top&quot;:0.02600000612437725},&quot;type&quot;:0}],&quot;type&quot;:0}],&quot;type&quot;:0}"/>
  <p:tag name="KSO_WM_CHIP_GROUPID" val="5eaaa0e7b578bff8f7541dcd"/>
  <p:tag name="KSO_WM_SLIDE_BK_DARK_LIGHT" val="2"/>
  <p:tag name="KSO_WM_SLIDE_BACKGROUND_TYPE" val="leftRight"/>
  <p:tag name="KSO_WM_SLIDE_SUPPORT_FEATURE_TYPE" val="0"/>
  <p:tag name="KSO_WM_TEMPLATE_ASSEMBLE_XID" val="60656f964054ed1e2fb80d05"/>
  <p:tag name="KSO_WM_TEMPLATE_ASSEMBLE_GROUPID" val="60656f964054ed1e2fb80d05"/>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009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6009"/>
  <p:tag name="KSO_WM_UNIT_VALUE" val="450"/>
  <p:tag name="KSO_WM_TEMPLATE_ASSEMBLE_XID" val="639afd380c9383becde6e291"/>
  <p:tag name="KSO_WM_TEMPLATE_ASSEMBLE_GROUPID" val="639afd380c9383becde6e29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009_1*i*2"/>
  <p:tag name="KSO_WM_TEMPLATE_CATEGORY" val="diagram"/>
  <p:tag name="KSO_WM_TEMPLATE_INDEX" val="20216009"/>
  <p:tag name="KSO_WM_UNIT_LAYERLEVEL" val="1"/>
  <p:tag name="KSO_WM_TAG_VERSION" val="1.0"/>
  <p:tag name="KSO_WM_BEAUTIFY_FLAG" val="#wm#"/>
  <p:tag name="KSO_WM_UNIT_BLOCK" val="0"/>
  <p:tag name="KSO_WM_UNIT_SM_LIMIT_TYPE" val="2"/>
  <p:tag name="KSO_WM_UNIT_DEC_AREA_ID" val="cbe10b26c669448380ef2555bb6140b5"/>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2e998712faa657a53d"/>
  <p:tag name="KSO_WM_UNIT_LINE_FORE_SCHEMECOLOR_INDEX_BRIGHTNESS" val="0"/>
  <p:tag name="KSO_WM_UNIT_LINE_FORE_SCHEMECOLOR_INDEX" val="5"/>
  <p:tag name="KSO_WM_UNIT_LINE_FILL_TYPE" val="2"/>
  <p:tag name="KSO_WM_TEMPLATE_ASSEMBLE_XID" val="639afd380c9383becde6e291"/>
  <p:tag name="KSO_WM_TEMPLATE_ASSEMBLE_GROUPID" val="639afd380c9383becde6e291"/>
</p:tagLst>
</file>

<file path=ppt/tags/tag4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16009_1*a*1"/>
  <p:tag name="KSO_WM_TEMPLATE_CATEGORY" val="diagram"/>
  <p:tag name="KSO_WM_TEMPLATE_INDEX" val="2021600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ce4523e53b64684afd36d0a162018f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349a5816089045ee997315167069008d"/>
  <p:tag name="KSO_WM_UNIT_TEXT_FILL_FORE_SCHEMECOLOR_INDEX_BRIGHTNESS" val="0"/>
  <p:tag name="KSO_WM_UNIT_TEXT_FILL_FORE_SCHEMECOLOR_INDEX" val="13"/>
  <p:tag name="KSO_WM_UNIT_TEXT_FILL_TYPE" val="1"/>
  <p:tag name="KSO_WM_TEMPLATE_ASSEMBLE_XID" val="639afd380c9383becde6e291"/>
  <p:tag name="KSO_WM_TEMPLATE_ASSEMBLE_GROUPID" val="639afd380c9383becde6e291"/>
</p:tagLst>
</file>

<file path=ppt/tags/tag49.xml><?xml version="1.0" encoding="utf-8"?>
<p:tagLst xmlns:p="http://schemas.openxmlformats.org/presentationml/2006/main">
  <p:tag name="KSO_WM_UNIT_VALUE" val="804*1727"/>
  <p:tag name="KSO_WM_UNIT_HIGHLIGHT" val="0"/>
  <p:tag name="KSO_WM_UNIT_COMPATIBLE" val="0"/>
  <p:tag name="KSO_WM_UNIT_DIAGRAM_ISNUMVISUAL" val="0"/>
  <p:tag name="KSO_WM_UNIT_DIAGRAM_ISREFERUNIT" val="0"/>
  <p:tag name="KSO_WM_UNIT_TYPE" val="d"/>
  <p:tag name="KSO_WM_UNIT_INDEX" val="1"/>
  <p:tag name="KSO_WM_UNIT_ID" val="diagram20216009_1*d*1"/>
  <p:tag name="KSO_WM_TEMPLATE_CATEGORY" val="diagram"/>
  <p:tag name="KSO_WM_TEMPLATE_INDEX" val="20216009"/>
  <p:tag name="KSO_WM_UNIT_LAYERLEVEL" val="1"/>
  <p:tag name="KSO_WM_TAG_VERSION" val="1.0"/>
  <p:tag name="KSO_WM_BEAUTIFY_FLAG" val="#wm#"/>
  <p:tag name="KSO_WM_CHIP_GROUPID" val="5e7310da9a230a26b9e88a19"/>
  <p:tag name="KSO_WM_CHIP_XID" val="5e7310da9a230a26b9e88a1a"/>
  <p:tag name="KSO_WM_UNIT_DEC_AREA_ID" val="b6f938b444db403d9e1b268ab1826f5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f1b8d5251e74011a118de19481e3355"/>
  <p:tag name="KSO_WM_UNIT_SUPPORT_UNIT_TYPE" val="[&quot;l&quot;,&quot;m&quot;,&quot;n&quot;,&quot;o&quot;,&quot;p&quot;,&quot;q&quot;,&quot;r&quot;,&quot;δ&quot;,&quot;ε&quot;,&quot;ζ&quot;,&quot;η&quot;,&quot;d&quot;,&quot;α&quot;,&quot;β&quot;,&quot;θ&quot;]"/>
  <p:tag name="KSO_WM_TEMPLATE_ASSEMBLE_XID" val="639afd380c9383becde6e291"/>
  <p:tag name="KSO_WM_TEMPLATE_ASSEMBLE_GROUPID" val="639afd380c9383becde6e29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2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2_1"/>
  <p:tag name="KSO_WM_UNIT_TEXT_FILL_FORE_SCHEMECOLOR_INDEX_BRIGHTNESS" val="0.25"/>
  <p:tag name="KSO_WM_UNIT_TEXT_FILL_FORE_SCHEMECOLOR_INDEX" val="13"/>
  <p:tag name="KSO_WM_UNIT_TEXT_FILL_TYPE" val="1"/>
  <p:tag name="KSO_WM_UNIT_USESOURCEFORMAT_APPLY" val="1"/>
</p:tagLst>
</file>

<file path=ppt/tags/tag50.xml><?xml version="1.0" encoding="utf-8"?>
<p:tagLst xmlns:p="http://schemas.openxmlformats.org/presentationml/2006/main">
  <p:tag name="KSO_WM_BEAUTIFY_FLAG" val="#wm#"/>
  <p:tag name="KSO_WM_TEMPLATE_CATEGORY" val="diagram"/>
  <p:tag name="KSO_WM_TEMPLATE_INDEX" val="20216009"/>
  <p:tag name="KSO_WM_SLIDE_ID" val="diagram2021600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7*540"/>
  <p:tag name="KSO_WM_SLIDE_POSITION" val="0*0"/>
  <p:tag name="KSO_WM_TAG_VERSION" val="1.0"/>
  <p:tag name="KSO_WM_SLIDE_LAYOUT" val="a_d"/>
  <p:tag name="KSO_WM_SLIDE_LAYOUT_CNT" val="1_1"/>
  <p:tag name="KSO_WM_SLIDE_LAYOUT_INFO" val="{&quot;direction&quot;:1,&quot;id&quot;:&quot;2022-12-15T18:55:53&quot;,&quot;maxSize&quot;:{&quot;size1&quot;:33.8},&quot;minSize&quot;:{&quot;size1&quot;:33.8},&quot;normalSize&quot;:{&quot;size1&quot;:33.8},&quot;subLayout&quot;:[{&quot;backgroundInfo&quot;:[{&quot;bottom&quot;:0,&quot;bottomAbs&quot;:false,&quot;left&quot;:0,&quot;leftAbs&quot;:false,&quot;right&quot;:0,&quot;rightAbs&quot;:false,&quot;top&quot;:0,&quot;topAbs&quot;:false,&quot;type&quot;:&quot;leftRight&quot;}],&quot;id&quot;:&quot;2022-12-15T18:55:53&quot;,&quot;margin&quot;:{&quot;bottom&quot;:1.7110000848770142,&quot;left&quot;:1.2699999809265137,&quot;right&quot;:0.847000002861023,&quot;top&quot;:1.6929999589920044},&quot;type&quot;:0},{&quot;id&quot;:&quot;2022-12-15T18:55:53&quot;,&quot;margin&quot;:{&quot;bottom&quot;:1.694000005722046,&quot;left&quot;:1.2699999809265137,&quot;right&quot;:1.720999836921692,&quot;top&quot;:1.694000005722046},&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2e998712faa657a53d"/>
  <p:tag name="KSO_WM_CHIP_FILLPROP" val="[[{&quot;text_align&quot;:&quot;lm&quot;,&quot;text_direction&quot;:&quot;horizontal&quot;,&quot;support_big_font&quot;:false,&quot;picture_toward&quot;:0,&quot;picture_dockside&quot;:[],&quot;fill_id&quot;:&quot;a437010b62d44816bad6476e00523df5&quot;,&quot;fill_align&quot;:&quot;cm&quot;,&quot;chip_types&quot;:[&quot;text&quot;,&quot;header&quot;]},{&quot;text_align&quot;:&quot;lm&quot;,&quot;text_direction&quot;:&quot;horizontal&quot;,&quot;support_features&quot;:[&quot;collage&quot;,&quot;carousel&quot;],&quot;support_big_font&quot;:false,&quot;picture_toward&quot;:0,&quot;picture_dockside&quot;:[],&quot;fill_id&quot;:&quot;85f99bb7ef944d40aee755d1d8fef78b&quot;,&quot;fill_align&quot;:&quot;cm&quot;,&quot;chip_types&quot;:[&quot;diagram&quot;,&quot;pictext&quot;,&quot;text&quot;,&quot;picture&quot;,&quot;chart&quot;,&quot;table&quot;,&quot;video&quot;]}],[{&quot;text_align&quot;:&quot;lt&quot;,&quot;text_direction&quot;:&quot;horizontal&quot;,&quot;support_big_font&quot;:false,&quot;picture_toward&quot;:0,&quot;picture_dockside&quot;:[],&quot;fill_id&quot;:&quot;a437010b62d44816bad6476e00523df5&quot;,&quot;fill_align&quot;:&quot;lt&quot;,&quot;chip_types&quot;:[&quot;text&quot;,&quot;header&quot;]},{&quot;text_align&quot;:&quot;lm&quot;,&quot;text_direction&quot;:&quot;horizontal&quot;,&quot;support_features&quot;:[&quot;collage&quot;,&quot;carousel&quot;],&quot;support_big_font&quot;:false,&quot;picture_toward&quot;:0,&quot;picture_dockside&quot;:[],&quot;fill_id&quot;:&quot;85f99bb7ef944d40aee755d1d8fef78b&quot;,&quot;fill_align&quot;:&quot;cm&quot;,&quot;chip_types&quot;:[&quot;diagram&quot;,&quot;pictext&quot;,&quot;text&quot;,&quot;picture&quot;,&quot;chart&quot;,&quot;table&quot;,&quot;video&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3"/>
  <p:tag name="KSO_WM_TEMPLATE_ASSEMBLE_XID" val="639afd380c9383becde6e291"/>
  <p:tag name="KSO_WM_TEMPLATE_ASSEMBLE_GROUPID" val="639afd380c9383becde6e291"/>
</p:tagLst>
</file>

<file path=ppt/tags/tag52.xml><?xml version="1.0" encoding="utf-8"?>
<p:tagLst xmlns:p="http://schemas.openxmlformats.org/presentationml/2006/main">
  <p:tag name="COMMONDATA" val="eyJoZGlkIjoiNjhjZTc3YmYzMTUxOGJmYzVhODk4MmU5ZTJhNDMyMWQ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2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2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2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2_2"/>
  <p:tag name="KSO_WM_UNIT_TEXT_FILL_FORE_SCHEMECOLOR_INDEX_BRIGHTNESS" val="0"/>
  <p:tag name="KSO_WM_UNIT_TEXT_FILL_FORE_SCHEMECOLOR_INDEX" val="5"/>
  <p:tag name="KSO_WM_UNIT_TEXT_FILL_TYPE" val="1"/>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3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3_1"/>
  <p:tag name="KSO_WM_UNIT_TEXT_FILL_FORE_SCHEMECOLOR_INDEX_BRIGHTNESS" val="0.25"/>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3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3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jM0OTU1NDg3NDQ3IiwKCSJHcm91cElkIiA6ICI5MjY2OTQzNTIiLAoJIkltYWdlIiA6ICJpVkJPUncwS0dnb0FBQUFOU1VoRVVnQUFCV2dBQUFXdkNBWUFBQUF5bmhoSUFBQUFDWEJJV1hNQUFBc1RBQUFMRXdFQW1wd1lBQUFnQUVsRVFWUjRuT3pkZVZ6VlpkNy84ZmRCVUVHSTNRWHhUcjFkY2dVR00xR2p5S1ZVUmpNdFN3MW55dEpjSmpWdE05RTBjZGZVaXRKRTIxRENMWElaZGRCYkhBeTNCc2VNM0JjUVEwVkVjV003dnovOGNjYmpPY0FoeVZQTjYvbDQrTWh6ZmEvdGUvcEgzMTU4TG9QUmFEUUtBQUFBQUFBQUFIRFBPZGg3QXdBQUFBQUFBQUR3MzRx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ZCcGNuTnpsWjZlWG1ZZm85R29xMWV2bXJXZE8zZE9TNWN1VlhGeHNkVXhwMCtmdG5rUFJxTlJLMWFzMElJRkMyd2VVeUkzTjllbWZrdVhMdFh1M2J0dG5qYzJObFlIRHg2MCt1emN1WE5hdm55NU1qTXpiWjdQbXRUVVZHM2J0azBaR1JsM05VOXhjYkcyYnQxYW9mY0RBUHh5QkxRQUFBQUFnSElWRmhicTU1OS8xdjc5KzdWcjE2NVMrNjFldlZvdnZQQkNtWE5ObVRKRlk4ZU8xZlhyMTAxdFAvMzBrMkpqWS9YbGwxOWE5Tit6WjQ4R0R4NnNEei84MEthOUdnd0dwYVdsNmR0dnYxVnljckpOWXlRcEtTbEpBd2NPVkdKaVlybDlZMk5qdFhmdlhwdm1QWHo0c0pZdVhhb2RPM2FVdW01TVRJeXlzckpzM3V1ZE5tellvTmRmZjExUlVWSDY1ei8vV2FHeFJxTlIyZG5acHM5RlJVVmFzbVNKRml4WW9QejhmSXYrSjArZU5QdC9Cd0M0T3dTMEFBQUFBQUFMSzFldTFCdHZ2S0VoUTRhb1g3OSs2dDY5dTU1Ly9ubU5IVHRXVTZaTTBlWExsMlUwR25YeDRzVUt6OTI5ZTNjZFAzNWMwNmRQbDlGb2xDU0Zob1lxTkRSVXNiR3hPbkxraUtsdmVucTZvcUtpNU96c3JNNmRPOXU4eHNpUkkxVzllblY5OE1FSHVuYnRtazFqMnJScG8rYk5tMnY2OU9uNjlOTlBUWHU3VzVzMmJaTEJZRkN2WHIyc1BrOUtTcEszdDdjQ0F3Ti8wZnliTjIvVysrKy9yNGNlZWtoOSsvWlZURXlNTm03Y2FQUDRsMTkrV1hQbnpqVjlkbkp5MHNDQkE1V1ZsYVZWcTFaWjlCODNicHpHalJ2M2kvWUtBTERrYU84TkFBQUFBQUIrZStyV3JhdjA5SFExYTlaTXg0NGRVMHBLaWo3NDRBUDUrdnJLMDlOVEJvTkIzM3p6alpZdFc2YlJvMGNyTkRUVTVybmJ0R21qQVFNRzZJc3Z2bEJLU29wQ1FrSWtTY09HRGRPK2ZmdTBlL2R1Tlc3Y1dNWEZ4Wm80Y2FJS0NnbzBiZG8wTlczYTFPWTFmSHg4RkJFUm9mejhmRGs2MnZaWFh4Y1hGMDJkT2xVelpzeFFYRnljUER3ODFLZFBINHR5RENVS0NncVVsNWRuMFY2alJnMFpEQVpUU0xwMTYxYlZxVk5IcWFtcFNrMU5sU1RWcjE5ZnpabzFVM3A2dXRMUzB0UzBhVk90WExuU1lxNWF0V3FWK3QwYWpVWjk5dGxuK3VxcnI5UzJiVnRObkRoUlZhcFUwYmx6NXpSdjNqeGxaMmRyd0lBQk1oZ01aYjUzN2RxMXRYLy9maFVXRnBxK3E4Y2ZmMXdyVnF6UTExOS9yWjQ5ZTZwR2pScVNwSXNYTCtyU3BVdDYrT0dIeTV3VEFHQTdnN0d5L2trUUFBQUFBUENIRkI4ZnIwV0xGbW5MbGkxbTdVYWpVVXVXTEZGY1hKeDY5KzZ0SVVPRzZQUFBQMWRzYkt4RlgrbFdyZFdTSDZVdkxpN1czcjE3MWJadFc3TStWNjVja1p1Ym0rbnpEei84b01MQ1FyUFRwVDQrUHZMMTlWV2ZQbjEwK2ZMbHUzNC9hKytWa0pDZ0hqMTY2T3JWcStyYnQyK0Y1bHU1Y3FYYzNkM1ZwVXVYVXZ2MDd0MWJ3NFlOMDhjZmYyejFsR3FKdG0zYmF1clVxUmJ0dWJtNW1qZHZucEtUazlXbFN4YzkrK3l6K3VjLy82bm5ubnRPeGNYRm1qVnJsaElURTlXbVRSdU5HVE5HdnI2K3BhNnhidDA2elo4L1gxT25Ualg3LzFIU1BtalFJQTBjT0ZEU3JkTytVNlpNMGZqeDQvWG9vNC9hOEcwQUFNckRDVm9BQUFBQXdDOWlNQmcwZVBCZytmdjc2LzMzMzFkQVFFQ1ovZGVzV1dOeFN0UmF6ZG55OU92WFQ0TUhEOVl6enp5am16ZHZWbmg4YVM1Y3VDQWZIeCt6Y2dRMWF0VFEyMisvYmRFM0tpcEtiZHUydFZwMm9lUzBxU1NGaDRmckwzLzVpOW56a3NBM0x5OVBHelpzME1NUFA2eng0OGRiek5PclZ5ODVPVGxadENjbEpXbkJnZ1c2Y3VXS1huNzVaVDM5OU5OS1NrclNzbVhMZE9uU0pRMGJOa3h2dnZtbUdqWnNxS1ZMbDJydzRNRjY3cm5uMUx0M2IxV3JWczFpdnZidDIydkJnZ1hhdm4yN1dVRDcrT09QNjh5Wk0rcmV2YnVwYmRldVhYSndjRkJRVUpERlBBQ0FYNGFBRmdBQUFBQmdZZFNvVVRwNDhLQloyKzBuUW04L2RmckVFMCtvWmN1Vzh2ZjMxK0hEaDh1ZDI5Ykx2cXdaUG55NDZmZjkrdldUZE92RWEycHFxbHEzYnEwcVZhcVVPZjdTcFV2YXVIR2pPbmZ1YkhhcU5Dc3JTME9IRGxWSVNJaGVmZlZWVTVEcDZPaW9zTEF3aTNtaW9xSlV0MjVkcTg5dTUrVGtKSGQzZDZ2UHZ2NzZhOTI0Y1VQOSsvZTN1dStpb2lLejhneUhEaDNTMHFWTHRXL2ZQdFdyVjAvdnZmZWVIbmpnQVVtM2F2ais5YTkvMVdlZmZhYk9uVHVyU1pNbWV1YVpaeFFVRktTNWMrZHF5WklsV3JseXBYcjE2cVZ1M2JySng4ZkhOSytYbDVmKzlLYy9LU2twU2NPSEQ1ZUxpNHRwNzBPR0RESDFLeWdvME02ZE94VVFFRkRxT3dFQUtvNkFGZ0FBQUFCZ29YLy8vcnAwNlpLa1d5ZGZqeDQ5YW5ZeDFPYk5tN1YzNzE2TkhUdFdWYXRXbGIrL3Y4MXpOMm5TcEZMMyt1MjMzMnJod29XYU1HRkN1YlZ3azVLU0ZCTVRvOXpjWEEwZE90VFU3dXZycTA2ZE91bWJiNzdSOGVQSE5YbnlaTldzV2JOUzkzbTdrckF6TEN4TWpSbzFzdHFucUtqSWRJTDJxNisrMHJKbHkxUzFhbFU5Kyt5ejh2UHowNWt6WjNUbXpCbFQvNW8xYTZwdjM3NUtUMDlYZW5xNnFmMkZGMTdRK2ZQbjljVVhYK2p6eno5WG5UcDFMRTcrZHUvZVhmdjI3ZFBHalJ2VnAwOGZxL3Zadm4yNzh2THl5aXpkQUFDb09BSmFBQUFBQUlDRmtoOTFMeWdvMEVjZmZTUko2dFNwaytta1oxSlNrbmJzMktHc3JDeE5uanpacGhPVi92NytwaCtOWDcxNnRhS2pvMjNlei9yMTYxVzFhbFVGQlFXcGJ0MjZaczlDUTBNVkhSMnRoSVNFY2dQYTdkdTNTNUs2ZHUxcTF1N2c0S0FSSTBhb2R1M2FXclJva2Q1Nzd6MHRXTERBNXYxVmxKT1RreFl2WHF5elo4OHFNakpTUTRZTU1Yc3ZvOUVvbzlGb0NtZzdkZXFrczJmUGF0Q2dRZkwxOWExUVNOcTZkV3ZObVROSFhidDIxYTVkdTlTaFF3ZUxQaDA3ZGxTdFdyVVVIeCt2OFBCd2kxSUlScU5SeTVjdmw3dTdPN1ZuQWFDU0VkQUNBQUFBd08vSXRXdlh0SHYzYmgwOWVsUzV1YmsyalFrSkNWSDc5dTEvMFhySnljbTZldldxSkduY3VIRjY4TUVIOWR4enp5azBORlF1TGk2YU5HbVNSbzhlcmRtelo4dkx5NnZNdVhyMDZLRWVQWHBJa2dJREF6Vml4SWhTK3hZVkZXbmR1blZLVDArWGw1ZVhIQndjSkVrelo4NjA2T3ZoNGFIMjdkc3JLU2xKcDA2ZDB2MzMzMjkxemdzWEx1akFnUU5xMkxDaEdqWnNhTFZQMzc1OTVldnJxNFlORzZxNHVGZ2JObXdvZFk4blRwelF1blhyckQ0TER3K1hKRjIrZkZrblQ1NjAyc2ZaMlZtdXJxNzY0WWNmRkJrWnFZVUxGNXJLQ3hRV0ZrcVNLYUN0WGJ1MnhvNGRheHByN1JLMjI5MjRjVU5UcGt6UnYvNzFMMU1wQ0VkSFI2dmhySFFyb0I0d1lJRG16cDJyVmF0V3FYLy8vbWJQLy83M3YrdjA2ZE1hTW1TSTFicTRBSUJmam9BV0FBQUFBSDRuamh3NW9pMWJ0cWlvcUVoMTZ0UlJvMGFOVkxWcTFYTEgxYXRYN3hldnVXclZLams0T0tpNHVGakJ3Y0dLaVlsUmZuNitCZzBhcERadDJtaktsQ21LaVlreHV4akxGbVdGcFB2MjdkTkhIMzJrek14TTllblRSeEVSRVdhMVdLM3AxcTJia3BLU2xKQ1FvSkVqUjFydHMyWExGaG1OUnJOTHI2eDU1SkZISkVuNStmbWFQMzkrcWYxU1UxT1ZtcHBxOVZsSlFKdVltS2pFeE1SUzU2aFpzNlplZi8xMVRaZ3dRYk5temRMRWlSTWwvU2VndGVYLzc1MHlNelAxN3J2djZ1ZWZmMVpVVkpRQ0F3TnRHdmY0NDQ5cjllclYrdXFycnhRYUdtb3FXM0h4NGtVdFhyeFlkZXJVVWMrZVBTdThId0JBMlFob0FRQUFBT0IzNE1pUkkwcElTRkNUSmszVXVYTm5PVHM3Lytwcjd0dTNUei85OUpQYXQyK3ZuVHQzYXNDQUFicDQ4YUxpNCtQMXhCTlBxRmF0V2dvS0N0TDgrZk5OSjF6djFxUkprNVNjbkt6QXdFQk5tREJCOWV2WHQybGNjSEN3ZkgxOWxaaVlxSmRmZnRuaVIvU2xXM1Z6cTFXcnBrNmRPcFU1VjBwS2lueDhmTlNvVVNPTGs2cmZmLys5M25qakRUMzIyR042NjYyM3l0MVhhR2lvZXZmdWJkWTJldlJvczgvdDJyVlR6NTQ5bFpDUW9MVnIxK3JKSjU5VVFVR0JKUDJpMDZwT1RrNXEwS0NCM256elRUVm8wTURtY1E0T0Rob3pab3hlZmZWVlU0bUhLbFdxS0NvcVNubDVlUm8vZnZ3dkNvd0JBR1Vqb0FVQUFBQ0EzN2hyMTY1cHk1WXRhdEtraWY3ODV6L2ZreldMaTR1MWFORWlOVzdjV0MxYnR0VE9uVHNsU2NPSEQxZVhMbDFVcTFZdFNkTFZxMWQxOGVKRjA2OGpSNDVJa21iTm1xWHM3R3hsWjJkcit2VHBjbk56VTFwYVdybnJKaWNucTFXclZobzRjS0J5YzNPMWYvOStxLzBDQWdMTVBoc01CajMyMkdPS2k0dFRVbEtTUlkzV0F3Y09LQ01qUTEyN2RwV3JxMnVaZS9qMDAwOTE3ZG8xeGNiR1dud24wZEhSY25WMU5idGdyQ3plM3Q1cTJiSmx1ZjBHRHg2c1hidDJhZE9tVGVyWnM2Znk4L01sV1Q5QmEydjkyVHRQN3BaWEZrR1NtalZycG9pSUNIMzIyV2VLaW9yU2ZmZmRwLzM3OTZ0ZnYzNEtEZzYyYVYwQVFNVVEwQUlBQUFEQWI5enUzYnRWVkZTa3pwMDczN00xNCtMaWRQejRjVTJhTkVtWm1abW1kZ2NIQnkxYnRrd1pHUm5LeWNreEJZbDNTa3RMazVlWGwra0VaMDVPamxrTjFiSWNPSENnM0w3V3dzYk9uVHNyTGk1T0d6ZHV0QWd4MTY1ZEswbDY4c2tueTV3M0l5TkRwMDZkc2pqMUt0MjYyT3preVpNYU0yYU1QRDA5SmQyNmRHekZpaFdhTld0V3VjRnZXWnlkblRWMTZsVFZybDFiRGc0T3VubnpwaVJaUFFrczNickVyYVFVUTNtMmI5K3UzYnQzMjd5WEFRTUdLRDA5WFZ1M2JwVWtkZWpRUVMrKytLTE40d0VBRlVOQUN3QUFBQUMvY1VlUEhsV2RPblh1U1ZtREVtdldyRkdyVnEzVW9VTUh4Y2ZIbXoycldiT212TDI5NWUzdExTOHZMN1AvSmlRa0tENCtYakV4TVdaakNnc0x0WGp4NG5MWGZlbWxseFFXRm1aeFNaVXQ2dGV2cndZTkd1akFnUU02YythTTZ0YXRLMGs2Zi82OGtwT1QxYng1Y3pWdTNMak1PWGJzMkNIcFZtbUMyMlZtWm1yWnNtVUtEZzVXdDI3ZFRPMnVycTQ2ZXZTbzVzNmRxOGpJeUFyditYYTNYMjUyNDhZTlNhVUh0QTBhTkZEWHJsMXRtdmYwNmRNVkNtaHpjM09WbDVkbituejI3Rm1kT0hHaTFKckJBSUM3UTBBTEFBQUFBTDl4dWJtNWF0U28wVDFkczBlUEhnb0xDN1A2Yk15WU1hV09LNjFtcXFPam84MzFaTjNjM0d6dWU2ZW5uMzVhTjI3Y2tMZTN0Nmx0MWFwVktpb3FVdCsrZmNzZHYzMzdkbmw1ZWFsRml4YW10c0xDUWsyYk5rMVZxMWJWdUhIanpQb0hCd2NyUER4YzY5YXQwOGFORzgzQzI3dFJFcEJXcjE2OVV1YXpSV0Zob2RhdFc2ZlBQLzljZVhsNTZ0ZXZuNnBVcWFMbHk1ZHIyTEJoNnRhdG01NTk5bGxUZVFzQVFPVWdvQVVBQUFDQTM0RjdmVGxUUkVTRURBYkRQVjJ6TXR4WjJ1REtsU3RhdjM2OS9QejgxTEZqeHpMSHBxZW42OWl4WXdvUER6ZTkrN1ZyMXpSdDJqUWRPblJJa3lkUE5nVy9CUVVGeXMzTlZXNXVyb0tEZzdWcDB5WkZSMGNyS0NoSXRXdlhOczI1WnMwYXJWbXpwc0x2VVZMTDk3Nzc3cXZ3MklxNmZQbXkvdjczdjJ2dDJyVTZmLzY4R2pSb29NbVRKNXRxNTdadDIxWUxGeTQwaGREdDJyVlRseTVkOU9DREQzSnBHQUJVQWdKYUFBQUFBSUNGZXhYT1ptWm15dDNkWGRXclY5ZXhZOGNrMlI1RzIzcFpWc2s2cFpVRThQSHgwZkxseTdWdDJ6WkpNZ3R5WTJOamxaS1NJaWNuSnkxYXRFano1czNUMWF0WFRUVmliMWRRVUtDWk0yZHF6cHc1cHUrdlJZc1dhdGV1blZtL0pVdVdtSDJPajQvWCtmUG5WYWRPSGJtNXVlbjgrZk9LaTR1VG82T2ptalp0YW5YUGNYRnhpb3VMcy9uOTczVHQyalh0MmJOSDI3WnQwNjVkdTFSWVdDZy9QeitOR3pkT1hicDBNZnYvMzZKRkMwVkhSK3YvL3UvL3RIejVjaVVuSnlzNU9WblZxbFZUUUVDQXdzUERGUklTOG92M0FnRC83UWhvQVFBQUFBQjJNMmJNR0dWblo1dTF0V25UeHFheHp6Ly9mS1hzd2NYRlJaS1VtSmdvVjFkWEJRUUVtSjUxNzk1ZGUvYnNrWmVYbDd5OHZPVHA2U2tQRHc5NWVuckszZDFkN3U3dTh2RHdrSWVIaDJiUG5xMnRXN2RxL2ZyMUNnOFBseVExYWRKRXp6NzdyTmw2ZHdhME4yL2V0RGhsVzYxYU5ZMFlNY0owR2RtZDJyWnRXKzZKNEJMLy9PYy9MV3JRN3QyN1YrKzk5NTRrS1RBd1VMMTY5VktIRGgxS0RlWU5Cb1BDd3NJVUZoYW0vZnYzYThPR0RVcE9UdGFoUTRmMDZxdXYyclFQQUlCMUJMUUFBQUFBQUxzWk5HaVFzckt5VkZSVUpFZEhSd1VFQkNnd01OQ21zUkVSRVpXNmw4aklTR1ZrWk1qUjhUOS9WZmJ6ODlNbm4zeGkwL2loUTRmSzM5OWZuVHQzbGlSRlJVV1psVHNvOGRsbm42bEdqUnFtejA4OTlaUTZkdXlvbXpkdnFyQ3dVSTZPanFwWHI1NHBPTDVULy83OTFicDFhd1VIQjl1MHI3cDE2NnBWcTFabWJhR2hvWHJqalRmVXZIbHorZm41MlRSUGlZQ0FBQVVFQk9qR2pSdkt5Y2xSelpvMUt6UWVBR0RPWURRYWpmYmVCQUFBQUFDZ2RIUG16RkZJU0lqYXQyOXY3NjBBQUlCSzVtRHZEUUFBQUFBQUFBREFmeXNDV2dBQUFBQUFBQUN3RXdKYUFBQUFBQUFBQUxBVEFsb0FBQUFBQUFBQXNCTUNXZ0FBQUFBQUFBQ3dFd0phQUFBQUFBQUFBTEFUQWxvQUFBRGdOcm01dVVwUFR5K3pqOUZvMU5XclY4M2F6cDA3cDZWTGw2cTR1TmpxbU5PblQ5dThCNlBScUJVclZtakJnZ1UyanltUm01dHJVNytsUzVkcTkrN2ROczhiR3h1cmd3Y1BXbjEyN3R3NUxWKytYSm1abVRiUFo4M3ExYXVWbXBwYW9URTNiOTY4cXpVQkFBRHNqWUFXQUFBQS94VUtDd3YxODg4L2EvLysvZHExYTFlcC9WYXZYcTBYWG5paHpMbW1USm1pc1dQSDZ2cjE2NmEybjM3NlNiR3hzZnJ5eXk4dCt1L1pzMGVEQncvV2h4OSthTk5lRFFhRDB0TFM5TzIzM3lvNU9kbW1NWktVbEpTa2dRTUhLakV4c2R5K3NiR3gycnQzcjAzekhqNThXRXVYTHRXT0hUdEtYVGNtSmtaWldWazI3OVdhNk9ob2JkKyszZWIrQ1FrSmV2SEZGM1hxMUNsVDI4OC8vNnpFeEVTYmZ3RUFBTmlibzcwM0FBQUFBUHdhVnE1Y3FUMTc5dWpTcFV1NmRPbVNjbkp5WkRRYUpVblZxbFZUYkd5czNOemNsSk9USXk4dnJ3ck4zYjE3ZDQwZlAxN1RwMC9YcEVtVFpEQVlGQm9hcXREUVVNWEd4aW9rSkVTTkd6ZVdKS1ducHlzcUtrck96czdxM0xtenpXdU1IRGxTMzMvL3ZUNzQ0QU1GQlFYSnhjV2wzREZ0MnJSUjgrYk5OWDM2ZEowNGNVSXZ2dmlpREFaRGhkN05tazJiTnNsZ01LaFhyMTVXbnljbEpjbmIyMXVCZ1lGM3ZWWkZQUERBQTdweDQ0WkdqUnFsOTk1N1R5MWF0TkRCZ3djMWZmcDBtK2ZvMUtuVHI3aERBQUNBOGhIUUFnQUE0QStwYnQyNlNrOVBWN05telhUczJER2xwS1RvZ3c4K2tLK3Zyenc5UFdVd0dQVE5OOTlvMmJKbEdqMTZ0RUpEUTIyZXUwMmJOaG93WUlDKytPSUxwYVNrS0NRa1JKSTBiTmd3N2R1M1Q3dDM3MWJqeG8xVlhGeXNpUk1ucXFDZ1FOT21UVlBUcGsxdFhzUEh4MGNSRVJIS3o4K1hvNk50ZjJ4M2NYSFIxS2xUTldQR0RNWEZ4Y25EdzBOOSt2U3hLTWRRb3FDZ1FIbDVlUmJ0TldyVWtNRmcwTWFOR3lWSlc3ZHVWWjA2ZFpTYW1tb3FRVkMvZm4wMWE5Wk02ZW5wU2t0TFU5T21UYlZ5NVVxTHVXclZxbVgyM1paWGdpRS9QNy9VUHRXcVZWUDE2dFZObjVzMGFhTFpzMmRyM0xoeGV1T05OL1RwcDUrcVU2ZE9aWWF1eDQ4ZjE1dzVjM1Q0OEdGMTZkS2x6TDBBQUFEY0N3Wmp5VEVDQUFBQTRBOHFQajVlaXhZdDBwWXRXOHphalVhamxpeFpvcmk0T1BYdTNWdERoZ3pSNTU5L3J0allXSXUrMHExYXE5bloyWktrNHVKaTdkMjdWMjNidGpYcmMrWEtGYm01dVprKy8vREREeW9zTERRN1hlcmo0eU5mWDEvMTZkTkhseTlmdnV2M3MvWmVDUWtKNnRHamg2NWV2YXErZmZ0V2FMNlZLMWZLM2QyOXpBQ3pkKy9lR2pac21ENysrR090V3JXcTFINXQyN2JWMUtsVFRaL3ZKaFR0MmJPblJvNGNhZEYrOHVSSkpTY25hOENBQWFXT0xTZ28wRmRmZmFXNHVEalZyRmxUbzBlUHZ1Y25mdS9HbkRsekZCSVNvdmJ0Mjl0N0t3QUFvSkp4Z2hZQUFBRC90UXdHZ3dZUEhpeC9mMys5Ly83N0NnZ0lLTFAvbWpWckxFNkpXcXM1VzU1Ky9mcHA4T0RCZXVhWlp5cjFrcXNMRnk3SXg4ZkhyQnhCalJvMTlQYmJiMXYwallxS1V0dTJiYTJXWGFoUm80YnA5K0hoNGZyTFgvNWk5cndrOE0zTHk5T0dEUnYwOE1NUGEvejQ4UmJ6OU9yVlMwNU9UaGJ0QVFFQmV2VFJSODNhYnR5NG9VOCsrVVRCd2NIcTJMR2p4Wmo1OCtkYnZ2RC9WNzkrZmRXdlgxOTVlWG5LeWNsUnZYcjF6SjZmT25WS2t5ZFBWbVptcHA1Kytta05IRGhRVmF0V05mWDM5L2V2bEZJUUFBQUF2d1FCTFFBQUFQNlFSbzBhcFlNSEQ1cTEzWDU2OC9aVHAwODg4WVJhdG13cGYzOS9IVDU4dU55NWJiM3N5NXJodzRlYmZ0K3ZYejlKdDA2OHBxYW1xblhyMXFwU3BVcVo0eTlkdXFTTkd6ZXFjK2ZPOHZYMU5iVm5aV1ZwNk5DaENna0owYXV2dnFwcTFhcEpraHdkSFJVV0ZtWXhUMVJVbE9yV3JXdjEyZTJjbkp6azd1NXU5ZG5YWDMrdEd6ZHVxSC8vL2xiM1hWUlVaTFU4dy8zMzM2L3c4SEN6dHZUMGRIM3l5U2NLQ2dxeWVDWlpCclRYcjEvWG9rV0w5T3l6ejZwV3JWcVNwTTJiTnlzNk9scUxGeTgyMVFldVhidTJEaHc0b05PblQydng0c1dxWDcrK2twS1M5STkvL0VPQmdZR0tqbzdXK3ZYclZiVnExVEsvQndBQWdGOExBUzBBQUFEK2tQcjM3NjlMbHk1SnVuWHk5ZWpSb3hvM2JwenArZWJObTdWMzcxNk5IVHRXVmF0V2xiKy92ODF6TjJuU3BGTDMrdTIzMzJyaHdvV2FNR0ZDdWJWd2s1S1NGQk1Ubzl6Y1hBMGRPdFRVN3V2cnEwNmRPdW1iYjc3UjhlUEhOWG55Wk5Xc1diTlM5M203Z29JQzdkeTVVMkZoWVdyVXFKSFZQa1ZGUlZaUDBGcVRucDR1NlZidFlGdWNPblZLU1VsSjJycDFxLzcydDcrWjFaMnRXN2V1bkp5Y05ISGlSQzFZc01EVVhyOStmZTNmdjE4elpzeFFlSGc0b1N3QUFQaE5JS0FGQUFEQUgxSkpiZGlDZ2dKOTlORkhrcVJPblRxWlRub21KU1ZweDQ0ZHlzckswdVRKazBzOUpYbzdmMzkvQlFVRlNaSldyMTZ0Nk9ob20vZFRja296S0NqSUlvUU1EUTFWZEhTMEVoSVN5ZzFvdDIvZkxrbnEycldyV2J1RGc0TkdqQmloMnJWcmE5R2lSWHJ2dmZmTXdzbks1dVRrcE1XTEYrdnMyYk9Lakl6VWtDRkR6TjdMYURUS2FEVGFITkQrNjEvL2tpU2JMMFI3NElFSEZCMGRyWWtUSjJyNjlPbTZjT0dDYVMwbkp5ZE5tREJCTDcvOHNwWXNXYUwvK1ovL2tYU3JCTVE3Nzd5alJ4NTVSRU9IRHRYNjllc3I4c29BQUFDL0NnSmFBQUFBM0hOSGpoelIvdjM3bFptWnFZS0Nnbkw3MzgzbFNNbkp5YnA2OWFva2FkeTRjWHJ3d1FmMTNIUFBLVFEwVkM0dUxwbzBhWkpHang2dDJiTm55OHZMcTh5NWV2VG9vUjQ5ZWtpU0FnTUROV0xFaUZMN0ZoVVZhZDI2ZFVwUFQ1ZVhsNWNjSEJ3a1NUTm56clRvNitIaG9mYnQyeXNwS1VtblRwM1MvZmZmYjNYT0N4Y3U2TUNCQTJyWXNLRWFObXhvdFUvZnZuM2w2K3VyaGcwYnFyaTRXQnMyYkNoMWp5ZE9uTkM2ZGV1c1Bpc3BNM0Q1OG1XZFBIblNhaDluWjJlNXVycnFoeDkrVUdSa3BCWXVYQ2dYRnhkSlVtRmhvU1RaRk5EbTVlWHBILy80aHh3Y0hEUjU4bVM5OXRwclppZGlTMU96WmsyOS8vNzdpb21KMGVPUFA2NnRXN2VhUFl1TWpGVDkrdlcxYytkT1NiY3VaNXN3WVlMYXRHbFRLVFZuNTh5WmM5ZHpWRVRKS1dNQUFQREhRa0FMQUFDQWUrYjY5ZXRLVEV6VW9VT0g1TzN0clVhTkdzbmQzYjNjc096T1M1OHFZdFdxVlhKd2NGQnhjYkdDZzRNVkV4T2ovUHg4RFJvMFNHM2F0TkdVS1ZNVUV4TmpkakdXTGNvS1NmZnQyNmVQUHZwSW1abVo2dE9uanlJaUlzbzlHZHF0V3pjbEpTVXBJU0ZCSTBlT3ROcG55NVl0TWhxTjZ0NjllNWx6UGZMSUk1S2svUHo4TWkvWFNrMU5WV3BxcXRWbkpRRnRZbUtpRWhNVFM1MmpaczJhZXYzMTF6Vmh3Z1RObWpWTEV5ZE9sUFNmZ05hV01nSUxGaXhRWGw2ZTNubm5IWDMzM1hlYVBuMjZNakl5TkdqUW9ITEhWcXRXVGErODhvclZaMDJhTkZGQ1FvSmNYVjBsU1NkUG5sUnhjYkVwTEw5YkZTbUxjYmN5TWpKc091VU5BQUIrZndob0FRQUFjRThVRnhkcjFhcFZ1bno1c3Y3ODV6OVhlaDFYYS9idDI2ZWZmdnBKN2R1MzE4NmRPelZnd0FCZHZIaFI4Zkh4ZXVLSkoxU3JWaTBGQlFWcC92ejVsUmJhVFpvMFNjbkp5UW9NRE5TRUNSTlV2MzU5bThZRkJ3ZkwxOWRYaVltSmV2bmxsMDJYZk4xdTgrYk5xbGF0V3JtblMxTlNVdVRqNDZOR2pScVpYWVltU2Q5Ly83M2VlT01OUGZiWVkzcnJyYmZLM1Zkb2FLaDY5KzV0MWpaNjlHaXp6KzNhdFZQUG5qMlZrSkNndFd2WDZza25uelNkakM3ckJHMXhjYkUrL1BCRGJkdTJUV0ZoWVhya2tVY1VHaHFxR2pWcTZNc3Z2MVJXVnBaZWUrMjFNaTlPTXhxTnVuejVza1Y0ZWY3OGViMzk5dHNxTGk0MlhZUjI0TUFCZmZEQkIzcnFxYWMwZVBEZ2N0KzlQQ1dYdk4wTGMrYk0wWDMzM1hmUDFnTUFBUGNPQVMwQUFBRHVpWlNVRkowL2YxNERCZ3o0VlMrdktsRmNYS3hGaXhhcGNlUEdhdG15cGVuSDNJY1BINjR1WGJxb1ZxMWFrcVNyVjYvcTRzV0xwbDlIamh5UkpNMmFOU2NkV3NvQUFDQUFTVVJCVkV2WjJkbkt6czdXOU9uVDVlYm1wclMwdEhMWFRVNU9WcXRXclRSdzRFRGw1dVpxLy83OVZ2c0ZCQVNZZlRZWURIcnNzY2NVRnhlbnBLUWtkZW5TeGV6NWdRTUhsSkdSb2E1ZHU1cE9oSmJtMDA4LzFiVnIxeFFiRzJ2eG5VUkhSOHZWMWRYc2dyR3llSHQ3cTJYTGx1WDJHeng0c0hidDJxVk5temFwWjgrZXlzL1BsMVQ2Q2Rxc3JDek5uajFicWFtcENnb0swdGl4WXlYZCtoNUdqaHlwcWxXcmF1WEtsYnB5NVlvaUl5TkxYZmZNbVRONitlV1hOWDc4ZUZQYndZTUg5ZTY3NzhyYjIxdlRwMC9YamgwN0pFbC8vdk9mNWV2cnE2bFRwK3I0OGVQNjA1LytaTk4zQUFBQThHc2lvQVVBQU1Ddjd2cjE2OXExYTVjZWZQREJleExPU2xKY1hKeU9Ieit1U1pNbUtUTXowOVR1NE9DZ1pjdVdLU01qUXprNU9hWWc4VTVwYVdueTh2SlNnd1lOSkVrNU9UbW1FTEU4Qnc0Y0tMZnZuU2RiSmFsejU4NktpNHZUeG8wYkxRTGF0V3ZYU3BLZWZQTEpNdWZOeU1qUXFWT25MRTY5U3JjdU5qdDU4cVRHakJralQwOVBTYmN1SFZ1eFlvVm16WnBWYnZCYkZtZG5aMDJkT2xXMWE5ZVdnNE9EYnQ2OEtVbFdUd0pmdVhKRlE0Y09WVjVlbnJwMzc2NlJJMGRhbElBWU1tU0lpb3FLdEhidFd2MzczLzh1ZGQxRGh3NnBvS0JBTld2V1ZGWldscVJiSVcvRGhnMDFZY0lFaTlJVjdkcTEwOXk1Y3hVYkcydFQrUVVBQUlCZkd3RXRBQUFBZm5VblRweFFjWEd4S2V5OEY5YXNXYU5XclZxcFE0Y09pbytQTjN0V3MyWk5lWHQ3eTl2YlcxNWVYbWIvVFVoSVVIeDh2R0ppWXN6R0ZCWVdhdkhpeGVXdSs5SkxMeWtzTEV6OSsvZXY4SjdyMTYrdkJnMGE2TUNCQXpwejVvenExcTByNmRhUDZ5Y25KNnQ1OCtacTNMaHhtWE9VbkJZTkRRMDFhOC9Nek5TeVpjc1VIQnlzYnQyNm1kcGRYVjExOU9oUnpaMDd0OHlUcXJhNC9YS3pHemR1U0xJZTBMcTV1ZW1WVjE2UnE2dHJtWmUvdmZMS0szcjQ0WWZWcWxXclV2djg4TU1QY25GeDBmLys3Ly9xd0lFRGtxVG16WnZycmJmZTBzV0xGM1h0MmpYOSs5Ly9sck96czJsTTQ4YU5OWEhpeEZJdlNBTUFBTGlYQ0dnQkFBRHdxOHZOelpVaytmcjYzck0xZS9Ub1lhbzllcWN4WThhVU9xNjBtcW1Pam80MjE1TjFjM096dWUrZG5uNzZhZDI0Y1VQZTN0Nm10bFdyVnFtb3FFaDkrL1l0ZC96Mjdkdmw1ZVdsRmkxYW1Ob0tDd3MxYmRvMFZhMWFWZVBHalRQckh4d2NyUER3Y0sxYnQwNGJOMjQwQzIvdlJsNWVuaVNwZXZYcVZwOTM3ZHExM0RrTUJrT1o0YXgwSzZCdDNyeTVSUTNoVTZkTzZiWFhYak45N3RXclY3bnJBUUFBMkFNQkxRQUFBSDUxUnFOUlV1bjFTSDhORVJFUk1oZ005Mnk5eW5KbmFZTXJWNjVvL2ZyMTh2UHpVOGVPSGNzY201NmVybVBIamlrOFBOejA3dGV1WGRPMGFkTjA2TkFoVFo0ODJSVDhGaFFVS0RjM1Y3bTV1UW9PRHRhbVRac1VIUjJ0b0tBZzFhNWQyelRubWpWcnRHYk5tZ3EvUjBrdDM4cTQyT3I2OWV1U1pCSENYcng0VVNkUG50U2pqejVxTWFaSmt5YWFQSG15aW9xSzVPM3RyV2JObXQzMVBnQUFBSDROQkxRQUFBRDRRN3BYNFd4bVpxYmMzZDFWdlhwMUhUdDJUSkx0UWZTZFlXeDU2NVIyNnRUSHgwZkxseS9YdG0zYkpNa3N5STJOalZWS1NvcWNuSnkwYU5FaXpaczNUMWV2WGpYVmlMMWRRVUdCWnM2Y3FUbHo1cGkrdnhZdFdxaGR1M1ptL1pZc1dXTDJPVDQrWHVmUG4xZWRPblhrNXVhbTgrZlBLeTR1VG82T2ptcmF0S25ONzFqaXlwVXJtanQzcnR6YzNPVHM3S3lqUjQ5S2t1bGl0eEw3OXUwejdmRjJGZmxlQVFBQTdJMkFGZ0FBQUxnTFk4YU1VWFoydGxsYm16WnRiQnI3L1BQUFY4b2VYRnhjSkVtSmlZbHlkWFZWUUVDQTZWbjM3dDIxWjg4ZWVYbDV5Y3ZMUzU2ZW52THc4SkNucDZmYzNkM2w3dTR1RHc4UGVYaDRhUGJzMmRxNmRhdldyMSt2OFBCd1NiZE9vajc3N0xObTY5MFowTjY4ZWRQaWxHMjFhdFUwWXNRSTAyVmtGZUhtNXFiVTFGUlRtUVFIQndlTDJybVM5TjEzMzhuQndjRVVBcmR1M1ZxdnZQS0t6ZXNjUEhoUVNVbEpGZDRmQUFCQVpTS2dCUUFBQU83Q29FR0RsSldWcGFLaUlqazZPaW9nSUVDQmdZRTJqWTJJaUtqVXZVUkdSaW9qSTBPT2p2LzVZNzZmbjU4KytlUVRtOFlQSFRwVS92Nys2dHk1c3lRcEtpcktyTnhCaWM4KyswdzFhdFF3Zlg3cXFhZlVzV05IM2J4NVU0V0ZoWEowZEZTOWV2Vk13Zkh0UHY3NFk3bTd1NWU3bDVMQXQ3aTRXQWFEd2VxSjZJY2Vla2lGaFlXbUM4QWFOV3FrUm8wYTJmU3UwcTJUemdTMEFBREEzZ3pHa29KZ0FBQUF3SzlrNTg2ZCt1Njc3OHd1YlFKZ3V6bHo1aWdrSkVUdDI3ZTM5MVlBQUVBbGN5aS9Dd0FBQUFBQUFBRGcxMEJBQ3dBQUFBQUFBQUIyUWtBTEFBQUFBQUFBQUhaQ1FBc0FBQUFBQUFBQWRrSkFDd0FBQUFBQUFBQjJRa0FMQUFBQUFBQUFBSFpDUUFzQUFBQUFxRFM1dWJsS1QwOHZzNC9SYU5UVnExZk4yczZkTzZlbFM1ZXF1TGpZNnBqVHAwL2J2QWVqMGFnVksxWm93WUlGTm84cGtadWJhMU8vcFV1WGF2ZnUzVGJQR3hzYnE0TUhEMXA5ZHU3Y09TMWZ2bHlabVprMnovZGJrSmVYcDVzM2I5cDdHd0R3dStkbzd3MEFBQUFBQUg3N0Nnc0xkZUhDQldWbFplbkdqUnQ2NktHSHJQWmJ2WHExWW1OanRXWExsbExubWpKbGlzNmVQYXU1YytmSzJkbFprdlRUVHo4cE5qWldWYXBVVVVSRWhGbi9QWHYyYVB6NDhlclZxNWVHRHg5ZTdsNE5Cb1BTMHRLMGMrZE9CUWNIcTBPSERqYTlZMUpTa21iTm1xVlJvMGFwVTZkT1pmYU5qWTFWNzk2OTFiWnQyM0xuUFh6NHNKWXVYYW8rZmZxb1JZc1dWdGVOaVluUkF3ODhJRDgvdnpMbk9uandvRTZjT0ZIdW1tVnAzTGl4bWpadHFpTkhqdWpvMGFObDl1M1dyVnVwejNyMzdxM2V2WHRyMkxCaGQ3VWZBUGh2UjBBTEFBQUFBTEN3Y3VWSzdkbXpSNWN1WGRLbFM1ZVVrNU1qbzlFb1NhcFdyWnBpWTJQbDV1YW1uSndjZVhsNVZXanU3dDI3YS96NDhabytmYm9tVFpva2c4R2cwTkJRaFlhR0tqWTJWaUVoSVdyY3VMRWtLVDA5WFZGUlVYSjJkbGJuenAxdFhtUGt5Skg2L3Z2djljRUhIeWdvS0VndUxpN2xqbW5UcG8yYU4yK3U2ZE9uNjhTSkUzcnh4UmRsTUJncTlHN1diTnEwU1FhRFFiMTY5Ykw2UENrcFNkN2UzZ29NREN4M3J1M2J0MnZObWpWM3RaLysvZnVyYWRPbSt1Njc3L1RGRjErVTJiY2tvQzBxS2xKUlVaR3FWcTE2VjJzREFDd1IwQUlBQUFEQTcwQkpPSHF2MUsxYlYrbnA2V3JXckptT0hUdW1sSlFVZmZEQkIvTDE5WlducDZjTUJvTysrZVliTFZ1MlRLTkhqMVpvYUtqTmM3ZHAwMFlEQmd6UUYxOThvWlNVRklXRWhFaVNoZzBicG4zNzltbjM3dDFxM0xpeGlvdUxOWEhpUkJVVUZHamF0R2xxMnJTcHpXdjQrUGdvSWlKQytmbjVjblMwN2ErK0xpNHVtanAxcW1iTW1LRzR1RGg1ZUhpb1Q1OCtGdVVZU2hRVUZDZ3ZMOCtpdlVhTkdqSVlETnE0Y2FNa2FldldyYXBUcDQ1U1UxT1ZtcG9xU2FwZnY3NmFOV3VtOVBSMHBhV2xxV25UcGxxNWNxWEZYTFZxMWJMNjNhNWZ2OTdxbmlaT25LalUxRlI5L3ZubmNuZDN0OXFuU3BVcVpwK3RuWGIrL1BQUHpjTGJwVXVYS2k0dXJzeVQwUUNBWDRhQUZnQUFBQUIrNDV5Y25HeXVqVnBaUWtKQ1RNRnBmSHk4VWxKU0xBTFNuajE3NnZ6NTg1b3laWXA2OSs2dElVT0dsRG5udVhQbmxKMmRMVWtLRGc2VzBXaVVoNGVIMHRMU1RIM2VmdnR0dWJtNW1kcTZkZXVtd3NKQ09UbzZtdHA4Zkh6azYrdXJQbjM2NlBMbHkrVyt5N0pseThwOGZudm82T2pvcUxmZmZsc3RXN1pVang0OWRQbnlaZlh0MjlmcXVIWHIxbW5kdW5VVzdTdFhycFM3dTd2bXpwMXJhc3ZMeXpQNzNMdDNielZyMXN3VXRCNDZkRWlIRGgyeW1LdHQyN1pXQTFwckoxa3ZYTGlnNzcvL1hwMDZkWkt2cjI4WmIyemR3b1VMOWRCREQ5bFV0Z0VBVUhrSWFBRUFBQURnTjg3UHowL256cDJ6OXpZc0dBd0dEUjQ4V1A3Ky9uci8vZmNWRUJCUVp2ODFhOVpZbkJMOThzc3ZLN3h1djM3OU5IandZRDN6ekRPVmVrblZoUXNYNU9QalkxYU9vRWFOR25yNzdiY3Qra1pGUmFsdDI3Wld5eTdVcUZIRDlQdnc4SEQ5NVM5L01YdGVFdmptNWVWcHc0WU5ldmpoaHpWKy9IaUxlWHIxNmlVbko2Y3k5OXlsU3hlTHRpMWJ0cFI2MHJXMGRxUFJxSVNFQkhsNmVoTFFBc0E5UmtBTEFBQUFBTDl4QVFFQlNraEkwT0hEaDlXa1NaTjdzdWFvVWFOMDhPQkJzN2JidzhEYmc3NG5ubmhDTFZ1MmxMKy92dzRmUGx6dTNCOSsrT0V2M3RmdGw0VDE2OWRQMHExd01UVTFWYTFidDdiNDhmMDdYYnAwU1JzM2JsVG56cDNOVHBsbVpXVnA2TkNoQ2drSjBhdXZ2cXBxMWFwSnVuV2lOaXdzekdLZXFLZ28xYTFiMStxejJ6azVPWlZhYXVEcnI3L1dqUnMzMUw5L2Y2djdMaW9xc3FrOFE5KytmZFc5ZS9jeSsyellzTUZxQ1lVN1ZVYk5YUUJBeFJEUUFnQUFBTUJ2WE9QR2pkVzBhVlA5NHgvL2tJZUhoMnJXclBtcnI5bS9mMzlkdW5SSjBxMlRyMGVQSHRXNGNlTk16emR2M3F5OWUvZHE3Tml4cWxxMXF2ejkvVzJldTdKRDVtKy8vVllMRnk3VWhBa1R5cTJGbTVTVXBKaVlHT1htNW1ybzBLR21kbDlmWDNYcTFFbmZmUE9Oamg4L3JzbVRKLytxMzNOQlFZRjI3dHlwc0xBd05XclV5R3Fmb3FLaWNrL1FTcEs3dTd2cTFhdFhicCt5RkJVVlNaSWNIQnpLWFE4QVVMa0lhQUVBQUFEZ2Q2QlRwMDVhdFdxVnZ2cnFLN1ZwMDBZTkd6YVVyNit2MVZxa2xhSGt4OXdMQ2dyMDBVY2ZtZlpRY3RJektTbEpPM2JzVUZaV2xpWlBubHh1QUNoSi92NytDZ29La2lTdFhyMWEwZEhSTnU5bi9mcjFxbHExcW9LQ2dsUzNibDJ6WjZHaG9ZcU9qbFpDUWtLNUFlMzI3ZHNsU1YyN2RqVnJkM0J3MElnUkkxUzdkbTB0V3JSSTc3MzNuaFlzV0dEei9pckt5Y2xKaXhjdjF0bXpaeFVaR2FraFE0YVl2WmZSYUpUUmFMUXBvRjJ5WkltV0xGbHlWL3NwS0NndzdRc0FjRzhSMEFJQUFBREE3NEN6czdQNjkrK3ZYYnQyS1NVbFJidDM3N1o1YkVoSWlOcTNiLytMMWsxT1R0YlZxMWNsU2VQR2pkT0REejZvNTU1N1RxR2hvWEp4Y2RHa1NaTTBldlJvelo0OVcxNWVYbVhPMWFOSEQvWG8wVU9TRkJnWXFCRWpScFRhdDZpb1NPdldyVk42ZXJxOHZMeE1KenRuenB4cDBkZkR3MFB0MjdkWFVsS1NUcDA2cGZ2dnY5L3FuQmN1WE5DQkF3ZlVzR0ZETld6WTBHcWZ2bjM3eXRmWFZ3MGJObFJ4Y2JFMmJOaFE2aDVQbkRoaDlaSXc2VmJ0V1VtNmZQbXlUcDQ4YWJXUHM3T3pYRjFkOWNNUFB5Z3lNbElMRnk2VWk0dUxKS213c0ZDUzljRDB6bE91bFZIaUlEOC9YNUpVdlhyMU11Y0JBRlErQWxvQUFBQUErSjF3Y0hCUVNFaUlBZ01EZGVMRUNlWG01c3BvTkpZN3Jyd2ZmeS9McWxXcjVPRGdvT0xpWWdVSEJ5c21Ka2I1K2ZrYU5HaVEyclJwb3lsVHBpZ21Kc2JzWWl4YmxCV1M3dHUzVHg5OTlKRXlNelBWcDA4ZlJVUkVsRnVMdFZ1M2JrcEtTbEpDUW9KR2poeHB0YytXTFZ0a05CckxEVE1mZWVRUlNiZEN5L256NTVmYUx6VTFWYW1wcVZhZmxRUzBpWW1KU2t4TUxIV09talZyNnZYWFg5ZUVDUk0wYTlZc1RadzRVZEovQXRvN1QwZ1hGQlJZaExhVlVlTGd4bzBia202RnhnQ0FlNHVBRmdBQUFBQitaNXlkbmRXOGVmTmZmWjE5Ky9icHA1OStVdnYyN2JWejUwNE5HREJBRnk5ZVZIeDh2SjU0NGduVnFsVkxRVUZCbWo5L2ZxWFZMcDAwYVpLU2s1TVZHQmlvQ1JNbXFINzkramFOQ3c0T2xxK3ZyeElURS9YeXl5K2JMdm02M2ViTm0xV3RXalYxNnRTcHpMbFNVbExrNCtPalJvMGFtVjJHSmtuZmYvKzkzbmpqRFQzMjJHTjY2NjIzeXQxWGFHaW9ldmZ1YmRZMmV2Um9zOC90MnJWVHo1NDlsWkNRb0xWcjErckpKNThzdGVUQWpSczNMRTY1VmthSmc4dVhMMHNxUDhnRkFGUStBbG9BQUFBQWdJWGk0bUl0V3JSSWpSczNWc3VXTGJWejUwNUowdkRodzlXbFN4ZlZxbFZMa25UMTZsVmR2SGpSOU92SWtTT1NwRm16WmlrN08xdloyZG1hUG4yNjNOemNsSmFXVnU2NnljbkphdFdxbFFZT0hLamMzRnp0MzcvZmFyK0FnQUN6endhRFFZODk5cGppNHVLVWxKU2tMbDI2bUQwL2NPQ0FNakl5MUxWclY3bTZ1cGE1aDA4Ly9WVFhybDFUYkd5c3hYY1NIUjB0VjFkWHN3dkd5dUx0N2EyV0xWdVcyMi93NE1IYXRXdVhObTNhcEo0OWU1cEtEdHg1Z3ZiS2xTdG1wNVg5L1B6VXRXdFhzOXE3eTVjdjE1WXRXeFFURTJOcVMwcEswdWJObTB0ZC85eTVjNUp1WFpZR0FMaTNDR2dCQUFBQUFCYmk0dUowL1BoeFRabzBTWm1abWFaMkJ3Y0hMVnUyVEJrWkdjckp5VEVGaVhkS1MwdVRsNWVYR2pSb0lFbkt5Y25SMkxGamJWcjd3SUVENWZhOTgyU3JKSFh1M0ZseGNYSGF1SEdqUlVDN2R1MWFTZEtUVHo1WjVyd1pHUms2ZGVxVXhhbFg2ZGJGWmlkUG50U1lNV1BrNmVrcDZkYWxZeXRXck5Dc1diUEtEWDdMNHV6c3JLbFRwNnAyN2RweWNIRFF6WnMzSmNuaUpQQzVjK2ZrN2UxdCt2elpaNTlwOCtiTnlzbkpVZXZXclNYSnRJOTY5ZW9wUHo5ZmE5YXNVYjkrL1RSZ3dJQlMxLy94eHg5Tit3QUEzRnNFdEFBQUFBQUFDMnZXckZHclZxM1VvVU1IeGNmSG16MnJXYk9tdkwyOTVlM3RMUzh2TDdQL0ppUWtLRDQrM3V6MHBuU3JwdXJpeFl2TFhmZWxsMTVTV0ZpWSt2ZnZYK0U5MTY5Zlh3MGFOTkNCQXdkMDVzd1oxYTFiVjVKMC92eDVKU2NucTNuejVtcmN1SEdaYyt6WXNVT1N6RTZrU2xKbVpxYVdMVnVtNE9CZ2Rldld6ZFR1NnVxcW8wZVBhdTdjdVlxTWpLendubTkzKytWbUpUVmhidzlvOC9QemxaNmVycTVkdTVyYXpwNDlxd1VMRnNqRHcwUExsaTJ6cU5XN1o4OGVmZnJwcDBwTFM5T0VDUk5VcFVvVjA3TWVQWHFvWGJ0Mk1ocU4ycjU5dXlScDFLaFJtakpsaXVrWkFPRFhSMEFMQUFBQUFMRFFvMGNQaFlXRldYMDJac3lZVXNmZFdUTzFoS09qbzgzMVpOM2MzR3p1ZTZlbm4zNWFOMjdjTUR0bHVtclZLaFVWRmFsdjM3N2xqdCsrZmJ1OHZMelVva1VMVTF0aFlhR21UWnVtcWxXcmF0eTRjV2I5ZzRPREZSNGVyblhyMW1uanhvMW00ZTNkeU12TGt5U3plck9wcWFrcUxDdzA3YTI0dUZnelpzeFFmbjYreG8wYlovVWl0UTRkT3VqNTU1L1hGMTk4b2RtelordjExMStYd1dDUUpGUEl2bTdkT21WbFphbHQyN2JhdTNldlJvOGVyUWtUSnVqQkJ4ODB6VE40OEdBTkhqeTRVdDROQUdDT2dCWUFBQUFBWUNFaUlzSVU1UDJlM0ZuYTRNcVZLMXEvZnIzOC9QelVzV1BITXNlbXA2ZnIyTEZqQ2c4UE43Mzd0V3ZYTkczYU5CMDZkRWlUSjA4MkJiOEZCUVhLemMxVmJtNnVnb09EdFduVEprVkhSeXNvS0VpMWE5YzJ6YmxtelJxdFdiT213dTlSVXN2M3Z2dnVNN1Z0MkxCQmpvNk9ldWloaHlSSnk1WXQwOEdEQnhVUkVXRlJrL2QyRVJFUnVuRGhnalp1M0Nndkx5Kzk5TkpMWnV0ODhza25xbGV2bnQ1OTkxM3QzYnRYVTZkT1ZXUmtwTWFPSFZ2cWhXcEdvN0hDN3dRQXNJNkFGZ0FBQUFCZzRWNkZzNW1abVhKM2QxZjE2dFYxN05neFNaWVhZNVhtempDMnZIVnVMdzF3T3g4Zkh5MWZ2bHpidG0yVEpMTWdOelkyVmlrcEtYSnljdEtpUllzMGI5NDhYYjE2MVZRajluWUZCUVdhT1hPbTVzeVpZL3IrV3JSb1lWRXFZTW1TSldhZjQrUGpkZjc4ZWRXcFUwZHVibTQ2Zi82ODR1TGk1T2pvcUtaTm0wcVNqaDgvcnAwN2QrclJSeCtWdTd1N3RtM2JwaFVyVnFoRGh3NTYrdW1ubFpXVkpROFBEMG5TNGNPSDVlTGlZcmJHMy83Mk41MCtmVnBmZi8yMTZ0U3BvL0R3Y08zWnMwZFRwMDZWZzRPRElpTWo1ZWpvcUhidDJtbnUzTGw2NjYyM05HUEdET1hsNWFsWHIxN0t5Y21Sd1dDUWk0dUxIQjBkbFp5Y0xNbXlSaTRBb09JSWFBRUFBQUFBZGpObXpCaGxaMmVidGJWcDA4YW1zYzgvLzN5bDdLRWt6RXhNVEpTcnE2dlphZFR1M2J0cno1NDk4dkx5a3BlWGx6dzlQZVhoNFNGUFQwKzV1N3ZMM2QxZEhoNGU4dkR3ME96WnM3VjE2MWF0WDc5ZTRlSGhrcVFtVFpybzJXZWZOVnZ2em9EMjVzMmJGcWRzcTFXcnBoRWpScGd1STB0SVNKQ0RnNE9lZi81NUZSWVdLalkyVmsyYk50V2JiNzZwYTlldWFlREFnV2JqN3p6NTZ1am9xTWpJU0kwZVBWbzFhOWJVUng5OXBMVnIxOHJUMDFPVEowODJLeW5SdUhGanpaczNUMis5OVpiYzNOeE02My81NVpkbWN4b01CclZ0MjlhbTd4Z0FVRG9DV2dBQUFBQ0EzUXdhTkVoWldWa3FLaXFTbzZPakFnSUNGQmdZYU5QWWlJaUlTdDFMWkdTa01qSXl6R3E1K3ZuNTZaTlBQckZwL05DaFErWHY3Ni9PblR0TGtxS2lvc3pLSFpUNDdMUFBWS05HRGRQbnA1NTZTaDA3ZHRUTm16ZFZXRmdvUjBkSDFhdFh6K3dVN0YvLytsZmRmLy85cWxldm5pUnAzcng1TWhxTnFsNjl1cXBYcjY2QkF3Y3FQejlmUnFOUnRXdlgxdU9QUDI2eHJwZVhsNVlzV1NKSFIwZmw1ZVhwMFVjZjFkQ2hRK1hsNVdYUnQxNjllbHE2ZEttcHB2QkREejJrSzFldW1Fb2JPRHM3S3lRa3hLeFdMd0RnbHpFWUtSd0RBQUNBWDluT25UdjEzWGZmNmJYWFhyUDNWZ0FBQUlEZkZBZDdid0FBQUFBQUFBQUEvbHNSMEFJQUFBQUFBQUNBblJEUUFnQUFBQUFBQUlDZEVOQUNBQUFBQUFBQWdKMFEwQUlBQUFBQUFBQ0FuVGphZXdNQUFPRGVLQ3dzMUtsVHAzVCsvSGxkdjM1ZFJVVkY5dDRTN29FcVZhckkyZGxadnI2K3V2LysrK1hveUIvL0FBQUFnTjhTL29RT0FNQi9nWXNYTCtySEgzK1V0N2UzbWpWckpsZFhWMVdwVXNYZTI4STlVRlJVcEx5OFBHVm1aaW9sSlVYTm16ZVhsNWVYdmJjRkFBQUE0UDhqb0FVQTRBL3U0c1dMT25qd29GcTJiQ2xQVDA5N2J3ZjNXSlVxVmVUdTdpNTNkM2ZsNU9Ub2h4OStVSXNXTFFocEFRQUFnTjhJYXRBQ0FQQUhWbGhZcUI5Ly9KRndGcElrVDA5UHRXelpVai8rK0tNS0N3dnR2UjBBQUFBQUlxQUZBT0FQN2RTcFUvTDI5aWFjaFltbnA2ZTh2YjExNnRRcGUyOEZBQUFBZ0Fob0FRRDRRenQvL3J6OC9QenN2UTM4eHZqNStlbkNoUXYyM2dZQUFBQUFFZEFDQVBDSGR2MzZkYm02dXRwN0cvaU5jWFYxMWJWcjEreTlEUUFBQUFBaW9BVUE0QSt0cUtoSVZhcFVzZmMyOEJ0VHBVb1ZGUlVWMlhzYkFBQUFBRVJBQ3dBQUFBQUFBQUIyUTBBTEFBQUFBQUFBQUhaQ1FBc0FBQUFBQUFBQWRrSkFDd0FBQUFBQUFBQjJRa0FMQUFBQUFBQUFBSFpDUUFzQUFBQUFBQUFBZGtKQUN3QUFBQUFBQUFCMlFrQUxBQUFBQUFBQUFIWkNRQXNBQUFBQUFBQUFka0pBQ3dBQUFBQUFBQUIyUWtBTEFBQUFBQUFBQUhaQ1FBc0FBQUFBQUFBQWRrSkFDd0FBQUFBQUFBQjJRa0FMQUFBQUFBQUFBSFpDUUFzQUFBQUFBQUFBZGtKQUN3QUFBQUFBQUFCMlFrQUxBQUFBQUFBQUFIWkNRQXNBQUFBQUFBQUFka0pBQ3dBQVVBcWowV2p2TFFBQUFBRDRneU9nQlFBQTk4d3p6enlqaUlnSW0vcVdGbzZlUEhsU3ExYXRLbmQ4WGw1ZWhmWjI1OWpvNkdpTkdqVktSVVZGdjNpZU0yZk9WS2gvWVdHaDNubm5IYjN6emp1L2VFMEFBQUFBdnk4RXRBQUFvRUlLQ3d1VmtaR2hYYnQyYWZYcTFWcTRjS0VXTFZwazA5aWNuQnpsNU9TVTIyLzc5dTE2OGNVWDlmUFBQNXUxNStmbjY0MDMzdERISDMrc0hUdDJsRHIrdSsrKzAvUFBQNjg5ZS9iWXRLODdYYjE2VlJzMmJOQ1BQLzZvcjc3NjZoZk44ZVdYWCtxbGwxN1NsaTFiYkI1VFhGeXNYYnQyYWRldVhiOW9UUUQ0dFJRVUZPamt5Wk5tLzNpV25wNXU5Ui9EMHRQVGRmSGl4VjlsSHovOTlKTzJiZHRXNnJQczdHeUw5cHMzYjJyRGhnMHFMaTYyYVkzYzNGeWIraTFkdWxTN2QrKzJxZStkakVhalZxeFlvUVVMRmxSNDdMM1lId0RnM25LMDl3WUFBTUJ2VjBGQmdlYlBuNi9zN0d4bFoyZnI0c1dMdW56NXNzWHAxaXBWcXFoZnYzNXlkM2V2bEhYMzdkdW45UFIwalI4L1hnc1dMRkNOR2pVa1NWV3JWdFhRb1VNVkZSV2x1WFBucWxtelp2THg4VEViZS9ic1djMmNPVk41ZVhuYXVYT25Ibnp3d1Fxdlg2dFdMUTBhTkVpZmZQS0psaTlmcnREUVVOV3ZYNzlDY3hnTUJoVVVGR2ptekpsS1QwL1hYLy82VnhrTWhncnZCUUJzZGYzNmRmWHMyYk5TNXJyekg1ZisvZTkvNjgwMzM5Uzc3NzZyOXUzYlM1SmVlT0VGdmZMS0szcnFxYWZNK3M2Yk4wOStmbjRhTzNhc1dmdWxTNWUwZGV0V20vZHc1N3lTOU8yMzMycno1czBLQ3dzemF6Y2FqWm8wYVpJY0hCejA1WmRmeXNIaFAyZVJObTNhcElVTEYrckVpUk1hUG54NG1Xc21KU1ZwMXF4WkdqVnFsRHAxNmxSbTM5allXUFh1M1Z0dDI3YTErWjFLR0F3R3BhV2xhZWZPblFvT0RsYUhEaDFzR25ldjlnY0F1TGNJYUFFQVFLbWNuSngwNk5BaG5UeDUwdUpaNjlhdFZidDJiZFdwVTBkK2ZuNm12d3gvOGNVWE9ubnlwTWFPSFN0blorZGZ0TzdmL3ZZM25UeDVVbWxwYVpveFk0YmVmZmRkVTdnWkZoYW1yVnUzS2lVbFJmUG56OWVVS1ZOTTQvTHk4alIrL0hqbDVlVXBLQ2hJSTBhTStFWHJTMUx2M3IyMWNlTkduVDU5V3RIUjBab3hZOGIvWSsvTzQ2S3MycmlCL3dhR0hka1JRVnhSTEhCQlVYUEJGZlZOUmRSY1NrdDdIc3NsdFN6TnpEWFRjamRGTGNzdHJaVEk3VEV4OXhLUXpTME5EY3dGRkJ6WllkaGh0dmNQM3JsZmhwbUJ3ZFJCL1gwL0h6NDY1ejczdWM4TUl6alhmWjNyMU9uOE45OThFdzRPRGdnSkNVRm9hQ2d5TXpQeDhjY2ZReXptZjcrSTZNbXd0TFRFcmwyN3ROcFBuanlKc0xBd2pXTzYybXJ5NTU5L3d0cmEycUNiWHNuSnlSZzBhSkJXZTJabUpyWnUzV3JROVlES0FPMmhRNGZnNWVXRkRoMDYxTmozNXMyYnlNbkp3ZHR2djYwUm5BV0E0T0JnWExseUJmLzczLy9Rdm4xNzlPclZTKzg0blR0M2hvK1BEMWF0V29YazVHUzg4ODQ3VCt6bTJ2dnZ2NDhyVjY1Z3k1WXQ2Tml4STZ5dHJXczk1Mm5PajRpSW5oNStRaUFpSXFJYVRaOCtIU1VsSlhCMmRvYXpzek9tVDUrTy9QeDhyRisvWHF0dmVYazVJaUlpY08vZVBkeS9meC9MbHk5SG8wYU42bnhOc1ZpTWhRc1hZdXJVcVlpTmpVVnNiS3lRc2FXZTArWExsM0gvL24zazV1YkN5Y2tKQUxCdTNUcWtwcWFpYWRPbVdMSmtDVXhOVFIvNWVadWFtbUxxMUtrNGUvWXNwa3laOGtoakRCMDZGRlpXVmxpOWVqWE9uajJMdG0zYklpZ282SkhuUkVSVUU1RkloQ1pObW1pMXExYzNWRDJtcTYwbUZ5NWNRTy9ldldGbVpsWmpQNGxFZ3FLaUluVHExRW5ybUxlM3Q1Q1pxMUFvTUduU0pLaFVLdXpZc1FQbTV1WTZ4OXU2ZFN1Q2c0TnJEZEJHUmtiQ3pNd01nd1lOUW1wcXF0YngwYU5Idzh6TURJMGFOZEo1SEtoOExheXRyZkhsbDE5aTllclZDQXNMZzRPREEwYU5Hb1hpNG1LZDU4aGtNcDFsSG14c2JHb05uTHE0dUdEaXhJbW9xS2d3K09iZDA1d2ZFUkU5UFF6UUVoRVJVWTA2ZHV5bzhiaW1EM1FXRmhiWXVIRWpQdnZzTS96MTExK1lPWE1tbGkxYkJoOGZuenBmMTgzTkRiTm56NFpNSnRNSXpnS0F1N3M3MXE1ZGl6WnQybWg4cUoweVpRcnk4L014Zi81ODJOcmE2aHczTGk0T1gzNzVaWjNtRWhNVFkzRGZvMGVQYWp6dTM3OC94R0l4L3Z6elR3d2RPaFJBWmRaVVVsSlNqZU1NSERoUVloWmdTQUFBSUFCSlJFRlU3N0c2MUxVbG9oZExjWEd4VnYxWGRjM1Nxb0ZKWFcxcTFZTzI5Ky9mUjNKeU1qNzY2Q090L3ZuNStVS2J0YlUxcmwyN0JxQnlGVUZWZ1lHQitQVFRUNFhIeDQ0ZGcwUWl3WmRmZmdsemMzTmtaV1ZoKy9idEdEVnFGTnEwYVZPbjV5eVh5M0g2OUdrTUhqd1ljcmtja3laTjB0djMzTGx6ZW8rcGY3YUt4V0lzV0xBQWJkdTJ4ZENoUTFGUVVJRFJvMGZyUENjOFBCemg0ZUZhN1FjT0hJQzl2VDFHalJxRmdvS0NXcC9EN3QyN2F6eGU5ZWYrNDV3ZkVSSFZEd3pRRWhFUjBXTmxhMnVMMWF0WFk5V3FWWWlJaU1EY3VYT3hlUEZpZE92V3JkWno5WDJvcnV0R1hmUG56OWRxMjdGakIweE1US0JRS0ZCV1ZsYW44ZjZ0M3IxN28zZnYzc0xqUm8wYTZjeDJVcWxVU0V0TEEyQjRWaHNSVVZYUjBkRll1M2F0em1PNmZzYnFhcXQrRTBoZE4vYmxsMS9XdW5rVUdocUswTkJRQUVEZnZuMmhWQ3J4NnF1dll1ellzUUNBOTk1N0QvL24vL3dmallCdFhsNGV2di8rZS9UdTNWdW9qMnBsWllXRWhBUWtKeWRqNjlhdGRTb0hFeDBkamZ6OGZMenh4aHR3ZFhYVm12L2h3NGZ4elRmZjROVlhYOFdjT1hOcUhDczdPeHN1TGk0UWlVUVlQbnc0Z01wczB3VUxGbWoxWGJGaUJicDI3WW9CQXdab0hWUFhUaDg3ZGl6S3k4c05maTYxZWR6ekl5S2krb0VCV2lJaUlucnMxTms5WXJGWTcyN2J1dWhiZHZvNHFEYzI2OW16NXhQUFFDMHVMc2JCZ3dmeCt1dXZ3OExDUXV2NHdvVUxkWjVYVVZFaFpOa2FXaGVTaUVpWHc0Y1BDeXNKOXUvZmoyM2J0bW44N05QVmR1alFJYTBhc1hLNUhMLzk5cHZ3dUdyL2dRTUhhbXdTVmxwYWlqRmp4bUQ4K1BGbzBxUUpsRW9sS2lvcTRPSGhJWlNpa2Nsa1dMMTZOY1JpTVQ3NDRBTmhMRnRiVzh5Y09STkxseTdGenovL2pMZmVlc3VnNTZsU3FZUUFzYXVycTlieG9xSWk0U1pmYmI5ak1qSXlNRzNhTkhUdjNoMnpaczBTZm42THhXS3RUY21BeWdCbzQ4YU5kUjVUZS8zMTE0VjVYcjE2RmUzYnQ2KzEvRTUrZmo2T0h6K09BUU1HYUR5bkp6RS9JaUtxSHhpZ0pTSWlJcjJ5c3JJd2Z2eDRuY2VxWjFGVkQzcWFtSmhnM3J4NUdEcDBLTnExYTFlbjZ6N09BR3BOcFFJQUlEMDlIZkh4OFVJbWtxSE9uVHVIdUxnNERCdzRFSjA2ZGRJby9iQnUzVHFjUDM4ZVVWRlJXTFJvRVpvMWEvWkljeWNpTXJiZmYvOGRlWGw1QnZXTmpJeEVlWGs1OHZQekFWUUdSMVVxbFJDY0JZQmx5NWJoOHVYTDhQWDF4WTRkTzVDZm40LzgvSHprNU9RSTEvbjU1NTh4Y09CQXVMbTUxWHJOMk5oWTNMbHpSKy94Nzc3N0RvV0ZoZWpjdVRPdVhidUdpb29LalhxM2taR1JxS2lvRUlLaGdZR0JPSExrQ083ZXZZdGx5NWFoWWNPR0JqMzMyaHc5ZWhTYk4yL0c0c1dMTlZaVTZCSVpHWWxkdTNaQktwVmkyclJwUXZ1VG5COFJFUm1YU2UxZGlJaUk2RVVsRm92UnBFa1Q0Y3ZEdzBNNFZyVmRuU2wxNE1BQmphWDdJcEdvenNIWnB5a2pJd01USjA3RWxpMWJjUGZ1M1RxZGUvcjBhWnc5ZXhZaElTRmF4eVpQbm94bXpab2hKU1VGTTJmT1JFUkV4T09hTWhHUlFSNDhlSURVMUZTa3BxWnExSnV0cVUwZFdGV1R5K1hZdTNldlJvQzFKZ2NPSElDNXVUa3lNek1CUVBpemFoQ3hUWnMyRUlsRWVQandvUkJZOWZMeXdxdXZ2b3FaTTJkaTl1elpxS2lvd0xadDIycTlua3dtdzdadDIzU3VWQUFxQTUwblRwekErUEhqTVhic1dNaGtNcUZHcmtxbHd2ZmZmNC9seTVkajE2NWRLQ2twZ1ltSkNXYk9uSW1wVTZmaTd0MjcrT0tMTHd4NjNvYm8zYnMzeEdJeGZ2MzExMXI3cW45bkRCbzBTS1A5U2M2UGlJaU1peG0wUkVSRTlaQmNMa2RaV1pud1ZWcGFpckt5TXBTWGwwTXVsME11bDBNbWt3bC9sOHZsVUNxVlVLbFV3cGRTcVlTRGc4Ty9tb2VqbzZQR1V2dlkyRmdzV2JJRWdQWVMvTDE3OTJMMzd0MDRjdVFJRmk5ZURHOXY3MzkxYlFCNCsrMjNIK2s4SnljbmJOaXdvZForYm01dThQSHh3WTBiTjNEMDZGSE1talhMb1BHTGlvcHc1Y29WQUpVZm9LdHZuT2JoNFlGTm16WmgrZkxsdUhUcEVyNzQ0Z3RrWldYcDNjVEZXTmF2WDIvc0tSQzlNRzdkdW9WcjE2NUJJcEZBSnBQVjJyOTc5KzVhR3lUV3hjeVpNN1hhREsxQnEvYmJiNzlCSXBGZ3pwdzV3czhMdVZ5T2h3OGZDbjNVbTRRVkZ4ZWpvS0FBWThlT0ZRS002ZW5wQUlER2pSc0wvY2VORzRmeDQ4ZkR4S1F5VnlnME5CU25UNS9XK0oxU1ZsWW0xS2F0U1dob0tESXpNL0hhYTY4aExDeE00OWpkdTNleGZ2MTYrUG41WWVMRWlaREpaTEMydGtaa1pDUmF0bXlKbFN0WDR0cTFhL0QzOThmOCtmTmhiVzB0bkR0NjlHaTR1cnFpWmN1V1VDcVZHaVVlcWt0T1R0YTVDUmNBQkFVRkNYOTNjSEJBang0OUVCa1ppWHYzN3VsZFdaR2RuWTJFaEFTMGJOa1NMVnUyMU5ublNjeVBpSWlNaXdGYUlpS2lwMHloVUtDd3NCQ0ZoWVVvTGk3V0NzS1dsWlZCTHBkcm5TY1NpV0JoWVFFek16T0l4V0tJeFdKWVdWa0pqMDFNVENBU2lZUXZFeE1UNGNQeDQxSzE5RUI1ZVRrS0N3dmg0dUlDQUJnelpnd2tFZ2xPblRxRldiTm1ZY2FNR1hYKzhMZGl4UXFOeHhLSjVKSG1XVkZSb1RXbU9oaFEzYkJodzNEanhnMmNQWHNXa3lkUDF2aVFyazkwZERUa2NqbEVJcEhlRWdyVzF0YjQ4c3N2RVJJU2d0allXUFRzMmZNUm5zbVQ1ZW5wK2RTdXBkNzhqT2hGVTFwYWlyTm56K0xtelp0d2RuWkdxMWF0WUc5dnIzVmpwN3BIM1Npd2FkT21DQTRPeHBRcFU0VE0wcmk0T096WnN3Y2ZmdmdoMnJScG8vZmNhOWV1SVRJeVVuaXNVcWt3ZVBCZytQcjZDbTBQSHo3VUNPcFczU1JzNzk2OXlNakl3TjY5ZTFGU1VvSTdkKzdBMGRGUjQyWmg5ZnFyZVhsNVdyVmhSNDRjYWRCenJhaW93TGh4NCtEbzZLalIvdkRoUXl4Y3VCQWxKU1h3OGZHQlNDU0N1Yms1ZXZUb2dYUG56aUUyTmhZbEpTV1lQSGt5eG93Wm8vTjcwYWRQSCtFYXVsWktxRjI5ZWhWWHIxN1ZlYXo2NzhEQmd3Y2pNaklTdi83Nks5NS8vMzJkNTV3K2ZSb3FsUXBEaGd5cDhiay9pZmtSRVpIeE1FQkxSRVQwaE1qbGNoUVVGS0N3c0JBRkJRWENWM0Z4c2JCaEZWQlpSc0RTMGhLV2xwWndkSFFVL201cGFRa3JLeXZoNytibTVyVitvSy91Y1Fab2MzSnlFQnNiS3p5ZU8zY3VNakl5OE1VWFg2QjE2OVl3TnpmSDNMbHowYUpGQzJ6YnRnMGhJU0c0ZmZzMlB2endRNE92MGFWTEY0M0hodGFpVFVoSXdMZmZmb3QvL3ZrSEZoWVdDQTRPMWp0bWRiMTY5Y0tXTFZ0UVZGU0VNMmZPYUp5cno1a3pad0FBN2R1M3I3Rkdvb21KQ1Q3NjZDTzgvZmJid2hMaG1yTFZxcjR2YXVvSEFQUG56MGZyMXExcm5XdE4xSnZYUEEweE1URWE3eCtpRjRGU3FjVEJnd2RSVUZDQVljT0dQWmFWQlRWSlRVMkZqWTBOUm93WUlaUVhVQ2dVMkx4NU0rUnlPY3pNekdyY0tNdkp5UWtqUm94QWFtb3FuSnljTUhEZ1FBd2NPQkE1T1RsYWZkZXRXNGNPSFRvQUFNTER3eEVTRW9LR0RSdWlRWU1HQUNwL0xpY21Kc0xIeDBmanZDTkhqbWc4VnBlWHFkN2V0R2xUZE96WXNjYm5PM3o0Y0RnNk91TEVpUk5DVzFwYUd1Yk5td2VsVXFuVmY5aXdZVGh6NWd3YU5HaUFOV3ZXNk0xUUJTcUQyaTR1TG1qVnFwWFc3NklyVjY1ZzNyeDU2TisvUCtiUG4xL2pIS3Z5OS9lSHE2c3J6cDQ5cXhGQXIrclVxVk93c0xCQVlHQmdqV005aWZrUkVaSHhNRUJMUkVUMEdCUVZGU0VuSndmNStmbENJTGFrcEVRNGJtSmlnZ1lOR3NEQndRRk5temFGblowZDdPenNZR05qQTdINDJmaDFmT0RBQVkzTTNzREFRSHo5OWRlWVBYczJsaXhaSWdSQ1I0OGVqY2FORytQTEw3OTg1QXd3UTZXbHBXSDc5dTJJaVltQlNDVENvRUdETUduU0pEZzdPeHM4aHJtNXViRHB5dEdqUjJzTjBHWm1aZ28xREd2TGNGS3JXcit4dGwzRURlMVhYbDV1MERoRVpEeHhjWEhJeXNyQ20yKysrVlEyYzZydHhzN1VxVk1OSG12MjdOa1lQSGd3QU9nTTBPcGpaV1dGbDE1NkNhZFBuOFpmZi8ybHNja1ZBR3pac2tYbmVkWGJCdzBhVkd1QTF0WFZWZVB4OWV2WHNYVHBVcFNWbFdIRGhnMllQbjI2eG5FZkh4KzBiOThlaVltSk1ETXpxM0hzSFR0Mm9LU2tCUHYyN2ROb1Z5cVYyTHAxSzJ4dGJiV2VXMjFFSWhINjkrK1BzTEF3UkVaR2FxM0FTRWhJUUZwYUdnWU5HZ1JiVzl1blBqOGlJaktlWitNVElSRVJVVDJpVkNxUm41K1A3T3hzWkdkbkl5Y25CMlZsWlFBcWwyN2EyZG5CMWRVVmRuWjJhTkNnQWV6czdHQnJhMXZuN05mNkpEYzNGOGVPSFVQejVzMGhsVXFSbDVlSDRjT0h3OHpNREJzMmJNRGl4WXV4YWRNbUlUdXNlL2Z1MkxWcjF4TUxTQ2dVQ216ZHVoWGg0ZUZRS0JUbzBLRURwazJiaGxhdFdqM1NlSU1IRDhhUkkwZVFrcEtDR3pkdWFDem5yZTdVcVZOUXFWUm8wS0FCZXZYcVZldllHUmtaS0NvcWdwZVhGd0Q5V2NHclY2L0dtVE5uNE83dWp1M2J0K3ZkOUlhSW5nMmxwYVdJajQ5SGx5NWRua3B3RnREKythTE9iRjI0Y0NINjl1MnIxVDhwS1FrZmZmUVJmSDE5c1hidDJzZjJlNnBIang3WXVYTW5SQ0tSVm5tWFk4ZU9hVHpldG0wYmpodzVvdFd1cnl4TlRiS3pzMUZjWEl6UFAvOWM3d3FENmRPblkvcjA2Vml6WmczV3IxOFBjM056clQ1cGFXbTRkKytlemxJTGh3NGRRa3BLQ21iUG5pMlVWb2lJaU1EUFAvK010V3ZYMWhwWUhUQmdBTUxDd25EOCtIR3RBTzMvL3ZjL0FNQ0lFU05xSE9OSnpvK0lpSXlEQVZvaUlxSmFWRlJVSUNjbkJ6azVPY2pPemtadWJpNFVDZ1VBd01iR0JtNXVibkJ4Y1lHTGl3c2FOR2p3VEFkaTlkbTVjeWRLUzBzeGN1Ukk3TjY5VzJnZk1tUUlTa3RMa1pHUm9iVjBWMTlBUXFWU0NidUY1K1hsSVQ4LzM2Q3lBbFdWbHBZS3kyR1hMbDM2cit1N2VubDVvVVdMRmtoT1RzYUpFeWYwQm1oVktwVVFBQms0Y0dDdEdWaEFaVEFpTkRRVVFVRkJlamNoUzB4TXhObXpad0VBSDN6d0FZT3pSTStCNU9Sa0tKVkt0R2pSd2lqWHYzdjNMcjc5OWxzNE9UbkJ6TXdNWldWbHNMUzBGSTdmdW5VTGl4WXRncDJkSGViTm0vZFlmM2NGQmdaaTU4NmQ2TlNwazlhS2h1b0JVWFVnVmxlZ3RLNzY5dTJMWnMyYTFmaWFlM2w1WWZ6NDhmanBwNSt3WXNVS0xGbXlSQ3NZSEJVVkJRRG8zYnUzUnJ0RUlzSHUzYnZoNys4dlpCY0RnSzJ0TFc3ZnZvMnZ2dnBLMkVoVG4rYk5tNk5GaXhaSVNFakFnd2NQaEEzVXNyS3lFQjBkRFI4Zm4xckwxenpKK1JFUmtYRXdRRXRFUkZTTlNxVkNkblkySGo1OGlQVDBkRWlsVWdDVlN4TWRIQnpRc21WTElTQmI5Y1B1OHlvaElRR25UNTlHdzRZTk1XalFJSTBBTFZCWkF6QXpNeE4vLy8wMzh2UHpJWlZLa1orZnIvWDMvUHg4QUpWTDg2c3Z3eDB3WUlET0hjZjFxVnBiY09mT25kaTVjMmV0NXpSczJCQ3JWcTNTZTN6QWdBSFl2bjA3SWlJaU1IMzZkRmhaV1duMXVYejVNaVFTQ1VRaUVZWU5HMmJRWE0rZlB3OEFlbmZzVnFsVStQcnJyNkZTcVRCZ3dBQjA3dHhaNDVpdUdvNUVWUCtwZjNkVVg0Yi90RGc2T21MS2xDbUlpb3JDc21YTFlHcHFpdmJ0MitPVlYxNkJYQzdIbmoxN1lHTmpnOVdyVnovU0hETXpNNFZTTEhsNWVSckhZbUppQUFBM2I5NUVkbmEyc0pua296QzBGcm1hdnVCc2Ftb3F0bTNiaHJGangyTENoQW00ZGVzV29xT2pNWC8rZkN4YXRFaW9uUXRVWnB3Nk9UbHAzS3lUeStWWXVYS2xVRys5S245L2Z3UUZCU0U4UEJ6SGp4L1hDSTdxTW1iTUdKU1ZsV2tFcnc4ZVBBaUZRb0hSbzBmWCtoeWY5UHlJaU9qcFk0Q1dpSWdJZ0V3bVEzcDZPaVFTQ2RMVDAxRlJVUUVURXhPNHVMakExOWNYTGk0dWNISnllbWJxeFQ0dXhjWEZXTDE2TlZRcUZkNSsrMjJkei8vMjdkdDZkNk5XTXpNekUzYnhOakV4d1lBQkErRGc0Q0I4aWNWaWcydXpWbWZvZWVxc1ozMzY5KytQSFR0Mm9MUzBGT2ZPbmRQNUFWYWR0ZXZ2N3c5UFQwK0Q1cGFhbWdxUlNLU1Y2YVIyOE9CQjNMeDVFMDVPVHBneFk0YlFMcGZMTVdmT0hOeThlUk1iTm16QXl5Ky9YT3YxaUtqK1VHLzY5emd5UXgrRm82TWpnb09ERVJ3Y2pQejhmSncrZlJwNzl1ekI1Y3VYaFQ0QkFRRW9MQ3lFVXFtc2MwbUJOV3ZXNkd5L2ZmczJ0bTNiaHA0OWUrS3Z2LzdDa2lWTHNHN2RPbGhiVzJ2MUxTOHZGK3ExSHoxNkZBOGZQb1JFSXNHREJ3OGdGb3V4ZGV0V3JYT3FicVpZRTNXLy9QeDhiTjY4R2NlT0hZT1ptUmxHakJnQkV4TVRMRm15Qko5OTloa3VYYnFFS1ZPbTRKMTMza0ZnWUNEUzB0Snc1ODRkQkFVRkNWbkZKU1VsV0xseUpXN2V2SWxseTVZSmdWV1pUQWFwVkFxcFZBcC9mMytjUEhrU1c3ZHVSY2VPSGRHb1VTTzljNnRlMnFDd3NCREhqaDJEaDRjSEFnSUNhbnhlcWFtcFQzeCtSRVQwOUwxWW56S0ppSWlxS0NvcUVqNE1abVZsUWFWU3dkemNITzd1N3ZEdzhJQ2JtNXRCUzlpZlo5ZXZYMGRHUmdaOGZYMjFQbENxdWJ1N28yL2Z2aG9CMStwZk5qWTJBQ28vbE9ySzdnSHFsaVZWVkZRazFONnJhM2FWUGk0dUxtamJ0aTBTRWhKMFpoaGxaR1FnUGo0ZVFPMzFBZFhVMmJPK3ZyNGFHNFdwcVplakFzQ2NPWE0wYWdPS3hXTDQrUGpnNzcvL3hxcFZxL0R0dDkvcXpPb2xJdEpGSnBQaDNyMTdTRXhNeEo5Ly9vbUxGeStpdkx3Y0w3MzBFbnIxNm9VclY2N2czTGx6T0h2MkxHeHRiZEdsU3hkMDY5WU5YYnQyTmFoTzZicDE2OUNoUXdlTnR2VDBkQ3hjdUJDTkdqWENKNTk4SWdSb1AvNzRZeXhkdWhSSlNVbUlpSWhBVmxZV01qSXlrSnViSzV5N2FkTW1BSldiS3JxN3V3dGxjL0x5OGlBV2kyRmpZNFBDd2tJa0pTVVo5THY1NGNPSEFJRGZmdnNOSXBFSXI3NzZLdjd6bi84SVA0dk56YzN4NVpkZll0dTJiVGgwNkJDT0h6K09QbjM2NEk4Ly9nQUFqVURwdm4zN0VCY1hCek16TTJ6YnRnMGJObXhBY1hHeHpzMGFaVEtaVU45V0pCTHAvZDJwaTBRaXdhQkJnM1FlYzNGeFFXaG82R09mSHhFUjFROE0wQklSMFFzbEx5OFBxYW1wZVBqd0lRb0tDZ0FBZG5aMjhQYjJob2VIQjV5ZG5mbUJwWXF1WGJ1aVZhdFdtRHQzcnQ3WHhkN2VIZ3NYTG56S00zc3krdlhyaDRTRUJKaWJtNk84dkZ5akZ1ekJnd2VoVXFuZzZlbUpybDI3R2pTZXVrNmdyczNFMU10Unk4dkxNWHo0Y0oxai92ZS8vMFY4ZkR4U1UxT3haY3NXbllGdElpSzFpb29LTEZteUJCS0pCSm1abWNMS0FVOVBUd1FGQmFGLy8vNUNmZE94WThlaW9LQUEwZEhSaUlpSVFHUmtKUDc0NHc5WVdGamdoeDkrMEhsVENRQ2NuWjJ4WU1FQ3JiSXRXVmxabUQxN05sUXFGWll2WHc1cmEydDA2OVlOczJiTlFraElDTUxDd3VEdDdZMm9xQ2c0T3p1alNaTW02TmF0R3p3OVBkRzRjV1BoNW1qMUd0d0hEaHpBTDcvOG90SDJ5aXV2MVBwYTNMeDVFd0RRdW5WcnpKbzFDMjNhdE5IcVkySmlnbW5UcHFGbno1NW8zcnc1ek16TWhJQjExZUR6a0NGRGNQSGlSVGc1T2NISnlRbU9qbzV3Y0hDQW82TWo3TzN0WVc5dkw5eVFYTGR1SFg3Ly9YY2NPM1lNUVVGQm1EQmhRcTF6TllRNkEvbHh6NCtJaU9vSEJtaUppT2k1VjFaV2h2djM3eU1sSlFWU3FSUWlrUWd1TGk3bzBLRURQRHc4dUtOeERVUWlFZGF0V3lka3dEN3YrdlhyaDNidDJxRjU4K1lhN1ZLcEZMLzk5aHNBWVBUbzBRWUY4Ujg4ZUlCYnQyNEJnTmFTVlpWS2hZMGJOeUlwS1FrdFc3YkVsQ2xUZEk1aGJtNk8yYk5uWS9iczJUaDE2aFI2OU9qeHJ6ZEVJNkxubDdtNU9UdzlQV0ZwYVltK2ZmdWlWYXRXOFBIeDBWc0QxczdPRG9NSEQ4Ymd3WU1obFVvUkZSVUZtVXltRlp3MU16TkRreVpOQUZRR0N2djE2NmMxbHFPakk1bzNiNDRwVTZiQXc4TkRhQjg2ZENpY25aM1J2bjE3bUptWm9XL2Z2blhhQ0xGYnQyNG9MaTZHVXFtRVNDU0N1N3U3Vmcxd1QwOVBCQVlHYXJUMTdkc1hoWVdGR0RwMEtFeE5UV3U4UnJ0MjdZUy9MMW15QkdscGFSb2xmVHc4UFBEZGQ5OFpOTjlwMDZiQjA5TVRBd1lNQUFCTW5EalJvUE1NOWJqblIwUkU5UU1EdEVSRTlGeFNLcFdRU0NSSVNVbEJlbm82VkNvVm5KeWMwS2xUSnpScDBzUm9OUUdmUmZVeE9HdG9EY0s2c3JXMTFSbXdQM3o0TU1yTHkrSGc0R0R3Y3RXelo4OENBTHk5dmRHd1lVT2hQUzh2RHlFaElZaU9qb2FOalEyV0xGa2kxQWtzTGk1R1VWR1Ixa1pyZG5aMmtFcWxDQWtKUWJ0MjdXQm5aL2Q0bmpBUlBYZnFzdUZpVmZiMjlub3pLaHMxYW9SZHUzYlZlTDVZTE1hS0ZTdDBIdXZXcmRzanpRbW9ESjVXRGFEcTR1Zm5CejgvUDQwMmtVaUU0T0RnT2wvUHk4c0xYbDVlZFQ1UHpkSFI4YkZsemVwUzMrZEhSRVNQaGdGYUlpSjZydVRsNVNFbEpRWDM3OTlIUlVVRkxDMHQwYVpOR3pScjFveEJyV2VVWEM1SGRuWTI3TzN0aFJxc2x5NWRBb0JIK3A3V3BSNWdkZm41K1JnNmRHaU5mVWFPSElucDA2Y0xBZHJxMmJPWExsMUNkSFEwQUtDMHRCVC8vZTkvRFE0NDUrWGxZY3VXTFZpd1lNRWp6SjZJaUlpSWlPb2pCbWlKaU9pWlYxRlJnWlNVRktHRWdZbUpDUm8zYm96bXpadkR6YzJOTldXZmNSVVZGVUsyajBna2dsZ3Noa3dtQXdDdGpDbERXRnBhUHRiNVZXZHVibzZrcENSSUpCSUEwQ3BKMExkdlgzejMzWGVRU3FWUXFWU3dzN09EbzZPalVETlFYVGZRd2NGQm8yN2c5ZXZYc1hidFd2enh4eC9vMDZjUFN4MFFFUkVSRVQwbkdLQWxJcUpuVmxGUkVmNzU1eCtrcEtSQW9WQ3doTUZ6eXRyYUdpNHVMc2pKeVlGS3BZSk1Kb08xdFRYOC9Qd3dZOGFNT285MzlPalJKekJMVFRkdTNJQ2ZueC95OHZMUXRHbFRqV05tWm1iNCt1dXZZV1ptQmdjSEI1aVltQmcwcG9lSEI4NmVQWXZVMUZUZWRDQWlJaUlpZW80d1FFdEVSTStjN094czNMeDVFeEtKQkNZbUptaldyQmxhdDI0TmUzdDdZMC90aFZCOU4rMjZPSDM2OUNPZEZ4b2FDcUN5OXF4S3BUSTRxR2tzdnI2K1dMdDJMZVJ5dWM3amJtNXVqelR1SjU5OEFoc2JteWVlQlV4RVJFUkVSRThQQTdSRVJQUk1VS2xVU0V0THd6Ly8vSVBjM0Z5WW01dkR4OGNIWGw1ZURGYTlRRVFpMFRPVlBWcDFsKzNId2RuWitiR09SMFJFUkVSRXhzY0FMUkVSMVd0eXVSeDM3OTdGclZ1M1VGSlNBbHRiVzNUcTFBbk5temVIcWFtcHNhZEhSRVJFUkVSRTlLOHdRRXRFUlBWU1JVVUZidDY4aVR0MzdrQW1rOEhGeFFVZE8zYUV1N3Y3TTVWQlNVUkVSRVJFUkZRVEJtaUppS2hla2N2bCtPZWZmM0R6NWswb0ZBcDRlbnJDMjlzYlRrNU94cDRhRVJFUkVSRVIwV1BIQUMwUkVkVUxDb1VDZCs3Y1FWSlNFc3JMeStIcDZRbGZYMS9ZMmRrWmUycEVSRVJFUkVSRVR3d0R0RVJFWkZRcWxRb3BLU240KysrL1VWSlNBamMzTjdScjF3Nk9qbzdHbmhvUkVSRVJFUkhSRThjQUxSRVJHWVZLcFVKYVdocHUzTGlCd3NKQ09EczdvMnZYcm5CMWRUWDIxSWlJaUlpSWlJaWVHZ1pvaVlqb3FVdFBUMGRDUWdMeTgvTmhiMitQbmoxN3dzUER3OWpUSWlJaUlpSWlJbnJxR0tBbElxS25wcmk0R0ZldlhvVkVJb0dOalEyNmR1MktwazJiUWlRU0dYdHFSRVJFUkVSRVJFYkJBQzBSRVQxeFNxVVNOMi9lUkdKaUlrUWlFZno4L09EbDVRVVRFeE5qVDQySWlJaUlpSWpJcUJpZ0pTS2lKeW9qSXdOLy92a25DZ3NMMGJScFUzVG8wQUdXbHBiR25oWVJFUkVSRVJGUnZjQUFMUkVSUFJHbHBhVzRkdTBhVWxOVDBhQkJBL1RwMHdjTkd6WTA5clNJaUlpSWlJaUk2aFVHYUltSTZMRlNLcFc0ZmZzMmJ0eTRBWlZLaFhidDJzSGIyNXZsRElpSWlJaUlpSWgwWUlDV2lJZ2VtK3pzYkZ5NWNnVlNxUlFlSGg3dzgvT0RqWTJOc2FkRlJFUkVSRVJFVkc4eFFFdEVSUCthUXFGQVFrSUNidDI2QlJzYkd3UUVCTURkM2QzWTB5SUFwcWFtVUNnVU1EVTFOZlpVcUI3aGU0S0lpSWlJcVA1Z2dKYUlpUDZWM054Y1hMaHdBWVdGaGZEMjlrYmJ0bTBaK0tsSHJLeXNVRlJVQkh0N2UyTlBoZXFSb3FJaVdGdGJHM3NhUkVSRVJFUUVCbWlKaU9nUktaVktKQ1ltSWpFeEVkYlcxdWpidHk5Y1hWMk5QUzJxeHRYVkZSS0poQUZhMGlDUlNPRGk0bUxzYVJBUkVSRVJFUUR1MkVKRVJIVldVRkNBMzMvL0hYLy8vVGVhTjIrT1FZTUdNVGhiVHpWcjFndzVPVG5JeThzejlsU29uc2pMeTBOT1RnNmFOMjl1N0trUUVSRVJFUkdZUVV0RVJIV2dVcWx3NjlZdEpDUWt3TnpjbkxWbW53RmlzUmcrUGo2NGZ2MDYyclp0QzBkSFIyTlBpWXdvTHk4UDE2OWZoNit2TDB1UkVCRVJFUkhWRXd6UUVoR1JRWXFMaTNIeDRrVmtaV1hCMDlNVG5UcDFnb1dGaGJHblJRWndjbktDcjY4dmJ0eTRBV2RuWjNoNGVNRFcxcFlCdWhlRVFxRkFVVkVSSkJJSmNuSnk0T3ZyQ3ljbkoyTlBpNGlJaUlpSS9oOEdhSW1JcUZiMzc5L0g1Y3VYSVJLSjBMVnJWelJyMXN6WVU2STZjbkp5UXJkdTNYRHYzajBrSlNXaHBLUUVDb1hDMk5PaXA4RFUxQlRXMXRad2NYRkJ0MjdkSUJienYzOUVSRVJFUlBVSi80ZE9SRVI2S1pWS1hMMTZGWGZ1M0VIRGhnM1JwVXNYN3Z6K0RCT0x4ZkR5OG9LWGw1ZXhwMEpFUkVSRVJFVC9Ed08wUkVTa1UwbEpDV0pqWTVHYm13c2ZIeC80K1BoQUpCSVplMXBFUkVSRVJFUkV6eFVHYUltSVNFdEdSZ2JpNHVJQWdCdUJFUkVSRVJFUkVUMUJETkFTRVpGQXBWSWhNVEVSTjI3Y2dLT2pJN3AzN3c0Ykd4dGpUNHVJaUlpSWlJam91Y1VBTFJFUkFRQXFLaW9RSHgrUDlQUjB0R3paRW41K2ZqQTFOVFgydElpSWlJaUlpSWllYXd6UUVoRVI4dkx5RUJNVGcvTHljblRwMGdYTm16YzM5cFNJaUlpSWlJaUlYZ2dNMEJJUnZlQ1NrNU54NWNvVldGbFpvWC8vL25Cd2NERDJsSWlJaUlpSWlJaGVHQXpRRWhHOW9GUXFGYTVmdjQ2a3BDUzR1N3VqYTlldU1EYzNOL2EwaUlpSWlJaUlpRjRvSnNhZUFCRVJQWDBLaFFKeGNYRklTa3BDbXpadDBMTm5Ud1puaWVpNUZSOGZqN1ZyMTJxMUs1Vks3Tml4QTBsSlNRQ0FyS3dzUkVaRzFqcWVVcW5VMlg3MzdsMmQ1MGRHUnVMdTNidDFuTFYrVXFrVXFhbXBOZlpScVZRb0xpN1dhTXZNek1UMzMzK3ZkLzczNzk4M2VBNHFsUW8vLy93ek5tM2FaUEE1YWxLcDFLQiszMy8vUFM1Y3VGRG44ZW5waW8rUHg1NDllLzdWR0xtNXVjak16QlFlbDVlWDQrREJnMGhJU0hqa01lUGk0dkRkZDk4aE56ZFhhSlBMNVVoT1RqYm8vTFZyMXlJK1B2NlJyMjhNV1ZsWjJMVnJGMHBMUzQwOUZTSWlxaU5tMEJJUnZXREt5OHNSSFIyTjNOeGNkT3JVQ1Y1ZVhzYWVFaEhSRTVXY25JeFRwMDVoN3R5NUd1M256cDFEV0ZnWW1qUnBncGRlZWdsNzkrN0ZpUk1uNE9ibWhqWnQydWdjNjd2dnZzT2RPM2V3ZXZWcWlFUWlqV01uVHB6QTRjT0hjZnIwYVkzMjVjdVhZK1RJa1pnK2ZYcU44NVRMNWNqT3prWkdSZ2JLeXNyd3lpdXY2T3gzNk5BaDdOdTNUK3M2MWEvNThPRkRmUFhWVjdDeXNnSUFKQ1VsWWQrK2ZUQTFOY1hFaVJNMStsKzhlQkVMRnk3RThPSERNV1BHakJybkNRQWlrUWlKaVltSWlZbUJ2NzgvZXZic1dlczVRR1d3ZXUzYXRmand3dzhSR0JoWVk5OTkrL1poNU1pUjZOcTFxMEZqRTFCYVdvcmc0T0RITWxaTjc2K3F6cDgvanhNblRzRFgxeGVkTzNkK3BHdHQyYklGRnk5ZXhJOC8vaWlVV2dvTkRVV3paczJ3ZnYzNldzOWZzV0lGUkNJUjVzK2ZMN1EzbzRmSkFBQWdBRWxFUVZURng4Y2pQRHdjcjcvK3V0QVdGaGFHbjM3NkNXKzg4UWJlZlBOTmlNWDZQdzZmT25VS1RabzBFZjRkU3FWU1JFVkZHZlI4Z29LQ05CN3YyTEVEWVdGaEJwMnJTMTIrRjZHaG9TZ29LTUNISDM3NHlOY2pJcUtuandGYUlxSVhTRUZCQWM2ZlA0L3k4bklFQkFTZ1VhTkd4cDRTRVpGUktKVks3TjI3Rng0ZUhoZ3dZQUFBNE4xMzMwVnNiQ3pXckZtRGJkdTJ3ZFRVVk91OFZxMWE0Y0NCQS9qeHh4KzFncHgxZGVEQUFWeThlQkg1K2ZuSXo4OUhYbDRlVkNvVkFNREN3Z0w3OXUxRGd3WU5rSmVYQnljbnB6cU5QV1RJRUN4Y3VCQ3JWcTNDMHFWTElSS0owTHQzYi9UdTNSdjc5dTFEOSs3ZDBicDFhd0JBYW1vcVZxeFlBU3NySytHMU1NVDc3NytQSzFldVlNdVdMZWpZc1NPc3JhMXJQYWR6NTg3dzhmSEJxbFdya0p5Y2pIZmVlVWNyMEUyUHp0TFNFcnQyN2RKcVAzbnlKTUxDd2pTTzZXcDdGSk1uVDBaTVRBeisrdXV2UndyUVJrWkdJaW9xQ3NIQndVSncxc0xDQW1QR2pNR09IVHR3L3Z4NUJBUUU2RDAvTHk4UEVSRVJXdS9kKy9mdnc5N2VYcU8yL3BneFk1Q1RrNE9mZnZvSkZ5NWN3SUlGQzlDNGNXT0Q1cG1Sa1lHUWtCQ0QrbFlQMEtyTm1qWExvUFBWb3FPamNlblNKWVA3RHg4K0hDZFBuc1N4WThmUXYzOS90Ry9mdms3WEl5SWk0MkdBbG9qb0JaR1ptWW1ZbUJpSXhXTDA2OWVQbTRFUmtWR29WS3A2RVpENzdiZmZjUC8rZmN5WU1VTmp5ZjJFQ1JOZ1ptYW10UXpmMGRFUklwRUlnWUdCdUhMbEN2YnUzWXN1WGJyZzVaZGZGcFpRbDVlWEE0REdrbXExOHZKeW9kM1cxaGJtNXVabzNMZ3hVbE5UOGZMTEwrUE9uVHVJaTR2RGxpMWI0T3JxS2x6dnlKRWoyTDE3Tno3NjZDUDA3dDNiNE9mWHVYTm52UG5tbS9qeHh4OFJGeGVIN3QyN0F3Q21UNStPeTVjdjQ4S0ZDMmpkdWpXVVNpVSsrK3d6eUdReXJGeTVVbS9tc0M0dUxpNllPSEVpS2lvcWFzeEVyTXJhMmhwZmZ2a2xWcTllamJDd01EZzRPR0RVcUZGYTVSalVaRElaaW9xS3ROcHRiR3pxeGZ1b3ZoR0pSR2pTcElsV3U3MjlQUUJvSE5QVnBzdkFnUU1OdW5ab2FDaENRMFAxSHUvY3VUTldybHlwMFphWm1Za05HemJBemMwTjc3enpqc2F4a1NOSDR0aXhZd2dKQ1lHdnJ5OGNIUjExam52aXhBa29sVXFOekdHVlNvWGJ0Mi9EeDhkSG82KzV1VGsrK09BRHZQenl5OWl3WVFOaVltSXdac3dZZzU2ZnQ3ZTN6a3pXMHRKUzdObXpCNGNQSDRham8yT05tZkw2QXJmNnBLZW5hd1JvRlFxRnpuOFBWVTJZTUFHLy8vNDdiR3hzOUpZVHNiVzExWGtEaW9pSWpJY0JXaUtpRjBCS1Nnb3VYYm9FZTN0N0JBUUVDTXRkaVlpZUZuV2RhNmxVK3RSdUVGVVBMS2tmZi9QTk45aTllemNBNE91dnY4YlhYMzlkNjFqNzl1MkRxNnNyQU9DOTk5N0RwVXVYRUIwZGpaZGZmbGxqQ1RVQXJjZEFaVUQ0dDk5K0F3QXNXTEFBL2ZyMVEvZnUzWVhBNmY3OSt4RVhGNmNWSUEwT0RrWldWcFpRSm1IcTFLazF6ak16TXhNNU9Ua0FBSDkvZjZoVUtqZzRPQ0F4TVZIb3MyREJBalJvMEVCb0d6eDRNT1J5T2NSaXNkRG00dUlDVjFkWGpCbzFDZ1VGQmJXK1B1clhVNStxZ1MyeFdJd0ZDeGFnYmR1MkdEcDBLQW9LQ2pCNjlHaWQ1NFdIaHlNOFBGeXIvY0NCQTBLQWtUUVZGeGRyM1NSUUIrcXExaTdXMWFaV05XajczbnZ2NmJ6TzdkdTNjZnIwYVhoNGVHRDQ4T0cxenN2TnpVM2pjWGw1T1pZdVhZcVNraElzWDc1Y0t3UGIzTndjYytmT3hadzVjN0JreVJLc1c3Y09GaFlXV3VNZU8zWU1IaDRlVUNxVnd2czNPenNiSlNVbFd1OTlOVTlQVDh5Wk13Y2VIaDdDOFdiTm11SFdyVnY0K09PUGhYNDdkKzdFenAwN0FlZ3VNeEFYRjRkTm16WWhPenNidzRZTnd6dnZ2R05RSnZtait1ZWZmL0RCQng4WTFMZW1ldHBmZi8wMXZMMjlIOWUwaUlqb01XQ0Fsb2pvT1hmOStuVWtKaWJDM2QwZDNicDFNempMaVlqb2NmTHc4QUJRR1VCOFdnRmFkYzNaK1BoNFJFWkdDby8zN3QwTHFWU0s4ZVBIYTJUUFJVUkVZT1BHamZqdXUrL1FzR0ZEamJGc2JHeUV2OXZhMmlJa0pFUW9FN04wNlZJQWxabDhjWEZ4d21PMXBVdVhvbHUzYm5qMTFWY0JvRTVacWlLUkNPKysreTQ4UFQyeGNlTkdkT2pRb2NiK2h3OGZ4b0VEQnpUYWZ2cnBKNE92cC9iNjY2L2ozWGZmeGRpeFk0WE00TWNoT3pzYkxpNHVFSWxFUWxEUHhzWUdDeFlzME9xN1lzVUtkTzNhVldmWmhhcmZEOUlVSFIydGMxTThBSmcwYVpKQmJWV0RrYSs5OXByVzhZeU1ESVNGaGNIZTNoNHJWcXpRS0JOdy8vNTl5T1Z5dEd6WlV1OGM1WEk1bGkxYmhsdTNibUhxMUtsbzI3YXR6bjd0MnJYRHUrKytpKzNidDJQKy9QbFl2bnk1MXZjK0l5TURBSFFHTHMrY09ZTXpaODdvblVkVkd6WnNnS2VucDFDR0lDUWtCRDE3OXRSWnRpRW5Kd2RmZi8wMW9xS2k0T1hsaFNWTGx1Q2xsMTR5NkRyL2hydTdlNjFsRWtKQ1F1RG82RmhqQ1picXdYSWlJakkrZmtvbklucE9xVlFxWExwMENTa3BLV2pWcWhYOC9QeTRISlNJak1iZDNSMnVycTZJajQrSGw1ZlhVMWxlTzJqUUlBQ1ZKUWNpSXlNeGFOQWcvUEhISDRpT2pnWlFtYUZuYTJzcjlMZTB0QVJRR2Z5cjJxNUwxUnJlNmcyeXJsMjdCcEZJcEhQRExIZDNkNjMyRHovOEVEZHUzTkJvcTVyMVd6Vkk5dXFycjZKdDI3Ync5UFRFUC8vOFUrUGNBQmlVRmF4UDFVM0MxTm5BS3BVS1Y2OWVSZnYyN1d2OTN1WG41K1A0OGVNWU1HQ0FrSFVNVkFiU3BrMmJodTdkdTJQV3JGbENOcVM2OUU1MTZzQ2ZybU5VdThPSER3dnY0LzM3OTJQYnRtMGE3eWxkYlljT0hjTFdyVnRySEZjcWxXTEJnZ1VvS3l2RHVuWHJ0R3E0ZnZYVlYwaE5UY1hhdFd0MUJta3JLaXF3ZlBseVhMaHdBVUZCUVhxenA5WEdqaDJMM054Y0hEeDRFRE5tek1DaVJZdlFxbFVyNGZpR0RSdTB6dG14WXdkdTM3Nk5sU3RYR3Z4L241WXRXOExhMmxvb1F4QVNFb0tYWG5wSm95eUJTcVhDMGFOSHNYUG5UaWlWU2t5ZE9oV3Z2ZllhVEV4TURMcUdvZVVpOUhGd2NLaTFURUpJU0Foc2JXM3JYRTZCaUlpTWl3RmFJcUxua0ZLcFJIeDhQTkxTMHRDaFF3Y3VZeU1pb3hPSlJCZzhlREIrK3Vrbi9QSEhIK2pYcjU5UmFpQWVPblFJZmZyMFFVUkVSSjNQUFhYcWxFWk54K3ExSzlVYmZCbHEvUGp4eU0vUEIxQVpUTHQ5KzdhUTVhdSszcVZMbC9EeHh4L0QzTndjbnA2ZUJvLzl1SC91SHoxNkZKczNiOGJpeFl0cnJZVWJHUm1KWGJ0MlFTcVZZdHEwYVVLN3E2c3JBZ01EY2VUSUVkeTlleGZMbGkzVHlsU20raTAvUHg5ejU4NUZabVltVnE1Y0tXdzBWOVhpeFl2eC92dnZZOTY4ZVVKV3FscHViaTQrLy94ei9QMzMzd2dNRERSNHVmNjBhZE5nWTJPREgzNzRBVE5uenNTb1VhTXdidHc0Mk5yYWFtWGZ5bVF5SkNjbm8xT25UbWpYcnQyL2U4SlZwS1dsWWZYcTFVaEtTb0tYbHhkbXpKaUJoZzBiSWlzclMyZC9GeGNYclo5eCtySmZiOXk0Z1RObnptRGl4SWthdFhicnVra1lFUkU5dXhpZ0pTSjZ6aWdVQ3NURXhDQTlQUjJkTzNkR2l4WXRqRDBsSWlJQS96OUFkL2JzV1Vna0Vyenl5aXR3YzNPRHZiMzlVOHZ3Ly96enoyRnFhb3FJaUFqczNyMWJaKzNVdDk1NlMrUHg0TUdETVh2MmJPemZ2eDhwS1NsQ2UvVUFyVktwck5QejZOcTFLNERLZ05JMzMzd0RBQWdNREJTQ091cmQ3VE15TXJCczJUS0RhcTU2ZW5xaVk4ZU9BQXpMaHF6cTJMRmpNRGMzUjhlT0hiV3lJbnYzN28ydFc3ZmkxMTkvclRWQXF3NStxek9ZMVV4TVREQno1a3cwYXRRSTI3WnR3eGRmZklGTm16WVpQRCtxbXdjUEhnajFVQTJ0UWF1K1lhREwzYnQzOGNVWFh5QTdPeHNyVnF6UUNvd3FGQXJJNVhKWVdGaGd6cHc1V0xSb0VUNzU1Qk5zM3J3WnpzN09BSUQxNjlmajc3Ly9SbkJ3TUdiT25GbW5meThUSmt4QXExYXRzRzdkT3V6ZnZ4L2UzdDdvMDZlUFZyOExGeTZncEtRRUxpNHVpSXVMcTNGTUV4TVQ0ZCtoUGdxRkF2ZnUzY1BWcTFlUmxKUUVBTGh6NXc1bXo1NWQ0M21ob2FGd2NYSFJhTk9YMWVycTZvb3paODdBejg5UEk2amN0MjlmdlJ2b0VSSFI4NFVCV2lLaTU0aGNMc2Y1OCtlUm5aMk5WMTU1QlUyYk5qWDJsSWlJTkxSdjN4N3U3dTQ0ZnZ5NHpzMmY5T25ldlR0NjlPanhyNjRkRWhLQ21KZ1lyRnUzRGtEbEx2SERoZzBUanNmR3htTDc5dTFZczJhTlJtQkZYZk55Ky9idEFJQWZmdmdCUC83NEl3Qm9QSWZrNUdTdHRxckhxcllQR1RKRVdCWWRIUjB0QkdIbXpwMkxMbDI2WU55NGNlamR1emVzcmEyeGRPbFNmUFRSUjFpM2JoMmNuSnhxZkk1RGh3N0YwS0ZEQVFCK2ZuNllPWE9tM3I0S2hRTGg0ZUZJVFUyRms1T1RNSjgxYTlabzlYVndjRUNQSGowUUdSbUplL2Z1b1Ztelpqckh6TTdPUmtKQ0FscTJiS20zQnVubzBhUGg2dXFLbGkxYlFxbFVDcHVuNlZMOWRhdnFVWlp3cjErL3ZzN24vRnVQZXMxLys1N1g5YjAzdEFadGRjZVBIOGVHRFJ1Z1VxbGdZV0dCNWN1WFF5NlhRNkZRUUNhVFFTNlg2OHdnejhyS3dvSUZDeEFTRWdKTFMwdDgvUEhIaUl1TGc0Mk5qVllBdnphQmdZSDQ5Tk5Qc1d2WExseTdkazN2allLVEowOENxTXo2UG5yMGFJMWptcGlZQ1Aycktpc3JBMUJaVnpvc0xBd05HemJFc21YTGhNM1RRa0pDNE9EZ2dMZmZmaHNBaEZJUDQ4YU5RMFJFQkU2ZVBGbW56Y0xVTmJyVDA5TTFBclMydHJZNnk2MUlKSklheDVQTDVYcjdpRVFpdUx1N0d6dzNJaUo2T2hpZ0pTSjZUbFJVVkNBcUtncjUrZm5vMGFPSDhKOTlJcUw2eHRYVkZSTW1UTUREaHc4aGtVaFFVVkZSNnpsVmQ1VTMxUEhqeDNIcDBpVmhpWEI0ZUxpd1FSVUEyTnZiYTR5cnJ1M3E0ZUZoOENZNklTRWhCclZkdlhvVlY2OWVGUjRQR2pRSTV1Ym1BSUNEQncvQ3hNUUVTcVVTL3Y3KzJMVnJGeW9xS3ZEMjIyK2pjK2ZPV0w1OE9YYnQybFhuamJGcUNwSmV2bndaMzN6ekRTUVNDVWFOR29XSkV5Zld1b25rNE1HREVSa1ppVjkvL1JYdnYvKyt6ajZuVDUrR1NxWENrQ0ZEYWh4TG5mbFlVVkdoOC9WU3EvNjZWZlVvQVZvN083czZuL09vQ2dvS0FGUUdXaC9Gbzd6bkFhQnAwNllJRGc3R2xDbFRoRHEvY1hGeDJMTm5Eejc4OE1NYU42bTdkdTBhSWlNanRkcDc5ZXFGRXlkT29GbXpackMzdDRlVmxSWDI3TmtEZjM5L0RCdzRFSmFXbGpBM044ZW5uMzZLUG4zNjRLMjMzb0tabVJtaW82T3hmZnQyYk4rK0hlKy8vejRjSFIweGVQQmdwS1dsWWNxVUtjTDQ1OCtmUjJKaUl0NTk5MTJkV2JXN2R1MFNha1RiMjl2ckRjNUtKQkxFeGNXaFQ1OCtpSXVMdzMvKzh4OWhjNzZxeXN2TE1YbnlaSzNYK0o5Ly9zRXZ2L3dpWk43SzVYSU1IVG9VUFhyMGdKdWJHOXpjM0pDU2tvS01qQXlNR2pVS1hicDBRVkZSRWZMeThqQnMyREIwNmRJRjE2OWZCd0JZV1ZscFhWZmZ6em9YRnhlSXhXSWtKeWZyN1dOaVlpTDhHMVVIaHZWNStQQ2gzajVtWm1ZMTNoUWhJaUxqWUlDV2lPZzVVRlpXaHNqSVNCUVZGU0VnSUlDNzh4SlJ2U2NTaWVEaDRmRkVieVo5OWRWWEdvOVhybHdKZjMvL3gxcE9vZW9HUytQSGowZkRoZzJ4Y2VOR2pUNERCdzdFeUpFak1YMzZkSzN6TDErK2pLU2tKUFRvMFFNeE1URjQ4ODAza1p1YmkvMzc5K1BWVjErRm01c2JPbmJzaUpDUUVJTTNJcXJOMHFWTEVSMGREVDgvUHl4ZXZCak5temMzNkR4L2YzKzR1cnJpN05tekdzRy9xazZkT2dVTEN3c0VCZ2JXT0ZaY1hCeGNYRnpRcWxVcmpkY1FBSzVjdVlKNTgrYWhmLy8rbUQ5L3ZzSFB5eENUSjA5K3JPUFZKQ1ltQnJHeHNmODY4N3N1VWxOVFlXTmpneEVqUmlBek14TkFaYWIwNXMyYklaZkxZV1ptcGxIU29Eb25KeWVNR0RGQ3lLcFczeFN3dGJYVkNLU1hsSlRnKysrL2g0K1BqOVltYnZiMjlzSjdhdXpZc1FBcWcvdFZlWHA2YXBRSVNVeE1oTDI5dmRDL3V1M2J0d3MzTkdxeWYvOStBTUIvLy90ZldGcGE0dmp4NHhneFlvVFd6WWNqUjQ2Z3NMQVFiNzc1cGtiN3paczNjZTNhTlF3ZlBoeS8vUElMZ29LQzhNWWJiMmowMmJWckY2eXNyREJnd0FBQVFIeDhQRlFxbFZCYXBMUzBGSmFXbGpwL3pxaXoyMnVhdi9vNVZLZk9JQWFBQlFzVzZCMWp4WW9WY0haMnh0U3BVM1VlTjBidGJ5SWlxaDBEdEVSRXo3alMwbEpFUkVTZ3RMUVV2WHYzMXFwM1JrVDBvZ29NREVSQVFBRHUzcjJMSDMvOEVaMDdkOVk0THBWS05ZSlZPVGs1QUtDVjFXdGpZMU5yYVlHVWxCUmtaV1doZi8vK0JzOVBxVlJpMjdadGFOMjZOZHEyYll1WW1CZ0F3SXdaTXpCdzRFRGhabHR4Y1RGeWMzT0ZyMXUzYmdFQTFxNWRpNXljSE9UazVHRFZxbFZvMEtBQkVoTVRhNzF1ZEhRMDJyVnJoN2ZlZWd0U3FSVFhybDNUMmE5RGh3NGFqMFVpRWZyMzc0K3dzREJFUmtacTdVaWZrSkNBdExRMERCbzBTT2V5N0twMjdOaUJrcElTN051M1QrczEyYnAxSzJ4dGJUVTJHQ1BEMUZhdVFGL1FUcGZaczJkckJWYlYxT1U4cXRjcTFrVmYwTFg2ZVBveWhpc3FLcUJTcVlRTVduMGtFZ21PSHorT2dJQUFORzdjR0JNbVRNQ2tTWlB3ODg4L2E5U1Z2blhyRm43NjZTY0VCQVJvMVovdDE2OGZCZzhlRExGWWpGOSsrVVhyR3NlT0hVTnNiQ3plZnZ0dE5HalFRR2h6ZFhXRmo0OFBnTXAvci9yS0cxVGRCTEM2cUtnb3hNWEZZZWJNbVRxemI2dVdKYWdlRks5cXhZb1ZzTGEycnJFUEVSSFZQd3pRRWhFOXc0cUtpaEFaR1FtWlRJWStmZnJVR2tBZ0lucVJxTFBOMHRMU2RCNC9mUGd3RGg4K3JOWCt5U2VmYUR4V2J4SldrN0N3TUFEUXVXbFJUZWZjdlhzWFM1Y3UxYWdYYVdKaWd0MjdkeU10TFExNWVYbDZsenduSmliQ3ljbEoyQXd5THk4UEgzLzhzVUhYVGtoSXFMVnY5Y3hXQUJnd1lBREN3c0p3L1BoeHJRRHQvLzczUHdEQWlCRWphaHczTFMwTjkrN2R3OGlSSTdXT0hUcDBDQ2twS1pnOWU3YXdtMzFFUkFSKy92bG5yRjI3dHRiQTc0dXUrdmNzUER3Y0lTRWhXTGh3SWZyMjdhdlZQeWtwQ1I5OTlCRjhmWDJ4ZHUxYWc3UExZMk5qQVFBdnZmVFN2NTV6UmtZRzB0TFNFQkFRb1BPNHVoNnNycUJsVlpzMmJZS0ppUW5lZmZkZEFJQ2JteHNtVFpxRTc3NzdEbzBiTjBhL2Z2MlFucDZPUllzV3dkblpHUjkrK0tIV0dEVzl2NktqbzdGNTgyYTBidDFheUtxOWV2VXFFaElTTUduU0pPRzFLeW9xMGx1T3BLYTZ1MDVPVG9pTGk0T3RyYTFXQm5wQlFjRlRMYzlCUkVSUEh3TzBSRVRQcUtLaUlwdzdkdzVLcFJKOSsvWTFhSGR2SWlMNi8vN3puLzlvTEhFK2UvWXNWcTFhaFo5KytxbE9wV0xPbnorUE0yZk9vSFBuem1qZHVyVkI1NmhVS2h3K2ZCanQyclZEejU0OXRaWTFOMnpZRU03T3puQjJkb2FUazVQR243LysraXYyNzkrUFhidDJhWndqbDh1RmpjeHFNbm55WlBUcjF3L2p4NDgzK0RtcU5XL2VIQzFhdEVCQ1FnSWVQSGdnWkZCbVpXVWhPam9hUGo0K3RiNEdVVkZSQUtCVlIxUWlrV0QzN3QzdzkvZlh5TnkwdGJYRjdkdTM4ZFZYWDJISmtpVjFudk9MNnU3ZHUvajIyMi9oNU9RRU16TXpsSldWYVdTaDNycDFDNHNXTFlLZG5SM216WnRuY0hCV0twVWlQRHdjM3Q3ZUJtODJ0WEhqUmpnNk91cXNpM3JreUJFQWxYVnVkVkZ2b0ZmVHBsdS8vZlliTGwrK2pISGp4bW1VVFJrMWFoUnUzNzZObFN0WElqazVHYWRPbllKQ29jRHExYXZyOVArbXc0Y1A0OXR2djRXTGl3cysvL3h6aU1WaWxKZVhZL1BtelhCd2NOQzRLVkZZV0ZqbmV0RUEwTEZqUnpnNU9lSFhYMy9WQ3RCT21EQUJ3NFlORTRMUFJFVDAvR0dBbG9qb0dWUlNVb0tJaUFnQWxjdmMxTXZzaUlqb3lVdFBUd2RRdVJ6LzNMbHpXTHQyTFJvMGFLQXpJMDhma1VpRW9VT0g2bDJHWEZQR3JwbVptYzUyc1Zoc2NEM1pCZzBhR055M3VqRmp4cUNzckF6T3pzNUMyOEdEQjZGUUtEQjY5T2hhejQrSWlJQ1RreE44ZlgyRk5ybGNqcFVyVjhMYzNGeHJHYmkvdnorQ2dvSVFIaDZPNDhlUDYxMTJUNW9jSFIweFpjb1VSRVZGWWRteVpUQTFOVVg3OXUzeHlpdXZRQzZYWTgrZVBiQ3hzY0hxMWF2aDZ1cHEwSmhsWldWWXRtd1ppb3VMYTkyb3FxcmJ0MjhqS3l0TDY1eWtwQ1RoUm9XM3Q3Zk9jL1B6OHdGQWI5RHoxcTFiK09hYmIrRGw1WVVKRXlab0hmL29vNDl3OCtaTmhJYUdBZ0ErLy96ek9yMzNkKzdjaVo5Ly9obE5talRCeXBVcjRlcnFDcFZLaGErKytncjM3OS9INHNXTE5iSjdDd3NMRFM0M2xaMmRMZlExTlRYRnNHSERzR2ZQSGtSSFI2Tm56NTRBS2pPTVMwcEtIbXZ0YkNJaXFuOFlvQ1VpZXNhVWxwYmkzTGx6VUNnVURNNFNFVDFGU3FVU0lTRWhPSDM2TkVRaUVkYXRXNGV4WThmQzI5c2JNMmZPclBNR2pSTW5UbndtZ3k3VlN4c1VGaGJpMkxGajhQRHcwTHRNWFMwMU5SVjM3dHhCVUZDUThOeExTa3F3Y3VWSzNMeDVFOHVXTFJNQ3Z6S1pERktwRkZLcEZQNysvamg1OGlTMmJ0MktqaDA3b2xHalJrL215VDFISEIwZEVSd2NqT0RnWU9UbjUrUDA2ZFBZczJjUExsKytMUFFKQ0FoQVlXRWhsRXBsclp2UTNicDFDMnZXckVGS1NncGVmLzExcmZxdFFPV05CNlZTcWRXZWxaV2xsVzE3OCtaTkxGcTBDS2FtcHZqZ2d3LzBYdmZpeFlzQUtqY1dxMDRpa1FoakxGNjhXT1BtaFZRcXhhbFRwM0Q0OEdGa1pXV2hXN2R1U0V4TXhMSmx5ekJnd0FBTUh6NWNiN2EzU3FVUy92N0dHMjlBcFZKaDNMaHhzTEd4Z1VxbHdxWk5tL0Q3Nzc5anhJZ1JHcG5neGNYRmVQRGdRWTFaNU9yeVZNZU9IWU85dlQxV3JGZ2hISHZ0dGRjUUhoNk9qUnMzb2xXclZuQnpjOE5mZi8wRm9MS2NSR2xwcWQ1eHE4Ky90cjYxbFl3Z0lxS25pd0ZhSXFKblNIbDV1VkJ6dG0vZnZnek9FaEhWSURVMUZXS3hHQ2twS1RxelRuZnYzbzNkdTNkcnRWZmRVRWp0MjIrL3hROC8vSUNZbUJpTUd6Y09MVnEwd09yVnEzSDU4bVVFQkFRZ0lTRUJ0Mi9maGxnc2hsZ3NocW1wS1V4TlRTR1h5ekZ2M2p6SVpETDgrdXV2a012bGtNbGtDQW9LZXFSbDBJOUNJcEhBM3Q0ZWxwYVd1SFBuRGdEQTNOemNvSE9yQjJOcnU0NitHcHN1TGk0SURRM0ZIMy84QVFBYWdkeDkrL1loTGk0T1ptWm0yTFp0R3paczJJRGk0bUtVbDVkcmpTT1R5YkJtelJxc1g3LyttUXh1UDAweW1RejM3dDFEWW1JaS92enpUMXk4ZUJIbDVlVjQ2YVdYMEt0WEwxeTVjZ1huenAzRDJiTm5ZV3RyaXk1ZHVxQmJ0MjdvMnJXclVJdFZwVkxoMnJWck9ITGtDS0tqbzJGcWFvckpreWZyM2ZqTDFkVVZGeTllUkZSVUZDd3RMYUZTcVhEOStuWGs1dVlLMy9PeXNqTDg4c3N2Q0EwTmhhbXBLWllzV1NKa3RKNDRjUUxwNmVtd3RiV0Z1Yms1SkJJSmpodzVnc2FORzJ0bDJLcFVLbnoyMldjb0xDekU4dVhMMGJoeFkrVG01aUkrUGg3bno1L0g1Y3VYb1ZBbzRPZm5od1VMRnFCdDI3WW9LaXJDanovK2lLTkhqK0xreVpObzFxd1pldlRvZ2JadDI2SjkrL1lvS1NsQmJHd3NwRklwQU1EUzBoSTJOalpDYVFHcFZJbzFhOWJnd29VTDZOKy9QMGFOR29VMWE5YkEzdDRlcHFhbXVIanhJbVF5R2JwMDZhSXgxNEtDQWdEQVo1OTlKdlR4OVBURWtDRkROUHBaVzF2ajAwOC94YWVmZm9vNWMrYmduWGZlUVZoWUdNek16T0RuNTRmZzRHQ0R2dmRwYVdtMTlqMTgrREJyT2hNUjFTTU0wQklSUFNNcUtpb1FHUm1Ka3BJUzlPblRoelZuaVlocXNYTGxTdHk2ZFF0QTVUTDU2a2FPSElsaHc0WVpORmFqUm8xZ1oyZUgwYU5IWTlLa1NRQXE2N0VlUEhnUWx5NWR3c21USjNVR0ZIVnAyTEFoWG4vOWRRT2Z4YjgzZS9aczVPVGthTFIxN3R6Wm9ITjFMUmwvRk9yNm9lcGdZSWNPSFlSalE0WU13Y1dMRitIazVBUW5KeWM0T2pyQ3djRUJqbzZPc0xlM2g3MjlQUndjSE9EZzRJQjE2OWJoOTk5L3g3Rmp4eEFVRlBSWTV2WThxYWlvd0pJbFN5Q1JTSkNabVFtRlFnR2dNdnMwS0NnSS9mdjNGN0k3eDQ0ZGk0S0NBa1JIUnlNaUlnS1JrWkg0NDQ4L1lHRmhnUjkrK0FGT1RrN0l6czdHNTU5L2p1TGlZblRyMWcyVEprMnFzVHpBNU1tVHNXblRKaXhidGt4b0U0bEVhTmV1SGNhUEh3K0pSSUtaTTJlaXNMQVF6WnMzeDd4NTg5Q3FWU3VoYjBaR0J2YnUzYXN4cHBlWEZ6Nzk5Rk90REYrUlNJVEpreWRESnBQQjM5OGZaODZjd2VyVnF3RlVab2NPR2pRSXc0WU4wOGhtdGJXMXhYdnZ2WWZSbzBmandJRURPSEhpQkVKRFErSGw1WVVOR3paQW9WQmc0OGFOQUFCN2UzdDA3OTVkNDVwMzc5N0YxYXRYTVhyMGFFeVpNZ1VLaFFLUmtaSEN2MzFyYTJ1TUhUdFdZME0ybFVxRksxZXVBQUJ1M0xpQm9LQWdEQmd3UUc5SkJ6OC9QeXhkdWhTclZxMFNzbXRmZi8xMTJOallZTmFzV1hwZis3cXFXbytZaUlpTVQ2U3F1bjZEaUlqcUpibGNqb2lJQ0VpbFV2VHExY3ZnV25GRVJDK3krUGg0WkdabXdzN09EbDI3ZHRWWTBydHMyVEwwNjlkUDc4WkV1aFFXRnNMVzFyYkd6RTI1WEM1OFZWM3FyVDVISkJKQkxCWnJCVWYyNzkrUGJkdTI0ZlRwMDdYTzQvdnZ2OGUrZmZzTTZnc0F4NDhmUjBaR0JoUUtCY1JpTVRwMDZBQS9QeitEem4zYzd0eTVnN1MwTlBUcDArZVJ6cy9MeTBONGVEakdqQmxUN3dOTU1URXhpSTJOeFp3NWM1N3FkYmRzMllMczdHdzBiZG9VclZxMWdvK1BqMEUxVWFWU0thS2lvaUNUeVRCeTVFaWgvY2FORzdDM3Q5ZFpZa0FYOWZKNjlmdmZ3c0pDSTRQOThPSERzTEt5d3NDQkEyRnFhcXAxYm5GeE1jckt5cUJRS0dCbFpRVTdPenVEcmdzQWUvYnNRYk5temRDOWUzZFlXRmpVMnIrc3JBem56NTlIKy9idDBiQmhRNmhVS3FTbHBRR292SkdpYTR5cWRXUFZsRW9sbEVvbHhHTGQrVThYTGx4QWNYRXhldlhxcGJkUGRWS3BGTEd4c2JDMnRrYXZYcjJZTVU1RTlKeGpnSmFJcUo1VEtCU0lpb3BDVGs0T0FnSUM2bHpqa0lpSWlKNCtZd1ZvaVlpSTZObFRjeVY0SWlJeUtxVlNpWmlZR0dSblo2Tjc5KzRNemhJUkVSRVJFUkU5WnhpZ0pTS3FwNVJLSmVMaTRwQ2VubzZ1WGJ2Q3c4UEQyRk1pSWlJaUlpSWlvc2VNQVZvaW9ucnE4dVhMZVBEZ0FUcDM3b3ltVFpzYWV6cEVSRVJFUkVSRTlBUXdRRXRFVkEvOS9mZmZTRWxKUVljT0hkQ2lSUXRqVDRlSWlJaUlpSWlJbmhBR2FJbUk2cG1VbEJUY3VIRURyVnUzaHJlM3Q3R25RMFJFUkVSRVJFUlBFQU8wUkVUMVNFWkdCaTVkdW9UR2pSdWpRNGNPeHA0T0VSRVJFUkVSRVQxaEROQVNFZFVUVXFrVU1URXhjSEp5d2l1dnZBS1JTR1RzS1JFUkVSRVJFUkhSRThZQUxSRlJQVkJhV29xb3FDaFlXbHFpWjgrZU1EVTFOZmFVaUlpSWlJaUlpT2dwWUlDV2lNaklaRElab3FLaW9GQW8wS3RYTDFoWVdCaDdTa1JFUkVSRVJFVDBsREJBUzBSa1JFcWxFckd4c1NncUtrSkFRQUJzYlcyTlBTVWlJaUlpSWlJaWVvb1lvQ1VpTXFMTGx5OGpJeU1EWGJ0MmhiT3pzN0duUTBSRVJFUkVSRVJQR1FPMFJFUkdrcFNVaEpTVUZQajUrY0hUMDlQWTB5RWlJaUlpSWlJaUkyQ0Fsb2pJQ05MVDA1R1FrSUJXclZxaGRldld4cDRPRVJFUkVSRVJFUmtKQTdSRVJFOVpVVkVSNHVMaTRPcnFpZzRkT2hoN09rUkVSRVJFUkVSa1JBelFFaEU5UlRLWkROSFIwVEF6TTBQMzd0MWhZc0lmdzBSRVJFUkVSRVF2TWtZRzZQK3lkK2ZoTloxNy84Yy9PNE1na1FtWmlIbjY3WG9BQUNBQVNVUkJWS21HU0JCRHhhdzFWVGxLdFZxVWpscnQwZlpRcDA1YldxZEh6VXBMQitkVURWRlQxZFJTaXBwRkU3T2lJcWFRaVlTUVNFSmsyTDgvL0xJZmtSM1ppYkFUM3EvcmVxN0hYdXRlOS9xdTdNcTF6OGU5dnplQSs4Um9OR3IzN3QxS1RVMVY2OWF0NWVEZ1lPMlNBQUFBQUFDQWxSSFFBc0I5Y3V6WU1jWEd4cXBaczJaeWMzT3pkamtBQUFBQUFLQUVJS0FGZ1BzZ05qWldSNDhlVmQyNmRWVzllblZybHdNQUFBQUFBRW9JQWxvQXVNZVNrNU1WRmhZbUR3OFBOV3JVeU5ybEFBQUFBQUNBRW9TQUZnRHVvWnhOd1J3Y0hOU3laVXNaREFacmx3UUFBQUFBQUVvUUFsb0F1RWVNUnFQQ3dzSjA3ZG8xTmdVREFBQUFBQUJtRWRBQ3dEMFNIaDZ1dUxnNE5XL2VYSzZ1cnRZdUJ3QUFBQUFBbEVBRXRBQndEMXk4ZUZGSGp4NVY3ZHExNWV2cmErMXlBQUFBQUFCQUNVVkFDd0RGTEQwOVhhR2hvWEoxZFZWZ1lLQzF5d0VBQUFBQUFDVVlBUzBBRkNPajBhZzllL1lvSXlORExWdTJsSTBOdjJZQkFBQUFBRUQrU0E0QW9CaEZSRVFvTGk1T3pabzFrNU9UazdYTEFRQUFBQUFBSlJ3QkxRQVVrMHVYTHVudzRjT3FXYk9tcWxXclp1MXlBQUFBQUFCQUtVQkFDd0RGNE1hTkd3b05EVldGQ2hYVXBFa1RhNWNEQUFBQUFBQktDUUphQUNnR2UvZnVWWHA2dWxxMWFpVmJXMXRybHdNQUFBQUFBRW9KQWxvQXVFc25UcHhRVEV5TW1qUnBJbWRuWjJ1WEF3QUFBQUFBU2hFQ1dnQzRDNWN2WDlhZmYvNnBhdFdxcVdiTm10WXVCd0FBQUFBQWxESUV0QUJRUkZsWldRb0xDMVA1OHVYVnJGa3phNWNEQUFBQUFBQktJUUphQUNpaXc0Y1BLeVVsUlMxYXRKQ2RuWjIxeXdFQUFBQUFBS1VRQVMwQUZFRjhmTHhPbkRpaCt2WHJ5OTNkM2RybEFBQUEzSGZwNmVtYU4yK2U1c3labzVTVUZHdVhjODlkdm54WmMrZk8xZFdyVnd0OTdiVnIxeFFSRWFHMHRMUjdVSm5sWW1OamxaeWNiUGJjanovK3FObXpaOStUKzJabloydno1czNhdlh2M1hjMHplL1pzZmZUUlJ5WHV2N2VIL2YzTmNmandZZjMwMDA5RnVqWThQRnlyVjY5V1ptWm1NVmNGbEE0cytRS0FRc3JJeU5DZVBYdms1dWFtK3ZYclc3c2NBQUFBU1RkRG9wNDlleGJMWEJzM2JyemplYVBScUtsVHAyckxsaTJ5dGJWVjA2Wk4xYmh4NHlMZkx6MDlYZkh4OFJhTnJWaXhvc3FYTDI5NkhSb2Fxc3VYTDZ0YnQyNTV4cTVZc1NMZmVlclZxNmVBZ0FDTGE5eTZkYXNXTFZxa3c0Y1BhL0xreVlYNkJ0V3BVNmYwM252djZmUFBQMWRnWUtBeU16UDE1NTkvV254OTA2Wk5jNzFPVDAvWDVjdVhsWmlZcUlzWEx5b2hJVUVYTDE1VWZIeTh1bmZ2bm0vN3JaZGZmbGw5K3ZUUm0yKyttZWZjbWpWcjVPam9xRUdEQmxsY1YzNk1ScU1TRXhOVnNXSkZTVGRiZzgyZVBWc0dnMEZ6NXN4Um1USmxjbzJQakl5VXA2ZW55cFVybCsrYzU4NmQwN0pseTlTNmRXczVPVG5kZFkzRjZXRjdmL01URmhhbUgzLzhVYzg5OTF5aHIxMjllclhDd3NMVXZYdDMwekdqMGFqVTFGUWxKeWViL3UvS2xTdTZmUG15TGwrK3JFdVhMcWxYcjE1cTBLQkJjVDRHWUJVRXRBQlFTQWNQSHRUMTY5ZlZybDA3MmRqd1JRUUFBRkF5bEMxYlZuUG16TWx6ZlAzNjlmcnh4eDl6blROM3JERCs5Ny8vYWN1V0xlclpzNmYrL1BOUC9lYy8vOUhVcVZOVnExYXRmSy81NktPUHRIZnZYclBudnZqaUM3MzMzbnNXM2Z2RER6OVVwMDZkSk4wTWNKWXZYNjVEaHc0cFBUMWRUei85ZEs2eE0yZk96SGVldm4zNzVnbG85Ky9mbisvNDZ0V3J5OWZYVjZkT25kS0dEUnZrNWVWbGRweVhsNWQ4Zkh6dStBekp5Y242NElNUDdqam1WaHMzYmxSc2JLdysvUEJEWGI1OFdkZXZYODkxM3NiR1J1N3U3cXBVcVpJdVhMZ2dTWXFMaTFOMGRMU2FOMjllNFB4R28xR1hMbDFTdFdyVkxLN3BUZ1lQSGl3UER3K05HemRPa21SdmI2K0JBd2RxMnJScFdyNTh1ZnIzNzU5ci9JZ1JJK1RwNmFtdnYvN2E3SHpwNmVuNjdMUFBsSm1acWUzYnQ2dExseTRXMVZIUVB6VGNLdy95KzJ2SnovNU9ZNXlkbmJWOCtmSmN4OUxUMDdWejUwNTE2dFJKUjQ0YzBlVEprNVdhbXFxMHREUVpqVWF6OHhnTUJsV29VRUZObXpZbG9NVURnWUFXQUFvaEppWkdrWkdSQ2d3TWxMT3pzN1hMQVFBQUpaelJhSlRCWUxndjl6SVlEUEwxOWMxejNNWEZSWkp5blROM3pCSkdvMUhmZlBPTmZ2NzVaN1Z2MzE3dnZQT09FaElTTkd6WU1JMFlNVUxqeG8yVG41K2YyV3Y3OXUycnpwMDc2OXExYTVvK2Zicis5cmUvcVdIRGhybkd6Smd4dy9RTnBSVXJWbWptekptbWtDMHhNVkY5Ky9iTjg4eGp4b3pSUng5OXBHKysrVVkyTmphbVZjVFoyZG1TcFA3OSsrdTExMTdMZFYxK0FaS2xvZG9YWDN5Ujc3bStmZnZxOWRkZnYrUDFMaTR1R2pkdW5FYU5HcVcvL2UxdnVWWU4zbXJxMUtrNmYvNjhKTW5iMjF0dDI3YVZzN096M056YzVPcnFxbzgvL2xqOSsvZlhLNis4a21maHdPYk5telZ2M2p5TFFzcms1R1JsWkdUbzBxVkxXcmh3WVlIamIrZnY3NjhtVFpxWVhudDVlZW5Rb1VQS3pNdzByVFR1MnJXcmxpeFpvcVZMbDZwbno1NXlkSFNVZFBOOXZYTGxpdHExYTJkMjd1enNiRTJlUEZreE1UR1NwRDU5K3VUNzh6SWFqWm8xYTVaQ1EwUFZxbFdyUWo5SGNYbVEzOTg3L2FQT3NtWEx0SGJ0Mmp1T3NiVzF6WFBzOTk5L1YxcGFtanAzN2l4UFQwODFiTmhRNWNxVms2T2pvOHFYTDYveTVjdHI4K2JOT25ic21MNzU1aHU1dWJuSnpjMk5mVUR3UU9HL1pnQ3dVSHA2dXZidDI2ZktsU3VyVHAwNjFpNEhBQUNVWURsZjRVNUtTcEtycSt0OXUyOXFhcW9TRXhOekhVdEtTcElrUlVWRjNmRllqdnhDMjlUVVZFMmNPRkdob2FGcTM3NjlSbzRjS1lQQklBOFBEMzMrK2VkNi8vMzM5Zjc3NzJ2bzBLRm1BOUNjRmdoSlNVbWFQbjI2L1AzOVRTdGhqeHc1VW9TbnZhbGN1WEw2N0xQUDlNRUhIK1FLZjg2ZE95ZEpoZjc1ZCtyVVNjODg4MHlSYW5uNzdiZE5mMDVNVE5TQkF3Y2tTZEhSMFpLa2ZmdjI2ZUxGaTVLa3h4OS9YRFkyTmpJYWphcGJ0NjdaK1JJVEUwMnJIZzBHZ3dZUEhweG5qSU9EdzExL3F5dW5wbE9uVHVuVXFWT0Z2cjVQbno2NUF0b1dMVm9vTkRSVSsvZnZWMUJRa0tTYnEwQ2ZlKzQ1VFo4K1hTdFhydFRBZ1FNbC9kOTczNmhSb3p6ekdvMUdUWnMyVFR0Mzd0Um5uMzJtUC83NFF5dFdyRkNOR2pYVXRXdlhYR05UVTFNMVpjb1VoWWFHNnRGSEg5V29VYU1LL1J5RjhiQyt2M2Y2UjUwS0ZTb1VPT1oyT2F2Z2E5U29JWDkvZjBrM1Y4bmZManc4WE1lT0hjdjNad21VZGdTMEFHQ2h2WHYzS2lzclM4MmJONzl2SzJFQUFFRHBsUE1WOS9qNCtQc2EwSWFFaEdqS2xDbG16OTIraWpTL1krWlc1T1gwWFQxLy9yeWVlZVladmZYV1c3aytEL240K09pcnI3N1N4eDkvck1tVEoydjM3dDBhTW1TSTNOemNDbFgvaFFzWFRQMUZyMXk1SXVuL1F1U2NVTm1jQ2hVcTZKdHZ2akhWWkRRYU5YLytmRWt5Mnh2WFlERG93b1VMeXM3T3poTit1Ym01RlVzSWRPclVLVTJjT0RIWHNjV0xGNXYrM0tsVEozbDVlWm5DdmR0ZHZIaFJWNjVjVWZ2MjdlKzZsb0lrSkNSSWt0NTk5OTFpNldQY3VuVnJ6Wmd4UTl1MmJUTUZ0TkxOVmJReE1URzVWcFNHaFlYSnhzWW1WOEFyM1Z3Y01XSENCTzNhdFV2dnZmZWVnb0tDOU9pamp5bzVPVm1mZi82NVRwdzRvVGZlZUVNT0RnNEtDUW5STjk5OG80U0VCUFhzMlZORGhnd3h1MUt6T0QzTTcyOUJiUTd5TzIrdXZjRWZmL3locUtnb1BmdnNzM2RkRjFDYUVkQUNnQVVpSXlNVkd4dXJSeDk5MVBSMUxBQUFnUHg0ZTN1cmN1WEtDZ3NMMHlPUFBITFB3NkxiclZ5NTBoUjAvdlRUVC9ydXUrOXlCYS9tanVXMEZMalYxYXRYTlhmdVhLMVpzMFpseTViVlJ4OTlwSTRkTzVxOVo4V0tGZlhsbDEvcW0yKyswYnAxNjdSNzkyNDk5OXh6NnQyN3Q4V2ZuM0o2bHQ3S1hJZ3NTV2xwYWJsNmRUbzZPc3JCd1VHcHFhbjY2cXV2dEdQSERqMzIyR05tKytMV3ExZFBXN2R1MWRhdFd5Vkp6Wm8xMDhTSkUvWE9PKytvZHUzYUZ0VnF6dC8vL25mVnExZFBrdFM4ZVhQVHozZlNwRW42L2ZmZlRadEk1YWhWcTVZT0hUcGt0aFhHWDMvOUpVbW1WWVhUcGszVHVuWHI4dHh6M3J4NW1qZHZYcTVqaGUyOW1yUENzbEtsU29XNkxqL3U3dTVxMnJTcHRtL2ZycmZmZnR1MHFadTl2WDJ1RGF3eU1qSzBhOWN1QlFZR210cHU1SWlJaU5DZVBYczBiTmd3MHdad05qWTIrdmpqanpWMzdsd3RXYkpFdTNidGtvZUhoNDRlUFNwUFQwK05IVHRXTFZxMEtKWm5LTWpEL1A3bTE4S2dvQllIdC84ZXpNN09ObzFsQVF3ZWRnUzBBRkNBdExRMEhUaHdRRDQrUHFwWnM2YTF5d0VBQUtXQXdXQlF0MjdkdEdEQkFtM1pza1VkT25TNDd5SHQzVnE1Y3FWKytPRUhYYjE2VlUyYk50WCsvZnMxWWNJRVRaZ3dvY0JyMjdScG80aUlDQVVIQjJ2cDBxV2FNR0ZDbmcyNXpDbE1EOXA1OCtacDVjcVZwdGZEaHcvWGswOCtxUTgvL0ZEaDRlRnEwcVNKaGc4ZmJ2WSs0OGFOMDg2ZE81V2FtaXJwNWdaZ0J3NGMwTFZyMTNUNDhHRWRQbnk0d0ZyemMvanc0VnpQbXAyZHJkMjdkNXRlMzlxWDFjL1BUenQzN2xSVVZGU2VEWnh5TmxUTFdWbjYrT09QcTBhTkdxYnorL2J0MCs3ZHV4VVVGS1JtelpvVnVWNUp1blRwa3FTYklYdHg2ZDY5dS9idDI2ZDE2OWJsdXpweTI3WnRTa2xKTWJ2aXNtSERoZ29PRHM0VEtsNjhlRkZPVGs1eWMzTlRRa0tDYVhWbzgrYk41ZVRrcEt5c3JQdjZkKzFoZW45emZ0Wmx5NVkxZXo3bnVmTTduek5IbVRKbDVPTGlvdlhyMSt2czJiTjNWUlB3b0NDZ0JZQUM3TjI3VjdhMnRuZjl3UWdBQUR4Y0tsZXVyRTZkT21uVHBrMktqWTFWaXhZdDVPbnBLUmNYbDN1K1dpd21Kc2EwYXRIU0hyUTVMUVZ5M0xoeFF3YURRY09IRDFlM2J0MjBZY01HaSs5ZnYzNTlWYXBVU1V1WEx0V3hZOGZrNysrdjA2ZFA2OHlaTTdwMjdacWtteXNJYlcxdDVlam9hRnJ0V3hqZHVuVlRZR0NncWZlb2RETVkvOWUvL3FVREJ3N29xYWVleXZmbjdPenNuR2ZqcG0rLy9UWlg0SHMzK3ZYclovcnozcjE3bFp5Y0xFa0tEZzVXVmxhV0prNmNxSExseXBuYUwrelpzeWRYZ0plZG5hMWR1M2FwZnYzNmNuZDNseVExYmRwVVRaczJsWFN6aGNQYXRXc2wzVnlCV2RTZXVUbHlndXAzM25tbjBOZisrT09QcGhwdjFiWnRXM2w2ZXVxbm4zNVNqeDQ5NU9EZ2tPdTgwV2pVNHNXTDVlTGlvc2NmZjl6czNKVXFWVkphV3BxT0hqMnF3NGNQYTgrZVBUcDU4cVNrbStIbks2KzhJamMzTjYxZXZWcHIxNjQxcmZUMjgvTlR6Wm8xVmJWcVZWV3FWRWxlWGw1bVYxSVhoNGZwL1gzaGhSY3N1cWFnY1g1K2Zob3pab3htelpxbDZ0V3JFOUlDSXFBRmdEczZlL2FzTGx5NG9KWXRXOTd4WDRJQkFBRE1hZFNva2J5OXZiVnUzVHF0V2JQRzR1dGF0V3FsMXExYkYvbSs1b0lZUzN2UTV1alRwNCs2ZCs5dTJ2am5pU2VlS0hRZEw3LzhzdW5QMjdadDA2SkZpMHl2Zi8zMVYvMzY2Ni95OWZVMXJYUXRUQS9hbWpWcnFtYk5tbmsyUmZQMTlkVnJyNzJtcjc3NnFzRDZIbi84Y2RObVVrT0dETkdRSVVQdU9IN0tsQ25hc0dGRG9iNWl2bjc5ZWxXdFdsWFIwZEdxVjYrZVZxMWFwZEdqUjJ2Q2hBbXFXN2V1M04zZHRYMzc5bHlyVEVORFE1V1VsS1FYWDN6UjdKeGhZV0dLaVltUmRMTU54WklsUzlTM2I5OGlCLzh0V3JUSTAyS2dJR3ZYcmxWOGZIeSs0YnFOalkwR0RCaWdhZE9tYWZueTVYbEN1OTkrKzAzbnpwM1RtMisrS1h0Nyt6elhmL0hGRi9yenp6OFZFeE1qbzlFb2UzdDdCUVFFNk0wMzMxU2xTcFYwN3R3NXRXN2RXaTR1TG1yWnNxV1NrcElVR2hxcWZmdjI2Y2lSSXpwNDhLQnBydUhEaDkremdQWmhlbjkvK2VXWEl0My9kalkyTnBvOGViSlNVbEkwWnN3WXZmZmVlNlp6Q3hjdU5Idk5tVE5uOGozZnZIbHpOZzlEcVVkQUN3RDVTRTlQMThHREIrWHQ3VjJvblVnQkFBQnVWYmx5WmIzNDRvdUtpNHRUYkd5c2J0eTRVZUExUmYzc1VhMWFOZlhzMlZPREJ3ODJyVmdNRFExVmNIQ3doZzBiWnVxUGFzNmhRNGUwZmZ0MjAydGJXMXRUT0ZzY1huMzFWYjM2NnF0S1NrcFNuejU5TkdMRUNGUG9lK1RJRVVtRjYwRjdKeU5IanRUQ2hRdDE5ZXBWdmZYV1czbk9oNFdGYWRPbVRhcGN1YkxaNnpkdjNxeU5HemRxeUpBaGQvVTVNRFkyVmp0Mzd0U0FBUVAwd3c4L3FHWExscXBidDY0bVRKaWdMNy84VXUrLy83NDZkdXlvWmN1VzZmVHAwNllRY2RteVpTcFhycHpaci80YmpVYk5uajFiSFR0MjFJWU5HeFFXRnFibzZHaUZoNGZybzQ4K3lyTlMxUkxObWpVcjlMZkZkdXpZb2N1WEw2dE1tVEw1anVuYXRhdFdyRmloaFFzWHFuMzc5cXBhdGFxa20rMHFaczJhSlc5djczdzNyZkx6ODFOS1NvcWVmUEpKMWF0WFQvNysvcVo3TFZpd1FELzg4RU91bGFVdUxpN3EycldydW5idGFycEhaR1NrRWhJU1RNZUsyOFAyL3BZclYwNlNsSnljZk1kTisvTGo3dTV1NmtlZG5KeXNaNTk5VmcwYU5NZzE1dlordTdjemQ5N0p5WW1BRnFVZUFTMEE1T1Bnd1lQS3pzNDJmZFVJQUFDZ3FBd0dnM3g4Zk9UajQzUFA3aEVWRlNWSFIwYzkvZlRUaW8rUGx5UmxaV1hwcTYrK1VtWm1wdXp0N1hPMU5MaWR1N3U3bm43NmFVVkZSZVVLVXFTQ2QyMDNwM2Z2M2dXdVNNM2g2T2lvUm8wYTZSLy8rSWVxVjY4dUtXOFAycXRYcityVFR6K1ZxNnRyZ2ZOMTZOQkJLU2twbWpGamhyeTh2RXg5YmFXYlh5Ly80WWNmNU9EZ29ENTkrcGk5UGlJaVFudjM3czEzYzdPY1hweTNzN2UzejFYZndvVUw1ZVhscFNaTm11aUhIMzR3MVJZZkgyL3FCL3JVVTArWlFzeFBQdmxFZS9mdTFlSERoOVd2WHo5VG00cGJyVjI3Vm1mUG50V29VYU8wWWNNR2RlN2NXVFkyTnBvelo0NUdqUnFseno3N3pCU2szVXNwS1NrRkJ2ZzJOallhUG55NGhnNGRxckZqeDJyR2pCbXl0YlhWK1BIamxaS1NvbEdqUnVVYjhIYnIxczNVK3pndUxrNXhjWEdtY3djUEhwU2RuWjEyN05pUjc3M0xsaTJyRGgwNkZPM2hMUFN3dnIrclY2OHVNRWcxSjZkZGluVHpIMnpNaGFyNXJVNmZPSEdpTm0zYVZPZ04wb0RTZ29BV0FNdzRmLzY4enAwN3A4YU5HNXY5NEFRQUFGRFNGTFRTOU0wMzM3UjRybHVEbEJ5QmdZRnExNjZkUmRkLy9mWFhGdDlMdXRtdVlPclVxWGNjVTZGQ2hRTEgzS3ByMTY1YXNtU0p2djMyVzgyWU1jUDA5ZkFWSzFZb0tpcEtiN3p4aHRuZXFkTE5nTmJEd3lQZjgvbjEyS3hUcDQ2Ky9mWmIweHdiTjI3VTIyKy9uZWVyNmJkdWR1Ymo0Nk11WGJwby9mcjEycmx6cDJiTm1pVlhWOWRjWTNKY3ZIaFJzMmJOVXNlT0hYTnRLTlcvZjM5bFpXVXBPRGhZbzBhTnN1am5kT0xFQ1IwL2ZyekFjZWIwNk5GREtTa3BGbTA2VmI5K2ZiMzAwa3NLRGc3VytQSGo1ZXpzckVPSERxbHYzNzRGcnVvOGVmS2twazJibHUvNU81MnJVcVhLUFExb2VYL3pocW54OGZGS1NFaklzeUhnN1J2OFNUZDc2d0w0UHdTMEFIQ2J6TXhNN2R1M1QrN3U3cXBkdTdhMXl3RUFBTERJN1dISm1qVnJOSDM2ZEkwYU5jcnNKa3poNGVGNjc3MzNGQkFRb0NsVHBoVFkzN0pXclZycTFhdVhSYlVVTnFDTmlZbFJlSGg0cm1NUkVSR1NwRTJiTnVVWjM2bFRwM3puU2s5UFY1a3laVlNtVEJrTkdUSkVuMzc2cWViUG42K1hYMzVaZi8zMWwrYk1tYU9HRFJ2bXUzbzJOVFZWeDQ0ZHUyTVA0SkVqUjVvOTd1enNiUHB6V2xxYUtsV3FwRzdkdXBtZUpUK0RCZzFTYUdpb3hvd1pJNlBScUZHalJ1WHA3WnFkbmExSmt5WXBNek5Ucjc3NmFwNDVCZzRjcUpTVUZQbjUrVm5VcTNUMzd0MUZXZ1VwM1Z6ZG1wcWFxcG8xYTFvMGZzQ0FBWXFLaXRMbXpac2xTVzNhdE5HZ1FZTUt2SzVObXpaNS9ydStkT21TWG5qaEJUMzMzSE42L2ZYWHpWNzN4aHR2M0xIMVFuSGcvYzNyMTE5LzFkS2xTN1Z1M2JvaTNSZDRtQkhRQXNCdGpoNDlxbXZYcnFsdDI3YjNmSWRsQUFDQWUrSDA2ZFA2NzMvL0szZDNkOW5iMit2NjlldTVOanc5Y2VLRVB2NzRZems3Tyt1RER6Nnc2bWVldExRMEhUaHdRTk9uVHpkN2Z1TEVpWG1PNVJmUUhqdDJUSk1tVGRMMDZkUGw0dUtpTm0zYXFIZnYzbHF3WUlHdVg3K3UzMzc3VFI0ZUh2cjN2Lzh0R3hzYnMzTnMzYnBWbVptWjJyMTd0K0xqNCtYaDRaRm5qQ1VyTXdNREEvWGhoeDlhRkJTNnVycXFZY09HMnJsenB5cFVxSkJuQmFJa0xWcTBTQWNQSHRUcnI3OHVUMDlQcy9PWTY3ZWJuejU5K3FoSGp4NFdqNzlWY25LeUpGbTg4VlJTVXBKU1VsSk1yK1BpNG5UbXpKa2liZHkxWU1FQ0dZMUdkZTdjK1k3MTNhdE53WEx3L3BxL3JqajdWZ01QRXdKYUFMaEZZbUtpVHB3NG9YcjE2aFg2QXdrQUFFQko0ZWJtcHNHREIydkhqaDBhTTJhTWJHMXQxYWhSSTdWbzBVS1ptWmtLRGc2V282T2pKazJhbE85R1dmZEt6aVpwbXpadDBzOC8vNnlFaEFRdFhibzBUNWgwZXcvYS9HUmtaRWk2MlJmejVNbVRlUUxWTjk1NFEzdjM3alZ0ekRScDBxUjhQK2RsWm1acTZkS2w4dkh4MGZYcjF6Vm16QmhObmp5NVNDMnZEQWFER2pWcVZPQzRhOWV1NmZQUFA5Zk9uVHRWcFVvVnhjVEVhT2pRb1JvMWFsU3VJSzlLbFNyeTkvZlBkK1h2N1o1Ly92azdybmgyY0hBbzBvWlRrblRxMUNsSktyQWZjR1ptcHRhc1dhUDU4K2NySlNWRmZmdjJsYTJ0clJZdlhxd2hRNGFvVzdkdTZ0ZXZYNzZCNU8wMmJ0eW9OV3ZXNk1rbm44elZBdUJXMmRuWnVuTGxpdG4zZVAvKy9aby9mNzVHalJwMTEvL2Q4LzdtOWRkZmY4bkd4a1loSVNGNjlORkhpM3gvNEdGRVFBc0EvMTkyZHJacE13aDZJZ0VBZ05MTXpjMU5QWHYyVk0rZVBYWGx5aFZ0M0xoUndjSEIycmR2bjJsTTI3WnRkZlhxVldWblorZTdtclE0elprelIvdjI3VE9GUHhFUkVXcmN1SEdlWHJlRkZSb2FLdW5tcXVBZVBYcG84T0RCS2xldW5ESXlNclI1ODJZdFdyUklzYkd4YXRpd29ZNGVQYXAvL3ZPZjZ0Ky92enAzN3B3blFGcXlaSWxpWTJQMXdRY2ZxR0xGaWhvNWNxVGVmZmRkL2VNZi8xQmdZT0JkMVduTzBhTkhOV1hLRk1YRXhLaEZpeFlhUFhxMFZxOWVyZi85NzM4YVBueTRubm5tR1EwWU1FQk9UazVxMTY2ZEFnSUNaR3RyYTlIYzl2YjJzcmUzTjczT3lzb3F0cnB6L2p2S0x5Uk5UazdXYjcvOXBsV3JWaWtoSVVFMWE5YlVtREZqMUtCQkEwbFNVRkNRdnZycUs2MVpzMGJyMXExVHk1WXQxYVZMRnpWdjN0enNpdFRzN0d3dFdyUkk4K2ZQVjkyNmRlKzQrZHk1YytlVW5aMXRkdVZ6UmthR1RwMDZwWGZlZVVkang0NVZuVHAxaXZEMGxudFEzOS91M2J1clpjdVd1ZTQ5Yjk0OG5UNTlXdTd1N3ZyMDAwL2w0T0NnWnMyYXFXM2J0Z29LQ2xKd2NIQ2hBMS9nWVVKQUN3RC9YMFJFaEpLU2t2VFlZNDlaL01FSUFBQ2dKTXJJeU5EWnMyZDE3Tmd4SFRod1FIdjI3RkY2ZXJyOC9QelVybDA3N2QrL1gxdTNidFdtVFp2azVPU2s1czJicTJYTGxnb0tDc3JUR3pQSHlwVXJ0WExseWlMWEZCOGZMNFBCb1A3OSt5c29LTWpVUzNQRGhnM2FzR0ZEbnZFNVBXbk5uYXRmdjc1OGZYMGxTZVhLbFpPTGk0dEdqQmlob0tBZy9mWFhYOXE2ZGF1MmJObWlwS1FrMWFsVFI1TW5UMWFUSmswVUhoNnVHVE5tNk1zdnY5U3NXYlBVc21WTE5XL2VYQUVCQVRwMTZwVG16NSt2aGcwYnFsT25UaklZREJvN2Rxd21UWnFrOTk5L1h6NCtQcWJWdXQ5Ly83MXNiR3hNclNHTVJxT3lzcktVa1pHaGpJd01kZS9lL1k3aDM4V0xGeFVjSEt6MTY5ZkxhRFNxYjkrK2V1MjExMlJqWTZObm4zMVd2cjYrbWp4NXNwWXRXNllOR3phb1o4K2VldnJwcDgyR2puZVNtSmlvTW1YS3lNSEJRVnUzYnBXa1hLSGVuVnk0Y0VHclY2K1drNU9USEIwZDVlRGdJRnRiVzUwOGVWS3JWcTJTbloxZHJqNjlhV2xwMnJObmo3WnMyYUt3c0RCbFptYkt4OGRISTBhTVVKY3VYWEsxMFFnSUNORE1tVE8xZGV0V0xWNjhXQ0VoSVFvSkNaR0RnNE1DQXdQVm8wY1B0V3JWU2thalVTRWhJUW9PRGxaa1pLU0Nnb0kwY3VSSWxTdFhUdExOQURRK1BsNk9qbzRxWDc2ODB0TFN0R0RCQWtsUzA2Wk44enhUaXhZdE5IWHFWSTBjT1ZMdnYvKyt4b3daYzArQzl3ZngvYjJWbTV1YjdPM3RkZkRnUWUzZnYxK2JOMjlXZkh5OEJnNGNxSmRmZmxrblQ1N1VybDI3dEgzN2RrMmVQRm0ydHJacTBxU0oycmR2cjNidDJ1WDdPMGFTaGcwYnBxTkhqK1o3dmt1WExubU9GYlRLSGlnTkNHZ0JRRkpLU29xT0hqMnFHalZxRlBxREVRQUFRRWx3NDhZTmpSNDlXckd4c1lxUGp6ZXRxS3RhdGFwNjlPaWhqaDA3bWtMRDU1OS9Yc25KeVFvSkNkRzJiZHUwZmZ0MmJkbXlSUTRPRHBvL2Y3N2MzZDN6ek4rc1dUTjE3TmpSb2xxbVRKbVM1MWgrdlc3TmpTM28vTkNoUTAwQjdSTlBQS0ZXclZxcGJObXlHalJva0tLaW9tUXdHTlM4ZVhQMTZ0VkxRVUZCcHV2OC9QejB6VGZmS0NRa1JNdVhMOWVtVFp1MGFkTW1EUjA2Vk92V3JaT3pzN00rK3VnalU1M05talhUdkhuenRINzllb1dGaFNrcUtrcE9UazVhdVhLbE1qSXlaRFFhODlSbVkyTnp4dzJ3Tm0vZXJLbFRwK3JHalJ2eTlQVFVQLy81VHpWcDBpVFhtS0NnSU0yZVBWdmZmUE9OdG16Wm9vMGJOMXE4UWR1dEZpeFlvTldyVitjNjV1Zm5aOUcxRlNwVTBOS2xTODArbzZ1cnE5NTg4ODFjbjV2Mzd0MnJzV1BIU3BJYU4yNnNYcjE2cVUyYk52bjJOellZRE9yUW9ZTTZkT2lnUTRjT2FlM2F0UW9KQ2RIeDQ4YzFkT2hRSFRseVJPUEhqMWRDUW9JcVY2NnM5OTkvWDEyN2RzMDFSMFJFaEw3OTl0dGN4MnhzYk5TM2IxODFidHpZN0gzcjFxMnJLVk9tYU1TSUVWcTRjR0d4QjdRUDZ2dWJrcEtpOGVQSDY5S2xTN3A0OGFLcFQyMjVjdVhVc21WTGpSNDlXblhyMXBVazFhNWRXN1ZyMTlaTEw3Mmt5TWhJYmQ2OFdiLy8vcnVtVFp1bUdUTm1hTWFNR2ZuK0E4WXp6enlqOXUzYlcvUU13SU9FZ0JZQUpCMDRjRUQyOXZiMzVGL1FBUUFBN29jeVpjcW9hdFdxS2x1MnJCNS8vSEhWcmwxYi92NytxbFNwa3RueHpzN082dGF0bTdwMTY2YWtwQ1R0MkxGREdSa1pac1BaUng5OVZHM2F0TkVUVHp4aFVTMmhvYUdxWGJ0MnJtUDVCWFhGc2ZvdFoyT2l0OTkrVzJmT25ORmpqejJXYjQ5Umc4R2d0bTNicW0zYnRvcU5qZFd4WThmVXFWTW5QZkxJSTdLM3Q4OXpYZm55NWRXN2QyLzE3dDA3ejF4R28xSFoyZG1ta012R3hxYkFkaEd0V3JWU2pSbzFGQlFVcEw1OSsrYmF2TzFXTGk0dUdqbHlwSjUrK21uWjI5dWIvWHE0cjYvdkhmZE5hTnk0c1dKalkyVTBHbVZ2YjYrZ29LQjhWMFhlcm56NThscTRjS0V5TWpLVWxaV2xyS3dzWldkbnk5SFJVUjRlSG5uZXovYnQyK3VERHo2UXY3Ky9mSHg4TExwSGpzREFRQVVHQnVyNjlldTZmUG15UER3OFZMRmlSUVVGQmFsQmd3WjYvUEhIWldlWE43N28wcVdML1B6OGxKR1JvY3pNVE5uYjI2dGF0V29GN2lWUnMyWk5UWjA2OVo3MFgzNVEzMThuSnljRkJnYnF6ei8vVkVCQWdIeDlmVlduVGgzVnExZnZqcXQyYTlTb29kZGVlMDJ2dnZxcTl1elpvN0N3c0R5L0c3cDE2NmI2OWV0TEV1RXNIbG9HbzdsL0xnR0FoMGhzYkt4Q1FrTFV2SG56ZlBzc0FRQUFBQUFBdUxra3pnQUFJQUJKUkVGVTNBdjN2aE04QUpSZ1dWbFpPbmp3b0NwV3JLanExYXRidXh3QUFBQUFBUENRSWFBRjhGQTdmdnk0VWxOVDFhUkprM3kvZGdjQUFBQUFBSEN2RU5BQ2VHaWxwcVlxUER4Y2p6enlpTnpjM0t4ZERnQUFBQUFBZUFnUjBBSjRhQjA2ZEVpMnRyWnEwS0NCdFVzQkFBQUFBQUFQS1FKYUFBK2w4K2ZQS3lZbVJnMGFORkNaTW1Xc1hRNEFBQUFBQUhoSUVkQUNlT2hrWjJmcndJRURjblYxVmExYXRheGREZ0FBQUFBQWVJZ1IwQUo0NkVSRVJDZ2xKVVZObXpabFl6QUFBQUFBQUdCVkJMUUFIaXJYcmwzVHNXUEhWS05HRFZXc1dOSGE1UUFBQUFBQWdJY2NBUzJBaDhxaFE0ZGtNQmpVc0dGRGE1Y0NBQUFBQUFCQVFBdmc0WEhwMGlWRlJVWEozOTlmWmN1V3RYWTVBQUFBQUFBQUJMUUFIaDZIRGgyU2s1T1RhdGV1YmUxU0FBQUFBQUFBSkJIUUFuaElSRWRINjlLbFMyclVxSkZzYlBqVkJ3QUFBQUFBU2daU0NnQVB2T3pzYkIwK2ZGaVZLbFZTbFNwVnJGME9BQUFBQUFDQUNRRXRnQWZlcVZPbmxKS1Nvc0RBUUd1WEFnQUFBQUFBa0FzQkxZQUgybzBiTi9UWFgzL0oxOWRYN3U3dTFpNEhBQUFBQUFBZ0Z3SmFBQSswOFBCd1pXWm1xbUhEaHRZdUJRQUFBQUFBSUE4Q1dnQVByTlRVVkowNGNVSjE2dFNSbzZPanRjc0JBQUFBQUFESWc0QVd3QVByOE9IRHNyT3prNStmbjdWTEFRQUFBQUFBTUl1QUZzQURLVEV4VVZGUlVmTDM5MWVaTW1Xc1hRNEFBQUFBQUlCWkJMUUFIa2lIRGgyU2s1T1RIbm5rRVd1WEFnQUFBQUFBa0M4Q1dnQVBuTmpZV0YyOGVGRU5HemFValEyLzVnQUFBQUFBUU1sRmNnSGdnV0kwR25Ya3lCRzV1N3VyYXRXcTFpNEhBQUFBQUFEZ2pnaG9BVHhRb3FPamxaU1VwQVlOR2xpN0ZBQUFBQUFBZ0FJUjBBSjRZQmlOUmgwOWVsU1ZLMWVXcDZlbnRjc0JBQUFBQUFBb0VBRXRnQWZHMmJObmRmWHFWVmJQQWdBQUFBQ0FVb09BRnNBRElUczdXMy85OVplOHZMeFVxVklsYTVjREFBQUFBQUJnRVFKYUFBK0VNMmZPS0RVMWxkV3pBQUFBQUFDZ1ZDR2dCVkRxWldWbDZkaXhZNnBTcFlyYzNOeXNYUTRBQUFBQUFJREZDR2dCbEhxblRwM1N0V3ZYRkJBUVlPMVNBQUFBQUFBQUNvV0FGa0NwbHBtWnFmRHdjRldyVmswdUxpN1dMZ2NBQUFBQUFLQlFDR2dCbEdvblRwelFqUnMzNU8vdmIrMVNBQUFBQUFBQUNvMkFGa0NwbFpHUm9lUEhqNnRHalJxcVVLR0N0Y3NCQUFBQUFBQW9OQUphQUtYV2lSTW5sSldWcGZyMTYxdTdGQUFBQUFBQWdDSWhvQVZRS21WbVp1ckVpUk9xVWFPR0hCMGRyVjBPQUFBQUFBQkFrUkRRQWlpVlRwNDhxWXlNRFBuNStWbTdGQUFBQUFBQWdDSWpvQVZRNm1SbFpTa2lJa0xWcWxWajlTd0FBQUFBQUNqVkNHZ0JsRHFuVDU5V2VubzZxMmNCQUFBQUFFQ3BSMEFMb0ZUSnlzclM4ZVBIVmJWcVZUazdPMXU3SEFBQUFBQUFnTHRDUUF1Z1ZJbU1qTlMxYTlkVXYzNTlhNWNDQUFBQUFBQncxd2hvQVpRYTJkblpDZzhQbDQrUGoxeGRYYTFkRGdBQUFBQUF3RjBqb0FWUWFwdzdkMDVwYVdtc25nVUFBQUFBQUE4TUFsb0FwWUxSYU5TeFk4Zms2ZWtwZDNkM2E1Y0RBQUFBQUFCUUxBaG9BWlFLVVZGUlNrbEprYisvdjdWTEFRQUFBQUFBS0RZRXRBQkt2SnpWczVVclYxYWxTcFdzWFE0QUFBQUFBRUN4SWFBRlVPS2RQMzlleWNuSjh2UHpzM1lwQUFBQUFBQUF4WXFBRmtDSmQvejRjYm02dXNyTHk4dmFwUUFBQUFBQUFCUXJBbG9BSlZwaVlxSVNFaEpVdDI1ZGE1Y0NBQUFBQUFCUTdBaG9BWlJveDQ4ZlY3bHk1ZVRyNjJ2dFVnQUFBQUFBQUlvZEFTMkFFaXNsSlVVeE1UR3FVNmVPYkd6NGRRVUFBQUFBQUI0OEpCNEFTcXlJaUFqWjJ0cXFWcTFhMWk0RkFBQUFBQURnbmlDZ0JWQWlwYWVuS3pJeVVyVnExWks5dmIyMXl3RUFBQUFBQUxnbkNHZ0JsRWluVHAxU2RuYTI2dFNwWSsxU0FBQUFBQUFBN2hrQ1dnQWxUbFpXbGs2ZVBDbGZYMStWTDEvZTJ1VUFBQUFBQUFEY013UzBBRXFjeU1oSXBhZW5xMTY5ZXRZdUJRQUFBQUFBNEo0aW9BVlFvaGlOUmtWRVJNakR3ME91cnE3V0xnY0FBQUFBQU9DZUlxQUZVS0xFeHNZcUpTV0YxYk1BQUFBQUFPQ2hRRUFMb0VRNWNlS0VuSjJkNWVYbFplMVNBQUFBQUFBQTdqa0NXZ0FsUmxKU2toSVNFbFNuVGgxcmx3SUFBQUFBQUhCZkVOQUNLREZPbmp5cE1tWEtxRnExYXRZdUJRQUFBQUFBNEw0Z29BVlFJdHk0Y1VObno1NVZ6Wm8xWldkblorMXlBQUFBQUFBQTdnc0NXZ0Fsd3Brelo1U1ZsYVZISG5uRTJxVUFBQURnSHR1L2Y3OHVYTGhnOXR6NTgrY1ZHeHRicVBuZWZmZGRiZDI2MWV5NVR6NzVSQXNXTExCNHJxU2tKSXZHelowN1Y3dDM3N1o0M2tXTEZ1bm8wYU5tejhYSHgydng0c1dGZnU3YkhUeDRVRnUyYkZGMGRQUmR6Wk9kbmEzTm16Y1g2dmtBQUVYSE1qVUFWbWMwR25YeTVFbjUrUGpJMGRIUjJ1VUFBQURnLy92cHA1K0taUjRmSHgrMWFkUEc5UHFERHo3UW9FR0QxSzlmdnp4ai8vdmYvK3JBZ1FOYXVuU3BIQndjTEpvL1BEeGNpWW1KWnM4ZFAzNWNMaTR1RnMyemZmdDJUWmt5UmNPR0RWT25UcDN1T0hiUm9rWHEzYnUzZ29LQ0NwdzNJaUpDYytmTzFiUFBQcXVBZ0FDejk1MHpaNDc4L1B6azQrTmpVYTIzVzd0MnJiNzg4a3NaamNaOGY3YjVNUnFOU2t4TVZNV0tGU1ZKV1ZsWm1qMTd0Z3dHZytiTW1hTXlaY3JrR2g4WkdTbFBUMCtWSzFldVNMVUNBSElqb0FWZ2RiR3hzVXBMUzFQejVzMnRYUW9BQUFCdThkMTMzeFhMUEMxYXRNZ1YwT1luUER4Y3UzYnRVc2VPSFJVZkgyOTJqSWVIaDhYQnJYUXpiTFMxdGJWbzdLT1BQaXAvZjM5Tm5EaFJaODZjMGFCQmcyUXdHQ3krVjM3V3IxOHZnOEdnWHIxNm1UMi9mZnQyVmF4WVVZMGJOeTdTL0JzMmJOQ1hYMzZwRmkxYXFHclZxcG96WjQ1Y1hGelVyVnMzaTY0ZlBIaXdQRHc4Tkc3Y09FbVN2YjI5Qmc0Y3FHblRwbW41OHVYcTM3OS9ydkVqUm95UXA2ZW52djc2NnlMVkN3RElqWUFXZ05XZFBIbFN6czdPOHZEd3NIWXBBQUFBdU1YR2pSdGxOQm9WRmhhbUZpMWFtTUxLNmRPbmE4MmFOZHE0Y2FOcGJKY3VYZFN0V3pjTkh6NWMwczJ2eVI4L2ZsejE2OWUzNkY1WldWbWFNV09HakVhak5tM2FwRTJiTnBrZDk4VVhYNmhCZ3dZV1AwTm1acWJGQVczNTh1VTFidHc0VFpvMFNULysrS05jWFYzMTdMUFBLalUxMWV6NGpJd01wYVNrNURudTZPZ29nOEdnZGV2V1NaSTJiOTRzYjI5dkhUeDRVQWNQSHBRazFhaFJRL1hyMTFkVVZKU09IVHVtZXZYcWFkbXlaWG5tOHZUMFZQdjI3YzNlMzJnMEtqZzRXQXNYTGxSUVVKRCsvZTkveTliV1Z2SHg4ZnJpaXk5MDZkSWxEUmd3b01DUTJjdkxTNGNPSFZKbVpxWnBQNGl1WGJ0cXlaSWxXcnAwcVhyMjdHbjZwbHRpWXFLdVhMbWlkdTNhM1hGT0FJRGxDR2dCV0ZWeWNyTGk0K1BWdEdsVGE1Y0NBQUFBTXc0ZE9xUlBQdmxFUFhyMDBOQ2hReTIrYnRhc1dWcStmTGttVDU2c3hvMGI2OTEzMzFWNGVManAvT3pac3pWNzlteEpONFBnNE9CZ25UeDVVcTZ1cnBvN2Q2NmNuSnhNWXpNek16VnMyREJkdlhwVmRlclVrU1NGaElUbzAwOC9OWTJaT1hPbVpzNmNhYnIzRzIrOFlUcTNldlZxclY2OU9rK05LMWFzVUlVS0ZYSWRzN096MDhpUkk5V2dRUVA5N1c5L1UzSnlzdnIwNldQMkdkZXNXYU0xYTlia09iNXMyVEs1dUxobzJyUnBwbU1wS1NtNVh2ZnUzVnYxNjlmWHI3LytLdWxtSzRiang0L25tU3NvS01oc1FKdVVsS1F2dnZoQ0lTRWg2dEtsaS9yMTY2ZWxTNWVxZi8vK0dqbHlwS1pNbWFMZzRHQWRQWHBVdzRjUFYrWEtsYzArZzNSemhYTm9hS2oyNzk5dmF0bGdZMk9qNTU1N1R0T25UOWZLbFNzMWNPQkFTZEtSSTBja1NZMGFOY3AzUGdCQTRSRFFBckNxRXlkT3lON2VYdFdyVjdkMktRQUFBRENqY2VQRzZ0ZXZuNVlzV1NJdkx5LzE3ZHUzd0d0Ky92bG5MVnUyVEQxNjlEQjliWC9nd0lGS1NrcFNhbXFxdnYzMlc3VnYzMTR0V3JTUUpJV0dobXJKa2lWNjZhV1hkT0RBQVUyYk5rMmZmUEtKREFhRHNyT3pOV25TSkowNWMwYlRwazB6dFRlb1hidTJLVENlUG4yNjJyZHZyeVpObWtpUzNOemM5TW9ycjBpU2dvT0QxYUJCQXpWcjFzeFUzK0hEaDdWdjM3NDhLMnN2WHJ5b1NwVXE1V3BINE9qb3FKRWpSK1o1eHZIanh5c29LRWlkTzNmT2MrN1dmUlY2OU9oaHFpVkhUdUNia3BLaXRXdlhxbDI3ZGhvMWFsU2VlWHIxNmlWN2Uvczh4N2R2MzY0Wk0yYm82dFdyR2p4NHNKNTc3amx0Mzc1ZDgrYk4wNVVyVnpSa3lCQjkrT0dIcWxXcmx1Yk9uYXZYWDM5ZC9mdjNWKy9ldmMyMmgyamR1clZtekppaGJkdTI1ZXFwMjdWclY4WEV4S2g3OSs2bVkyRmhZYkt4c1RIOXJBRUFkNCtBRm9EVjNMaHhRMmZQbnRVamp6eGkraW9WQUFBQVNwNVhYMzFWUjQ0YzBiRmp4MlEwR3U4NE5pRWhRZDkvLzcwNmR1eW9mL3pqSDZiak9XSHNybDI3SkVsMTZ0VFJFMDg4b2N6TVRMMzQ0b3RxMEtDQlhuamhCWFhzMkZGLy8vdmY5ZFZYWCttMTExN1RwRW1UdEh2M2JuMzg4Y2VxVjYrZWFUNVBUMC8xNk5GRDBzMkFOaUFnd1BSYWtnWU1HS0NzckN6Tm16ZFBnWUdCR2pCZ2dPbmNraVZMOGdTMEZ5NWMwRnR2dmFWV3JWcHA2TkNocGlEVHpzNU9IVHAweVBPYzQ4ZVBWNVVxVmN5ZXU1Vzl2WDIrbTVRdFhicFUxNjlmMXdzdnZHQzJEVU5XVmxhdXo4bkhqeC9YM0xsenRXL2ZQdm42K21yczJMSHk4L09USkxWdjMxNnZ2dnFxZ29PRDFibHpaOVd0VzFmUFAvKzhtalJwb21uVHBtbjI3TmxhdG15WmV2WHFwVzdkdXFsU3BVcW1lZDNkM2RXMGFWTnQzNzVkYjcvOXRzcVhMMitxL2MwMzN6U055OGpJMEs1ZHV4UVlHR2p4eG1zQWdJS1JpQUN3bXNqSVNHVmxaYWwyN2RyV0xnVUFBQUIzWUdOam93a1RKcWhzMmJJRmpxMWN1YkwrOTcvL3ljdkx5Mnp2MHoxNzlraTYyZFlnUFQxZEw3Lzhzc2FNR1NOM2QzZloyTmpJeDhkSG4zenlpVDc1NUJOdDJMQkJScU5SbzBlUHRtaVRzZHRkdjM1ZGt2S3QrOWI2S2xldXJFNmRPdW5ubjMvVzZkT25OV2JNbUh1NlIwSk8yTm1oUTRkOFB3OW5aV1daVnRBdVhMaFE4K2JOVTVreVpkU3ZYei81K1Bnb0ppWkdNVEV4cHZFZUhoN3EwNmVQb3FLaUZCVVZaVHIrMm11dktTRWhRVC84OElQbXo1OHZiMi92UEN0L3UzZnZybjM3OW1uZHVuVjY5dGxuemRhemJkczJwYVNrcUV1WExuZjcrQUNBV3hEUUFyQUtvOUdvVTZkT3lkdmJPOWRYd0FBQUFGQ3lUSmt5UlJzMmJEQjc3dmFnYnQyNmRhYU5zVzdWcmwwN2pSNDlXbGxaV2RxeFk0ZWttNnMyRnk5ZXJQVDBkQTBlUE5nME5qazVXYUdob2NyT3psWm1acWJzN2UxMTZOQWgxYTVkVzU2ZW5oYlZuSm1acWRPblQ4dloyVm1TVFA4L1IwNHdhMk5qWXpwbVkyT2pkOTU1UjE1ZVh2cnV1KzgwZHV4WXpaZ3h3Nkw3RllXOXZiMW16WnFsdUxnNGpSNDlXbSsrK2FhcVZLbGlPbTgwR21VMEdrMEJiYWRPblJRWEY2ZVhYMzVabFN0WExsUkkycWhSSTAyZE9sVlBQUEdFd3NMQ3pJYmRiZHUybGFlbnAzNzY2U2YxNk5FalR5c0VvOUdveFlzWHk4WEZSWTgvL25qUkhob0FZQllCTFFDclNFaElVRXBLQ3IyckFBQUFDaWt0TFUyN2QrL1d5Wk1ubFpTVVpORTFyVnExVXV2V3JlL3F2bi8vKzkrTGZHMU84QmdTRXFJeVpjcElrcG8xYTZhT0hUdnE2NisvVnBjdVhlVGs1S1JmZnZsRnYvenlpMjdjdUtGbm5ubEczYnQzMThLRkM3VnExU3F0V3JWS2pSczNWcXRXcmRTbVRaczhxMXNQSGp5b2lJZ0l4Y2ZIcTJIRGhscThlTEZhdFdvbDZXWlBXbk51RFdoejlPblRSNVVyVjFhdFdyV1VuWjJ0dFd2WDV2dGNaODZjTWJ0Sm1DUlR1NFhrNUdSRlJrYWFIVk91WERrNU9UbnB5SkVqR2oxNnRMNzY2aXRUZTRITXpFeEpNZ1cwWGw1ZWV2Lzk5MDNYYnR5NE1kKzZwSnVyaHovNzdETWRPSERBMURmWXpzNHUzNVhJTmpZMkdqQmdnS1pObTZibHk1ZnJoUmRleUhYK3Q5OSswN2x6NS9UbW0yK2E3WXNMQUNnNkFsb0FWbkhxMUNtVkwxL2U0bFVRQUFBQXVMbkI2c2FORzVXVmxTVnZiMi9WcmwzYkZIamVpYSt2NzEzZDEyQXc2SmxubnJtck9TVHBwNTkrVXZ2MjdiVjgrWEpKVXJkdTNXUnZiNjg1Yytab3o1NDlNaGdNNnR5NXN3WU9IR2o2blBqaGh4K3FiOSsrV3JKa2liWnYzNjREQnc2b1hyMTZTa2xKMGVyVnE3VnYzejVKMGg5Ly9LR0tGU3VxZWZQbTZ0ZXZueTVmdm14YXpYdDczOXljRmJUbVdqQkkwbU9QUFNicDVwNEowNmRQei9kNURoNDhxSU1IRDVvOWx4UFFidHEwU1pzMmJjcDNEZzhQRC8zclgvL1NKNTk4b2lsVHB1amYvLzYzcFA4TGFDMTVmMjhYR3h1ci8vem5QenAvL3J6R2p4OXYycWl0SUYyN2R0V0tGU3UwY09GQ3RXL2ZYbFdyVnBVa0pTWW1hdGFzV2ZMMjlsYlBuajBMWFE4QTRNNElhQUhjZDlldlgxZE1USXdDQWdMeS9WQU1BQUNBM0U2Y09LRmZmdmxGZGV2V1ZlZk9uVld1WExuN2N0OXIxNjRWeTRySlhidDJLVHc4WE1PSER6Y0Z0SkpVcVZJbG5UcDFTdjM3OTlkVFR6MGxkM2YzUE5mV3JGbFRIMzMwa1lZTUdhSmR1M2JKMzk5ZjY5YXQwOXExYTlXb1VTUEZ4Y1hwbFZkZXliVVIyUERodzJVMEd2WGJiNy9wUC8vNWovcjM3NjhCQXdiSXpzNnV3TStnb2FHaHFsU3BrbXJYcnAxbnBlcisvZnYxd1FjZnFHUEhqdnJvbzQ4S2ZPNzI3ZHVyZCsvZXVZNjk5OTU3dVY2M2JObFNQWHYyMUMrLy9LSlZxMWJwNmFlZlZrWkdoaVFWNldkdmIyK3ZtalZyNnNNUFAxVE5talV0dnM3R3hrYkRody9YMEtGRFRTMGViRzF0Tlg3OGVLV2twR2pVcUZGRkNvd0JBSGRHUUF2Z3ZzdjVpbGVOR2pXc1dnY0FBRUJwa1phV3BvMGJONnB1M2JwNjZxbW43dnU5blp5YzducWV4WXNYS3pBd01FOWcyTGh4WXkxWXNFQUxGaXd3ZlJYL1RuSUMwOWF0VzZ0Tm16WnlkblpXbHk1ZHpBYldwMCtmbG8rUGp5cFdyS2dGQ3habzE2NWRtakpsaWltZ3pjcktrcDFkM3Y5Wi9QMzMzeXN0TFUyTEZpM0tkVHc3TzFzelo4NlVrNU9UM25yckxZdWV1MkxGaW1yUW9FR0I0MTUvL1hXRmhZVnAvZnIxNnRtenAyN2N1Q0hKL0FwYVMvdlAzcjV5dDZDMkNKSlV2MzU5dmZUU1N3b09EdGI0OGVQbDdPeXNRNGNPcVcvZnZtcldySmxGOXdVQUZBNEJMWUQ3eW1nMG1qNG8zNjlWSHdBQUFLWGQ3dDI3bFpXVnBjNmRPOS8zZThmR3h1YnA5MW9VOWVyVlU0Y09IY3lldTdVWDdOQ2hRODJPQ1EwTlZWaFltT20xaTR2TEhlOFhGUldsaUlnSTllblRSMis4OFlZV0xseW9xS2dvT1RzN20xYWxwcWVuNjhxVks3cDY5YW9wT0k2T2p0YlpzMmZ6ckhxVnBCVXJWaWd5TWxMRGh3ODM5YlhkdG0yYmxpeFpvaWxUcHR4VmtGMnVYRG1OR3pkT1hsNWVzckd4VVhwNnVpVGwyYXdyUjFCUWtLa1ZRMEcyYmR1bTNidDNXMXpMZ0FFREZCVVZwYzJiTjB1UzJyUnBvMEdEQmxsOFBRQ2djQWhvQWR4WEZ5NWNVR3BxcXBvMmJXcnRVZ0FBQUVxTmt5ZFB5dHZiKzc3L0EzZGFXcHJPbno5dmNRL1RPM25sbFZjc0NqQnplcmZlTGpFeE1WZEFXNUFsUzVaSWtqcDA2Q0FiR3h1OStPS0xwbk01UDhlVWxCVDk5ZGRmR2o5K3ZPYk1tU05mWDEvdDJMRkQwczNXQkxlS2pZM1Z2SG56MUt4Wk0zWHIxczEwM01uSlNTZFBudFMwYWRNMGV2Um9pK3N6cDNyMTZxWS9YNzkrWFZMK0FXM05talgxeEJOUFdEVHZ1WFBuQ2hYUUppVWxLU1VseGZRNkxpNU9aODZjVWExYXRTeWVBd0JndWJ4YlZnTEFQWFQ2OUdrNU9qcXlPUmdBQUVBaEpDVWxxVktsU3ZmOXZtRmhZVElhaldyWXNPRmR6MVVjYlJJc0ZSNGVybzBiTnlvZ0lFQjE2OWJOY3o1bjllM0ZpeGQxN3R3NTJkcmF5dHZiVzlMTjFhYnU3dTRLQ0Fnd2pjL016TlNFQ1JOVXBrd1pqUmd4SXRkY3pabzFVNDhlUGJSanh3N1RwbVRGSVNjZ0xWdTJiTEhOV1pETXpFeXRXclZLcjczMm12YnMyYU8rZmZ2cWhSZGUwSmt6WnpSa3lCQk5uejVkRnk1Y3VHLzFBTUREZ2hXMEFPNmJhOWV1S1RZMlZnMGFOR0J6TUFBQWdFS3l4dVpNR3pac2tKMmRuVnEwYUhIZjcxMVVLU2twR2o5K3ZJeEdZNzVmeTg4SlkwK2VQS21JaUFqVnFGRkRkbloyaW9xSzBxbFRwOVNqUncvVDU5VzB0RFJObURCQng0OGYxNWd4WTFTeFlrVkpVa1pHaHBLU2twU1VsS1JtelpwcC9mcjFtamx6cHBvMGFTSXZMeS9UdlZhdVhLbVZLMWNXK2psT25EZ2hTWEoyZGk3MHRZV1ZuSnlzMzM3N1RhdFdyVkpDUW9KcTFxeXBNV1BHbUhybkJnVUY2YXV2dnRLYU5XdTBidDA2dFd6WlVsMjZkRkh6NXMzWk5Bd0FpZ0VCTFlENzVzeVpNNUxZSEF3QUFLQTBPSGp3b1BidTNhdk9uVHZmbDVBd3g1bzFhOHdlajRpSXlQVTZPVGxaaVltSnVucjFxaVRKenM1TzE2NWQwOGNmZjZ5NHVEajE3Tmt6MzVXL3ZyNis4dlQwMVBmZmY2LzA5SFE5Ly96emtxUXRXN1pJa3RxMmJXc2F1MmpSSW9XR2hzcmUzbDdmZmZlZHZ2amlDNldtcHBwNnhONHFJeU5Ea3lkUDF0U3BVMDBCYjBCQWdGcTJiSmxyM096WnMzTzkvdW1ubjVTUWtDQnZiMjlWcUZCQkNRa0ordkhISDJWblo2ZDY5ZXFaZllZZmYveFJQLzc0bzlsemxraExTOU9lUFh1MFpjc1doWVdGS1RNelV6NCtQaG94WW9TNmRPbVNhMEZGUUVDQVpzNmNxYTFidDJyeDRzVUtDUWxSU0VpSUhCd2NGQmdZcUI0OWVxaFZxMVpGcmdVQUhuWUV0QUR1QzZQUnFETm56cWhLbFNyMzlXdGFBQUFBS0JwUFQwOVZybHhaTDczMDBuMjk3L1RwMHkwYUZ4Y1hwM2ZlZVVlU1pEQVkxS0JCQXgwOWVsVGg0ZUVLQ0FqUVcyKzlsZSsxQm9OQjc3MzNuaVpNbUNBZkh4ODk4OHd6a3FSTm16Ykp5Y2xKZ1lHQnBySGR1M2ZYbmoxNzVPN3VMbmQzZDdtNXVjblYxVlZ1Ym01eWNYR1JpNHVMWEYxZDVlcnFxczgvLzF5Yk4yL1dyNy8rYXVxbFc3ZHVYZlhyMXkvWC9XOFBhTlBUMC9Pc3NuVndjTkE3Nzd4ajJvenNka0ZCUWJtQzVEdlp1WE5ubmg2MGUvZnUxZGl4WXlWSmpSczNWcTlldmRTbVRadDh2K2xtTUJqVW9VTUhkZWpRUVljT0hkTGF0V3NWRWhLaTQ4ZVA1N3V4R3dEQU1nYWowV2kwZGhFQUhueHhjWEhhdVhPbjJyZHZULzlaQUFDQVFwbzZkYXBhdFdxbDFxMWIzOWY3cHFTazNKUGVzVjI3ZHRWcnI3Mm12bjM3bW83Tm56OWZQL3p3Z3padTNHajJtdHZQcDZlbm0xWisrdnI2cWs2ZE9wS2tQLzc0UTQwYU5aS2pvMk9oNnpwMTZwU2lvNlAxMkdPUEZlR3BwTXVYTDJ2Tm1qVjY3cm5uVkxac1dlM1pzMGRlWGw3eTlmWE5OUzQyTmxhT2pvNm1YcmhwYVdtS2o0OVhlbnE2TWpNelpXZG5KMTlmWDVVdlg5N3NmZWJPbmF0R2pScXBXYk5tRnRYMTU1OS82cSsvL3NvVEZQLysrKy95OS9lWGo0OVBFWjcyNWtabWx5OWZOcldNQUFBVURRRXRnUHNpSkNSRXljbkpldkxKSitrL0N3QUFVRWpXQ21nQkFNQzlaMlB0QWdBOCtLNWZ2NjY0dURqVnJGbVRjQllBQUFBQUFPQVdCTFFBN3Jtelo4OUtrcXBYcjI3bFNnQUFBQUFBQUVvV0Fsb0E5MXhrWktROFBUMVZybHc1YTVjQ0FBQUFBQUJRb2hEUUFyaW5FaE1UbFp5Y3JCbzFhbGk3RkFBQUFBQUFnQktIZ0JiQVBSVVpHYWt5WmNvVWVXZFlBQUFBQUFDQUJ4a0JMWUI3SmlzclMrZk9uVk8xYXRWa2EydHI3WElBQUFBQUFBQktIQUphQVBkTVRFeU1Nakl5YUc4QUFBQUFBQUNRRHdKYUFQZE1aR1NrWEZ4YzVPYm1adTFTQUFBQUFBQUFTaVFDV2dEM1JGcGFtaTVjdU1EcVdRQUFBQUFBZ0RzZ29BVndUNXc5ZTFZR2cwSFZxbFd6ZGlrQUFBQUFBQUFsRmdFdGdIc2lNakpTM3Q3ZUtsdTJyTFZMQVFBQUFBQUFLTEVJYUFFVXU0U0VCS1drcE5EZUFBQUFBQUFBb0FBRXRBQ0szZG16WjFXbVRCbDVlM3RidXhRQUFBQUFBSUFTallBV1FMSEt5c3BTZEhTMHFsV3JKaHNiZnNVQUFBQUFBQURjQ2VrSmdHSVZGeGVuakl3TU5nY0RBQUFBQUFDd0FBRXRnR0oxN3R3NU9UazVxV0xGaXRZdUJRQUFBQUFBb01Ram9BVlFiRzdjdUtHNHVEaFd6d0lBQUFBQUFGaUlnQlpBc1ltSmlWRjJkallCTFFBQUFBQUFnSVVJYUFFVW03Tm56OHJOelUwVktsU3dkaWtBQUFBQUFBQ2xBZ0V0Z0dLUmxwYW1oSVFFVmE5ZTNkcWxBQUFBQUFBQWxCb0V0QUNLUlZSVWxBd0dnM3g5ZmExZENnQUFBQUFBUUtsQlFBdWdXSnc5ZTFZZUhoNHFXN2FzdFVzQkFBQUFBQUFvTlFob0FkeTFwS1FrSlNVbDBkNEFBQUFBQUFDZ2tBaG9BZHkxYytmT3lkYldWbFdxVkxGMktRQUFBQUFBQUtVS0FTMkF1MkkwR25YdTNEbjUrUGpJenM3TzJ1VUFBQUFBQUFDVUtnUzBBTzVLWW1LaTB0TFNWSzFhTld1WEFnQUFBQUFBVU9vUTBBSzRLOUhSMGJLM3Q1ZVhsNWUxU3dFQUFBQUFBQ2gxQ0dnQjNKWG82R2g1ZTN2THhvWmZKd0FBQUFBQUFJVkZvZ0tneUM1ZnZxeTB0RFJWclZyVjJxVUFBQUFBQUFDVVNnUzBBSW9zT2pwYWRuWjJ0RGNBQUFBQUFBQW9JZ0phQUVXVzA5N0ExdGJXMnFVQUFBQUFBQUNVU2dTMEFJcmt5cFVyU2tsSm9iMEJBQUFBQUFEQVhTQ2dCVkFrMGRIUnNyVzFwYjBCQUFBQUFBREFYU0NnQlZBazBkSFI4dkx5a3AyZG5iVkxBUURndnR1L2Y3OHVYTGhnOXR6NTgrY1ZHeHRicVBuZWZmZGRiZDI2MWV5NVR6NzVSQXNXTExCNHJxU2tKSXZHelowN1Y3dDM3N1o0M2tXTEZ1bm8wYU5tejhYSHgydng0c1dGZnU3YnJWaXhRZ2NQSGl6VU5lbnA2WGQxVDFnSGY0ZHlLNDYvUXdrSkNab3paNDZ1WGJ0V3BPdlQwdEx5UFhmdDJqVWxKQ1FVdFRRQVFBRklWZ0FVV25KeXNxNWV2U3AvZjM5cmx3SUF3QjM5OU5OUHhUS1BqNCtQMnJScFkzcjl3UWNmYU5DZ1FlclhyMStlc2YvOTczOTE0TUFCTFYyNlZBNE9EaGJOSHg0ZXJzVEVSTFBuamg4L0xoY1hGNHZtMmI1OXU2Wk1tYUpodzRhcFU2ZE9keHk3YU5FaTllN2RXMEZCUVFYT0d4RVJvYmx6NStyWlo1OVZRRUNBMmZ2T21UTkhmbjUrOHZIeHNhaFdjMmJPbktrZVBYcW9jZVBHRm8zLzVaZGZ0SFRwVW8wYk4wN1ZxMWVYZERQY3l5OEVNNmVnbjlQRGpyOUQrU3RwZjRkMjd0eXB4WXNYS3prNVdjT0dEU3YwOVcrLy9iWmF0V3Fsd1lNSDV6bTNaczBhZmZmZGQ5cTRjV09SYWdNQTNCa0JMWUJDaTQ2T2xvMk5qYnk5dmExZENnQUFkL1RkZDk4Vnl6d3RXclRJRlM3bEp6dzhYTHQyN1ZMSGpoMFZIeDl2ZG95SGg0ZkZvWk1rWldWbFdid2g1Nk9QUGlwL2YzOU5uRGhSWjg2YzBhQkJnMlF3R0N5K1YzN1dyMTh2ZzhHZ1hyMTZtVDIvZmZ0MlZheFkwZUpndGJqNCtmbnArdlhyR2pac21NYU9IYXVBZ0FBZFBYcFVFeWRPdEhnT0F0bzc0KzlRNmZrNzFLdFhMNjFmdjE2Ly92cXJPbmJzcUVhTkdsbDg3ZG16WnhVZEhjMENEQUN3RWdKYUFJV1cwOTdBL3YreGQrZGhVWlg5RzhEdkdZWjlCeEhFTFBSRlRTSEZ5RjB4VVNzTk1jMXl3Y3hNVFVzekxUTVhVRWx3UWVsRkxSSVZzMVJ3WDNKTHdoUURKVk94MUJBTkZ3aGlFUVNHZlpiZkgvem12STR6QTRQYktOeWY2L0tLT2VjNXozbk8yRUc0NXpuZng5alkwRU1oSWlLcVZWeGNISlJLSlpLVGs5RzFhMWNoYUltSWlNQ0JBd2ZVWm9NTkdEQkJjOUx5QUFBZ0FFbEVRVlFBQXdjT3hNeVpNd0VBQ29VQ1Y2NWNRYnQyN2ZRNmwxd3V4NnBWcTZCVUtoRWZINC80K0hpdDdiNzY2aXQ0ZW5ycWZRMHltVXp2Y01uQ3dnSWhJU0ZZdG13WnRtM2JCanM3Tzd6NTVwc29MUzNWMnI2NnVocFNxVlJqdTZXbEpVUWlFUTRmUGd3QU9IYnNHSm8xYTRhVWxCU2hCSUdibXh2YXRXdUhqSXdNL1BYWFgyamJ0aTEyN3R5cDBaZXpzek44Zkh5RTEzVTlQbDVWVmFXemphbXBLY3pNeklUWGJkcTB3WW9WS3pCcjFpek1uajBiNjlldlI3OSsvV29OWGRQVDA3Rnk1VXFrcGFWaHdJQUJ0WTZGZUE4OVNmZVFYQzdYZXE2N3ZmUE9PemgyN0Jnc0xTMTEza2RXVmxZYTc4ZUpFeWRnYm02T3pwMDcxOW8vRVJFOUdpS2xVcWswOUNDSTZPbFJVbEtDSTBlT29IUG56bkJ6Y3pQMGNJaUlpT3FVa3BLQ1diTm13Yy9QRDlPblR3ZWdYN2kwZHUxYTdOcTFDOHVYTDRlWGx4ZW1UWnVHMU5SVXJlZUlpNHREZEhRMFltTmpZV3RyaTQwYk44TEt5a3JZTDVQSjhNa25uNkNrcEFSUlVWRXdOVFZGWW1JaUZpNWNxTFcvZGV2V1llTEVpWFZlMis3ZHUyRnRiYTJ4WGFsVVl2LysvWGo5OWRkUldscUs0Y09IMTluWDNYYnUzQWxiVzl0YUE4eWhRNGZpd3c4L3hMZmZmb3RkdTNicGJOZWxTeGVFaElRSXJ4OGtGUFgzOThlMGFkTTB0dCs0Y1FPSmlZa0lDQWpRZVd4MWRUVzJiTm1DYmR1Mm9XblRwcGd4WThaam4vSDdJRmF1WEludTNidWpSNDhlai8zY3ZJZWVqSHZvcjcvK3dzY2ZmMXl2Y1dqejlkZGZvMDJiTnNKcmhVS0JnSUFBZE83Y0diMTY5ZEk2Yy9uY3VYTTRlZktrOFBkL0x6OC92d2NlRnhGUlk4WVp0RVJVTDVtWm1SQ0pSQTlVWDQ2SWlPaHg4dkx5d3NpUkl4RWJHd3NYRnhlTUdER2l6bVAyN2R1SG5UdDNxdFZESFRObURJcUtpbEJhV29wdnZ2a0dQajQrNk5xMUt3RGc5T25UaUkyTnhkaXhZM0grL0htRWg0Y2pNREFRSXBFSUNvVUN5NVl0dy9YcjF4RWVIaTQ4bXUzdTdxNFdkdm40K0tCVHAwNEFBSHQ3ZTR3Yk53NEFzR25USm5oNmVzTGIyMXNZMzU5Ly9vbXpaODlxeklMTHo4OUhreVpOMUI2bHRyUzB4Tnk1Y3pXdU1UUTBGRjI2ZEVILy92MDE5bGxhV2dwZisvbjVDV05SVVlWVlVxa1VodzRkUXUvZXZURnYzanlOZm9ZTUdhTDFpWnVPSFR2aTVaZGZWdHRXVVZHQnRXdlh3dHZiRzcxNjlkSTRKaUlpUW1PYmlwdWJHOXpjM0NDVlNsRllXSWdXTFZxbzdiOTU4eWFDZzRPUmxaV0Z0OTU2QzJQR2pJR0ppWW5RL3Bsbm5ua29qN0UzVkx5SG5veDdxRm16WmpvRFVwV0lpQWpZMjl0ajdOaXhPdHM0T3p1cnZVNUtTa0orZmo0R0RCaUFiZHUySVRrNXVkYit0V0ZBUzBUMFlCalFFbEc5WkdabXd0blpHU1ltSm9ZZUNoRVJrZDdlZSs4OVhMeDRFWC85OVJmcWVvQXNMeThQNjlldmg2K3ZyOXBzTlZXUWxKU1VCQUJvM2JvMVhubmxGY2hrTXJ6enpqdnc5UFRFNk5HajRldnJpeWxUcG1EMTZ0VVlQMzQ4bGkxYmh0OSsrdzN6NTg5SDI3WnRoZjZjbloyRlVDTWlJZ0llSGg1cUlVZEFRQURrY2ptKysrNDdkT3pZVVcxMmFHeHNyRWE0bEpPVGc4bVRKNk43OSs2WVBuMjZFR0pKSkJMMDdkdFg0enBEUTBQUnZIbHpyZnZ1Wm14c3JIT0JwZTNidDZPaW9nS2pSNC9XK2dpNVhDNkhSS0w1Szhkenp6Mm5FZWhrWkdSZzdkcTE2TlNwazlhdzU5NWdxTHk4SEZGUlVSZzVjcVFRT0IwOWVoU1JrWkZZdDI0ZGxpNWRpb1VMRjhMRnhRVi8vdmtuYnQyNmhYWHIxc0hOelEwSkNRbjQrZWVmNGVYbGhjaklTQnc4ZUpBLzI5U0I5NURoN3lFN083czZnOUNJaUFoWVdWbnBIWmdxbFVyODhNTVBRditMRnk5VzIxOWVYbzYzMzM0Ynp6NzdMTkxTMHVEcTZvclhYbnNObzBhTjBxdC9JaUxTRHdOYUl0SmJhV2twN3R5NWc1ZGVlc25RUXlFaUlxb1hzVmlNSlV1V3FOVXYxY1hKeVFscjE2NkZpNHVMMWxtVlo4NmNBVkR6U0habFpTWGVmZmRkQkFjSHc4SEJBV0t4R0s2dXJnZ01ERVJnWUNDT0hqMEtwVktKb0tBZ3ZSWkl1bGRGUlFVQTZCejMzZU56Y25KQ3YzNzlzRy9mUHFTbnB5TTRPQmhObXphdDl6bjFWVjFkamFTa0pQVHQyeGZ1N3U1YTI4amxjcjFyMW1ka1pBQUFtamR2cmxmN216ZHZJaUVoQWNlT0hjUEhIMytzVm5lMmVmUG1NRFkyeG9JRkM3QnExU3BodTV1Ykd5NWN1SUJseTViQno4K1BvV3c5OEI1NitCNzJQWFEvVHB3NGdmVDA5RnIzS3hRS2RPblNCV2xwYVhqcHBaZHcvUGh4QnJSRVJBOFpBMW9pMGh2TEd4QVIwZE1vTEN3TVI0OGUxYnJ2M3ZxUWh3OGZGaGIxdVZ2djNyMFJGQlFFdVZ5T2t5ZFBBZ0FjSEJ3UUV4T0R5c3BLVEpvMFNXaGJYRnlNMDZkUFE2RlFRQ2FUd2RqWUdCY3VYSUM3dTd2R284VzZ5R1F5cEtlbnc4YkdCZ0NFLzZxb1FpV3hXQ3hzRTR2Rm1EcDFLbHhjWEJBVkZZWEZpeGVyaFpNUG03R3hNZGF0VzRmczdHd0VCUVhoZ3c4K1VBdFhsVW9sbEVxbDN1SFMrZlBuQVVEcmpGdHRubi8rZVVSR1JtTEJnZ1ZZdW5RcDh2UHpoWE1aR3hzak1EQVFreVpOd29ZTkcvRHNzODhDcUhsOGZmNzgrZWpUcHc4bVQ1Nk1nd2NQMXVlU0d5M2VRNC9Hdzc2SDZxdXNyQXhSVVZHd3RyWkdTVW1KMWpaNzl1eEJyMTY5WUdGaEFhRG03M0gvL3YxSVRVM0Y4ODgvLzBqR1JVVFVHREdnSlNLOVpXWm13c25KU1hqY2k0aUk2SDVkdlhvVkZ5NWNRRlpXRnFxcnErdHMvekFXUjVveVpjcDlINnNLVFJJVEU0VlpsOTdlM3ZEMTljV2FOV3N3WU1BQVdGbFpZZi8rL2RpL2Z6K3FxcW93Yk5nd0RCbzBDRnUyYk1IZXZYdXhkKzllZUhsNW9YdjM3dWpaczZmR3pMeVVsQlNrcGFVaE56Y1hMN3p3QW1KaVl0QzllM2NBTmZVMHRiazdYRklaUG53NG5KeWMwS3BWS3lnVUNodzZkRWpuZFYyL2ZoMEhEaHpRdWsvMWlIUnhjVEZ1M0xpaHRZMjV1VG1zckt4dzhlSkZCQVVGWWZYcTFVS1FJNVBKQUVDdmNFa3FsZUxubjMrR1dDeEdjSEF3UHYzMFU3VVpzYm8wYmRvVS8vM3ZmeEVkSFkxWFgzMFZ4NDRkVTlzWEZCUUVOemMzNFpINkprMmFJREF3RUMrOTlOSkRxVG03Y3VYS0IrNmpQazZkT29WVHAwN2QxN0c4aHhyT1BaU1ZsYVZ6UEtyamRMVVJpVVJvMXF3WkFHRERoZzBvTEN6RXBFbVQ4TTAzMzJpMFRVeE1SSHA2T2o3KytHTmN2bndaUUUzOTZLWk5tMkw3OXUwSUNncXFkUnhFUktRL0JyUkVwSmV5c2pJVUZCVGd4UmRmTlBSUWlJam9LVlplWG83NCtIaGN1WElGam82T2NIZDNoNjJ0YloxaDJiMkxQdFdYU0NUQ3NHSERIcWdQQU5peFl3ZDhmSHlFRmRjSERod0lZMk5qUkVkSDQ4eVpNeENKUk9qZnZ6L0dqQmtqelBUNzRvc3ZNR0xFQ01UR3hpSWhJUUhuejU5SDI3WnRJWlZLOGVPUFArTHMyYk1BYXNJM1IwZEhkTzdjR1NOSGprUmhZYUV3RS9IZW1wK3E5MHZYKzlhblR4OEFRRlZWVmEyTGE2V2twQ0FsSlVYclBsVzRGQjhmai9qNGVKMTlORzNhRko5Ly9qa0NBd01SRmhhR0JRc1dBUGhmdUtSUEdZRlZxMVpCS3BWaS92ejVPSFhxRkpZdVhZck16RXk4Kys2N2RSNXJhbXFxTXpoczA2WU45dS9mRHlzckt3REFqUnMzb0ZBb3RJWnk5K1BlV1ptUFVuRnhNWnljbkhRK0NsOFgza01ONXg2cTY3N0l6czdXMmNiWTJGZ0luRTFOVFRGMjdGZzg4OHd6R3Uxa01obldyMThQVDA5UGVIaDRDQUd0U0NTQ241OGZObTdjeUZtMFJFUVBFUU5hSXRKTFptWW1BUDNyd2hFUkVkMUxvVkJnMTY1ZEtDNHV4dURCZzlHbVRadkhjdDd5OHZLSDhvaHdVbElTVWxOVE1YUG1UQ0ZjQW1wbVpmNzk5OThZTldvVUJnOGVEQWNIQjQxalc3WnNpVGx6NXVERER6OUVVbElTMnJkdmo4T0hEK1BRb1VQbzBLRURzck96TVc3Y09MVkZqR2JPbkFtbFVva2pSNDVnMGFKRkdEVnFGQUlDQWlDUlNPb010RStmUG8wbVRackEzZDBkY1hGeGF2dk9uVHVIMmJObnc5ZlhGM1BtektuenVuMThmREIwNkZDMWJUTm16RkI3M2ExYk4vajcrMlAvL3YzWXUzY3YzbmpqRFdGbWRHM3Z2VUtod05kZmY0MWZmdmtGZmZ2MlJaOCtmZURqNHdOTFMwdHMzcndaT1RrNStQVFRUN1V1bnFTaVZDcFJYRnlzc1FoVFhsNGU1czZkQzRWQ0lTemk5T2VmZjJMTm1qVVlObXdZSmt5WVVPZTExMlhpeElrUDNJZStWcTVjQ1hkMzl3ZWVCWHMvZUE4OVdmZlEzTGx6ZFo0ck5EUVVqbzZPK09DREQ3VHV2L3RlR2pGaUJLeXRyWVdBKzI2Yk4yOUdabVltUHZ2c000MTkvdjcrMkw1OU95SWlJckI2OVdxOXk1SVFFWkZ1L0U1S1JIcjU1NTkvNE9Ua3BOZkNFRVJFUk5xY1BuMGFlWGw1Q0FnSWVLUUw3OXlyckt4TW1FSDVJR0ppWXRDeFkwZTBiTmxTYmJ1WGx4YzJiOTZNelpzM1k4U0lFWFgyb3dwN2V2VG9nWjQ5ZThMR3hnWURCZ3lBdWJtNVJ0djA5SFM0dXJyQzBkRVJtemR2UmxKU0VzTEN3b1J3NmU0VjN1KzJmdjE2bEpXVllldldyV3JiRlFvRklpTWpZV1ZsaGNtVEordDEzWTZPanZEMDlLeXozWVFKRTVDY25JeWZmdm9KL3Y3K3FLcXFBcUI3Qm0xT1RnNVdyRmlCbEpRVWRPclVTUWlDUkNJUnBrMmJCaE1URSt6Y3VSTWxKU1cxUGtyOXp6Ly9ZTktrU1pnM2I1Nnc3ZEtsUzFpMGFCRWNIUjJ4ZE9sU29lYnA0TUdENGVUa2hKQ1FFS1NucC9QSklEM3hIdnFmSitFZVVuM2dvRTFvYUNnc0xDeHFiYU55NzRjYUtpa3BLWWlKaWNIQWdRUGg0ZUdoc2QvUzBoSmp4NDdGTjk5OGc4aklTRXliTnEzT2N4RVJVZTBZMEJKUm5jckx5NUdmbjQ5T25Ub1plaWhFUlBTVUtpOHZSM0p5TWpwMzd2eFl3MW1ncGw3and6aG4yN1p0ZFlZZWR6OHlQMzM2ZEsxdFRwOCtqZVRrWk9HMXJuQkVKU01qQTJscGFSZytmRGdtVHB5SUxWdTJJQ01qQXpZMk5zS011c3JLU3R5NWN3Y2xKU1ZDNkpXWm1ZbWJOMjlxek5nRGdOMjdkK1BHalJ1WU9YT21VSlB6eElrVGlJMk5SVmhZMkFPRmNPYm01Z2dKQ1lHTGl3dkVZakVxS3lzQlFHdnQrcEtTRWt5ZVBCbFNxUlNEQmczQ3RHblRORUt5RHo3NEFISzVISHYzN3NVZmYveWg4N3hYcmx4QmRYVTFtalp0aXB5Y0hBQTFJVytyVnEwUUdCZ0lTMHRMdGZiZHVuVkRlSGc0dG03ZHFsZjVCZUk5ZExjbjVSNTZWREl5TXZEbGwxL0N4Y1dsMWdCNnlKQWhTRWhJd1A3OSsyRmpZNk5YT1JJaUl0S05BUzBSMWVtZmYvNEJ3UElHUkVSMC82NWZ2dzZGUXFFeGMrNVJLeXNydzcvLy9nc3ZMNjhIN212Y3VIRjZoUytxdXBQM0tpZ29VQXVYNmhJYkd3dWdacmFjV0N6R08rKzhJK3hUelJTVVNxVzRmUGt5UWtOREVSMGRqUll0V2dpelJYMThmTlQ2eThyS3duZmZmUWR2YjI4TUhEaFEyRzVsWllWcjE2NGhQRHo4Z1JmOWVlNjU1NFN2S3lvcUFHZ1BsNnl0clRGbHloUllXVm5WK3NqK2xDbFQwTHQzYjd6d3dnczYyMXk4ZUJFV0ZoYjR6My8rZ3ovLy9CTUEwTDU5ZTh5Wk13Y0ZCUVVvS3l2REgzLzhvVGE3c25YcjFsaXdZSUhPeFozb2YzZ1AvYytUZEE4OUNyZHUzY0thTldzZ2w4dXhhTkVpWkdkbmE0UzBBd1lNRUw2T2pZM0Z4eDkvak0yYk44UEJ3UUdEQnc5K0xPTWtJbXFJR05BU1VaMHlNelBoNk9pbzliRXhJaUlpZlJRVkZRRUFuSnljSHV0NWs1T1RvVlFxYXczNDlQVXdIdkhXVjJwcUt1TGk0dURoNGFHMVZxOXE1bUIrZmo1dTNib0ZJeU1qWVdYMkV5ZE93TUhCUWUzUlpKbE1oaVZMbHNERXhBU3paczFTNjh2YjJ4dCtmbjQ0Y09BQURoOCtyQlk4UFFpcFZBb0FPc3NqdmZMS0szWDJJUktKNnZ5N3UzanhJdHEzYjYreDhOZk5temZ4NmFlZkNxK0hEQmxTNS9sSUUrK2hHay9pUGZTdzVlVGtvTHk4SENFaElYQnpjME54Y2JFd20vbmN1WE00ZWZLazJ1eG1SMGRIaElXRllkV3FWZWpYcjk5akdTTVJVVVBGZ0phSWFsVlJVWUc4dkR4MDdOalIwRU1oSXFLbm1Hb0Y5Y2Y5U1BuUm8wY2hrVWpRdFd2WHgzcmVCeUdWU2hFYUdncWxVb24zMzM5ZmF4dFZrSFR0MmpXa3BhWEJ6YzBORW9rRUdSa1orUHZ2ditIbjV5ZlUyQ3dySzhPU0pVdHc1Y29WQkFjSHc5SFJFUUJRWFYyTm9xSWlGQlVWd2R2Ykd6Lzk5Qk1pSXlQUnFWTW51TGk0Q09mYXMyY1A5dXpaVSsvcnVIcjFLZ0RBeHNhbTNzZmVxN3k4SEFBMFF0aUNnZ0xjdUhFREw3Lzhzc1l4YmRxMFFYQndNT1J5T1J3ZEhkR3VYYnNISGtkanhIdm95Ym1IVlBkQlhaUktaWjF0dFUyODZOeTVNL3IwNlNOY240Mk5qVENidWJ5OEhDZFBudFNZM2V6cTZvcWxTNWZxTlM0aUl0S05BUzBSMVNvckt3c0E4TXd6enhoNEpFUkVSUFdUa3BLQzMzLy9IZjM3OTM4b0lhRytkRDAybjVhV3B2YTZ1TGdZQlFVRktDa3BBUUJJSkJLVWw1ZGovdno1eU03T2hyKy92ODVaaXkxYXRJQ3pzelBXcjErUHlzcEt2UDMyMndDQVgzNzVCUURRcTFjdm9lM1dyVnR4K3ZScEdCc2JJeW9xQ2w5OTlSVktTMHVGK3BaM3E2NnV4dkxseTdGeTVVb2huUEx3OEVDM2J0M1UybTNZc0VIdDlZNGRPNUNYbDRkbXpackIydG9hZVhsNTJMWnRHeVFTQ2RxMmJhdnp2ZEtscEtRRTRlSGhzTGEyaHJtNU9hNWR1d1lBY0haMlZtdW5XbjMrM29XTTduNE1tKzRmNzZFYVQ4bzk1Ty92ci8wTnUwZG1abWFkYmZmczJhTjFSck1xbkNVaW9zZUxBUzBSMVNvckt3djI5dmF3c0xBdzlGQ0lpSWpxeGRuWkdVNU9UaGc3ZHV4alBXOUVSSVJlN2JLenN6RjE2bFFBTlkveWUzcDY0dEtsUzBoTlRZV0hoMGV0Qy9TSVJDTE1tREVEUzVZc2dhdXJLNFlOR3dZQWlJK1BoNVdWbGRxVEw0TUdEY0taTTJmZzRPQUFCd2NIMk52Ync4N09EdmIyOXJDMXRZV3RyUzNzN094Z1oyZUhGU3RXNE5peFl6aDQ4S0F3VTY1Tm16WVlPWEtrMnZudkRaY3FLeXMxWmdpYW1wcGk2dFNwd2tKSzlXRnRiWTJVbEJUaEVXK3hXS3hSOXhNQVRwMDZCYkZZTEFSWUhUcDB3SlFwVS9RK3o2VkxsNUNRa0ZEdjhUVVd2SWRxUENuM2tLN0YwKzdINHlxYlFFUkUrbUZBUzBRNnllVnk1T2JtM3RmTUZ5SWlJa05yMXF3Wm9xS2lIa25kUzdGWUxNeU91MWRjWEp6VzdkOS8vejErK09FSDRiV2JteHNDQXdNaGs4blFva1VMdEdyVkNxMWF0Y0tDQlF2UW9VTUhZWlY1WGJ5OXZiRno1MDYxYlVGQlFjak16SVJFOHI4ZjgxMWRYYkYyN1ZxOXJtdnk1TWw0NXBsbjBMOS9md0JBYUdpbzJxUGFLcHMyYllLbHBhWHdldGl3WWVqVnF4Y3FLeXNoazhrZ2tValFva1VMclIvd2Z2dnR0MEw5ejlxb3dpcUZRZ0dSU0tUMS9lN2F0U3RrTXBud3VMYTd1enZjM2QzMXVsYWdwdVFHQTFyZGVBL1ZlRkx1SVYyTHB6MG9zVmlzVVQ2RWlJZ2VMNUZTVlJDTWlPZ2UvLzc3TDA2ZVBJbCsvZnJCd2NIQjBNTWhJcUtuV0ZKU0VrNmRPcVcyYUJNUjZXL2x5cFhvM3IwN2V2VG9ZZWloRUJFUjBVUEdqOG1JU0tmczdHeVltcHJlMTZPSlJFUkVSRVJFUkVSVU53YTBSS1JUZG5ZMlhGeGNkRDUrUmtSRVJFUkVSRVJFRDRZQkxSRnBWVnhjak5MU1VqUnIxc3pRUXlFaUlpSWlJaUlpYXJBWTBCS1JWdG5aMlJDSlJIQjJkamIwVUlpSWlJaUlpSWlJR2l3R3RFU2tWWFoyTmh3ZEhXRmlZbUxvb1JBUkVSRVJFUkVSTlZnTWFJbElRM1YxTmZMejgxbmVnSWlJaUlpSWlJam9FV05BUzBRYWNuSnlvRlFxNGVMaVl1aWhFQkVSRVJFUkVSRTFhQXhvaVVoRGRuWTJ6TTNOWVdkbloraWhFQkVSRVJFUkVSRTFhQXhvaVVpTlVxbEVkblkyeXhzUUVSRVJFUkVSRVQwR0RHaUpTRTFoWVNFcUt5dFozb0NJaUlpSWlJaUk2REZnUUV0RWFyS3pzeUVXaStIczdHem9vUkFSRVJFUkVSRVJOWGdNYUlsSVRYWjJOcHljbkNDUlNBdzlGQ0lpSWlJaUlpS2lCbzhCTFJFSktpb3FVRmhZeVBxelJFUkVSRVJFUkVTUENRTmFJaEw4KysrL0FNRDZzMFJFUkVSRVJFUkVqd2tEV2lJU1pHZG53OHJLQ3RiVzFvWWVDaEVSRVJFUkVSRlJvOENBbG9nQUFBcUZBams1T1N4dlFFUkVSRVJFUkVUMEdER2dKU0lBUUg1K1BxcXJxMW5lZ0lpSWlJaUlpSWpvTVdKQVMwUUFhc29iR0JrWndjbkp5ZEJESVNJaUlpSWlJaUpxTkJqUUVoR0Ftb0RXMmRrWlJrWkdoaDRLRVJFUkVSRVJFVkdqd1lDV2lGQmFXb3FTa2hLV055QWlJaUlpSWlJaWVzd1kwQklSc3JPekFZQUxoQkVSRVJFUkVSRVJQV1lNYUlrSTJkblpzTFcxaFlXRmhhR0hRa1JFUkVSRVJFVFVxRENnSldyazVISTVjbk56V2Q2QWlJaUlpSWlJaU1nQUdOQVNOWEw1K2ZsUUtCUU1hSW1JaUlpSWlJaUlESUFCTFZFamw1dWJDeU1qSXpnNk9ocDZLRVJFUkVSRVJFUkVqUTREV3FKR0xqYzNGMDJhTklHUmtaR2hoMEpFUkVSRVJFUkUxT2d3b0NWcXhLcXJxMUZZV0lpbVRac2FlaWhFUkVSRVJFUkVSSTBTQTFxaVJpd3ZMdzlLcFpJQkxSRVJFUkVSRVJHUmdUQ2dKV3JFY25KeVlHeHNESHQ3ZTBNUGhZaUlpSWlJaUlpb1VXSkFTOVNJNWVibXdzbkpDU0tSeU5CRElTSWlJaUlpSWlKcWxCalFFalZTRlJVVktDNHVock96czZHSFFrUkVSRVJFUkVUVWFER2dKV3FrY25OekFZRDFaNG1JaUlpSWlJaUlESWdCTFZFamxadWJDek16TTlqWTJCaDZLRVJFUkVSRTlCREk1WEpERDRHSWlPNERBMXFpUmlvM041ZXpaNG1JaUlqSUlNNmRPNGVjbkJ5dCsvNzk5MTlrWldYVnE3OXAwNmJoK1BIald2Y0ZCZ1ppOCtiTmV2ZFZWRlNrVjd1Tkd6Zml0OTkrMDd2ZnJWdTM0dEtsUzFyMzVlYm1JaVltcHQ3WGZiZnZ2dnNPSDMzMEVaUks1WDMzb2FKUUtIRHMyTEY2WFI4UkVkMC9pYUVIUUVTUFgybHBLVXBMUzlHdVhUdERENFdJaUlpSW5tQTdkdXg0S1AyNHVycWlaOCtld3V2WnMyZmovZmZmeDhpUkl6WGFmdnZ0dHpoLy9qeTJiOThPVTFOVHZmcFBUVTFGUVVHQjFuMVhybHlCcmEydFh2MGtKQ1FnTEN3TW4zenlDZnIxNjFkcjI2MWJ0MkxvMEtIbzBxVkxuZjJtcGFWaDQ4YU5lUFBOTitIaDRhSDF2TkhSMFhqKytlZmg2dXFxMTFqdjVlWGxoUzFidHVENDhlUG8yN2R2dlk1VktwVW9LQ2lBbzZNamdKcVp1QnMyYklCSUpFSjBkRFJNVEV6VTJ0KzRjUVBPenM0d056ZS9yN0VTRVpFNkJyUkVqUkRyenhJUkVSR1JQcUtpb2g1S1AxMjdkbFVMYUhWSlRVMUZVbElTZkgxOWhaOVo3OVcwYVZPOWcxdWdKbXcwTWpMU3ErMUxMNzJFOXUzYlkrblNwYmgrL1RyZWYvOTlpRVFpdmMrbHkwOC8vUVNSU0lRaFE0Wm8zWitRa0FCSFIwZDRlWG5WMnMvU3BVc1JIeDlmYTV2UTBGQ0Vob2JxM0I4WEY2ZXhiZEtrU1dqYXRDbENRa0lBQU1iR3hoZ3paZ3pDdzhPeGE5Y3VqQm8xU3EzOXJGbXo0T3pzakRWcjF0UTZGaUlpMGc4RFdxSkdLQ2NuQjVhV2xyQzB0RFQwVUlpSWlJaElUdy9qMGZYNmlvdUxnMUtwUkhKeU1ycDI3U3FFbFJFUkVUaHc0SUJhMkRkZ3dBQU1IRGdRTTJmT0JGRHptUHlWSzFmMGZtcExMcGRqMWFwVlVDcVZpSStQMXhsRWZ2WFZWL0QwOU5UN0dtUXltZDRCcllXRkJVSkNRckJzMlRKczI3WU5kbloyZVBQTk4xRmFXcXExZlhWMU5hUlNxY1oyUzB0TGlFUWlIRDU4R0FCdzdOZ3hOR3ZXRENrcEtVaEpTUUVBdUxtNW9WMjdkc2pJeU1CZmYvMkZ0bTNiWXVmT25ScDlPVHM3dzhmSEIwQk5rQm9RRUFBQUNBNE9ocEdSRWFaUG53NHJLeXVONDBwS1NyQmt5UklZR1JsaDRjS0Z0YjRITGk0dXVIRGhBbVF5R1NTU21wamcxVmRmUld4c0xMWnYzdzUvZjMvaGQ0ZUNnZ0xjdVhNSHZYdjMxdGtmRVJIVkR3TmFva1lvTnpjWHpaczNOL1F3aUlpSWlFaFB4c2JHZXRkR2ZkZ3VYTGlBd01CQStQbjVZZnIwNlhvZnQyN2RPdXphdFF2TGx5K0hsNWNYcGsyYmh0VFVWR0gvaGcwYnNHSERCZ0ExUWZDbVRadHc3ZG8xMk5uWlllUEdqV3FobzB3bXd5ZWZmSUtTa2hLMGJ0MGFBSkNZbUlpRkN4Y0tiU0lqSXhFWkdTbWNlK0xFaWNLK0gzLzhFVC8rK0tQR0dIZnYzZzFyYTJ1MWJSS0pCSFBuem9XbnB5ZGVmLzExRkJjWFkvanc0VnF2OGNDQkF6aHc0SURHOXAwN2Q4TFcxaGJoNGVIQ05xbFVxdlo2Nk5DaGFOZXVIUTRlUEFpZ3BoVERsU3RYTlBycTBxV0xFTkE2T0RqQXdjRUJBREJuemh6TW5Uc1gyN2R2eDRJRkM5U09xYXlzeE1LRkMxRlZWWVhnNEdDNHVibHBIYjlLMTY1ZGNmcjBhWnc3ZDA0bzJTQVdpL0hXVzI4aElpSUNlL2Jzd1pneFl3QUFGeTllQkFCMDZOQ2gxajZKaUVoL0RHaUpHcG1pb2lKVVZsYXl2QUVSRVJIUlU4VFYxVlhuSS8rUG1wZVhGMGFPSEluWTJGaTR1TGhneElnUmRSNnpiOTgrN055NUUzNStmc0pqKzJQR2pFRlJVUkZLUzB2eHpUZmZ3TWZIQjEyN2RnVUFuRDU5R3JHeHNSZzdkaXpPbnorUDhQQndCQVlHUWlRU1FhRlFZTm15WmJoKy9UckN3OE9GOGdidTd1NUNZQndSRVFFZkh4OTA2dFFKQUdCdmI0OXg0OFlCQURadDJnUlBUMDk0ZTNzTDQvdnp6ejl4OXV4WmpWbWwrZm41YU5La2lWbzVBa3RMUzh5ZE8xZmpHa05EUTlHbFN4ZjA3OTlmWTkvZFQ2cjUrZmtKWTFGUkJiNVNxUlNIRGgxQzc5NjlNVy9lUEkxK2hnd1pBbU5qWXdBMU01UzErZlhYWDNYdUE0Q3BVNmRxYk51elo0OWFBTjZqUncrc1dyVUtKMDZjVUt1cCsrcXJyK0tmZi83Qm9FR0RoRzNKeWNrUWk4WENlMDFFUkErT0FTMVJJOFA2czBSRVJFUlBuNDRkTzJMLy92MUlTMHREbXpadEh2djUzM3Z2UFZ5OGVCRi8vZlZYbmFVVzh2THlzSDc5ZXZqNit1TGpqejhXdHF2QzJLU2tKQUJBNjlhdDhjb3JyMEFtaytHZGQ5NkJwNmNuUm84ZURWOWZYMHlaTWdXclY2L0crUEhqc1d6Wk12ejIyMitZUDM4KzJyWnRLL1RuN093TVB6OC9BRFVCclllSGgvQWFBQUlDQWlDWHkvSGRkOStoWThlT1Fta0FBSWlOamRVSWFITnljakI1OG1SMDc5NGQwNmRQRjRKZ2lVU2lkZEd0ME5CUU5HL2V2TTRGdVl5TmpYVXVVclo5KzNaVVZGUmc5T2pSV2tzUXlPVnlvZVJBZEhSMHJlZXBqM3RMblRrNE9PREZGMTlFUWtJQ1B2cm9JMWhZV0Foai8rQ0RENFIyMWRYVlNFcEtRc2VPSGZWZWVJMklpT3JHZ0phb2tjbk56WVd0clcyOUZsWWdJaUlpSXNOcTNibzEyclp0aTU5Ly9obDJkbmFQL2NOMnNWaU1KVXVXd016TXJNNjJUazVPV0x0MkxWeGNYTFF1c0hYbXpCa0FOV1VOS2lzcjhlNjc3eUk0T0JnT0RnNFFpOFZ3ZFhWRllHQWdBZ01EY2ZUb1VTaVZTZ1FGQmVtMXlOaTlLaW9xQUVEbnVPOGVuNU9URS9yMTY0ZDkrL1loUFQwZHdjSEJqL1I5Vm9XZGZmdjJoYnU3dTlZMmNybGNtRUhib2tVTEFFQlpXUmxLU2tycWZUNXJhMnNoZU5WbTBLQkJPSHYyTEE0ZlBvdzMzM3hUYTVzVEowNUFLcFhXT21PWGlJanFqd0V0VVNPaVZDcVJsNWRYWncwcUlpSWlJbnJ5OU92WEQ3dDI3Y0tXTFZ2dzBrc3ZvVldyVm5CeWNvS0ppY2tqUFc5WVdCaU9IajJxZGQrOVFkM2h3NGVGaGJIdTFydDNid1FGQlVFdWwrUGt5Wk1BYW1adHhzVEVvTEt5RXBNbVRSTGFGaGNYNC9UcDAxQW9GSkRKWkRBMk5zYUZDeGZnN3U0T1oyZG52Y1lzazhtUW5wNE9HeHNiQUJEK3E2SUtac1Zpc2JCTkxCWmo2dFNwY0hGeFFWUlVGQll2WG94VnExYnBkYjc3WVd4c2pIWHIxaUU3T3h0QlFVSDQ0SU1QMU5hSlVDcVZVQ3FWUWtDcmN2RGdRVVJGUmRYN2ZGT25UaFhLTm1qVHExY3ZPRHM3WThlT0hmRHo4OU9ZMEtGVUtoRVRFd05iVzF1OC9QTEw5VDQvRWFIbkF2b0FBQ0FBU1VSQlZCSHB4b0NXcUJFcExDeEVkWFUxeXhzUUVSRVJQWVhNemMweGV2Um9KQ2NuNC9UcDAvanR0OS8wUHJaNzkrN28wYVBIQTUxL3lwUXA5MzJzS25oTVRFd1VBbVZ2YjIvNCt2cGl6Wm8xR0RCZ0FLeXNyTEIvLzM3czM3OGZWVlZWR0Rac0dBWU5Hb1F0VzdaZzc5NjkyTHQzTDd5OHZOQzllM2YwN05sVDQyZmFsSlFVcEtXbElUYzNGeSs4OEFKaVltTFF2WHQzQURVMWFiVzVPNkJWR1Q1OE9KeWNuTkNxVlNzb0ZBb2NPblJJNTNWZHYzNWQ2eUpoQUlSeUM4WEZ4Ymh4NDRiV051Ym01ckN5c3NMRml4Y1JGQlNFMWF0WEM3TmNaVElaQUdnRXRDcHhjWEU2eDNVM3VWeU8xMTU3cmM1MllyRVlBUUVCQ0E4UHg2NWR1ekI2OUdpMS9VZU9ITUd0Vzdmd3dRY2Y2QndURVJIZEh3YTBSSTFJVGs0T1JDSVJuSnljREQwVUlpSWlJcm9QWXJFWTNidDNoNWVYRjY1ZnY0NmlvcUk2YThJQy8zczgvbjZKUkNJTUd6YnNnZm9BZ0IwN2RzREh4d2U3ZHUwQ0FBd2NPQkRHeHNhSWpvN0dtVE5uSUJLSjBMOS9mNHdaTTBhWUxmdkZGMTlneElnUmlJMk5SVUpDQXM2ZlA0KzJiZHRDS3BYaXh4OS94Tm16WndFQXAwNmRncU9qSXpwMzdveVJJMGVpc0xCUW1NMTc3M3VrbWtHcnJRUURBUFRwMHdjQVVGVlZoWWlJQ0ozWGs1S1NncFNVRkszN1ZBRnRmSHc4NHVQamRmYlJ0R2xUZlA3NTV3Z01ERVJZV0JnV0xGZ0E0SDhCcmE0WjBvK2l6TUNycjc2SzNidDNZOHVXTGZEeDhjRXp6endEQUNnb0tNQzZkZXZRckZreitQdjdQL1R6RWhFMWRneG9pUnFSM054Y09EZzQ4Qk52SWlJaW9xZWN1Yms1MnJkdi8xak9WVjVlL2xCK2ZreEtTa0pxYWlwbXpwd3BCTFFBMEtSSkUvejk5OThZTldvVUJnOGVEQWNIQjQxalc3WnNpVGx6NXVERER6OUVVbElTMnJkdmo4T0hEK1BRb1VQbzBLRURzck96TVc3Y09MV0Z3R2JPbkFtbFVva2pSNDVnMGFKRkdEVnFGQUlDQWlDUlNIUUdzeXFuVDU5R2t5Wk40Tzd1cmpGVDlkeTVjNWc5ZXpaOGZYMHhaODZjT3EvYng4Y0hRNGNPVmRzMlk4WU10ZGZkdW5XRHY3OC85dS9majcxNzkrS05OOTVBZFhVMUFOMHphTGR0MjFibnVRRkFvVkJnMUtoUmVyVVZpOFdZT1hNbXBrK2ZMcFI0TURJeVFtaG9LS1JTS2ViTm0vZklTMm9RRVRWR0RHaUpHZ201WEk3YnQyOGJaTlZmSWlJaUlucDZsWldWd2NySzZvSDdpWW1KUWNlT0hkR3laVXUxN1Y1ZVh0aThlVE0yYjk2TUVTTkcxTm1QS2pEdDBhTUhldmJzQ1JzYkd3d1lNQURtNXVZYWJkUFQwK0hxNmdwSFIwZHMzcndaU1VsSkNBc0xFd0phdVZ3T2lVVHoxK0wxNjllanJLd01XN2R1VmR1dVVDZ1FHUmtKS3lzclRKNDhXYS9yZG5SMGhLZW5aNTN0Smt5WWdPVGtaUHowMDAvdzkvZEhWVlVWQU4wemFGVUJibDNrY3JsZTdWVGF0V3VIc1dQSFl0T21UUWdORFlXTmpRMHVYTGlBRVNOR3dOdmJ1MTU5RVJHUmZoalFFalVTdDIvZmhsd3VaLzFaSWlJaUlxcVhyS3lzaC9JelpOdTJiZEczYjErdCsrNnVCVHQ5K25TdGJVNmZQbzNrNUdUaHRhMnRiYTNueThqSVFGcGFHb1lQSDQ2SkV5ZGl5NVl0eU1qSWdJMk5qVEFydGJLeUVuZnUzRUZKU1lrUUhHZG1adUxtelpzYXMxNEJZUGZ1M2JoeDR3Wm16cHdwMUxVOWNlSUVZbU5qRVJZVzlrQkJ0cm01T1VKQ1F1RGk0Z0t4V0l6S3lrb0EwRmlzUzJYTW1ESDNmYTY2QkFRRUlDTWpBOGVPSFFNQTlPelpFKysvLy80ak94OFJVV1BIZ0phb2tjak56WVZZTElham82T2hoMEpFUkVSRVQ0bXlzakw4KysrLzhQTHlldUMreG8wYnAxZUFxYXJkZXErQ2dnSzFnTFl1c2JHeEFJQytmZnRDTEJiam5YZmVFZmFwWnR0S3BWSmN2bndab2FHaGlJNk9Sb3NXTFhEeTVFa0FOYVVKN3BhVmxZWHZ2dnNPM3Q3ZUdEaHdvTERkeXNvSzE2NWRRM2g0T0lLQ2d2UWVuemJQUGZlYzhIVkZSUVVBOVlDMnNMQVFycTZ1ZU9XVlZ6QjI3RmljTzNjT3ZYdjNocFdWRmNMQ3dpQ1JTREJ0MmpTMVdjRktwUklyVnF5QWlZa0o1SEk1akl5TTZoeEhVVkVScEZLcDhEbzdPeHZYcjE5SHExYXRIdWo2aUloSU84MGxLNG1vUWNyTnpVV1RKazMwK29HTWlJaUlpQWdBa3BPVG9WUXE4Y0lMTHp4d1h3K2pUSUsrVWxOVEVSY1hCdzhQRDYwbHZsU3piL1B6ODNIcjFpMFlHUm1oV2JObUFHcG14RG80T01ERHcwTm9MNVBKc0dUSkVwaVltR0RXckZscWZYbDdlOFBQenc4blQ1NFVGaVY3R0ZRQnFabVptYkR0bTIrK3daWXRXekJyMWl3aEZNN1B6d2RRczJoWWZIdzhBZ01EaGRtM08zYnN3SjQ5ZXpCcDBpUkVSVVVoUER5ODFuUEtaRExzM2JzWDQ4ZVB4NWt6WnpCaXhBaU1IajBhMTY5Zng0Y2Zmb2lJaUFqazVPUTh0R3NrSXFJYW5FRkwxQWpJNVhJVUZoYWlYYnQyaGg0S0VSRVJFVDFGamg0OUNvbEVncTVkdXhwNktIcVRTcVVJRFEyRlVxblUrVmkrS295OWR1MGEwdExTNE9ibUJvbEVnb3lNRFB6OTk5L3c4L01UNnRTV2xaVmh5WklsdUhMbENvS0RnNFVuMHFxcnExRlVWSVNpb2lKNGUzdmpwNTkrUW1Sa0pEcDE2Z1FYRnhmaFhIdjI3TUdlUFh2cWZSMVhyMTRGQU5qWTJBQ29LYjJRa0pDQThlUEhBNERHUW1kZVhsNElDZ3BDWW1LaU1Da2pJU0VCcHFhbUdEWnNHQ1pNbUlELy92ZS9jSFoyeHRpeFk5V09MUzR1eHBFalI3QjM3MTdrNWVXaFpjdVdDQTRPRm1ybmR1blNCYXRYcjhhQkF3ZHcrUEJoZE92V0RRTUdERURuenAyNWFCZ1IwVVBBZ0phb0VTZ29LSUJDb1VDVEprME1QUlFpSWlJaWVrcWtwS1RnOTk5L1IvLysvWVdROEhFNGNPQ0ExdTFwYVdscXI0dUxpMUZRVUlDU2toSUFnRVFpUVhsNU9lYlBuNC9zN0d6NCsvdnJuUG5ib2tVTE9EczdZLzM2OWFpc3JNVGJiNzhOQVBqbGwxOEFBTDE2OVJMYWJ0MjZGYWRQbjRheHNUR2lvcUx3MVZkZm9iUzBWSmlsZXJmcTZtb3NYNzRjSzFldUZBSlVEdzhQZE92V1RhM2RoZzBiMUY3djJMRURlWGw1YU5hc0dheXRyWkdYbDRkdDI3WkJJcEdnYmR1MkFJQ05HemZDMU5RVWd3WU5BdkMvNFBiTW1UTkMzVm92THk5NGVYbEJKcE1oT1RrWlY2NWN3Y1NKRXdFQXI3LytPckt6czdGbnp4NzQrL3ZEeE1RRVo4NmN3UysvL0lMazVHVElaREs0dXJwaTFxeFpHREJnZ0ZvQTdPSGhnY2pJU0J3L2Zod3hNVEZJVEV4RVltSWlURTFOMGJGalIvajUrYUY3OSs1YTMyc2lJcW9iQTFxaVJpQS9QeDhpa1FnT0RnNkdIZ29SRVJFUlBTV2NuWjNoNU9Ta01kdnlVWXVJaU5DclhYWjJOcVpPblFxZ1pqYXBwNmNuTGwyNmhOVFVWSGg0ZUdEeTVNazZqeFdKUkpneFl3YVdMRmtDVjFkWERCczJEQUFRSHg4UEt5c3JkT3pZVVdnN2FOQWduRGx6Qmc0T0RuQndjSUM5dlQzczdPeGdiMjhQVzF0YjJOcmF3czdPRG5aMmRsaXhZZ1dPSFR1R2d3Y1BDclYwMjdScGc1RWpSNnFkLzk2QXRyS3lVbU9XcmFtcEthWk9uUXA3ZTNzb2xVcDA3ZG9WblRwMWdyVzFOWUNhMExSUG56Nklpb3BDVkZTVTF1dnMycldyV2szZjk5OS9INE1IRDRhZG5SMFNFaEt3ZVBGaUFEV3piNGNNR1lLZVBYdHF6TXk5K3ozcjI3Y3YrdmJ0aXdzWEx1RFFvVU5JVEV6RWxTdFhkQzdzUmtSRStoRXBsVXFsb1FkQlJJL1dyNy8raXNyS1N2VHIxOC9RUXlFaW9rWXFLU2tKcDA2ZHdxZWZmbXJvb1JCUlBVaWwwa2RTTy9iVlYxL0YrUEhqTVdMRUNHSGI5OTkvang5KytBRnhjWEZhajdsM2YyVmxwVER6czBXTEZtamR1alVBNE5TcFUralFvUU1zTFMzclBhNi8vLzRibVptWjZOT256MzFjVmMwaVhnY09ITUJiYjcwRk16TXpZWFpyaXhZdDFOcGxaV1hCMHRKU3FJVmJWbGFHM054Y1ZGWldRaWFUUVNLUm9FV0xGckN3c0tqem5GS3BGS1dscFJyYnJhMnQ2enorNTU5L1J2djI3ZUhxNmxxUHEveWZpb29LRkJZV0NpVWppSWpvL2pDZ0pXcmdsRW9sOXUzYmg1WXRXNnJOQkNBaUlucWNHTkFTRVJFUkVXa25OdlFBaU9qUktpNHVSblYxTmV2UEVoRVJFUkVSRVJFOWdSalFFalZ3K2ZuNUFDQ3NOa3RFUkVSRVJFUkVSRThPQnJSRURWeCtmajZzckt4Z1ptWm02S0VRRVJFUkVSRVJFZEU5R05BU05YRDUrZmtzYjBCRVJFUkVSRVJFOUlSaVFFdlVnSldWbGFHc3JJd0JMUkVSRVJFUkVSSFJFMHBpNkFFUTBhTnorL1p0QUdCQVMwUUFBSmxNaHBzM2J5SXZMdy9sNWVXUXkrV0dIaEk5QmtaR1JqQTNONGVUa3hPZWUrNDVTQ1Q4OFkrSWlJaUk2RW5DbjlDSkdyRDgvSHlZbUpqQTJ0cmEwRU1oSWdNcktDakE1Y3VYNGVqb2lIYnQyc0hLeWdwR1JrYUdIaFk5Qm5LNUhGS3BGRmxaV1RoOStqVGF0MjhQQndjSFF3K0xpSWlJaUlqK0h3TmFvZ2FNOVdlSkNLZ0paeTlkdWdSUFQwL1kyOXNiZWpqMG1Ca1pHY0hXMWhhMnRyWW9MQ3pFeFlzWDRlSGh3WkNXaUlpSWlPZ0p3UnEwUkExVWRYVTFpb3FLR05BU05YSXltUXlYTDE5bU9Fc0FBSHQ3ZTNoNmV1THk1Y3VReVdTR0hnNFJFUkVSRVlFQkxWR0RWVkJRQUtWU3lZQ1dxSkc3ZWZNbUhCMGRHYzZTd043ZUhvNk9qcmg1ODZhaGgwSkVSRVJFUkdCQVM5Umc1ZWZuUXl3V001UWhhdVR5OHZMZzZ1cHE2R0hRRThiVjFSWDUrZm1HSGdZUkVSRVJFWUVCTFZHRGxaK2ZEd2NIQjRqRnZNMkpHclB5OG5KWVdWa1plaGowaExHeXNrSlpXWm1oaDBGRVJFUkVSR0JBUzlRZ0tSUUszTDU5bStVTmlBaHl1UnhHUmthR0hnWTlZWXlNakNDWHl3MDlEQ0lpSWlJaUFnTmFvZ2JwenAwN2tNdmxER2lKaUlpSWlJaUlpSjV3REdpSkdpQlZYVUZIUjBjRGo0U0lpSWlJaUlpSWlHckRnSmFvQWNyUHo0ZU5qUTFNVEV3TVBSUWlJaUlpSWlJaUlxb0ZBMXFpQmlnL1A1L2xEWWlJaUlpSWlJaUluZ0lNYUlrYUdLbFVpc3JLU2dhMFJFUkVSRVJFUkVSUEFRYTBSQTJNcXY0c0Exb2lJaUlpSWlJaW9pY2ZBMXFpQmlZL1B4OW1abWF3dExRMDlGQ0lpSWlJaUlpSWlLZ09ER2lKR3BqYnQyOXo5aXdSRVJFUkVSRVIwVk9DQVMxUkExSmRYWTNpNG1JNE9qb2FlaWhFUkVSRVJFUkVSS1FIQnJSRURVaGhZU0VBd01IQndjQWpJU0lpSWlJaUlpSWlmVENnSldwQUNnc0xJUktKWUdkbloraWhFQkVSRVJFUkVSR1JIaGpRRWpVZ0JRVUZzTEd4Z1VRaU1mUlFpSWlJaUlpSWlJaElEd3hvaVJxUWdvSUMyTnZiRzNvWVJFUkVSRVJFUkVTa0p3YTBSQTFFUlVVRnlzcktXSCtXaUlpSWlJaUlpT2dwd29DV3FJSGdBbUZFUkVSRVJFUkVSRThmQnJSRURVUkJRUUhFWWpGc2JXME5QUlFpSWlJaUlpSWlJdElUQTFxaUJxS2dvQUIyZG5ZUWkzbGJFeEVSRVJFUkVSRTlMWmprRURVUUJRVUZMRzlBUkVSRVJFUkVSUFNVWVVCTDFBQ1VscGFpcXFxS0FTMFJFUkVSRVJFUjBWT0dBUzFSQTFCUVVBQUFzTGUzTi9CSWlJZ2VEcWxVaXJLeXNscmJWRlJVUUNxVlB0QjV2dmppQzB5Y09GR3ZOaVVsSmZYdS81OS8vcWxYZTVsTWh2bno1MlArL1BuMVBoY1JFUkVSRVQyZEdOQVNOUUFGQlFXUVNDU3d0clkyOUZDSWlCNktvVU9IWXR5NGNiVzIyYjE3TjRZUEg0NERCdzdjOTNreU16Tng0OGFOV3R2Y3VIRUROMjdjZ0ZLcHJGZmZtemR2eHNTSkV4RVhGNmYzTVFxRkFzbkp5VWhPVHE3WHVZaUk5SFh1M0RuczI3Y1A2ZW5waGg3S0k3Rmx5eFprWjJjLzh2TmN1M1lOcTFhdFFtNXU3bjMzb1ZRcWNmVG9VUnc2ZE9naGp1eit4N0o2OVdvY1BYcFU2LzQvLy93VDMzLy9QZVJ5K1dNZUdSRlI0eUF4OUFDSTZNR3A2cytLUkNKREQ0V0lHcGlxcWlxOC92cnJqL1FjWDM3NUpicDE2MWF2WXlvcks3Rjc5MjZZbXBxaVo4K2VqMmhrTlJRS0JRRFVleEZHa1VpRTZ1cHFMRisrSEJrWkdYanZ2ZmY0ZlpxSURPcnk1Y3VZTjI4ZVpESVpoZzBiaGlsVHB0VGEvdmp4NDhLVFdnOXEyTEJod3RkSGp4NUZXRmpZQS9XM2MrZE8yTnJhcW0wN2NPQUF2dnZ1TzF5K2ZCa2hJU0dvcnE3Rzlldlg5ZXF2VFpzMjlUci9vVU9IY1Bqd1lZd2RPN1pleDJuckp6VTFGVzV1Ym1qZnZuMnRiZlB5OHZEMzMzL1gydWFsbDE3QzdkdTNhMjNqNE9BQVkyTmp0VzJIRHgvRy92MzdNV0hDQkszSC9QSEhIL2poaHg4d2N1UklHQmtaQ2R0VFVsTHd6ei8vUFBLZkZZaUlHam9HdEVSUE9hVlNpY0xDUXJpN3V4dDZLRVRVQUlsRUlqZzdPOWZhSmljbkJ3RGc1T1NrRm1McTJuNHZNek96ZW85cjY5YXRLQ29xZ3BtWkdUNzk5Tk5hMno3NzdMTll1SEJodmMraElwUEpBRUR0RjFKOUJBUUV3TTdPRGhFUkVZaUppVUZ1Ymk0Kysrd3pTQ1Q4OFl1SUhyK2JOMjhpTURBUVZsWlc4UGIyeHU3ZHU5RzhlWFA0Ky92clBHYlhybDFJVFUxOUtPZS9PNkJWMmJadFc3Mzd1WGJ0R3ViTm02ZXhQVFUxRlpHUmtiQzN0OGRubjMwR29DYlEvT2lqai9UcU55NHVEbi85OVJjKy92ampPdHZHeE1RZ1BqNGVmZnIwZ1oyZFhaM3Rhd3U1MzMvL2ZjeVpNd2ZuenAyRGk0dUx6bllPRGc0NGYvNThuY0YyZEhRMHhvOGZYMnViVmF0V29WMjdkc0xyckt3c3JGMjdGbDI2ZE1IYmI3K05vcUlpYk5pd0FTTkdqRUR6NXMyMTluSHAwaVY4Ly8zM09IZnVIT3pzN05DblR4OVlXVm5WZWw0aUl0S052eUVRUGVXS2k0c2hsOHU1UUJnUlBSTEd4c2JZdkhtejhQcjY5ZXRvMmJLbFdwc0JBd1lBQUNJakk5Vm1NK25hWGxaV0JvVkNjZCsveUdWbFpXSEhqaDBBYXVyUVptUmsxSGtORDBMMU9PZjk5UFA2NjYvRDNOd2N5NVl0UTN4OFBEdzlQZUhuNS9kQTR5RWlxcStyVjY5aXpwdzV3cXordG0zYm9ycTZHbXZXckFFQW5TSHQ2dFdyYSszM3d3OC94TzNidDdGMTY5WjZmNGoxTVAzenp6OVlzR0FCUkNJUmdvT0RoWFVaSEIwZHNXelpNcjM3Y1hWMXhjeVpNOVcyaFllSHc4ZkhCeSs5OUpLdzdlREJneWdySzhQdzRjUDE2bmZFaUJGMXR0bTBhUk0yYmRxa2MzOWNYQng4ZlgxaFltS0NrSkFRUkVaR0NvR3VxaXpRa0NGRFVGaFlDQUI0NzczMzBMcDFhN1UrTWpJeUVCa1pxYmF0c3JJU0lTRWhzTE96dyt6WnM0VW5QWktUazNIMTZsV3NXclZLN2QrLzQ4ZVA0OGNmZjBScWFpcnM3T3d3WWNJRURCNDhHQllXRm5xOUYwUkVwQjBEV3FLbm5Pb1RlUWEwUlBTb3JWaXhBbkZ4Y1ZpNmRDazZkZXAwMy8wc1g3NGNhV2xwbURkdkhqdzhQQUFBQ3hjdXhLMWJ0OVRhRlJVVnFjMENpbzZPaGtLaHdOS2xTMUZkWFEwek16TnMyclJKNi9lL2xKUVVmUDc1NTFBcWxlalRwNCt3UFQwOUhiTm16UkplcXhiK2V2UE5ONFZ0TzNic3dGdHZ2U1c4VmkxV3B1c1hiSWxFVXVzc01GOWZYMGdrRXB3L2YxNTRCSFRhdEdsMXprcFRCZHphMUtldUxSRTFiZ2tKQ1FnTEM0TllMRVpJU0FpZWYvNTVBRFVMSU1wa01xeGV2UnFabVptWU5HbFN2V2I0NStibTR1clZxM2o3N2Jmdk81elZKN2lzUzBaR0JtYk5tb1hpNG1Jc1dMQkF1RDRBTURVMXhZc3Z2cWgzWDdhMnRoZzRjS0RhdHZEd2NEei8vUFBDOW9LQ0FyejMzbnNBVUd1SmlDKysrQUw5K3ZVVFh2Zm8wUU92dlBLSzhQcjI3ZHV3czdPcjEzc25rVWlFcDA0c0xDelVQdWcwTVRHQmxaV1ZFTkMyYnQwYW5UdDNWanYrM2c5R3BWSXBnb09Ea1ptWmlWV3JWc0hHeGdaQXpRZVNZOGFNd2FwVnE3QnUzVHA4K09HSHdqRmhZV0ZvMmJJbFpzeVlnWDc5K3NIVTFCUy8vUElMT25YcXBOZHNZaUlpMG80QkxkRlRycUNnQUthbXB2elVtb2dldWVlZmZ4NC8vZlFUUWtKQzhPMjMzNkpKa3liMTdpTTJOaGFKaVlrd01qSkNWVldWc0QwN08xdGpKcXhDb2REWTlzTVBQK0N2di83Qzg4OC9qNy8vL2h2cjFxM0Q3Tm16MWRvVUZSVmg2ZEtsVUNxVmFOKyt2VVlBb08yWDRidTNLWlZLRkJjWGE3VFJ0ZzJvK2FXNExqNCtQdkR4OFJGZXU3aTRvTFMwVktPZFVxbEVabVltQUtCRml4WjE5a3RFcEV0RlJRWFdyVnVIL2Z2M3c4bkpDWXNYTDBhclZxMkUvY2JHeGxpNGNDSFdyRm1EUFh2MjROS2xTNWcxYXhiYzNOelUrdEgxbEVKOGZEd0FvSDM3OW5VK3lhRHIrNW5xd3lhWlRJYmx5NWZqdGRkZXc0c3Z2b2liTjI4aUpDUUU0OGVQUjhlT0hUV09rOHZsc0xDd1FFcEtDaFl0V29TS2lnb3NXTEFBM2JwMVExeGNISzVkdTRZeFk4WThrZ1YwSXlNalVWWldobTdkdXFGMzc5NXErNzcrK211MGE5Y092cjYrR3ZWa1hWMWQxV3FtejVvMUMyS3hXT2NNM3pmZWVBTnZ2UEdHemdVekN3b0tIdmdKa1NOSGp1RDgrZk93dGJYRm9rV0xVRkpTQXFsVUtwVDJBWUM5ZS9lcVhlZlNwVXZoN2UydDFzKzMzMzRMTHk4dnpKa3o1NEhHUTBUVW1ER2dKWHJLRlJZV2N2WXNFVDBXZm41KytQMzMzNUdZbUlpVksxZGl5WklsOVRyKzExOS9SWFIwTkFEZzQ0OC9WcHVGdTNidFd1SHJtemR2WXNLRUNiQzN0OGYyN2R1RjdZbUppZGl5WlFzc0xDd3dmLzU4SER4NEVERXhNZWpXclpzd1M3YXlzaEtMRnkvRzdkdTM0ZVRraEFVTEZxaUZyNjFhdFZMcmM4eVlNY2pKeVZIYkJxaUhCZ01IRG9TcHFTa09IRGlnMWtZdWwrTzExMTdUV2wrM3RMUVV1M2J0d29nUkkyQnFhcXF4WDF2OVJFQjlVVGJWZTBWRVZGL0p5Y240K3V1dmtaMmREVzl2Yjh5Wk0wZGpRUzJncHM3NHRHblQ4Si8vL0FmZmZQTU5Kaytlak5kZmZ4MEJBUUhDejVkMTFUUFZwOFozWGJQKzE2OWZqK1RrWkl3ZlB4NmxwYVg0OHNzdmhacTV1aXhidGd6bDVlVXdNakxDOHVYTDhjSUxMNkM0dUJocjE2NkZVcW04NzltNXBhV2x1SExsQ3RxMWF3ZHpjM08xZlVlT0hNSHg0OGNCMU16T3ZYdEdiRlZWRlZhc1dBRXZMeSsxN2RwY3Zud1pLU2twdGRaUUx5MHRSV1ZscGM3OU0yYk0wT05xYXVmcjY0dVVsQlRZMjl2RDF0WVdkbloyc0xHeGdaMmRIYXl0cldGc2JJeFpzMlpoeTVZdDZOQ2hBd0RBMDlOVHJRK1pUSWJDd2tJMGE5YnNnY2REUk5TWU1hQWxlb3JKNVhMY3VYT256aFZmaVlnZWx1blRwK1BDaFF2NC9mZmZjZW5TSmFGRVFWMnVYcjJLSlV1V1FLbFVZdlRvMFJnMGFKRE90dWZQbjlmWVZsbFppYSsrK2dwS3BSSWZmZlFSbkoyZE1XclVLQnc3ZGd4aFlXRm8wcVFKM056Y01HL2VQRnk2ZEFsMmRuWll1blRwQTMrQVZWRlJBVUQ3UW1hcU9uM2FBdG9WSzFiZzExOS94Y21USnpGLy9udzg5OXh6RHpRT0lpSjlwS2VuSXlvcUNtZlBub1dabVJrKyt1Z2pEQmt5UlBoK3BjdWdRWVBRb1VNSExGKytIUHYzNzhmaHc0Y1JFQkNBZ0lBQUFNQTc3N3lEc1dQSEFxaFplR3YwNk5INDhzc3YwYTFiTjZHUHJLd3N2UHZ1dTFpMmJKbFFWdUQ3NzcvSER6LzhVT3U1anh3NWd0MjdkeU1vS0FnV0ZoYVlQWHMycXF1cnNYdjM3bHFmRUZOOTcyM1RwZzJjbkp3QTFOVE1MU29xd29JRkN5Q1h5NUdZbUZqSE82YXVaOCtldUg3OU9tYlBubzF2di8wVy8vblBmOVQyVjFSVXdNbkpDVzNhdEVGNmVycmF2cXlzTENpVlNyaTZ1dFo1bnFpb0tMUm8wYUxPSUxjMm4zLytPUndkSFFGQTQwa1NmVGs0T0NBd01GRDR0MDZid01CQWVIaDQ0Tml4WXdCcWF0Q3EvbjZWU2lWKytlVVhLSlZLdGRuWlJFUlVmd3hvaVo1aWQrN2NnVktwRkJaQ0lDSjYxT3p0N1RGdDJqU0lSQ0s5dzFtZzV2SFdMbDI2d01IQlFhamRwOHZaczJjQjFQemlGeE1UZzZGRGg4TE16QXp6NTgvSDhlUEhoVjlvemMzTnNYRGhRbnp5eVNlWVBYczJuSjJkY2V2V0xUZzVPU0UwTkJUUFB2dnMvVi9vLzFQOTBucnZMS3E3YVF0b0owNmNpSXlNRE55NGNRTlRwMDdGWjU5OXBsWUxsNGpvVWFpc3JNVDU4K2ZSczJkUFRKa3lCV1BHak1IWFgzK3Q5L0hObWpYRG5EbHpzSEhqUm8zSDJCK0Z4TVJFL1BlLy84V29VYVBRclZzM1RKZ3dBYmR2MzBaRlJZWE9HYkJLcFJJeW1VeVlsYXNLWnc4ZlBvemp4NC9qcmJmZVFxOWV2UkFmSDQrbFM1Zldhenk2WnZxbXBxYmk4T0hETURVMXhTZWZmSUxidDI4aktTa0pkKzdjRWVxdVhybHlCUURxRENwLy92bG5YTHAwQ1NOR2pNQ0VDUk5xTFEreGMrZE83Tnk1RTg3T3ptb0xkZ0tBaDRlSFhtRndYYlp1M1lxdFc3ZnEzRDk2OUdpOCtPS0w2Tk9uRDM3KytXZXNXTEZDYmI5WUxJYVBqdzk2OU9qeHdHTWhJbXJNR05BU1BjVzRRQmpSMDBFdWw2T3FxZ3JWMWRVYWYyUXlHZVJ5ZWIzK0tKVktyWDhBYUd4N0ZBdDIrUHI2MXZzWU16TXpCQVVGMWRsT0twVUtBVzFSVVJHaW82Tngvdng1aElTRXdNdkxDMTVlWG1ydDNkM2Q4ZHBycjJIZnZuMjRkZXNXSkJJSmdvT0ROV29vM2krcFZBcEFlMEJiMnd4YVYxZFhyRnExQ2w5KytTVisvLzEzTEY2OEdIbDVlWHF2K1AyNHJGeTUwdEJESUdvMHJsNjlpZ3NYTGlBckt3dlYxZFYxdHUvZXZYdTlRNjkyN2RwaDQ4YU5RbkEzZGVwVWpUWS8vL3d6VWxOVHRlNnpzcktDcjY4dit2YnRXK2VzMi96OGZMVndNVGMzVis5eHF2N055czNOUlo4K2ZUQnUzRGpzM3IwYlE0WU13YlBQUG9zdnZ2Z0NodzRkMG5wc1JrYUdSdG1GUzVjdVljMmFOUUNBQ1JNbUFLaDUvM1NWaXBrN2R5NysvZmRmdlV2SkpDUWtJQ0VoQVVCTllPbnI2d3VsVW9telo4OEtDNEZkdkhnUk5qWTJhTjY4dWRackZZdkZ5TS9QVnd2TTMzLy9mYTMxeUlHYXhiZzZkKzZNbDE5K1dldFRISFc1ZlBteVdxMTNBRUtOYzIyT0hEbWlzZTIxMTE0VHZqWTNOOGZ5NWN0UlZWVWw5Q3NTaVdCaFlWR3Z4ZVdJaUVnN2ZpY2xlb29WRmhiQzB0SlNhMzFESW5vMHFxcXFVRmxaaWNyS1NsUlVWR2g4ZlhjUXEvcGE5Y3RaYlVRaUVZeU1qSFQrTVRZMmhwR1JFY1JpTVVRaWtkNS8vdjMzMzRkeTNhcEhXbXVqSzN5c0s1VDg2cXV2aEpwMkowK2VGSUlMT3pzNytQajRZTisrZlZpOGVERVdMRmlnRm9iZXVIRUQzM3p6alZBU1FTUVNRU2FUWWNhTUdmRHo4NE8vdjMrOWErTGw1dWJDeHNZR1M1WXN3ZHR2dnkyTXBiWVB3clFGdEVETkN0c2hJU0dJaUlqQXFWT24xQmFIZVZJODg4d3pqKzFjdFFVRFJBMVplWGs1NHVQamNlWEtGVGc2T3NMZDNSMjJ0cloxQnFEM3UxRGczYk1xaHd3Wm9yRS9MUzBOcWFtcFd2ZXAxRFUyQUlpSWlMaXY4UUUxZFV1TmpJd3dZTUFBK1B2N0l5NHVEbXZYcnNXeVpjdUVCU2gxbGNLNTk5L1U5UFIweko4L1h3Z05WZCtUTFN3c2RKWklVQzJ1cGU5N1BHblNKTHoxMWx0cTI1eWRuZkhMTDcrZ1g3OStrTXZsT0hYcUZMeTl2VFhlTzdsY0RxQm00Y3RGaXhhcDFVWHYyYk1uU2t0TGtaS1NvdkZ2UkZoWUdKNTc3am1kWlJEZWZmZmRXc2Q4NzR6YkI3Vmh3d1pzMjdZTmNYRnhhaDlhS3BWS0pDWW1vbnYzN2pyL1BTUWlvcm94b0NWNmloVVVGTEM4QWRGRFVsMWRqYkt5TXBTWGwydjg5KzRRVmxmWWFtSmlBbE5UVTVpWW1NRE16RXhZWEVQYkh4TVRFK0ZyaVVRaUJLK1B3c01LYU8vbTdPejhVUHN6TVRFUnZqNTQ4Q0JjWEZ5RWNVK1pNZ1hwNmVsSVNrcENVbElTZXZYcWhkemNYR3pidGcwSERoeUFRcUdBalkwTlB2amdBM1RxMUFuZmZmY2Q0dUxpc0hQblR1emF0UXVlbnA3bzJiTW52THk4MEtwVks1MmhRM2g0T0g3Ly9YZVltcHJpNVpkZlJsSlNFazZkT2lXVWNWRFYrYnRiYlROb1ZjUmlNV2JNbUlGMzMzMVhyd1YzN3Y3L3E2NkZlZWJNbVlQV3JWdlgycVl1OTd1SXp2MVF2YWRFallsQ29jQ3VYYnRRWEZ5TXdZTUhvMDJiTm9ZZTBrT2pxd2F0UHNyTHkyRnNiQXdyS3l2Y3ZuMGJ1V0dMWGdBQUlBQkpSRUZVa1pHUmVPT05OOUNwVXlkaFZxNCtNMmovL1BOUEJBVUZ3ZFRVRksxYXRjSWZmL3p4Z0ZlbHY5NjllMlAzN3QzSXk4dkR0V3ZYVUZSVXBMV1VqV3FHckZLcFJIcDZPdWJNbVlORml4WUorNk9qbzNIZ3dBRkVSMGRyekw2dGpXb3hUYUFtekwzWDNMbHowYkZqUjdWdDE2NWQwN2xJNWQyelpmV2hVQ2h3NHNRSmJOMjZGVGR1M01DMGFkUGc3Kzlmcno2SWlPaC9HTkFTUGFXcXE2dFJVbEtDbGkxYkdub29SRTg4cFZLSmlvb0tTS1ZTU0tWU2xKV1ZhWVN3TXBsTTdSaVJTQVF6TXpPWW01dkR3c0lDOXZiMk1EVTFoWm1aR1V4TlRZVS9abVptTURFeGFWU3pSaDcyckJ5VlAvNzRBMWV1WE1Hb1VhTVFFeE1EQURBeU1zTDgrZk9Sa0pBQVUxTlRCQVlHSWprNUdVcWxFaEtKQkVPSERrVkFRQUNzcmEwQkFMTm16Y0x3NGNPeGZ2MTYvQjk3ZHg0WFpibTNBZndhR0pCTjlrMEVCVVZUV2NSQUZGeFJzVFNzTUMzVE1zdnltR2wyOU5YS2syV1pDMUtXYVptYTVTNmMxRnh3U1VKVEF3VTMxRFJBRUJGRUJHVVpobEZnbHZjUDNubGV4eGxnWEdmQTYvdjUrRG5PY3ovTGIrYVF6Rnh6UDc4N0xTME41ODZkdzdsejV3QUFpeFl0UXFkT25YRDI3Rm1rcDZjalBUMWR1Q1YzNzk2OUFBQnZiMitNR1RNR3RiVzErTzkvLzR1Ly8vNGJBT3I5TWt3OVU3a3hkODdBYmFqZjRKMGEyNitoMWIySnlEZ2NPM1lNSlNVbEdETm1ERnhkWFIvcnRYZnMyS0Z6KzVVclZ4b2M3OW16NTBQL0l1NXVFb2tFTmpZMnFLMnR4Wnc1Y3lDVlNvVVpxaUtSQ0dabVpuam1tV2VnVkNxRjJhNXFkMzZScGY1aUxUWTJGbkZ4Y1k4MW9JMktpc0xXclZ1eGZ2MTY1T2Jtd3NuSkNUMTY5TkRhcjZLaUFrRGQ3NWN2di93UzNicDEweGgvNmFXWGtKQ1FnQTBiTnR6VFlsOTkrdlFSWmt2ZkdkQzZ1Ym5odSsrK1E1czJiV0J0YmExeFRFQkFBTDc3N2p1ZGJZRFdybDJydFUxWDRGNVpXWW45Ky9kaisvYnRLQ29xZ3BlWEYyYk1tQ0cwZWlBaW92dkRnSmFvaVNvdkx3ZFFmMmhBOUtSUktwV29xcXBDVlZXVkVNUktwVkxoc1ZLcEZQWVZpVVJDOEdwdmI0OVdyVnJCeXNwSzJHWnBhUWtMQ3d1OWdyY25oZm9EOGFQc003ZDU4MmFJUkNJTUhqeFlDR2lCdW5Bekx5OVA2TnRuWm1hR1o1OTlGcU5HamRJWmVQajQrR0RldkhuSXo4L0huajE3a0ppWUNITnpjd1FGQmVIQWdRTTZGNDE1OTkxMzBiMTdkK0YyMTdmZmZodWhvYUdZTzNjdXlzdkw4ZHR2djhISnlRa3Z2dmlpeHMrRlBzSDg5ZXZYSVpWS2hkWEE2MXVFSmlZbUJuLzg4UWRhdFdxRlZhdFdzWDBOVVJOMzY5WXRwS2Ftb252MzdvODluQVVnOUdTOTEzRTNOemU5QXRyWnMyZmZWMTFBM2IrTGpvNk9XTHAwS1M1ZXZLZ3g1dW5waWZqNGVFeWFOQWtoSVNFWVAzNjh4bmhWVlJYUzB0SUExTFZ3R0RwMDZDTVBsSFZwM2JvMSt2ZnZqMzM3OWtHbFVtSHk1TWs2ZjBlcTd3aHhkM2ZYNnFNTzFMV2s2TmV2SHc0ZVBJaHg0OGJkOTNQSnljbkIyclZyTVhMa1NIVHUzQm1iTjIrR1JDTEIrUEhqWVdwcWltWExsa0dwVkdMcTFLazZqOWQzd2JGWFhua0ZjcmtjUVVGQitOZS8vb1ZldlhyeC9SSVIwVVBBZ0phb2lWSUh0STlpQVNBaVl5YVh5MUZaV1FtSlJLTHhwNnFxU21OV2pmcldTVnRiVzNoNGVNREd4Z2JXMXRhd3NiR0JwYVVsUDB6Y0k1bE1CZ0JhczNFZWxoTW5UdURFaVJQbzNyMjd6cjZvZ3dZTlFrcEtDcDU3N2psRVJVWHB0VGlpbDVjWC92V3ZmMkg4K1BISXo4K0hTQ1NDaTRzTFdyWnNpZERRVUlTSGgrT0hIMzdBelpzM01YejRjSzNqQXdNRGhabGJOVFUxK09HSEg1Q2Ftb3FaTTJjSzF4ZUpSSTMyR042OWV6YzJiOTZNcUtpb2VqOFkvL1BQUDBoS1NnSUF2UC8rK3d4bmlacUIzTnhjS0pWS2c5M3RWTitYUWJHeHNkaS9mMys5NC9xYU9uV3F4aTMweGNYRitPaWpqL1E2OXZMbHkyamJ0aTNNek13d2FkSWtMRjI2VkJpcnFxb1NGdkZLU0VoQVFrS0MxdkZ6NXN3QjhIZ1h5cFhMNVNnb0tFQnViaTU2OSs0dHpQSTllUEFnVEV4TUVCb2Fxdk80M054Y0FFQ2JObTNxUFhkMGREUU9IVHFFczJmUElqSXlVcTk2VHB3NGdXdlhydUhNbVRNQWdLU2tKSWpGWXJ6NDRvdTRlZk1tTm03Y2lJNGRPd3FoY1hWMU5YNy8vWGYwNzk5ZnEvVUJBTDJ2TzN6NGNBd2RPbFFqMEYyMmJCbTZkZXRtbEwzV2lZaWFDZ2EwUkUxVWVYazVyS3lzTkhvM0VqVW5Db1VDRlJVVk9vTllOVk5UVTdSczJSS09qbzVvMjdZdGJHeHNoRC84YitQaFVyL3VqeXFnWGJWcUZRRGcxVmRmMVRudTUrZUhqUnMzUWl3VzYvMGhVaTB4TVZFSVNMcDA2WUl0VzdZSU0xOVhybHhaNzNHWEwxOUdTVWtKTEMwdE1YYnNXS3hldlJvblQ1N0VoQWtUOE5WWFh3bTNpRGEyR3Z0ZmYvMEZBR2pidHEzT2NaVktoZSsvL3g0cWxRcURCZzFDU0VpSXh0Zy8vL3lETGwyNjZQMThpY2c0cUc5dGQzRnhNWEFsajRhenM3UEdJbHQzTG43VkVLbFVpdHpjWEVSRVJPREZGMStFU3FVU0F0b3JWNjVnenB3NXNMS3lncE9URTZLam96VjZaUjg2ZEFocjE2NUZZR0RndzMweU9tUm1aaUk5UFIwQUVCY1hoNTkvL2xsb2g3Uno1MDVjdlhvVml4WXRncFdWRlc3ZnZvMlBQdm9JQ3hZczBKcUpldmJzV2JpNHVEUVlKbmZ1M0JscjE2NkZ1N3Q3Z3pYdDI3Y1A2OWF0QXdBc1hib1U5dmIyQ0F3TXhNV0xGekZ5NUVpTUd6Y081dWJtK1BycnIxRlRVNE9KRXljS3g3N3p6anRJU1VuQmtpVkxzSExsU3EzWnZqLy8vTFBXOVhUMVFuLzc3YmUxdHFXa3BFQWlrVENnSlNKNkFBeG9pWnFvaW9vS3pwNmxacU8ydGhibDVlVW9MeTlIV1ZrWnlzdkxJWkZJaEptSnBxYW1zTFcxaGJPek05cTFhd2RiVzF2WTJ0ckMydHFhTTJFZkUvV3NmWFd2MTRmTnk4c0xycTZ1Q0FnSXFIZWZPejlNaWtRaW5UTnQ3MVJRVUtBMXUvVmVXalFjT1hJRUFOQzllM2VNR0RFQ2dZR0IrT0tMTCtEZzRDQ0VFbVptWnNMSzRVRGR2ODEyZG5iQzQvejhmR0gyYnQrK2ZYVmVaK3ZXcmNqTXpJU2pveVBlZSs4OVlidGNMc2YwNmRPUm1abUpiNzc1QnAwN2Q5YTdkaUl5UFBXL1AvekNVTk94WThlZ1Vxa1FGQlFFQ3dzTDNMcDFDd0NFZnJRdUxpNzQ3TFBQY1AzNmRjeWFOUXVuVDUvR3lKRWpzV3ZYTHB3OWV4WXhNVEVQOUx0SXBWS2hzckpTNS91SDlldlhDNHVUZmZQTk53RHEyb20xYTlkTzQ4L3AwNmNSRXhNRGtVaUVtSmdZSWF5ZE1tVUtaczZjS2ZTaWxjbGtTRTlQeDRBQkF4cXQ2ODV3dHI0N002eXNyTkNwVXllTUdqVUszYnAxRTM0WFJVWkd3c0hCQWVibTVqaDc5aXgrLy8xM1BQUE1NeHFMMHRuWjJlR2RkOTdCNHNXTHNXM2JOcno4OHNzYTU3NHpiTmRGL1hvcGxVcU45ajVLcFJKbFpXVUdhVE5CUk5TY01LQWxhb0tVU2lVcUtpclFxbFVyUTVkQ2RNOXFhMnRSV2xvcUJMRmxaV1dRU3FYQ3VMb3ZyS2VuSit6dDdXRm5ad2NyS3lzR3NRYVdrNU1Eb1A1Wm9BL3FoUmRldUtjUGR5MWF0TkE1MitkT3c0WU53KzNidCsrcm50dTNiMlA3OXUwQWdQRHdjQUJBeDQ0ZDhjTVBQK0QyN2R2Q1RERUxDd3VVbFpWQm9WREExTlFVNzczM0h0cTJiU3VzS3E2ZVBldm41NmR6OWxSaFlTSFdyRmtEQUpnK2ZUcHNiR3lFTWJGWWpDNWR1dURDaFF0WXVIQWhmdnp4UjFoYVd0N1g4eUdpSjhkZmYvMGxMSUNvUzE1ZUhnQmcyN1p0RFo3bnp0WXY2OWV2eC9yMTZ6WEc2K3RCMjloQ1Z6dDI3SUNibXh1ZWV1b3BqZTFtWm1aWXRHZ1JIQndjWUdwcUNuZDNkN3o2NnF0WXRtd1pUcDQ4Q2FCdUZtaERyUUxxODgwMzMrRFdyVnN3TnpmSDFhdFhVVjVlcnZOM1Rvc1dMZUR2N3c5ZlgxKzBiOThlN2R1MzExanZRU2FUWWRXcVZVaElTSUNibXh1Ky9QSkxlSHQ3bzFPblRyQ3hzY0g4K2ZQeHlTZWZZT0RBZ1hqNzdiZng1NTkvb3FhbUJ2Mzc5MisweHBxYUdpSE1WN2N0c0xDdzBOaW5iOSsrOVg3WkI5VDFQWTZOallXTmpZM09tYTdQUHZzc3RtL2ZqbzBiTjJMdzRNRTZKM3RrWjJmRHdzSUNseTVkQWdDaDFZLzZkOWl2di82S1RwMDZDZnVmUG4wYWNya2NIVHAwYVBRNUVoRlIvUmpRRWpWQmxaV1ZVQ3FWR3JPMGlJeVJlcGJLelpzM2hUOFNpVVFZdDdHeGdZT0RBM3g4Zk9EZzRBQjdlM3YyM2pSUzJkblpBUERJUG9BMU5IUFdFSGJ0MmdXSlJBSm5aMmVORDhQcTJkdHFWbFpXS0NzcmcwUWlnYlcxTllxTGkxRlpXU244SEt0bjRmYnAwMGZyR25LNUhBc1dMRUIxZFRWZWVPRUZuZjBMMzN6elRhU21waUkvUHgvTGxpM0RqQmt6SHZaVEphSm1adWZPblRoOStuU2oreTFmdnJ6QjhUc0QydWVmZng0dnZ2amlQZGV5ZmZ0MjdOeTVVM2hjV2xxS2dvSUN2UGJhYXpxL2VQM25uMzl3N3R3NVpHWm1JaXNyQ3kxYXRNRGd3WU1SR2hxS1AvNzRBNnRYcjhhNmRldmc2K3VMenAwN1k4S0VDWHA5Z1Z0YVdvcGp4NDRKajUyZG5URjU4bVN0L2U2ZVZYcW5pb29LVEpnd0FhV2xwZWpWcXhlbVQ1K3VNWk8zUjQ4ZVdMWnNHZWJObTRmRGh3OWorUERoU0VsSlFaczJiZkQwMDA4M1d1Tzc3NzZMZ29JQ21KbVpvYnE2R2lLUlNLUGxqVDRTRXhOUlZGU0VHVE5tNlB5Y0lCS0o4TzY3NzJMR2pCbjQ0NDgvTUdMRUNLMTk1czZkaThMQ1FtRi9kZTJSa1pGSVNVbkI2dFdyTldiNFdsaFlZUERnd2NLWG1VUkVkSDhZMEJJMVFWd2dqSXlWZW5ic25ZR3N1ajluaXhZdDRPVGtoTFp0MjhMSnlRbjI5dmJDckF3eWJyZHYzeFkrN0Q4Sk0yUUtDZ3F3ZHUxYUFNRElrU01iL0RtMXQ3ZkgxYXRYVVZKU2dyS3lNcWhVS21GMjE5V3JWNFhWeVh2MzdxMXhuRXFsd3JmZmZvdU1qQXkwYTljT0V5Wk0wSGwrYzNOelRKczJEZE9tVGNQKy9mc1JIaDdPSG45RTFLQkZpeFk5MVBPRmg0ZkQzOSsvMFZ2Z2RRa01ERVJaV1pudzJOSFJFWXNXTGRKWU9NM0V4QVJlWGw0UWk4V29xcXBDVmxZVy9QMzlNWGJzV0hUdDJsVm9UZE8zYjErVWxwWWlPVGtacDA2ZEFnQ05jUGFGRjE0UVdndmNiZTdjdVZDcFZGQ3BWQkNKUlBkMVY0NmRuUjFHakJnQloyZG5SRVJFNk56SHk4c0wzMy8vUFM1ZXZJaU9IVHZpNDQ4L1JrRkJnZGIxd3NQRGhUN21hcSsrK2lvdVg3NE1vRzdXYW5Cd01QejgvUFNxYmZ6NDhRZ0lDRUNuVHAzZzYrdmJZTi95b0tBZ2ZQWFZWOEpDWWY3Ky9ocEI3WHZ2dlllYk4yOUNMQmFqUTRjT1FwMDJOamFJalkyRlNxV0NVcWtVOXRlMzl6QVJFVFdNQVMxUkUxUmVYZzZ4V1B6SUZ1c2gwbGR0YlMxdTNMaUJrcElTRkJjWG83eThYUGp3WTI5dkw0U3hUazVPL0hsdHd2NzY2eS9jdm4wYkxpNHV6WDZ4S3JsY2pwaVlHRlJYVjhQTHl3dFJVVkVON3UvdTdvN3o1ODhqTnpkWCtBQ3U3dm1YbEpRa1BIWjFkUldPS1Nzcnc1SWxTNUNjbkF4cmEydDgrdW1ucUsydFJVVkZCYXFxcWlDVlNsRlJVU0gwWmE2b3FJQ3RyUzBxS2lxd1pNa1NCQVFFYU16aUpTSjZsRDcvL1BQN1ByWmZ2MzdvMTYrZnhyYTd2K2k3czJYTnM4OCtpMmVmZmJiZTh6azZPbUxZc0dFWU5teVkxbGpIamgwMWVxN2U3WDZEMlR1TkhEbXkwWDFNVFUyRkZnQXVMaTQ2RjRuVDlab09HalRvdnVzYU5XcVU4SGQ5ZmsrcncxbWdyczk2OSs3ZGhjZTY3dWE0azBna1lpaExSUFFJTUtBbGFvTEt5OHRoYjIvUG5wejAyTW5sY28xQVZqMWowTlRVRk03T3p2RHo4NE96c3pNY0hCenVhVEVtTWw1S3BSSy8vdm9yZ0xvUGo4Ynk3MDUxZGJYTzFhWHYzcWNobFpXVktDOHZGM3IrS1pWS0xGaXdBQmtaR1RBMU5jVkhIMzNVNk9JK25UcDFRbEpTRW5idTNDa3NtcUtlOGFRT2FPK2VQWHZpeEFra0p5Y0RxT3NYK09hYmI5YTdJTXpkeXNyS3NHelpNc3lhTlV1di9ZbUlpSWlJeVBqeDB6TlJFMVJSVVhGZnQ1a1IzU3VWU29YUzBsSVVGUlhoK3ZYcktDMHQxUXBrWFZ4YzRPam9xTEdpTHpVZkNRa0p1SFRwRXNSaU1ZWU1HV0xvY2dRcWxRcjUrZm4zZkZ4UlVSRW1USmdBYTJ0clNLVlNWRmRYQzdPNVZxMWFoY09IRHdPb1c0aW1vWmxZYWhFUkVWaTllald5c3JJQUFKYVdsdWpac3ljeU1qS0VIbjUzdHlUbzM3OC9WcXhZZ1lxS0NxaFVLdGphMnNMQndVSG93Mnh2YnkvODNjN09UdGoyOTk5L0l6WTJGZ2NQSGtTL2Z2M1k2b0NJaUlpSXFKbGdRRXZVeE55NmRRdlYxZFZjSUl3ZW1kdTNiNk9vcUVnSVpXdHFhbUJpWXNKQTlnbmw0K01ETXpNenZQenl5MmpWcXBXaHl4RllXRmhnMTY1ZERlNHpiTmd3M0w1OVcyT2JtNXNiUkNJUmJ0eTRBUUJvMWFvVkprMmFCQUFZTW1RSUVoTVRFUlVWaFpkZWVrbXZPdXpzN0RCcjFpeDg5OTEzVUNxVmVQLzk5MkZsWlFXRlFvR2dvQ0NVbFpWcHJUaHVabWFHNzcvL0htWm1ackMzdDlmN3Z5VVBEdzhrSlNVaFB6L2ZhR1l5RXhFUkVSSFJnMk5BUzlURWNJRXdldGhVS2hWdTNyd3BoTExxeFR5c3JhM2g1ZVVGZDNkM3VMcTZzbVhCRXlvZ0lBRC8rYzkvN25rbDZRZGxabWJXYUh1Qit5RVNpYkJqeHc0QUVQb2xxN1ZwMHdiZmYvODkzTnpjN3VtY1lXRmhDQXNMMDlqbTUrZUgyTmhZeU9WeW5jZmM2elhVWnM2Y0NXdHJhMWhZV056WDhVUkVSRVJFWkh6NGFadW9pU2t2TDRkSUpPSU1Xbm9nQ29VQ1JVVkZ1SHIxS3E1ZHV5Yk1rblYxZFVWUVVCRGMzZDNSc21WTFE1ZEpSc0lRdDlMdjJiT24zckhFeEVTOXp0SFlERnRkczFEdk56aXR6OFArWXNQSnllbWhubytJaUlpSWlBeVBBUzFSRTFOZVhvNldMVnR5OVZTNlp6VTFOYmgyN1JxdVhyMktvcUlpS0JRS1dGaFl3TlBURXg0ZUhuQjFkZVhQRlJFUkVSRVJFZEZqeG9DV3FJa3BMeStIbzZPam9jdWdKdUxXclZ1NGV2VXFybDY5aXBLU0VxaFVLdGpZMk1EWDF4ZXRXN2VHbzZNamUxa1NFUkVSRVJFUkdSQURXcUltUkM2WFF5cVZ3c2ZIeDlDbGtCR3JxYWxCUVVFQnJseTVncEtTRWdDQWc0TUQvUHo4NE9IaHdmWVlSRVJFUkVSRVJFYUVBUzFSRTFKUlVRR0FDNFNSTnJsY2pzTENRbHk1Y2dYWHIxK0hVcW1FdmIwOUFnTUQ0ZW5wQ1d0cmEwT1hTRVJFUkVSRVJFUTZNS0FsYWtMS3k4c0JNS0NsT2txbEVrVkZSYmh5NVFvS0N3dWhVQ2hnWTJPRFRwMDZvVTJiTmx6a2k0aUlpSWlJaUtnSllFQkwxSVNVbDVmRHdzSUNGaFlXaGk2RkRFZ2lrU0EzTnhkNWVYbW9ycTZHcGFVbDJyZHZqelp0MnNEQndjSFE1UkVSRVJFUkVSSFJQV0JBUzlTRWxKZVhjL2JzRTZxMnRoYjUrZm5JemMxRmFXa3BURTFONGVucENXOXZiN2k0dUhDaEx5SWlJaUlpSXFJbWlnRXRVUk9oVXFsUVVWRUJYMTlmUTVkQ2oxRkpTUWt1WDc2TS9QeDhLQlFLT0RvNklqZzRHRjVlWGpBek16TjBlVVJFUkVSRVJFVDBnQmpRRWpVUlVxa1VDb1dDTTJpZkFMVzF0Y2pMeTBOMmRqWXFLeXZSb2tVTHRHL2ZIdDdlM3JDenN6TjBlVVJFUkVSRVJFVDBFREdnSldvaXVFQlk4MWRSVVlHY25Cems1ZVZCTHBmRDFkVVYvdjcrOFBEd2dJbUppYUhMSXlJaUlpSWlJcUpIZ0FFdFVSTlJYbDRPVTFOVHRHelowdENsMEVPa1ZDcFJXRmlJN094c2xKU1VRQ3dXdzl2YkcrM2J0NGV0cmEyaHl5TWlJaUlpSWlLaVI0d0JMVkVUVVY1ZURsdGJXeTRHMVV6VTFOUWdKeWNIT1RrNXVIWHJGbXh0YmZIMDAwK2piZHUyRUl2NVR6TVJFUkVSRVJIUms0SXBBRkVUSVpGSTRPcnFhdWd5NkFGVlZWWGg0c1dMeU0zTmhWd3VSK3ZXcmRHaFF3ZTR1TGdZdWpRaUlpSWlJaUlpTWdBR3RFUk5nRnd1aDB3bTR3SlJUVmhaV1JreU16TlJVRkFBRXhNVGVIdDdvMlBIanJDeHNURjBhZFRNbVpxYVFxRlF3TlRVMU5DbGtCSGh6d1FSRVJFUmtmRmdRRXZVQkVna0VnQmdUOUltcUtpb0NKbVptU2d1TGthTEZpM1FwVXNYdEcvZkhpMWF0REIwYWZTRXNMUzBoRlFxNVJjOHBFRXFsY0xLeXNyUVpSQVJFUkVSRVJqUUVqVUpER2libnNMQ1FseTRjQUZsWldXd3NiSEIwMDgvRFc5dmI4NVlvOGZPeGNVRmhZV0ZER2hKUTJGaElaeWRuUTFkQmhFUkVSRVJnUUV0VVpOUVVWRUJzVmpNMlU1R1RxVlNDY0ZzZVhrNTdPenMwTE5uVDNoNmVuSnhOektZdG0zYjR0aXhZeWdySzRPRGc0T2h5eUVqVUZaV2hwczNieUlzTE16UXBSQVJFUkVSRVJqUUVqVUpFb21FczJlTm1FcWx3dFdyVjNIaHdnVlVWRlRBM3Q0ZTRlSGg4UER3WURCTEJpY1dpOUdsU3hmOC9mZmY4UGYzWjBqN2hDc3JLOFBmZi84TlB6OC96dWduSWlJaUlqSVNER2lKbWdDSlJBSlhWMWREbDBFNkZCUVU0UHo1ODVCSUpBeG15V2c1T2pyQ3o4OFA1OCtmaDVPVEV6dzhQR0JqWThPQTdnbWhVQ2dnbFVwUldGaUltemR2d3MvUEQ0Nk9qb1l1aTRpSWlJaUkvZzhEV2lJako1ZkxJWlBKT0lQV3lCUVhGK1BzMmJQQ2JlTzlldldDaDRlSG9jc2lxcGVqb3lONjl1eUp2THc4WkdSa1FDYVRRYUZRR0xvc2VneE1UVTFoWldVRloyZG45T3paRTJJeDMvNFJFUkVSRVJrVHZrTW5NbkxxQmNLNHdJOXhLQ3NydzdsejUzRDkrblcwYk5rU1lXRmg4UFQwTkhSWlJIb1JpOFZvMzc0OTJyZHZiK2hTaUlpSWlJaUk2UDh3b0NVeWNoVVZGUURBR2JRR0pwVks4ZmZmZnlNL1B4K1dscFlJRGc2R2o0OFBXeGtRRVJFUkVSRVIwUU5oUUV0azVDUVNDY1JpTWF5c3JBeGR5aE9wcHFZRzU4K2ZSMDVPRHNSaU1RSURBK0hyNjh2ZW5VUkVSRVJFUkVUMFVEQ2dKVEp5RW9tRXMyY05RS1ZTSVRjM0YrZk9uWU5jTGtmSGpoM1JxVk1ubUp1Ykc3bzBJaUlpSWlJaUltcEdHTkFTR1RtSlJBSlhWMWREbC9GRUtTMHR4ZW5UcDFGYVdnbzNOemQwNjlZTkxWdTJOSFJaUkVSRVJFUkVSTlFNTWFBbE1tSzF0YldReVdTY1FmdVlWRmRYNDl5NWM4ak56WVdWbFJYQ3c4UFJ1blZyUTVkRlJFUkVSRVJFUk0wWUExb2lJMVpaV1FtQUM0UTlhaXFWQ2prNU9majc3NytoVUNqUXBVc1hkT3JVaVgxbWlZaUlpSWlJaU9pUlkwQkxaTVFxS2lvQU1LQjlsRzdjdUlIVHAwK2p2THdjclZxMVFsQlFFR3hzYkF4ZEZoRVJFUkVSRVJFOUlVd01YUUFSMVU4aWtVQXNGc1BLeXNyUXBUUTd0Mi9mUmxwYUdnNGVQSWphMmxyMDd0MGJ2WHYzWmpoTFJFUkV6Y3BmZi8yRnp6Nzc3SUhQazV5Y2pDdFhyalM0VDE1ZUhwS1RrL1U2WDFaV0ZuNzk5ZGNIcmt1WDQ4ZVBZOTI2ZFRySDFxMWJoK1BIanpkNmppbFRwdURQUC8vVU9UWjc5bXhzMkxCQjczclVreTRhODhzdnZ5QXRMVTN2OHhJUlVmUEJHYlJFUmt3aWtjRFcxaFlpa2NqUXBUUWJTcVVTMmRuWk9ILytQRlFxRmZ6OC9QRFVVMCt4blFFUkVSRTFDN201dWJoNDhTSUdEeDRNQUNnb0tFQktTZ29BSUQ4L3Y5SGpMU3dzNE9MaW9yVjl6cHc1R0QxNk5ONTg4ODE2ajAxTVRFUjhmRHdTRXhNYnZjNlpNMmV3Y3VWS2pCdzVVdGlXbDVlSEN4Y3VOSHJzNE1HREczenZkdno0Y2Z6MjIyOFlPM2FzMXRqNjllc1JIUjJON3QyN04zaU5qSXdNbEphVzZoekx6TXlFbloxZG8zVUN3T0hEaHhFYkc0c1BQdmdBQXdjT2JIRGZUWnMySVRvNkdxR2hvWHFkbTRpSW1nOEd0RVJHVENLUndOWFYxZEJsTkJ0bFpXVTRmdnc0S2lvcTBMcDFhM1R0MmhYVzF0YUdMb3VJaUlqb29VbE5UY1hxMWF1RmdQWk9iNzMxVnFQSGg0U0VZTUdDQlkraXRFYWxwNmRqMmJKbGplN1h2MzkvV0ZwYTR0YXRXenBudWVibDVRRUE5dTdkcS9QNHZMdzhuV05EaGd6UnEwNkZRcUgzbC9zaElTSG8wcVVMRmk1Y2lOemNYSXdmUDU2VEw0aUlTQXNEV2lJalZWdGJDNWxNeHY2ekQ0RlNxVVJHUmdZdVhMZ0FTMHRMOU9uVEIrN3U3b1l1aTRpSWlPaXhTa3hNUkd4c0xFNmZQbzMxNjlkcmhJelYxZFY0NDQwMzRPZm5wL2Y1SWlNajlkbytaTWdRVEpzMkRVcWxFcm01dVFDQW16ZHZBZ0J5Y25LMGp0KzNiNS9PQURRaElRRkxsaXdSSGtza0VpeGV2TGplK3VvYk8zWHFGRTZkT3FXMVhkK0FWaTZYNngzUVdsbFpZZDY4ZVlpSmlVRjhmRHpzN2UzeDBrc3ZvYXFxU3VmK3RiVzFrRXFsV3R1dHJhMFo3QklSTldNTWFJbU1sRVFpQWNBRndoNlVSQ0pCV2xvYXlzcks0T1BqZzY1ZHU4TE16TXpRWlJFUkVSRVpSSFIwTkJJVEU3Rjc5MjQ4Ly96end2Yk5temVqdXJvYUw3endnckJ0NmRLbDJMbHpwL0I0MDZaTjJMUnBFNEM2c0hmcTFLa2E1MDVPVHNhSkV5ZTB0cmRwMHdZQUlKUEpNSEhpUkkyeE94OVBuanhaWSt6WFgzL0Z5cFVyNjIyWjRPYm1wblBzaHg5K3dHKy8vYVp6TERJeUV0SFIwWmcwYVpMV1dISnlNdWJNbVNNOFhyNThPWll2WHc0QVdMVnFGZDU1NXgxaGJOZXVYZGkxYTVmV09iWnQyNGFXTFZ0cWJCT0x4WmcxYXhiOC9mM3gzSFBQUVNLUllNU0lFVHFmVTBKQ0FoSVNFclMyYjlteVJlKzJDa1JFMVBRd29DVXlVZ3hvSDR4S3BVSjJkamJPblRzSE16TXo5T3JWQ3g0ZUhvWXVpNGlJaU1pZ2ZIMTlNV0RBQUt4ZXZScFBQLzAwUEQwOWNmTGtTY1RGeGVIZGQ5L1ZDQmNqSWlMZzQrTURBRml5WkFsQ1EwTVJGaFltakVkRlJXbWN1NmlvQ0NkT25ORGFybVp0YlkyMWE5Y0NBUGJzMllQNCtIamhNUUM5RnUrcVQzWjJOdkx6OHhFUkVZRTJiZG9nSkNSRTUzNGhJU0ZDWUh3M1gxOWZJVnhlc21RSit2YnRpMjdkdWdFQUhCd2NNRzdjT0FEQTJyVnI0ZS92aitEZ1lPSFljK2ZPNGVUSmsxb3phMi9jdUFGbloyZUlSQ0loL0xhMnRzYXNXYk8wcmo5Ly9ueUVob1ppMEtCQldtTnN5MFZFMUx3eG9DVXlVaEtKQkthbXByQ3lzakowS1UyT1RDWkRXbG9hU2twSzRPbnBpYWVmZmhvdFdyUXdkRmxFUkVSRVJ1Rzk5OTdEMmJObjhmSEhIMlBzMkxGWXVuUXBnb09ETldiVUFvQy92ei84L2YwQjFBV1d2cjYrOVlhditoQ0pSTUlYNXVxRmNCL1dGK2c3ZHV6QXZuMzdjUGp3WWZ6NzMvOUdWRlFVTGw2OGlDdFhybWpzcHc0L2s1S1NBQUR1N3U1Q1d3YzNOemZoK1MxWnNnUitmbjRhejNmTW1ERlFLQlJZczJZTnVuYnRpakZqeGdoamNYRnhXZ0h0OWV2WE1YSGlSSVNGaFdIcTFLbkMrMUd4V0l5SWlBaXQ1ekIvL255MGJ0MWE1eGdSRVRWdkRHaUpqSlJFSWhIZXVKTCtMbCsrak5PblQ4UEV4QVE5ZXZTb2Q0WUVFUkVSMFpPcVpjdVcrUHp6enpGbHloUXNXclFJYm01dStNOS8vbk5QN3p0MTNZYXY3aWVyYTh6VTFGU2p4NnRLcFlLSmlVbUQxMUFxbFhyWE5IMzZkUGo2K3VMSEgzL0VoQWtUOE4xMzMrSEFnUVBZc21WTGc4Y05HVExrbnZydTNyNTlHd0JnWVdHaGMvek9lbDFjWERCdzRFRHMyTEVEbHk1ZHdoZGZmTUVGZ0ltSVNDY0d0RVJHcXJLeUVrNU9Ub1l1bzhtNGZmczJUcDQ4aWNMQ1FyaTd1eU1rSkFTV2xwYUdMb3VJaUlqSXFGUlhWK1BBZ1FPSWk0dURRcUdBazVNVHJsKy9qaSsrK0FLalJvMUNVRkNRWHVlNWM3RXVmY1lzTEN3MEFscTVYTjVvK0ZwVFV3T3h1T0dQckJrWkdYQnhjWUdUa3hOZWVPRUYrUHI2SWprNVdTTUlyYStIN2VEQmcvVnVIU0NYeTNIcDBpV2gvZGpkYmNqVXorWE8wTm5FeEFTVEowK0d1N3M3VnE1Y2lTKy8vQkxmZmZlZFh0Y2pJcUluQ3dOYUlpT2tWQ29oazhuZzdlMXQ2RkthaElLQ0FwdzZkUW9LaFFMQndjRm8xNjZkb1VzaUlpSWkwbkR4NGtXY09YTUdoWVdGcUsydGJYVC9zTEF3aEllSFA5VHJiOSsrSFgvOTlSZGtNaGtDQWdMam1HeHBBQUFnQUVsRVFWUXdmZnAwK1BuNVllZk9uWWlMaThPTUdUUGc1dWFHc0xBd2pCczNUaXU4VkNxVnlNakl3TTJiTitzTlBkV1NrcExnNCtPajhiNHNOallXKy9mdjE5Z3ZNakpTK1B2ZGk0UlZWbFkyK0lWN1RVME41czZkQzVsTWhzbVRKMlBnd0lIdzgvUFRhMFpzZFhVMVZDcVYxb0plZDBwUFQwZFdWaGFLaTRzUkVCQ0F6WnMzQ3oxNEhSd2NkQjZqYTFid2lCRWo0T0xpZ25idDJrR3BWR0xQbmozMVhqTTNOMWZuREdSQXUrY3ZFUkUxSHd4b2lZeVFWQ3B0OUEwakFiVzF0VGg5K2pUeTh2TGc3T3lNME5CUUxxQkFSRVJFUnVYV3JWdElTa3BDWm1ZbW5KeWM0T3ZyQ3pzN3UwWm5qM3A1ZVQzVU9od2RIWkdWbFlXd3NEQU1HelpNSThTTWpvNUdWRlFVa3BPVDhlZWZmMElxbGNMYTJoclYxZFc0ZVBFaXpwOC9Ed0NJajQ5SFhGd2NQRHc4MEt0WHJ3YXZ0M0RoUW93ZVBWb2pvQjAvZmp4R2pSb0ZBRml6WmczKytlY2Z4TVRFQ09PblRwM1NPRWR4Y1RIczdPenF2WWE1dVRrV0wxNk1CUXNXWU9IQ2hUaDE2aFJtekppaDErdFJXVmtKQUxDeHNSRzJYYnAwQ2J0MjdjTEpreWNCQUVlUEhvV1RreE82ZCsrT1VhTkdvYXlzREh2MzdnVlExNkxoVHVyL1ArdjcvN1ZmdjM0QTZrTGxobVlmcDZlbkl6MDlYZWNZQTFvaW91YUxBUzJSRVpKS3BRQTAzekNTcG9xS0NxU2twRUFtazZGcjE2N28wS0VEKy9VU0VSR1IwZG02ZFNza0VnbUdEUnVHamgwN1B2THJqUm8xU2doQjczNjhhdFVxUkVaR3d0blpXV3VXcVptWkdmcjM3NC8rL2ZzTDI3Nzg4a3NjTzNaTWVCd1FFSUFSSTBZZ0lDQUErL2Z2UjAxTlRZTzFaR2RuQzdOQkhSd2MwS3RYTHpnNk9nS0FjS3lycTZ1d2VOYmRBVzF1Ymk1c2JXMlJrNU9EOXUzYjY3eUdtNXNidnY3NmE2eFlzZUtlMm9OZHUzWU5BSVI2QUNBek14Tjc5dXhCWUdBZ3JsMjdobkhqeG1rc0JEWnQyalNvVkNyczI3Y1BuMy8rT1Y1OTlWV01HVE1HWXJHNDBmZWh4NDRkZzdPek0zeDlmYlZtSDU4NmRRb2ZmdmdoQmd3WWdJOC8vbGp2NTBCRVJNMEhBMW9pSTZUK1JwOHphSFc3Y3VVS1RwdzRnUll0V21EQWdBSDEzbUpHUkVSRVpHZ2xKU1VZTTJiTVkxMGNTcUZRM1BjK0ppWW1RdGpZcDA4ZmhJZUhJeVFrQktOSGo0YS92Nzl3aS8rS0ZTc2drVWdhdkVaYVdoclMwdElBQUowNmRkS1lkWnVUazRPU2toSjg5dGxubUR0M0xzek16RFNPTFNvcVFtRmhJVzdjdUlHSkV5YzIyRkxCMU5RVWt5Wk5nbHd1eDhLRkN6Rm16Qml0R2NnWkdSbll0V3NYSEJ3Y1lHSmlna09IRHNIYzNCeisvdjdDUHVIaDRlalZxeGRzYlcwUkdSbXBzNzNDcFV1WDRPSGhBU2NuSjJ6WXNBRXBLU21JalkwVlhqT0ZRcUd6Yis1UFAvMEVtVXlHVFpzMmFXeFhLcFZZdm53NWJHeHNNSEhpeEhxZkl4RVJOVzhNYUltTVVHVmxKU3dzTEJwZEZPRkpvMVFxY2ViTUdXUm5aOFBOelEwOWV2UVFabHdRRVJFUkdSTzVYQTRBNk42OSsyTU5ad0hnMldlZmJYQThQajRlOGZIeE9zZjY5KytQLy96blB3RHFGdEdxejlhdFcxRlVWSVRNekV6aDl2MDdSVVpHWXZUbzBYanp6VGUxeHZMejgxRlNVb0tBZ0FDY1BuMGFYM3p4QmViTW1RTnZiMjlFUlVYQnhNUUV1M2Z2QmdDRWhJUWdKU1VGUU4xck9XZk9uSHJmLyszWnN3ZEpTVWx3Y1hIQitQSGpOY1pzYlcyUm1KZ290Q1p3Y1hIQmh4OStDSHQ3ZXh3L2ZoejI5dmJvMEtGRHZjOVhYWGRXVmhaR2pCaUJkOTU1QnhzM2JrUitmajVzYlcyRmdMbTZ1aHJsNWVXb3JLeUVqNDhQZ0xyMUV2THk4aEFkSGExMXptM2J0dUh5NWN1WU5tMmFNT25nMEtGRGlJdUxRMnhzTE8rb0l5SjZRakQ5SVRKQ1VxbVVzMmZ2Y3V2V0xSdzllaFEzYjk1RTU4NmQ0ZWZueDVZR1JFUkVaTFRLeXNvQVFBanBIcWZaczJmWE96WjM3bHowNnRVTEF3WU0wRGwrTDJIeTc3Ly9qbzBiTjhMVTFCUzllL2ZXK3pqMWJOaEpreWFoc0xBUTgrZlB4MWRmZllXWk0yZWlhOWV1S0M0dXh2YnQyOUd1WFR0MDY5Wk5DR2pkM056ZzV1YUczYnQzbzBlUEhuQjJkaGJPS1pGSXNHYk5Hamc1T1dIMDZORmExL1R3OE1EKy9mdWhVQ2lnVXFrMEprSWtKaWJpNE1HRDJMWnRXNFB2d2VQaTRnQUFFUkVSTURFeHdldXZ2eTZNcVdmYlNxVlNYTGh3QWZQbno4ZlBQLzhNTHk4dkhEbHlCQURRdDI5ZmpmTVZGaFppelpvMUNBNE94cEFoUTRUdE5qWTJ5TTdPeHVMRmkvSHBwNS9xOTZJU0VWR1R4b0NXeUFoVlZsYkN3OFBEMEdVWWpaS1NFaHc5ZWhSS3BSSzlldlhpYTBORVJFUkdyN3E2R2tEZFRNM0g3ZTRnOEc2ZW5wNk43cU9Qc1dQSElqTXpFd3NYTHNTMzMzNExYMS9mUm8rcHFxcENRa0lDMnJScEExOWZYL2o2K2tLaFVHREJnZ1hvM0xremhnNGRpdm56NTZPNnVocVRKMC9HcFV1WHRNNnhjdVZLWkdabVl0cTBhY0syMWF0WG83S3lFck5temRMWm1rRE4xTlJVYTF0UlVSRmF0bXpaWURpYmtaR0J4TVJFK1BuNTZld2xyRjdNN01hTkc3aHk1UXBNVFUzUnFsVXJBSFV6WWgwZEhUWDYvc3JsY2l4WXNBRG01dVphQzVzRkJ3Y2pLaW9LQ1FrSjJMdDNyMFo0UzBSRXpaT0pvUXNnSWsyMXRiVzRmZnMyYjJmNlA1bVptVGgwNkJBc0xDd3dhTkFnaHJORVJFVFVKS2h2cFRjM056ZHdKWStPU0NUQ3pKa3o0ZTd1amhzM2J1aDF6TnExYTFGWldhbHh1MzlFUkFRKytlUVRSRVJFWVA3OCtUaC8vanpHamgyTGdJQUE0WTRwOWV0WlUxTURtVXltTWRQM3pKa3oyTHQzTHdJREF4RVJFYUZSSDFEMy9ybytjcmtjVjY1Y2diZTNkNzM3U0tWU3pKOC9IeXFWU3F0MWdwbzZqTTNPemtaV1ZoYTh2YjBoRm91Um41K1BuSndjaEllSEMvWElaREo4L3ZubnlNek14TXlaTTRYRnpXcHJhM0hqeGczazVPUWdPRGdZWm1abVdMNThPWXFLaXVxdGpZaUltZ2ZPb0NVeU1sS3BGQUFYQ0t1dHJjWHg0OGR4OWVwVnRHblRCaUVoSVRwblBCQVJFUkZSbmNqSVNMMzJhNmdIcmRxbVRadGdaV1VGTXpNeklYelY5VjdNM3Q0ZXExYXRnbEtwRkxhVmxKVG8zRDg5UFIzYnQyK0hsNWVYVnAvYzBOQlF6SnMzRDhlT0hVTlVWQlJlZSswMUFJQ1ZsUlVBWU1lT0hYanFxYWVRbnA0T0FFS2dLcFBKRUJzYkMxTlRVN3ovL3ZzYTUzUnpjd01BeE1URUlDQWdRS3QyaFVLQnRMUTBWRlZWb1d2WHJwQklKQ2d0TFJVVzdCV0x4YmgxNnhZKytlUVRYTHQyRGM4Ly83ek84d0NBbDVjWDNOemM4Tk5QUDZHNnVob3Z2L3d5QU9EZ3dZTUFvTkVDWXRPbVRUaDI3QmpNek15d2N1VktmUFBOTjZpcXFoSm1YZCtwdHJZV2l4WXR3dGRmZjgzMlhrUkV6UmdEV2lJam8zNUQrQ1FIdEJLSkJDa3BLWkJLcGVqV3JadGV0OHNSRVJFUlBlbG16WnIxME01bGEydUxyVnUzNHBkZmZoRzJkZTdjV2VlK0lwRUlSNDhleGJ4NTgyQmxaWVhidDIvcjNEOHJLd3Npa1FqLy92ZS90UmJEWGJod0lZNGRPNFpSbzBiaHJiZmVFcmIzN05rVFhsNWUrUDc3NzRWdFFVRkI2TkdqQndEZzZ0V3JVQ2dVR0RseUpOcTJiYXR4em1lZWVRYnA2ZWxJVFUwVitzRGV6Y3JLQ29NSEQ4YW9VYU53K2ZKbFRKNDhXWGhPL3Y3K09ILytQREl5TXVEbjU0ZUpFeWZXKzNxcG45ZUNCUXZnNGVHQjRjT0hBd0NTa3BKZ1kyT0RybDI3Q3ZzT0hUb1V4NDhmaDZPakl4d2RIZUhnNEFCN2UzczRPRGpBenM0T2RuWjJzTGUzaDcyOVBiNzY2aXNjT0hBQXUzZnZSbFJVVkwzWEp5S2lwazJrVXQ4clFrUkc0Y0tGQzdodzRRS0dEeDhPRTVNbnJ3dEpRVUVCMHRMU1lHNXVqckN3TU9HV0x5SWlhdHBTVWxKdzlPaFJUSjgrM2RDbEVEMFc4Zkh4S0Nnb2FOSS84NWN1WFJLQ3phZWVlZ285ZS9hc2Q5OGJOMjVnMzc1OVVDcVZNREV4UVljT0hZUVE5VTVuejU1RllHQ2cxdmFjbkJ4Y3VYSkZvMFdCbWtxbFFuRnhNUlFLQlN3c0xPRG82S2d4THBQSklCYUxIN2lkUkhWMU5WSlRVeUdYeStIbDVZVU9IVG9BQUk0ZVBZckF3RUJZVzF2Zjh6bHpjbkpRVUZDQWZ2MzYzVmROWldWbFNFaEl3TWlSSTJGaFlYRmY1eUFpSXVQSGdKYkl5S1NtcHFLMHRQU0pYQXpnNHNXTFNFOVBoN096TThMQ3d2Z21sSWlvR1dGQVMwK2E1aERRRWhFUjBlUEJGZ2RFUnFheXN2S0pXeUJNcFZMaDdObXp5TXJLZ3FlbkowSkRROWx2bG9pSWlJaUlpSWllQ0F4b2lZeU1WQ3FGczdPem9jdDRiTlNMTXhRVUZLQmp4NDRJREF6a0FnaEVSRVJFUkVSRTlNUmdRRXRrUkc3ZnZvM2EydG9uWm9Hd21wb2FwS1Nrb0tTa0JGMjdka1hIamgwTlhSSVJFUkVSRVJFUjBXUEZnSmJJaUVpbFVnQjRJbG9jeUdReUhEbHlCRktwRkdGaFlmRDA5RFIwU1VSRVJFUkVSRVJFangwRFdpSWpVbGxaQ1FETmZnWnRlWGs1amh3NUFxVlNpWDc5K2oxUkxSMklpSWlJaUlpSWlPN0VnSmJJaUZSV1ZzTEV4QVNXbHBhR0x1V1J1WDc5T2xKU1VtQnVibzUrL2ZyQjF0YlcwQ1VSRVJFUkVSRVJFUm1NaWFFTElLTC9KNVZLMGJKbHkyYTdTRlplWGg2T0hEa0NHeHNiREJ3NGtPRXNFUkU5RnFtcHFZaU5qZFhhcmxRcThkTlBQeUVqSXdNQVVGSlNnc09IRHpkNlBxVlNxWFA3cFV1WGRCNS8rUEJoWExwMDZSNnJmakNuVHAzQzlldlhkWTRWRlJXaHNMRHduczQzWmNvVS9Qbm5uenJIWnMrZWpRMGJOdWg5cm9xS0NyMzIrK1dYWDVDV2xxYjNlWW1JaUlpYUtzNmdKVElpbFpXVnpiYTlRVVpHQnM2ZE93YzNOemVFaDRkRExPWS9QMFJFOUhqazV1WmkvLzc5bURGamhzYjJQLy84RS9IeDhmRHk4a0tuVHAyd2NlTkc3TnUzRDI1dWJuanFxYWQwbm12RmloWEl5Y2xCVEV5TTFoZXErL2J0dzIrLy9ZYkV4RVNON1hQbnprVjBkRFFtVFpxa2RiNWZmLzMxQVo5ZEhROFBEL1RxMVV0NC9PR0hIMkw4K1BFWU5XcVUxcjQvL3ZnalRwOCtqZi8rOTc5bzBhS0ZYdWZQeU1oQWFXbXB6ckhNekV6WTJkbnBkWjdEaHc4ak5qWVdIM3p3QVFZT0hOamd2cHMyYlVKMGREUkNRMFAxT2pjUkVSRlJVOFdFaE1oSXFGUXFTS1ZTZUhoNEdMcVVoKzdDaFFzNGYvNDgyclp0aTVDUUVKaVljUEkrRVJFWmxsS3B4TWFORytIaDRZRkJnd1lCQU41KysyMGNQWG9VaXhZdHdzcVZLMkZxYXFwMW5LK3ZMN1pzMllMMTY5ZGo3Tml4RDF6SHlwVXJIL2djQU5DalJ3K05nTFkrR1JrWlNFbEp3WUFCQTFCY1hLeHpIMWRYVjcyRFd3QlFLQlE2WHl0ZFFrSkMwS1ZMRnl4Y3VCQzV1YmtZUDM1OHM3MXppSWlJaUVoZkRHaUpqSVJNSm9OU3FZU05qWTJoUzNtbzFPR3N0N2MzUWtKQytDR01pT2dKcDFLcGpPSjN3WjQ5ZTNEbHloVzg5OTU3R3JmY3YvNzY2ekF6TTlPNkRkL0J3UUVpa1FnREJ3N0VxVk9uc0hIalJuVHYzaDJkTzNjV1pwWldWMWNEZ002WnB0WFYxY0oyR3hzYm1KdWJBd0FTRXhPaFVxbVFtcHFLSGoxNkNLL05raVZMa0pDUW9ERWJOekl5RWtPR0RNRzBhZE1BMUlYTW1abVo2Tnk1czE3UFdhRlE0THZ2dm9OS3BVSlNVaEtTa3BKMDd2Zk5OOS9BMzk5ZnIzTUNnRnd1MXp1Z3RiS3l3cng1OHhBVEU0UDQrSGpZMjl2anBaZGVRbFZWbGM3OWEydHJJWlZLdGJaYlcxc2J4YzhSRVJFUjBjTWdVcWxVS2tNWFFVUkFjWEV4RGgwNmhQNzkrOFBGeGNYUTVUd1U2bkRXeDhjSHdjSEIvQ0JGUlBRRU8zSGlCQTRkT29UeDQ4ZkQzdDcrc1Z3ek1qSlM1L1lmZnZnQkgzLzhzZDY5VUlHNjIrM1Z2NStsVWluR2p4K1B5TWhJdlAzMjIvVmVwejZ6WnMxQ1JFU0U4RGc5UFIwelpzeEFWRlFVcGs2ZENrQy9nSGJGaWhYWXVuVXJGaTFhaEtDZ0lFeVpNa1hvcDN1M3hNUkUvUHp6ejRpTGk0T2RuUjErK2VVWGpTK0Y1WEk1UHZqZ0ExUldWbUxseXBWbzBhSUZrcE9UTVdmT0hKM25XN1ZxRmQ1NTU1MUduK3UyYmR0MHRtOVNxVlRZdVhNbm5udnVPVlJWVldIRWlCR05udXRPVzdaczBidXRncUhFeDhlam9LQUEwNmRQTjNRcFJFUkVaT1E0ZzViSVNLaG5qbGhiV3h1NGtvZUQ0U3dSRWQxSjNjS251TGo0c1FXMDZwNnpxYW1wT0h6NHNQQjQ0OGFOcUtpb3dPalJvekZ5NUVoaC8wT0hEdUhiYjcvRmloVXI0T3JxcW5HdU8zOC8yOWpZWU1tU0pYQjNkd2NBSWNUY3QyOGZqaDA3cGhWcXpwa3pCejE3OXNTenp6NExBRnI5YllPQ2dqQnExQ2pFeGNYQjNkMGRyN3p5U3FQUGJjZU9IZGl5WlF1aW9xSVFGQlFFQUhqdHRkZFFVVkdCcXFvcS9QREREK2pidHk5NjlPZ0JBRGgyN0JqaTR1SXdkdXhZbkQ1OUdvc1hMOGJzMmJNaEVvbWdWQ29SRXhPRDNOeGNMRjY4V0dodjRPdnJxeEVZOSszYkY5MjZkUU5RTjZONDNMaHhBSUMxYTlmQzM5OGZ3Y0hCUW4zbnpwM0R5Wk1udFdiVzNyaHhBODdPemhDSlJIamhoUmVFMTNiV3JGbGF6M0grL1BrSURRMFZXbERjcWJtOFh5SWlJaUlDR05BU0dRMnBWQW9URXhOWVdsb2F1cFFIZHY3OGVWeTRjSUhoTEJFUkNWcTFhZ1VYRnhla3BxYWlmZnYyZXQ4Uy95QUdEeDRNb0s3bHdPSERoekY0OEdBY1BIZ1F5Y25KQUFCemMzT05XYVFXRmhZQTZzSy94bG9PcWNOWkFFTHYxek5uemtBa0V1bnNCZHVxVmFzR2U4UysrZWFiK1B2dnYvSFBQLytnc1J2Y1NrcEs4Tk5QUDJIQWdBRjQvLzMzaGUzcU1EWWxKUVVBMEtGREJ3d2VQQmh5dVJ5dnYvNDYvUDM5TVhyMGFBd1lNQUR2dnZzdWxpNWRpcmZlZWdzeE1URklTMHZESjU5OG9oRWV1N201SVNvcUNrQmRRT3ZuNXljOEJvQXhZOFpBb1ZCZ3pabzE2TnExSzhhTUdTT014Y1hGYVFXMDE2OWZ4OFNKRXhFV0ZvYXBVNmNLUWJCWUxOYVlVYXcyZi81OHRHN2RXdWNZRVJFUlVYUENnSmJJU0ZSVlZUV0xmbW9NWjRtSVNCZVJTSVFoUTRaZ3c0WU5PSGp3SUNJaUloNUxTSHUzYmR1Mm9WKy9mamgwNk5BOUg3dC8vMzZOdGdoM3pyNEYwR2l3MmhBVEV4TXNXTEJBQ0lrYjR1TGlnaFVyVnNEZDNWM243OW5qeDQ4RHFHdHJVRjFkalRmZWVBTmZmUEVGSEIwZFlXSmlBZzhQRDh5ZVBSdXpaOC9HL3YzN29WS3A4T21ubitxMXlOamRidCsrRFFEMTFuMW5mUzR1TGhnNGNDQjI3TmlCUzVjdTRZc3Z2dENhcVV4RVJFVDBKR0pBUzJRazFBRnRVOFp3bG9pSUdxSU82SktTa2xCWVdJZ2VQWHJBemMwTmRuWjJqKzEzeHVlZmZ3NVRVMU1jT25RSWE5YXN3Wm8xYTdUMmVlMjExelFlcS91Ky92cnJyN2g4K2JLdy9lNkFWcWxVM3RmemlJMk54Zjc5KzNXTzNkM2ZkdS9ldmRpN2Q2L1dmbjM2OU1Hbm4zNEtoVUtCSTBlT0FBQWNIUjJ4ZWZObVZGZFhZOEtFQ2NLK0Vva0V4NDRkZzFLcGhGd3VoNW1aR2M2Y09RTmZYMSs0dWJucFZiTmNMc2VsUzVkZ2Eyc0xBTUwvcXFsZkJ4TVRFMkdiaVlrSkprK2VESGQzZDZ4Y3VSSmZmdmtsdnZ2dU83MnVSMFJFUk5TY01hQWxNaEpTcVJSZVhsNkdMdU8rTVp3bElpSjlCQVlHb2xXclZ0aTdkeThTRWhMMFBpNHNMQXpoNGVFUGRPMGxTNVlnSlNVRlgzMzFGUUFnT2pvYXc0WU5FOGFQSGoyS1ZhdFdZZEdpUlhCMmRoYTJxNzlBWGJWcUZRQmczYnAxV0w5K1BRQm9QSWZjM0Z5dGJYZU8zYmw5Nk5DaEd1RWxBTHo3N3J2My9keGF0MjROQUVoT1RvYTV1VGtBSURnNEdBTUdETUN5WmNzUUdSa0pHeHNiN055NUV6dDM3a1JOVFEyR0R4K09vVU9IWXVQR2pkaStmVHUyYjkrT29LQWdoSVdGb1ZldlhscXpXOVBUMDVHVmxZWGk0bUlFQkFSZzgrYk5DQXNMQTFEWGsxYVh1NThqQUl3WU1RSXVMaTVvMTY0ZGxFb2w5dXpaVSsvenV2dDF1OU9kN1JiMDlmWFhYOS96TVVSRVJFU1BHZ05hSWlOUVcxdUxtcHFhSmp1RGx1RXNFUkhkQ3hjWEY3eisrdXU0ZHUwYUNnc0xVVk5UMCtneDkvTWw1dDY5ZTNIaXhBbWNPSEVDUUYxd3FsNmdDZ0RzN093MHpwdVZsUVdnYmtFemZXZVNMbG15Uks5dDZlbnBTRTlQRng0UEhqeFlDRktCdWhtbnc0Y1AxK3VhRGZuMTExL1J0MjlmYk4yNkZVRGQ3Rjh6TXpQOC9QUFBPSDc4T0VRaUVRWU5Hb1RYWG50TmVJNGZmZlFSWG5ubEZjVEZ4ZUh3NGNNNGZmbzBubnJxS1VpbFV1emF0UXNuVDU0RVVCZGdPems1b1h2MzdoZzFhaFRLeXNxRTJieDN0M2RRdjhiMXZTZm8xNjhmQUtDbXBrYm42NlYyOSt0MnAvc0phTlY5YngrSDZ1cnF4M1l0SWlJaWF0b1kwQklaZ2FxcUtnQm9kRUVTWTVTVmxjVndsb2lJN3BsSUpJS0hod2M4UER3ZTJUVVdMMTZzOFhqQmdnVVAvWGRWWW1LaThQZlJvMGZEMWRVVjMzNzdyY1kra1pHUmlJNk94cVJKazNTZTQ5YXRXekF6TTN2Z1dsSlNVcENSa1lGcDA2WUpBUzBBT0RzN0l5Y25CNisrK2lxR0RSc0dSMGRIcldOOWZIenc4Y2NmWTlLa1NVaEpTVUdYTGwyd2QrOWU3Tm16QjRHQmdiaDI3UnJHalJ1bnNSRFl0R25Ub0ZLcHNHL2ZQbnorK2VkNDlkVlhNV2JNR0lqRjRrWmY0MlBIanNIWjJSbSt2cjRhcnlFQW5EcDFDaDkrK0NFR0RCaUFqei8rK0FGZkZVMlRKMDkrcU9kclNIeDhQQW9LQ2g3YjlZaUlpS2pwWWtCTFpBVFVBVzFUbTBHYm41K1BNMmZPd05QVGsrRXNFUkVabllFREI2SjM3OTY0ZE9rUzFxOWZqNUNRRUkzeGlvb0s1T2ZuQzQ5djNyd0pBRnF6ZXEydHJYV0dtbmU2ZlBreVNrcEtNR0RBZ0h1dVV5YVRQWlF2YVRkdjNveXVYYnZDeDhkSFkzdFFVQkEyYk5pQURSczI0SlZYWG1uMFBPckFORHc4SEwxNjlZS3RyUzBpSXlOaGFXbXB0ZStsUzVmZzRlRUJKeWNuYk5pd0FTa3BLWWlOalJYZUV5Z1VDb2pGMmg4NWZ2cnBKOGhrTW16YXRFbGp1MUtweFBMbHkyRmpZNE9KRXlmcS9keUppSWlJbWpJR3RFUkdRQ3FWQW1oYUFXMXhjVEhTMHRMZzR1S0MwTkJRaHJORVJHUjBQdnJvSXdDb2R4YmpiNy85aHQ5KyswMXIrOHlaTXpVZXF4Y0phMGg4ZkR5QS83OTEvMTRVRmhacTlYdTlIMDg5OVJRaUlpSjBqdDNaQzNicTFLazY5emwyN0JoU1UxT0Z4M1oyZGcxZUx6OC9IMWxaV1JneFlnVGVlZWNkYk55NEVmbjUrYkMxdFJWbUJGZFhWNk84dkJ5VmxaVkNjRnhRVUlDOHZEeEVSMGRyblhQYnRtMjRmUGt5cGsyYkp2UzFQWFRvRU9MaTRoQWJHOXNrN3pZaUlpSWlhZ3dEV2lJalVGVlZCWE56ODRkeWUrUGpVRkZSZ1pTVUZOalkyQ0E4UEJ5bXBxYUdMb21JaU9pZTNYM0xmbEpTRWhZdVhJZ05HemJvM1lNV0FQNzY2eS84OGNjZkNBa0pRWWNPSGU2cEJwbE1ocUtpSWdRRkJkM1RjYnFNR3pkT3J3Q3p2dDZ0cGFXbEdnRnRZK0xpNGdBQUVSRVJNREV4d2V1dnZ5Nk1xV2ZiU3FWU1hMaHdBZlBuejhmUFAvOE1MeTh2SERseUJBRFF0MjlmamZNVkZoWml6Wm8xQ0E0T3hwQWhRNFR0TmpZMnlNN094dUxGaS9IcHA1L3FYUjhSRVJGUlU2RzlyQ29SUFhaVlZWVk5admFzVENiRGtTTkhJQmFMMGFkUEg0MEZUb2lJaUo0RVJVVkZBT3B1eHo5dzRBRG16WnVIbGkxYjRvTVBQcmpuYzZXbXBrS2xVaUVnSU9DQjYzcWNzMHN6TWpLUW1KZ0lQejgvZE96WVVXdGNQZnYyeG8wYnVITGxDa3hOVGRHcVZTc0FkVE5pSFIwZDRlZm5KK3d2bDh1eFlNRUNtSnViWThhTUdScm5DZzRPUmxSVUZJNGNPU0lzU2taRVJFVFVuRENnSlRJQ1ZWVlZUZUtXdlpxYUdodzVjZ1J5dVJ4OSt2U0JsWldWb1VzaUlpSjZiSlJLSmI3NTVoc2tKaVpDSkJMaHE2KytRcnQyN2RDeFkwZkV4TVRjMDZ4YnRmMzc5ME1zRnFOSGp4NlBvT0pIUXlxVll2NzgrVkNwVkJnL2Zyek9mZFJoYkhaMk5yS3lzdUR0N1EyeFdJejgvSHprNU9RZ1BEeGNhSThrazhudytlZWZJek16RXpObnpvU1RreE1Bb0xhMkZqZHUzRUJPVGc2Q2c0TmhabWFHNWN1WEN3RTVFUkVSVVhQQkZnZEVCcVpTcVZCVlZZWFdyVnNidXBRR0tSUUtKQ2NuUXlxVm9tL2Z2bzMycFNNaUlqSzAvUHg4aU1WaVhMNThXV2Nib1RWcjFtRE5talZhMjE5NzdUV3RiVC8rK0NQV3JWdUhsSlFVdlBycXEvRHg4VUZNVEF4T25qeUozcjE3NDl5NWM4ak96b1pZTElaWUxJYXBxU2xNVFUwaGw4dng0WWNmb3JhMkZqdDM3b1JjTGtkdGJTMmlvcUp3OGVKRm5EaHhBb01HRFlLdHJlMmplQWwwU2toSTBMazlLeXRMNDdGRUlrRnBhU2txS3lzQkFHS3hHTGR1M2NJbm4zeUNhOWV1NGZubm42OTM1cStYbHhmYzNOencwMDgvb2JxNkdpKy8vRElBNE9EQmd3Q0EzcjE3Qy90dTJyUUp4NDRkZzVtWkdWYXVYSWx2dnZrR1ZWVlZxSzZ1MWpwdmJXMHRGaTFhaEsrLy9wcjk3NG1JaUtqWllFQkxaR0MzYnQyQ1VxazA2aFlIS3BVS2FXbHB1SEhqQm5yMjdBa1hGeGREbDBSRVJOU29CUXNXNE9MRml3RHFicE8vVzNSME5JWU5HNmJYdWR6ZDNXRnJhNHNSSTBiZ3JiZmVBZ0I0ZTN0ajY5YXRPSEhpQkg3Ly9YZWRnYUl1cnE2dWVPV1ZWK0RtNWdZWEZ4ZU1IVHRXejJmMGNDeFpza1N2L2E1ZHU0YkpreWNEQUVRaUVmejkvWEgrL0hsa1pHVEF6ODhQRXlkT3JQZFlrVWlFZi8vNzMxaXdZQUU4UER3d2ZQaHdBSFY5Zm0xc2JOQzFhMWRoMzZGRGgrTDQ4ZU53ZEhTRW82TWpIQndjWUc5dkR3Y0hCOWpaMmNIT3pnNzI5dmF3dDdmSFYxOTloUU1IRG1EMzd0MzE5dElsSWlJaWFtb1kwQklaV0ZWVkZRQVlkVUNibnA2T2dvSUNCQVVGd2N2THk5RGxFQkVSNmVXTk45NUFjWEV4YkcxdEVSb2FxakhXcDA4ZkJBUUUzTlB2dFFrVEptaTBKUEx4OGNILy9NLy9hT3dqbDh1RlAwcWxVdGl1bnUwcEVva2dGdGU5QlcvVnFoVldybHo1U05vY21aaVkxRHZETkRFeFVlZjJkZXZXWWYzNjljSmpiMjl2eko0OUczSzVIRjVlWG1qWHJoM2F0V3VIeno3N0RJR0JnWTB1YmhvY0hJd3RXN1pvYlB2MDAwOVJVRkFndkFZQTRPSGhnUlVyVnVqMXZDWk9uQWhQVDA4TUdqUklyLzJKaUlpSW1nS1JTcVZTR2JvSW9pZlo1Y3VYY2Z6NGNRd2RPdFFvUTlxc3JDeWNPWE1HSFR0MjFKanRRa1JFUkVUMWk0K1BSMEZCQWFaUG4yN29Vb2lJaU1qSWNaRXdJZ09UU3FVUWlVU3d0TFEwZENsYWlvdUxjZmJzV2JSdTNScUJnWUdHTG9lSWlJaUlpSWlJcU5saFFFdGtZRlZWVmJDeXNvS0ppWEg5NXlpVHlYRDA2RkcwYk5rU29hR2hYSWlEaUlpSWlJaUlpT2dSTUs1RWlPZ0pWRlZWWlhTdERSUUtCWktUazZGU3FkQ3JWeStOUG5GRVJFUkVSRVJFUlBUd01LQWxNakNwVkdwMEFlM0preWRSWGw2T0hqMTZQSktGUzRpSWlJaUlpSWlJcUE0RFdpSURVaWdVcUs2dU5xcUFOanM3RzNsNWVmRHo4ME9yVnEwTVhRNFJFUkVSRVJFUlViUEdnSmJJZ0dReUdRQVlUVUJiVWxLQzlQUjBlSGg0b0hQbnpvWXVoNGlJaUlpSWlJaW8yV05BUzJSQTZvRFd5c3JLd0pVQXQyN2R3dEdqUjJGalk4TkZ3WWlJaUlpYWliLysrZ3VmZmZiWkE1OG5PVGtaVjY1Y2FYQ2Z2THc4SkNjblAvQzFqTUdVS1ZQdzU1OS82aHliUFhzMk5tellvUGU1S2lvcTlOcnZsMTkrUVZwYW10N25KU0tpNW9NQkxaRUJHVXRBcTFRcWtaS1NBb1ZDZ1Y2OWVzSE16TXlnOVJBUkVSSFIvY25OemNYKy9mdUZ4d1VGQlVoSlNRRUE1T2ZuTi9xbnBLUkU1M25uekptRHBLU2tCcStkbUppSU9YUG0zSFBOYVdscDJMZHZIMnBxYW9SdCsvZnZ4NVFwVXlDWHkrLzVmQTlEUmtZR1NrdExkWTVsWm1haXFLaElyL01jUG53WXI3MzJXcU92SFFCczJyUUpKMDZjdUtjNmlZaW9lZURTN0VRR0pKUEpJQktKWUdGaFlkQTZUcDA2aGRMU1VvU0hoNk5seTVZR3JZV0lpTlF6Nit3QUFDQUFTVVJCVklpSTdsOXFhaXBXcjE2TndZTUhhNDI5OWRaYmpSNGZFaEtDQlFzV1BJclNkRklxbGZqeHh4OGhrVWpRdDI5Zm1KdWJBd0JNVEV5UWtaR0JBd2NPNkh3dWFsT21URUZHUnNZRDE1R1ltS2ozdmdxRkFxYW1wbnJ0R3hJU2dpNWR1bURod29YSXpjM0YrUEhqZWFjYUVSRnBZVUJMWkVBeW1Rd1dGaFl3TVRIY1pQWXJWNjRnTnpjWG5UdDNSdXZXclExV0J4RVJFVkZ6cEZLcGpDYVFTMHhNUkd4c0xFNmZQbzMxNjlkcmhJelYxZFY0NDQwMzRPZm5wL2Y1SWlNajlkbytaTWdRVEpzMlRlZSt1M2Z2Um41K1BpWk5tcVJ4VjFuLy92MnhaczBhckZ1M0R2MzY5VU9MRmkxMEh2L01NOC9nNmFlZmJyRE9oSVFFU0NRU2pCNDl1c0g5OUNXWHkvVU9hSzJzckRCdjNqekV4TVFnUGo0ZTl2YjJlT21sbDFCVlZhVnovOXJhV2tpbFVxM3QxdGJXUnZOelJFUkVEeDhEV2lJRGtzbGtCbTF2VUZWVmhWT25Uc0haMmZtZTNvd1RFUkVSVWNQVUFWNUZSUVhzN2UwTlhNMy9pNDZPUm1KaUluYnYzbzNubjM5ZTJMNTU4MlpVVjFmamhSZGVFTFl0WGJvVU8zZnVGQjV2MnJRSm16WnRBbEFYOWs2ZE9sWGozTW5KeVRoeDRvVFc5alp0MnVpczVlYk5tL2o1NTUvaDRlR0JZY09HYVl5SnhXS01IejhlOCtmUHg4cVZLekZseWhTZDU0aUtpbXIwT1I4NWNnUVNpUVJ2dnZsbWcvc2xKeWRydEdoWXZudzVsaTlmRGdCWXRXb1Yzbm5uSFdGczE2NWQyTFZybDlZNXRtM2JwblZIbWxnc3hxeFpzK0R2NzQvbm5uc09Fb2tFSTBhTTBGbERRa0lDRWhJU3RMWnYyYklGZG5aMkRkWlBSRVJORndOYUlnT1N5V1J3Y0hBd3lMVlZLcFd3Q0VHUEhqMzRqVHdSRVJIUlE2UU82WXFMaTQwcW9QWDE5Y1dBQVFPd2V2VnFQUDMwMC9EMDlNVEpreWNSRnhlSGQ5OTlWeU5jaklpSWdJK1BEd0JneVpJbENBME5SVmhZbURCK2R6aGFWRlNFRXlkTzZCV2FxbFFxeE1URW9LcXFDblBuem9WWXJQM1JOQ0lpQWdjT0hNRE9uVHZScVZPbmVtZnNQaXkrdnI1Q3VMeGt5UkwwN2RzWDNicDFBd0E0T0RoZzNMaHhBSUMxYTlmQzM5OGZ3Y0hCd3JIbnpwM0R5Wk1udFdiVzNyaHhBODdPemhDSlJFTDRiVzF0alZtelptbGRmLzc4K1FnTkRjV2dRWU8weHF5dHJSL0tjeVFpSXVQRWdKYklnR1F5bWNIYUNtUmtaT0RHalJ2bzBhT0h3UmNwSXlJaUltcHUxRUZuYW1vcTJyZHZyL2N0OFkvRGUrKzloN05ueitMamp6L0cyTEZqc1hUcDB2OWw3ODdEb2lyN040RGZzN0lOKzZZZ0tBZ0lzcmh2cUxtVWxhWDFtcFpibXJiYW0rV2JaYnN0VnVxcmJWYS96RFJiTlRRdFRjc3ROWGZGZlFIWlFVQVdRVFpobUdHMjN4L0llUmtaWUlDQlVidy8xK1VsYzg1em52T2NFYnZzNWp2ZkIzMzY5REdxcUFXQWlJZ0lSRVJFQUtnT0xJT0Nnc3dLWDgyeGF0VXFuRDU5R2hNbVRCRHVZY3E4ZWZQdzczLy9HeDkvL0RGc2JXMHhkT2pRZXNmR3hNVEF5Y2tKOTkxM1g3UFc1TzN0TFR6ZnNtWExFQjRlYnZTOFU2ZE9oVTZudy9mZmY0OGVQWHBnNnRTcFJ2ZStNYUROejgvSHJGbXpNR2pRSU15Wk0wZG8weUNWU2pGaXhJZzY5MSs0Y0NGOGZYMU5uaU1pb3ZhTkFTMlJsYWpWYXVqMWVxdUVvMFZGUllpTGk0Ty92Mys5SHpraklpSWlvcFlyTEN6RTNyMTdNV0xFaUpzbXBIVjBkTVI3NzcySDU1OS9Ia3VXTElHM3R6ZmVmUFBOSm4yaXl0VEg4Rk5UVStzOUo1RklNSHIwYUFEVmJRRFdyMStQcUtnb1BQSEVFdzNleDhuSkNSOSsrQ0htenAyTDk5OS9IMDgvL1hTOTdRRysvZlpiK1BuNU5UdWdOWWRLcFFLQWVqZjVyZjBlZW5wNjRzNDc3OFRtelp1UmxwYUdCUXNXd012THE5WFdSa1JFdHk0R3RFUldvbFFxQWFETkExcXRWb3RqeDQ3QnpzNnUwUTBWaUlpSWlLaGw3cnp6VHV6ZXZSczVPVGtZTUdBQXZMMjk0ZXpzYkxYMlVtcTFHbnYyN0VGTVRBeDBPaDNjM2QyUm41K1BCUXNXWU5La1NlalpzNmRaOHl4YnRxeEo1Mnh0YlRGNjlHaHMyTEFCSzFhc2dJK1BEOTU5OTEyajFnYS8vZlliQWdNRDY2eWhjK2ZPV0xwMEtWNTc3VFdzV0xFQ1o4K2V4UXN2dkFCUFQwOHpuN3JhanovK2FQSjRqeDQ5MEtOSGp3YXYxV3ExU0V0TGc1T1RFd0FJdjllbytmT3N2Zm12V0N6RzdObXowYUZEQjN6enpUZjQ0SU1QOFBubm56ZHB6VVJFZEh0Z1FFdGtKZFlLYU0rY09ZT0tpZ29NSHo0Y01wbXNUZTlOUkVSRWRMdUppb3BDeDQ0ZHNXM2JOcE9WcGZVWk5HZ1FvcU9qTGJhTzVPUmtiTnEwQ1FjUEhvUlNxVVJrWkNSZWV1a2xoSWVINDQ4Ly9rQk1UQXptelpzSGIyOXZEQm8wQ0RObXpLalQ5MVN2MXlNaElRRlhyMTdGcmwyN0dyemY3dDI3RVJBUWdNREFRT0hZeG8wYmhYQjJ5WklsUnYxdU16TXpzV0xGQ25oN2UrUGJiNyt0OCsvVXdNQkFmUG5sbDVnL2Z6Nk9IajJLZnYzNjFXbkowSmlmZnZxcDNuT21BdG96Wjg0Z0tTa0pWNjVjUVdSa0pINzU1UmVoQjI5OSswalVEbWhyVEpnd0FaNmVuZ2dNRElSZXI4ZGZmLzFWN3pyUzA5UHIvVDZ4VkhzSklpSzYrVENnSmJJU2F3UzAyZG5aU0U5UFIxaFlHRHc4UE5yc3ZrUkVSRVMzTTA5UFQweWJOZzI1dWJuSXljbEJWVlZWbzlmNCtmbFpkQTF1Ym01SVNrckNvRUdETUhic1dJU0hod3ZueG8wYmh6Rmp4dURRb1VQNDU1OS9VRjVlRGdjSEI2alZhaVFuSnlNdUxnNEFzRzdkT3NURXhNREh4d2VEQnc5dThINkxGeS9HbENsVGpBTGF1KysrRy9IeDhYanV1ZWZnNXVabU5IN2x5cFhRNi9WNDdybm42aTBpOFBMeXdoZGZmSUc5ZS9maW5udnVhZko3MEZpb25KYVdoaTFidHVEa3laTUFnQ05IanNEZDNSMzkrdlhEcEVtVFVGeGNqRzNidGdHbzN1U3N0cG9LMnZvcW80Y05Hd1lBcUtxcWFyRDYrTXlaTXpoejVvekpjd3hvaVlqYUx3YTBSRmFpVkNvaGxVb2hsOHZiNUg2VmxaVTRlZklrM056YzBMMTc5emE1SnhFUkVSRlZFNGxFOFBIeGdZK1BUNnZlWjlLa1NaZzBhWkxKMXl0WHJzU29VYVBnNGVGaEZOQUNnRXdtdy9EaHd6RjgrSERoMkFjZmZJQ2pSNDhLcnlNakl6Rmh3Z1JFUmtaaTU4NmRqUWJOS1NrcFFqV29xNnNyQmc4ZWpQbno1OWNaZCtMRUNSdzllaFJEaHc3RmdBRURHcHhUTHBjM0s1dzFSMkppSXY3NjZ5OUVSVVVoTnpjWE0yYk1NTm9JYk83Y3VUQVlETmkrZlR2ZWUrODlUSjQ4R1ZPblRvVlVLbTIwWmNYUm8wZmg0ZUdCb0tDZ09rSHhxVk9uOE9xcnIyTGt5SkY0L2ZYWFcrWFppSWpvNXNhQWxzaEtsRXBsbTFiUEhqOStISHE5SGdNR0RERDUwU3NpSWlJaWFoOTBPbDJ6eDRqRllpRnNIRHAwS0tLam85RzNiMTlNbVRJRkVSRVJ3a2Y4VjZ4WWdiS3lzZ2J2RVJzYmk5allXQUJBYUdpb3lhcmJxcW9xZlBIRkYxQW9GSmc5ZTdad3ZLS2lBc3VYTDhmSWtTUGJiTitFNk9ob0RCNDhHRTVPVGhnMWFoVHM3T3pxakVsTFM0T1Bqdy9jM2QzeDg4OC80L0RodzFpNmRLbndudWwwT3FPK3VqVldyVm9GcFZLSnRXdlhHaDNYNi9WWXZudzVGQW9GWnMyYTFUb1BSa1JFTnowR3RFUlcwcFlCYlVaR0J2THo4OUduVHg4b0ZJbzJ1U2NSRVJFUldjZTk5OTdiNFBsMTY5WmgzYnAxSnM4Tkh6NGNiNzc1Sm9EcWxnVDEyYmh4SS9MeThwQ1ltQ2g4ZkwrMlVhTkdZY3FVS1pnNWMyYURhL254eHgrUms1T0RWMTU1eGFqdGdWUXFSVnhjSEk0ZE80YXZ2LzRhN3U3dURjNWpDYzdPemcyZXo4cktRbEpTRWlaTW1JQ25ubm9LYTlhc1FWWldGcHljbklTMkRHcTFHaVVsSmJoMjdSb0NBZ0lBVkxjWnUzVHBFc2FORzFkbnp0OSsrdzBaR1JtWU8zZXUwTmQyMzc1OWlJbUp3ZEtsUy9sdmR5S2kyd1FEV2lJclVTcVZjSEZ4YWZYN3FGUXFuRDE3Rmg0ZUhzSS9Fb21JaUlpby9UTFZScURHKysrL2o4R0RCMlBreUpFbXozdDVlWmw5bngwN2RtRE5taldRU0NRWU1tUklrOWQ1L3Z4NXJGKy9Ia09HRE1Hb1VhT016dG5ZMk9DMTExN0RuRGx6c0hqeFlpeFpzcVRSTmdLdExTWW1CZ0F3WXNRSWlNVmlUSnMyVFRoWFUyMWJYbDZPK1BoNExGeTRFS3RYcjRhZm54OE9IRGdBQUxqampqdU01c3ZKeWNIMzMzK1BQbjM2WVBUbzBjSnhoVUtCbEpRVWZQTEpKM2o3N2JkYis3R0lpT2dtd0lDV3lBcDBPaDFVS2xXYlZOQ2VQWHNXV3EwV2ZmdjJ0Zm8vYW9tSWlJaW85ZDBZQk42b1U2ZE9qWTR4eC9UcDA1R1ltSWpGaXhmanM4OCtRMUJRa05uWEZoVVY0Y01QUDRTSGh3ZGVmUEZGazJPNmRldUdpUk1uWXUzYXRmamxsMTh3WmNxVUZxKzV1UklTRXJCcjF5NkVoNGNqSkNTa3p2bWE2dHZDd2tKa1ptWkNJcEdnWThlT0FLb3JZdDNjM0l6Ni9tcTFXaXhhdEFoeXVSeno1czB6bXF0UG56NFlNMllNdG03ZGltM2J0aG1GdDBSRTFENHhvQ1d5Z3NyS1NnQm85WUEyTHk4UG1abVpDQThQaDZPalk2dmVpNGlJaUlodUx5S1JDSys4OGdwZWZ2bGxGQllXbWgzUVptUmtZTUdDQmJoNjlTcWVlZVlaWkdabVFxMVdDNzlVS3BYd3UxYXJoVmdzeGs4Ly9ZUytmZnVhREVkYlczbDVPUll1WEFpRHdZQW5ubmpDNUppYU1EWWxKUVZKU1VubzBxVUxwRklwc3JLeWtKcWFpakZqeGdqRkVrcWxFb3NXTFVKaVlpSVdMRmdndEcvUWFEUW9MUzFGYVdrcCt2VHBneDA3ZG1ENTh1WG8xYXNYT25UbzBEWVBTMFJFVnNHQWxzZ0tsRW9sZ05ZTmFMVmFMVTZlUEFrbkp5ZUVob2EyMm4ySWlJaUk2T1p3WTV1QStqVFVnN2JHMnJWcllXOXZENWxNaHNMQ1FnQ0FSQ0twTTg3RnhRVXJWNjZFWHE4WGpoVVVGTlE3M21BdzRPMjMzMFp1Ymk2QTZzM0c2aU9WU21GdmJ3OVBUMDhVRkJSZzhlTEYrUHJycnlHWHl3RUF2Lzc2Szc3NTVodWphN0t5c3VwOUh4cDdmelp1M0lpaW9pSmN1M1pOdUg5bFpTWGVldXN0NU9ibTRvRUhIa0JrWktUSmEvMzgvT0R0N1kxVnExWkJyVmJqa1VjZUFRRHMzYnNYQUl4YVFLeGR1eFpIang2RlRDYkROOTk4ZzA4Ly9SUVZGUlZRcTlWMTV0Vm9ORml5WkFrKy92aGpmaHFPaUtnZFkwQkxaQVZ0RWRCZXVIQUJTcVZTNkpGRlJFUkVSTzNiRzIrOFliRzVuSnljc0hIalJuejMzWGZDc2JDd01KTmpSU0lSamh3NWdnOC8vQkQyOXZaUXFWVDFqaGVKUkpnNWN5WU9IVG9FZjM5L3VMaTR3TW5KQ1k2T2psQW9GRkFvRkhCd2NJQ0RnNE93OFJZQXJGcTFDdXZXcmNQdnYvK09pUk1uQWdDNmQrOXUwYllIdWJtNW1EMTd0ckRPaUlnSXhNWEZJU0VoQWVIaDRaZzFhMWE5MTRwRUlyejQ0b3RZdEdnUmZIeDg4TkJERHdFQWR1L2VEWVZDZ1I0OWVnaGo3N3Z2UGh3L2ZoeHVibTV3YzNPRHE2c3JYRnhjNE9ycUNtZG5aemc3TzhQRnhRVXVMaTc0NktPUHNHZlBIdno1NTU4WU0yYU14WjZWaUlodUxpS0R3V0N3OWlLSWJqY0pDUWs0Zi80OHhvOGYzeXJoYVZGUkVmYnMyWVBBd0VEMDd0M2I0dk1URVJFUlVjTU9IejZNSTBlTzRLV1hYckwyVXBvdExTMU4yT0NxVzdkdUdEaHdZTDFqQ3dzTHNYMzdkdWoxZW9qRllnUUhCMlBBZ0FFV1c0dGFyY2FtVFp2dzBFTVBHUVczbHFSV3EzSHMyREZvdFZyNCtma2hPRGdZQUhEa3lCRkVSVVhCd2NHaHlYT21wcVlpT3pzYnc0WU5hOWFhaW91THNYWHJWano4OE1Pd3RiVnQxaHhFUkhUelkwQkxaQVduVDU5R1ptWW1Ibnp3UVl2UHJkZnJzWHYzYnFoVUt0eDc3NzJ0OWc5WUlpSWlJcXBmZXdob2lZaUlxRzN3Yzg5RVZsQlpXUWs3Tzd0V21Uc3BLUWtsSlNYbzNiczN3MWtpSWlJaUlpSWlvcHNjQTFvaUsyaXRnTGF5c2hMeDhmSHc4ZkdCcjYrdnhlY25JaUlpSWlJaUlpTExZa0JMWkFXdEZkQ2VQMzhlQm9NQlBYdjJ0UGpjUkVSRVJFUkVSRVJrZVF4b2lkcVl3V0NBU3FXeWVFQmJWRlNFUzVjdUlTUWtwRmtiR0JBUkVSRVJFUkVSVWR0alFFdlV4dFJxTlF3R2c4VUQyck5uejhMR3hnYWhvYUVXblplSWlJaUlpSWlJaUZvUEExcWlObFpaV1FrQXNMVzF0ZGljV1ZsWktDd3NSRVJFQkRjR0l5SWlJaUlpSWlLNmhUQ2dKV3BqS3BVS0FDeFdRYXZUNlhEdTNEazRPenNqSUNEQUluTVNFUkVSRVJFUkVWSGJZRUJMMU1acUttZ3RGZEFtSnlkRHFWU2laOCtlRUlsRUZwbVRpSWlJaUlpSWlJamFCZ05hb2paV1dWa0prVWdFR3h1YkZzK2xVcWx3OGVKRitQcjZ3c3ZMeXdLckl5SWlJaUlpSWlLaXRzU0FscWlOVlZaV3d0YlcxaUxWcmhjdVhJQmVyMGRVVkpRRlZrWkVSRVJFUkVSRVJHMk5BUzFSRzZ1c3JMUkllNE95c2pLa3A2Y2pLQ2dJQ29YQ0Fpc2pJaUlpSWlJaUlxSzJ4b0NXcUkycFZDcUxCTFJ4Y1hHUXlXUUlDd3V6d0txSWlJaUlpSWlJaU1nYUdOQVN0VEZMVk5DV2xKUWdPenNid2NIQmtNdmxGbG9aRVJFUkVSRVJFUkcxTlFhMFJHMUlyOWREclZiRDF0YTJSZlBVVk0rR2hJUllhR1ZFUkVSRVJFUkVSR1FOREdpSjJwQktwUUtBRmxYUUZoY1hJeWNuQjkyNmRZTk1KclBVMG9pSWlJaUlpSWlJeUFvWTBCSzFvY3JLU2dBdEMyamo0dUlnbDhzUkZCUmtxV1VSRVJFUkVSRVJFWkdWTUtBbGFrTTFGYlROYlhGUVZGU0UzTnhjVnM4U0VSRVJFUkVSRWJVVERHaUoybEJMQTlxNHVEalkyTml3ZXBhSWlJaUlpSWlJcUoxZ1FFdlVobFFxRlVRaUVlUnllWk92TFN3c1JGNWVIa0pEUXlHVlNsdGhkVVJFUkVSRVJFUkUxTllZMEJLMUlaVktCUnNiRzRoRW9pWmZHeDhmRDF0YlczVHQyclVWVmtaRVJFUkVSRVJFUk5iQWdKYW9EYW5WNm1hMU55Z3BLVUYrZmo1Q1FrSWdrVWhhWVdWRVJFUkVSRVJFUkdRTkRHaUoycEJLcFdwV1FKdVVsQVNwVklyQXdNQldXQlVSRVJFUkVSRVJFVmtMQTFxaU5sVFQ0cUFwS2lzcmtabVppY0RBUU1oa3NsWmFHUkVSRVJFUkVSRVJXUU1EV3FJMjFKd0sydVRrWkFCQWNIQndheXlKaUlpSWlJaUlpSWlzaUFFdFVSdlJhclhRNlhSTkNtZzFHZzNTMHRMZzUrY0hlM3Y3Vmx3ZEVSRVJFUkVSRVJGWkF3TmFvamFpVXFrQW9Fa3REdExUMDZIUmFOQ3RXN2ZXV2hZUkVSRVJFUkVSRVZrUkExcWlObElUMEpwYlFhdlg2NUdjbkF3dkx5KzR1TGkwNXRLSWlJaUlpSWlJaU1oS0dOQVN0UkcxV2czQS9JQTJPenNiU3FXUzFiTkVSRVJFUkVSRVJPMFlBMXFpTnRMVUN0cms1R1E0T3p1alE0Y09yYmtzSWlJaUlpSWlJaUt5SWdhMFJHMUVwVkpCSkJKQkxwYzNPcmE0dUJoRlJVWG8yclZyRzZ5TWlJaUlpSWlJaUlpc2hRRXRVUnRScVZTd3NiR0JTQ1JxZEd4YVdocWtVaW44L2YzYllHVkVSRVJFUkVSRVJHUXRER2lKMm9oYXJZYU5qVTJqNHpRYURUSXpNK0h2N3crWlROWUdLeU1pSWlJaUlpSWlJbXVSV25zQmxxRFVWV0Z6OW5IRVhrMUJucW9FS3AzRzJrc2lNczBPV0g3Z1hPUGpQQUFvVTRFRGUxdDlTWFI3c0pYSTBNSFdCZjNkZy9CZ3AzNndselRlYW9PSWlJaUlpSWlJV3Q4dFgwRjd0dVFTL25QeWU2elBQSUtNaWdLR3MwUkVKcWgwR21SVUZHQjk1aEg4NStUM09GdHl5ZHBMSWlJaW9qWnc4T0JCdlBQT095MmU1OUNoUThqTXpHeHd6S1ZMbDNEbzBLRm0zeU10TFEyLy9QSkxzNiszcE9lZmZ4Ny8vUE9QeVhQejU4L0h6ei8vYlBaY3BhV2xabzM3N3J2dkVCc2JhL2E4UkVUVWZ0elNGYlJuU3k3aDNmTy9XbnNaUkVTM2xBSjFHZDQ5L3l2ZWkzd0VVUzdzYzB4RVJOU2VwS2VuSXprNUdYZmZmVGNBSURzN0c0Y1BId1lBWkdWbE5YcTlyYTB0UEQwOTZ4eC85OTEzTVdYS0ZNeWNPYlBlYTNmdDJvVjE2OVpoMTY1ZHpWcjd4bzBic1hQblR2ajUrV0hJa0NGbVhhUFZhcUhSMUMzU2tjbGtrRXFyLzNjM0ppYW13VG02ZCsrT3FLZ29vMk1KQ1Frb0tpb3lPVDR4TVJIT3pzNW1yVy8vL3YxWXVuUXAvdk9mLytET08rOXNjT3phdFdzeGJ0dzQ5Ty9mMzZ5NWlZaW8vYmhsQTFxbHJnci9sN1REMnNzZ0lycGxmWm0wSFovMW1jRjJCMFJFUk8zSXNXUEg4TzIzM3dvQmJXMlBQLzU0bzlmMzdkc1hpeFl0YW8ybE5lcUpKNTdBL3YzNzhmWFhYNk5mdjM1bTdkK3dZY01HZlB2dHQzV09QLzMwMDNqNDRZY0J3T1Q1MmlaT25GZ25vRzJJVHFlRFJDSXhhMnpmdm4zUnZYdDNMRjY4R09ucDZYamlpU2ZNMmpTWWlJaHVMN2RzUUxzNSt6Z0sxR1hXWGdZUjBTMnJRRjJHemRuSE1ibnpZR3N2aFlpSXFOMHlHQXczVFNDM2E5Y3VMRjI2RktkUG44WlBQLzFrRkRLcTFXbzg5dGhqQ0E4UE4zdStVYU5HbVhWODlPalJtRHQzTGxKVFUxRmVYdDdnbkgzNzlvVllMTWFGQ3hlRUNsaFRldlRvWWZSNjNyeDV3dGRMbHk2dE0zN2l4SWw0OHNrbnpYNkdobWkxV3JNRFdudDdlM3o0NFlmNDczLy9pM1hyMXNIRnhRWGp4NDlIUlVXRnlmRWFqY2JrZStUZzRIRFRmQjhSRVpIbDNiSUJiZXpWRkdzdmdZam9saGQ3TllVQkxSRVJVU3VReTZzL29WSmFXZ29YRnhjcnIrWi94bzBiaDEyN2R1SFBQLy9FQXc4OElCei81WmRmb0ZhcjhlQ0REd3JIdnZqaUMvenh4eC9DNjdWcjEyTHQyclVBcXNQZU9YUG1HTTE5Nk5BaG5EaHhvczV4Zi8vcWxrcGZmZlVWenAwelk4TmNWTGNHYU1pTmJSUnFWd3liQ21qTmNlalFJYno3N3J2QzYrWExsMlA1OHVVQWdKVXJWK0twcDU0U3ptM1pzZ1ZidG15cE04ZHZ2LzBHUjBkSG8yTlNxUlJ2dlBFR0lpSWljUC85OTZPc3JBd1RKa3d3dVlhdFc3ZGk2OWF0ZFk1djJMREI3TFlLUkVSMDY3bGxBOW84VlltMWwwQkVkTXZqZjB1SmlJaGFoNCtQRHdEZ3lwVXJOMVZBR3hRVWhKRWpSK0xiYjc5Rjc5NjkwYWxUSjV3OGVSSXhNVEY0OXRsbmpjTEZFU05HSUNBZ0FBQ3diTmt5OU8vZkg0TUdEUkxPanhrenhtanV2THc4bkRoeG9zN3hHaSs5OUJJcUt5c0JBSHE5SG5QbXpNR2dRWU13WmNxVWV0Y2JHeHVMMWF0WDQ5Ly8vbmVUMmhBMFIxQlFrQkF1TDF1MkRIZmNjUWQ2OWVvRkFIQjFkY1dNR1RNQUFELzg4QU1pSWlMUXAwOGY0ZHJ6NTgvajVNbVRkU3ByQ3dzTDRlSGhBWkZJSklUZkRnNE9lT09OTityY2YrSENoZWpmdnovdXV1dXVPdWNjSEJ3czhveEVSSFJ6dW1VRFdwV3ViaU40SWlKcUd2NjNsSWlJcUhWMDdOZ1JucDZlT0hic0dMcDI3V3IyUitMYnduUFBQWWR6NTg3aDlkZGZ4L1RwMC9IRkYxK2dUNTgrUmhXMUFCQVJFWUdJaUFnQTFZRmxVRkJRdmVHck9XcEM2eHFob2FISXpjMUYxNjVkNjczbTc3Ly9CZ0FNR3pZTWJtNXV6YjUzYW1xcXljclUycnk5dllYblc3WnNHY0xEdzQyZWQrclVxZERwZFBqKysrL1JvMGNQVEowNlZUZ1hFeE5USjZETno4L0hyRm16TUdqUUlNeVpNMGZvcVN1VlNqRml4SWc2OTErNGNDRjhmWDFObmlNaW92YnRsZzFvaVlpSWlJaUlibFlpa1FpalI0L0d6ei8vakwxNzkyTEVpQkUzVFVqcjZPaUk5OTU3RDg4Ly96eVdMRmtDYjI5dnZQbm1tMDNxY1dvcTdFeE5UYTMzbkVRaXdlalJvNDJPOWUvZkg2dFhyMFpCUVFFOFBUMU4zaWMyTmhaZHUzWnROSnpOeU1obzhQeUpFeWR3NHNTSkJzZVlRNlZTQVFCc2JXMU5ucS85SG5wNmV1TE9PKy9FNXMyYmtaYVdoZ1VMRnNETHk2dkZheUFpb3ZhSEFTMFJFUkVSRVZFcnFBbm9kdS9lalp5Y0hBd1lNQURlM3Q1d2RuYTIyb1pQYXJVYWUvYnNRVXhNREhRNkhkemQzWkdmbjQ4RkN4WmcwcVJKNk5tenAxbnpMRnUyckVubmJHMXQ2d1MwSTBlT3hPclZxN0ZqeHc0OCt1aWpkYTVKU1VsQlptWW1ubmppaVViWFU3cy9yQ21USjAvRzQ0OC9YdWU0dVp1RWFiVmFwS1dsd2NuSkNRQ0UzMnZVL0htS3hXTGhtRmdzeHV6WnM5R2hRd2Q4ODgwMytPQ0REL0Q1NTUrYmRUOGlJcnE5TUtBbElpSWlJaUpxSlZGUlVlallzU08yYmR2VzZFZnNheHMwYUJDaW82TXR0bzdrNUdSczJyUUpCdzhlaEZLcFJHUmtKRjU2NlNXRWg0Zmpqei8rUUV4TURPYk5td2R2YjI4TUdqUUlNMmJNcU5QM1ZLL1hJeUVoQVZldlhxMnpTZGVOZHUvZWpZQ0FBQVFHQnRZN3hzdkxDOUhSMGRpMGFSUEdqeDhQT3pzN28vTWJOMjZFVkNvMTJnQ3NQcldEenhkZWVFSDRXcXZWQWpBT1RzMTE1c3daSkNVbDRjcVZLNGlNak1RdnYvd2k5T0IxZFhVMWVZMnArMHlZTUFHZW5wNElEQXlFWHEvSFgzLzlWZTg5MDlQVDYvMCthVWw3Q1NJaXVya3hvQ1VpSWlJaUltcEZucDZlbURadEduSnpjNUdUazRPcXFxcEdyL0h6ODdQb0d0emMzSkNVbElSQmd3Wmg3Tml4Q0E4UEY4Nk5HemNPWThhTXdhRkRoL0RQUC8rZ3ZMd2NEZzRPVUt2VlNFNU9SbHhjSEFCZzNicDFpSW1KZ1krUER3WVBIdHpnL1JZdlhvd3BVNlkwR05BQ3dQVHAwekZyMWl5c1diTUdUejc1cEhBOE9Ua1p1M2Z2eHBneFk4enFQUnNXRm1ieWVFMUxnaHZEWDFQUzB0S3daY3NXbkR4NUVnQnc1TWdSdUx1N28xKy9mcGcwYVJLS2k0dXhiZHMyQUlEQllEQzZ0cWFDdHI3SzZHSERoZ0VBcXFxcUdxdytQblBtRE02Y09XUHlIQU5hSXFMMml3RXRFUkVSRVJGUkt4T0pSUER4OGFtelVaYWxUWm8wQ1pNbVRUTDVldVhLbFJnMWFoUThQRHlNQWxvQWtNbGtHRDU4T0lZUEh5NGMrK0NERDNEMDZGSGhkV1JrSkNaTW1JREl5RWpzM0xtejBhQTVKU1ZGcUFaMWRYVTFHZW9HQmdaaTdOaXgrUFhYWDlHL2YzOUVSVVZCclZaanlaSWxjSFIweFBUcDA1djhIdFJXV2xvS3dMeE53aElURS9IWFgzOGhLaW9LdWJtNW1ERmpodEZHWUhQbnpvWEJZTUQyN2R2eDNudnZZZkxreVpnNmRTcWtVbW1qTFN1T0hqMEtEdzhQQkFVRjFhaytQblhxRkY1OTlWV01IRGtTcjcvK2VqT2ZsSWlJYm1VTWFJbUlpSWlJaU5vUm5VN1g3REZpc1ZnSUc0Y09IWXJvNkdqMDdkc1hVNlpNUVVSRWhQQVIveFVyVnFDc3JLekJlOFRHeGlJMk5oWUFFQm9hV20vVjdaTlBQb25UcDA5andZSUZXTEprQ1g3ODhVZGtaR1JnL3Z6NWNIRnhhZlJaR3BLYm13c0EyTHQzTC9idTNkdmcyT2pvYUF3ZVBCaE9UazRZTldxVXlhcmJ0TFEwK1BqNHdOM2RIVC8vL0RNT0h6Nk1wVXVYQ3UrWlRxZURWRnIzZjdOWHJWb0ZwVktKdFd2WEdoM1g2L1ZZdm53NUZBb0ZaczJhMWR6SEpDS2lXeHdEV2lJaUlpSWlvbmJrM252dmJmRDh1blhyc0c3ZE9wUG5oZzhmampmZmZCTUFHdXo5dW5IalJ1VGw1U0V4TVZINCtINXRvMGFOd3BRcFV6Qno1c3hHMTJ0blo0ZDMzMzBYYytiTXdiUFBQZ3U5WG8rcFU2ZmlqanZ1YVBUYUdxbXBxU2FQSnlVbEFhaCtabE90RW1wdkV1YnM3TnpnUGJLeXNwQ1VsSVFKRXliZ3FhZWV3cG8xYTVDVmxRVW5KeWZJWkRJQTFadXdsWlNVNE5xMWF3Z0lDQUFBWkdkbjQ5S2xTeGczYmx5ZE9YLzc3VGRrWkdSZzd0eTVRbC9iZmZ2MklTWW1Ca3VYTG9WQ29URGo2WW1JNkZiSGdKYUlpSWlJaUtnZG1UOS9mcjNuM24vL2ZRd2VQQmdqUjQ0MGVkN0x5OHZzKyt6WXNRTnIxcXlCUkNMQmtDRkRtcnpPMnNyTHk2RlFLRkJlWGc2UlNBU0ZRZ0dkVGdlSlJHTFc5ZlZWbis3ZnZ4OWR1blF4cTQ5dFkySmlZZ0FBSTBhTWdGZ3N4clJwMDRSek5kVzI1ZVhsaUkrUHg4S0ZDN0Y2OVdyNCtmbmh3SUVEQUZBbmNNN0p5Y0gzMzMrUFBuMzZZUFRvMGNKeGhVS0JsSlFVZlBMSkozajc3YmRidkc0aUlycjVNYUFsSWlJaUlpSnFSeHFyUE8zVXFWT1RxbFByTTMzNmRDUW1KbUx4NHNYNDdMUFBFQlFVMU9RNXNyS3k4UFBQUDJQdjNyMnd0YlhGazA4K2lSMDdkbURGaWhYWTBucUoxd0FBSUFCSlJFRlV1blVySmsrZWpKRWpSd29WcXZYNTlOTlBqVjUzNk5BQmh3OGZSbXBxS3A1NTVwa21yK3RHQ1FrSjJMVnJGOExEd3hFU0VsTG5mRTMxYldGaElUSXpNeUdSU05DeFkwY0ExUld4Ym01dVJuMS90Vm90RmkxYUJMbGNqbm56NWhuTjFhZFBINHdaTXdaYnQyN0Z0bTNiak1KYklpSnFueGpRRWhFUkVSRVJVWk9KUkNLODhzb3JlUG5sbDFGWVdHaDJRS3ZYNjNIaXhBbHMyYklGeDQ0ZEExQWRLai96ekRQdzlQVEV1SEhqRUJNVGcvWHIxK09qano3Q045OThnNUVqUjJMNDhPSG8zcjI3MFlaY25UdDN4dkRod3hFUkVXRjBqK0xpWWl4YnRnenU3dTRZTzNac2k1Nnp2THdjQ3hjdWhNRmd3Qk5QUEdGeVRFMFltNUtTZ3FTa0pIVHAwZ1ZTcVJSWldWbElUVTNGbURGamhIVXJsVW9zV3JRSWlZbUpXTEJnQWR6ZDNRRUFHbzBHcGFXbEtDMHRSWjgrZmJCanh3NHNYNzRjdlhyMVFvY09IVnIwREVSRWRITmpRRXRFUkVSRVJOUU8xTzZuMnBDR2V0RFdXTHQyTGV6dDdTR1R5VkJZV0FnQUp0c051TGk0WU9YS2xkRHI5Y0t4Z29JQ2srUFBueitQL2Z2M1kvLysvU2dxS29KSUpNS1FJVU13ZWZKa0JBY0hDK1BrY2ptbVQ1K09zV1BIWXNPR0RkaTZkU3MyYmRxRVRaczJ3YzNORGRIUjBaZzllellrRWdrR0RSb2tiRnhXbzZLaUFtKzk5UmFLaTR1eFlNRUMyTmpZQUtnT2hnMEdnN0N1eE1SRUFCQTI5U29ySzBOUlVSR3VYYnNtSEsrc3JNUmJiNzJGM054Y1BQREFBNGlNakRUNWZ2bjUrY0hiMnh1clZxMkNXcTNHSTQ4OEFnREN4bVMxVzBDc1hic1dSNDhlaFV3bXd6ZmZmSU5QUC8wVUZSVVZVS3ZWZGViVmFEUllzbVFKUHY3NFk2Tmdtb2lJMmhjR3RFUkVSRVJFUk8zQUcyKzhZYkc1bkp5Y3NISGpSbnozM1hmQ3NiQ3dNSk5qUlNJUmpodzVnZzgvL0JEMjl2WlFxVlFteDhmSHgyUFRwazF3ZG5iR0k0ODhnckZqeHpaWUdlcnE2b3Fubm5vS2p6NzZLUGJzMllQdDI3Y2pJU0VCWVdGaERmYW1uVDkvUHBLU2tqQnQyalFNSERoUU9KNlJrWUZubm5rR1Vxa1VFb2xFQ0VSclF0ZmMzRnpNbmoxYmVLYUlpQWpFeGNVaElTRUI0ZUhoOWZhNXJSbi80b3N2WXRHaVJmRHg4Y0ZERHowRUFOaTllemNVQ2dWNjlPZ2hqTDN2dnZ0dy9QaHh1TG01d2MzTkRhNnVybkJ4Y1lHcnF5dWNuWjNoN093TUZ4Y1h1TGk0NEtPUFBzS2VQWHZ3NTU5L1lzeVlNZlhlbjRpSWJtMGlnOEZnc1BZaW1tUGNnWStzdlFRaW9uYmg5NkV2VzNzSlJFUkVkQk5LUzBzVE5yanExcTJiVWRoNW84TENRbXpmdmgxNnZSNWlzUmpCd2NFWU1HQ0EwUmlEd1lBelo4NGdNakpTcUZwdHFvS0NBbmg2ZWpZNEppa3BDWWNQSDhhTUdUT01qbXUxV3F4ZXZSb2FqUVk2blE1aXNSaTlldlhDNE1HREFRQnF0UnJIamgyRFZxdUZuNStmVU5WNzVNZ1JSRVZGd2NIQm9jbnJUVTFOUlhaMk5vWU5HOWJrYTRIcVZnMWJ0MjdGd3c4L0RGdGIyMmJOUVVSRU56OEd0RVJFdHprR3RFUkVSRVJFUkVUV0k3YjJBb2lJaUlpSWlJaUlpSWh1Vnd4b2lZaUlpSWlJaUlpSWlLeUVBUzBSRVJFUkVSRVJFUkdSbFRDZ0pTSWlJaUlpSWlJaUlySVNCclJFUkVSRVJFUkVSRVJFVnNLQWxvaUlpSWlJaUlpSWlNaEtHTkFTRVJFUkVSRVJFUkVSV1FrRFdpSWlJaUlpSWlJaUlpSXJZVUJMUkVSRVJFUkVSRVJFWkNVTWFJbUlpSWlJaUlpSWlJaXNoQUV0RVJFUkVSRVJFUkVSa1pVd29DVWlJaUlpSWlJaUlpS3lFZ2EwUkVSRVJFUkVSRVJFUkZiQ2dOWkNIR1YyY0pFN0NMOXVKOEdPSFJIaDdJY0laeit6cndsdzhJS2RSRjd2ZVVlWm5TV1cxaVJpa1FnU2tSZ1NVY04vTGN3ZFo0NzdmSG9oM0xrVFJCQ1pmVTIwUnpkODFuc0czT1NLRnQrL05VUjdoQ0RhSXdRRDNZT3R2UlNFTzNmQ25kNFJrSXVsMWw0S0VSRVJFUkVSRVpGSlRDMHNJTXJGSCs5RVBBeXhxRHBrMjNjbEhwOGwvbVhsVmJXZE9kMUd3OWZPRFFBdzdzQkhqWTVYU0czeFFZOUprSXNsT0YrU2lTK1RkcUNvcWh3QTRHdm5oc2U3amtDQWd4Zm1udm9CSlJwbGs5Y2pGb2t3MGpzQ0J3c1NvTkpwekw0dUp2by9rSWtsalQ2SHVlTWFZeStSNC9IQUVaQ0l4TmlWZHc1ZkplOXM5Sm9KZmdNd3RjdFFBTURjMERGNCsvdzY2QTJHWnE4QkFDSmQvREhBUFFqZnBmMERuVUhmb3JrQVlGN1lBd0FBalY2SFJ3NTkydXg1cG5ZWkFwVk9nOSt5WW1GQTA1OVJCT0NKcmlNUjRPQ0ZHWUhEOFZQNmZ1ek1POWZzOVJBUkVSRVJFUkVSdFFZR3RDM2thZU9FbDBMSEN1RXNBQVFwT3NCZUlvZFNWOVdpdWIvcyszaExsMmN4RjBxeThIWEtMb3ZNOVdDbnZyQy9YajJya05vSzRTd0FUQXU0QTcxZEF3QUFMNFdOeFR2bjF6Y3BnT3ppNElublEwWWpVT0dGUHE2QldISnhjek9pdmJiUjB6VkFxTUs5VUpwbDFqVi81MS9BV044K2NKTFpJOXk1RXliNUQ4YmFTd2VidllZd0oxKzgwWDBjYkNVeWRGVjB3SktMbTFGY1ZkSHMrU3hsVklkSVRQQWJDQURvNHhhSVR4UCtSSUc2ckVselJIdDJRNENERndEQVRpSkgwclZjaTZ6dHhXNzNXMlNlNWlxdXFzRDM2ZjlZZFExRVJFUkVSRVJFWkRrTWFGdEFJYlhGL0lqeGNMcmg0L2krOW03NFQrajlXQlMzcVZtVmY4STgxNnRTYndaNWxTVVdtY2RSWm9mN2ZYb0xyMzlNMzI5MC9xdmtuUWh4N0FoWHVRTWluUDB3MFQ4YXYxdzZaUGI4ZW9NQm5leXIzN2VCSHNGNHhEOGE2eklQVzJUdGx0YlB2U3NBd0FBRFRoZG5tSFZOU1ZVRnZramFnVGZEeHdFQXh2c053S25pTkNTVTVUUnJEUTVTVzlUOGJDSFV5UWVmOUpxTy8xN2MzT3o1TE1XbjF2ZCttSk12UHV2OUdMNUsyWWxEQllsbVhTOFdpVERaZjdEd2VzdmxrOGlvS0xESTJ1N3dDclBJUE0yVnB5cGhRRXRFUkVSRVJFVFVqckFIYlRQWlNtU1lIekVlZnZidUFBQ3RRWWRWcVh1RWo5VDNjK3VLWjRMdXN1WVNiMG9QZGVvdjlKNDlVWlJhcDNLMFRLUEVzbHJ0SVNiNERVU29rNi9aODJjcUM3RTZiYS93ZW1MbmFQUjNEMnJocWkxUExCS2h6L1ZLNGNTeVhGelRWSnA5N1ltaVZCd29TQkRtbWR4NVNMUFhjYUlvRlcrZFc0ZXk2NjBrWE9RT1dCQTVFU084d3BzOXB5WDhrTDRQSHlWc0VmNCsyVXR0OEhMb1dNd0tHaVcwbDJqSTZJNjk0SHM5cUM5UWw5MjBJVDBSRVJFUkVSRVJFU3RvbThGZWFvUDU0ZU1SNHRoUk9QWjE4aTdzenIrQVBGVUpYdS8rTDBoRVl0elRzUWNxdENyOGxIR2dXZmRwU1gvVCszeDY0YW11ZHdJQURoY21ZZW5GUDVvOWw2VjB0SFBCR04vcTZsbU5YbWNVcE5aMnR1UVNkdVdkdzZnT1ViaGFkUTF5TXdLNTJuYmtua1V2MXdBTWNBK0NDTUNja05HWWUvcEg1S3RLVy9vSUZoUG0xRW5ZQ08xa1VXcVRyMStkdWdlOVhRTndxREFSMzlYelBwb3I1Vm9lWGp1N0Z1OUVQQXh2VzJmSXhCSzgwRzAwT2ptNDQrZjBBeTJxQW0rSlF3V0p5S2dvd0t0aER3by9DTG1uWXc4RU9YYkFmK00zMTl2eXdFbG1qOG1kLzFjOSswM0s3bnA3RWR1SVpSamhIWTRkdVdlYi9KeDVxaEk4ZTN4Vms2NXBpZCtIdnR4bTl5SWlJaUlpSWlLaXRzT0F0b21jWlBaNE8ySTh1aXE4aFdOck1nNWlkLzRGQU1ESm9qUjhuYklMendYZkF3QjR5RzhBWkdJcHZrdmIyNll4MXdEM1lPSHJQZGZYWm0yUEI0NkFWRlFkdG02NWZBSzVEYlJOK0Q3dEh4U3FyMkZ6OWdtbzllWnY5RlhqeTZUdDZOWm5KbHprRHRYVmwyRmo4ZnFaWDZBMTZKcTlma3U2MHp0QytQcElZVEllN05RWENxbHRrK1k0WEppRU1vMFM0LzBHTk9tNk5SbDFlOWJtVnBiZ2piTy80TjNJaDRVd2RGeW5mamhWbElhNDB1d216VzlKbDVWRmVQWE1HcndjTmxib1RkeFY0WTB3WjE4VVhERWQwRDdhWlNnY3BEWUFnQ09GU1RoUlR3QWU2ZUtQNTBQdWhhZU5FK3lsTnZndDYxanJQQVFSRVJFUkVSRVJVUU1ZMERhQnY0TUgzdXcrRGw2MnpzS3gzN0pqc1NIcnFORzR2L1BPdzEzdWlFbWRvd0hnK3FaT2R2aS81QjNRNkZzL0lGUkliUkh1M0FrQVVGUlZqdFBGNlJhZHZ5WjhydUVxYzZqM1hIeFpOdmJteDZHWGF3RDZ1blVWamova053QVBtUkVzMXE2RU5PVjBjUVlXWE5oUTUzaTVWb1dWcVhzd0wyd3NnT3FOMjJZRURzT3ExRDBBR3E5R05MZGEwZFM0SDlMM1lWUDI4WHF2c1pmSUVlMFpBZ0JJcjdpQ3k1VkZlTWRuQWp4dG5NeTZaMHVaQ21pQjZ1K1ZOOC9GNE4ySUNRaFVlR041OGs0aG5IV1MyV0ZoajhsTnVvOVVMREY3bzd2WkoxYlhlNjVTVjRVUDQzN0RFNEVqY1o5UEw2elBQSUw5Vnk2YUhCdnA0bys3T2tRQ0FKUmFOYjY5L3VkdFNvVldCVGU1QWdBd3BmTmduQzNPUUdwNXZsbnJKU0lpSWlJaUlpS3lGQWEwWmhyb0hvd1h1bzBXK3FjQ3dMck13NGk1WkxxMzVick13eENMUkhqRWZ4QUFZSmhYZDNTMGM4Vi80emVqcUtxOFZkYzZ5Q01FRWxGMWUrRTkrUmVnTjFpMmRyY21BRFAzM05IQ1pEd2JQTXFpYXpESDRjSkVIQy9xam41dVhWRlNwVFI3STY3V05zUXpGRFppR1FEZzRKVUVLNi9HMkRWTkplYWZYNDkrYmwyeDcwcThjRndzRWpkNTB6b1JMTGZSbmQ1Z3dNclUzVGhSbEZidkR4eHNKVExNRHI0SDEvYzh3OHJVM2JqYXdOKzF0UElyV0o5NUJKTTdENFpFSk1hTG9mZmpwVk0vTmF0aWUycVg1dmNCYnNpbTdPT28wS3BiWlc0aUlpSWlJaUlpdWprd29HMkVWQ1RCak1CaHVOK250M0RNQUFPK1RkMkxQM05PTlhqdEw1Y09vYWlxSE04RTNRVVJSQWh4N0loUGUwL0hsMGs3Y0x3WmZVZk5OY1F6OVBvNnE2dDVyVzFtNEhDajZ0QWJLNDV2Tk1GdklJRHFzSEJIM3RrR3grWW9peHM4dnlMbGIyZ0RkVmlSOGpkS3IyK0VCUUNYSzR2cWpQV3hjeFBDUFZQbnpSM1gySVpmdFVQc2c0V0pBSUNuWTc5cDhKb2FIV3hkOEdYZng0VUEvcFV6YTVCOExkZXNhODJsMUtxTnd0bWJTVVBWNEk4SGpoQ3EydzhYSnVJZk01NWhZOVl4REhBUFFxRENHNzUyYnBnWk9CeGZwK3hxOHJwcXZtY3RiVmZlZVFhMFJFUkVSRVJFUk8wY0E5b0dCQ3E4OFh6SXZlamk0Q2tjcTlSVjRlT0VyVGhabEdiV0hEdHl6NkswU29tNW9mZERKcGJDU1dhUE44TEhZVmZlZWZ5WXZnL2xXbFdqY3pSM2N5QVJnSy83UGRXc2EydVkyZ2pweHMzTHZ1ejd1RkFwZWVPNVhxNWQ4SGJFQktOajlYM0V2a1pOMkZXbXJXeDBiR091cXE5aGlZa04wa3g5cFA3WElTOEtQWEliK3NqOStzRXZRaVp1Zkp3cFFZNGRFSHg5YzdrOFZRbXVOSEhqc21rQlE0VndGb0N3anVieXRuWEdGVlZab3h0a2xWUlZtTDFwWGMzM3EwYXZ3eU9IUG0zeW11UmlLZTd1R0lYdE9XZk43aGs4M0tzN1JuV0lBbERkcW1GNXNua2hxODZneHhkSjIvRlJyMm5DeG42bml0TVFlN1gxZm9CQ1JFUkVSRVJFUkZRYkExb1RaR0lwSnZvUHdyODY5VE1LdzdLVlY3SGs0aC9JVWw1dDBueEhyeWJqbmZPLzRwV3dCK0Fpcis3WE9xcERKQWE0ZDhXUDZRZXdKLzlDazNlUXZ4VzR5aDN3UXNob2F5L2pwbExUOGdLb0RnZWJJdHk1RTZJOXVoa2Q2Mnp2Z2ZobWJ1TGxiZXVNSlQybjRsSkZJVDVOL0JQRlZSWE5tc2VTUkFEbWRMc1AwUjRodU5NN0VwOGwvb2xMRllVTlh0UFp3UU96cnJmUU1BRDRJbW03V1QvNHFKRlJVWURmczJPRkh3ejhPL2dleEpldWJ0SWNUUTJ2TDFjV05UbmNKeUlpSWlJaUlxTDJpUUh0RFFaNkJHTm13SENqamNBQVlOK1ZlSHlkc2dzcVhkUDdVd0xBeGJMTG1IUHFCN3dRY2kvNnVBVUNBSnhrOXBnZGNnOGU4TzJEWHk0ZHd0R3J5UTNPY1UxVGlkK3lZMDJlZXl4Z0dBQ2dUS1BFN3cxc1VHWHUySm94elNVUmlZMEM2VnRKYTBYbFhSdzgwYS9XUm1sTklSVko4R3pRM1hXT0J5aThteldmVEN6Qm0rRVB3VWxtajBnWGYzelNhem8rU3RpS3VOS3NaczFuS2QyY2ZESEFQUWhBOWZ1MXRPYzByTDEwRUp1emo1djhjd2x3OE1MYkVlT0ZucjdiY2s3alREMjloa1VBYkNReTJJaGxzSlZVLzdLVHlHRXJrU05MZVJWVmVpM2tZaW1jWmZaNFBIQUVQay9hMWpvUFNVUkVSRVJFUkVSVUN3UGE2NElkTzJKYWw2R0lkUEUzT2w2dVZXRkZ5dDg0V05EeXpaektORXA4RVBjYjd2ZnBqY2NDaGdrZlQvZDM4TUNyM1IvRXBZcENiTGw4RXZzTDRxSFIxLzFvZDRWT2pVMk5CS3JYdEtwNnh6UmxiRXNEMmhrQnd4SHE1QXNBS0ZDWFFRUVJQR3djV3pSblE3bzUrZUQ1a0h2clBXOU90YUpJNkN6Yk9oNnVWVDNiVkpNN1I4UFh2cnFOeERWTkphNVdsYU9MZ3lmQ25Id2F2RTRxa3VEUkxrUHhlM2FzVVE5ZWpWNkgzN05qOFd6UTNaQ0pKWENSTytDOXlJZnhRL28rYkxsOHN0bnJiS21Fc3N0NDgxd01YZzRkQ3c4YlI4akVFandXTUF3OVhEcmpzOFMvaEdlUWk2VjR5SzgvSHZUdEIxdUpUTGcrVU9HTlJUMG1ReTZXUWk2V0NvR3NqVVFLdVZobTlwL3dDTzl3N0xzU2o3TWxsMXJoS1ltSWlJaUlpSWlJL2tmYytKRDJ6Y1BHRWE5My94ZVc5SnhhSjV5TnZacUtGMDUrWjVGd3RyWS9jMDdobFRNL0k2VTh6K2g0WndjUHpBNjVCNE04UWl4NlAyczRVWndLcGE0S1FQVkdYV3A5OHlxUHpXVXJsc0hYenEzZVgrWVFpMnJpTzh2WDBIWng4R3oybjJ1RXN4L0crZlVYWG4rYnRoZW5ydmRBOXJWM2g2UE16dVIxOWhJNTNvNFlqd2M3OWNWYjRROEpWYVkxOXViSDRaM3o2MUYyZlZNemlVaU14d05INElWdW8xdmMyN1lsRXN0eThOTHBIM0c2VmlWc1Q5Y3UrS3ozWThMZlViM0JnQkZlNFViaExBQ0VPdmtnMU1rWGdRcHZkTEozaDZlTkU1eGtkckJwUWpoYjQ5bmd1eUVYODJkWVJFUkVSRVJFUk5TNmJ2djBvVUtyUm9EQ3krallWZlUxL0pDK0QzTkR4NkMvKzdPdGR1K3ZrbmRpbStFTXBuWVpBamU1QWdCd3BqZ0QrNjljYkxWN3RwV3p4WmZ3OXJsMUdPRWRqcE5GYVpnWk9GdzRaKzZtWjc1MmJvMk9mZlhNR2lSZHkyMytRbzFVUjNoNmcyVURXaEdBWjRMdWFsWjlyb3ZjQVMrRzNpOVU5NTRzU3NPK0svRkNxd1FSZ0I0dW5ldjhFTUZWN29DM0l5WUlHOXdGT1hiQWFKK2VkU3FtTDVaZHhtdG4xMkIrK0FSMHRITUJBSXp3Q29ldm5SdmVPYisrMlMwOVdxcE1VNG4zTDJ6RTFDNUQ4SkRmQUloUS9WNE04Z2pCK1pKTWFBMDZyTXM4WXJKcVdtOHdvRnhiaVhLdEd1VmFGWlJhTlNxMGFpaDFWYWpVcWFIVVZxRlNWLzFMcGF1Q1dxOUJwVTREbFU0REVZQjNJaWJBWG1vRGIxdG5UTzQ4R0Qrazcydno1eWNpSWlJaUlpS2kyOGR0SDlCVzZxcndmOGs3OEc3RXc5RG90ZmpqOGtsc3lEb0tuWVZET3RNTTJKTi9BWWNMRXpIZWJ3RHU3ZGdUSzFMK2JvUDd0bzNVOG55a2xlZTN5YjNPbGx5cXMxSFRsMzBmTjd0NlZsU3J3WUdsTjJ3YjZSMGh0SHM0WEpoWVo2T3Yra2hGRXJ3VzlxQVEzcGRxbFBneWVRY0FJUEZhRGd5b0RtaDd1d1VZQmJSZEhEenhSdmc0ZU5vNEFhaXVCMTUzNlRBMjE5UE9JcmV5QksrZFhZczN3OGNoeExFakFDQ3RQTjlxNFd3TkF3ejRPZU1BVXN2ejhVTElhQ1JleThHcTFOM0MrWCt1eENIVXlRZVhLNHVRV1ZHSVBGVXBybWtxVWFGVnRlaFBjTzJsUTNpeTYwZ0F3QU8rZmJIL3lrV2tWMXhwOURwemYvQUFtUGZEaHlPRlNWaHk4USt6NXlRaUlpSWlJaUtpVzlOdEg5QUMxZFdlMzZidFFlelZWRnhSbFFLb0RzY3VWeGFaZGIwWVlxSDZFSURaMTFWbzFRQUFsVTZETlJrSHNTSHpXSXRiQWRoSjVCamlHZHFpT1ZwQ0JCRzZLcnpSdzdVemVybDJRWjZxRkY4bWJUY2FVOTlHWnpVZTZsVDljZjV5clFvNzg4NDFPTGFvcXJ4SjY1c1pPRnpZcEswK0VwRUVYL1o5dk43ejBsb2YvMjlvM093VHE2R1EybUo2d0IwQUFJMWVpeC9TOTVzVjBJb0FQQjl5TDdwZDd6RnJBUEI1NGphVVZGVUFxSzR3VFMzUFE1Q2lBL3E1ZFlWRUpJYk9vTWNRejFETURybEhhR2VnMG1td0xQR3ZSamVnSzlNbzhjNzU5WmdYOWdCMEJqMVcxZ3BDcmUxSVlSSnlLb3RRVkZWaFZOMnNOeGp3VmZKT2k5OXZXKzVwM05VaEVqNTJydGlZZFF6WmxWY3RmZzhpSWlJaUlpSWlvaG9NYUsvYmV2bVUwV3V0UVdmV3hsSUE0Q1N6d3c4RG54TmVtM3ZkalN6UnA5Vk5yc0JMb1dOYVBFOVQxTjVjNjhkQnowRWh0UlZlVjE3dlExdmJUK243RzV5dkpxQXQxU2diSGR0VWJuSkZvMVcxSXNEc3l0dkd4dlYzRDRLVHpCNEFzUG55Q2VFSEFJMlpHVGdDZDNpRkNhK0xxc3B4cWpqZGFNeXh3aFFFS1RwQUliVkZQN2V1Q0hIcWlIR2QvdGVyTmw5VmlrWHh2K05TUmFGWjkxVHBORmdZOXpza0lyRlJFTnFVeXREYVpHSkprNjdkZitVaVBrMzgwK1E1YzUvQkV2UUdBejVML0JOS2JSVUsxR1ZtWDdjaDYyaWpZeWI0RFFSUXZkSGJqcnl6RFk1dHkyY21JaUlpSWlJaUl1dGhRRXROcHBEYUl0TEZIejFkdTZDWGF4ZmhvL1ExNTR6SG10N0E2bllSZXpVRlZYb3RycXF2NGRmTXhnTThBSmpXWlNqRyt2WXhhKzZwWFlZQUFGNE12ZDlvUTZ2WXF5bjRQR21iVUtWdExwMUJENTFCMzZScjJxUG1oS05yTWc0Mk9xWW1vQzNUVmhxTkg5VWhFa2V2cHVEYTlRM2JpSWlJaUlpSWlPajJ3WUMybmNtcExNWi9UdjNRNEpqMWcvL1Q3UGtERmQ3NHFOZWpSbFd6TjhwU1hzWHA0Z3ljS1U3SGhkTHNadCtyTlh5Y3NCVWZKMnl0YzN5ODN3QTgybVVvQUdCdmZodytUOXBXN3h6ckI3OEkyZlUyQnpmMnZiMVJ1VmFGMktzcDJKNTdCbFY2YmFQcmV5eGdHUDdWcVYrajR3QWdVMW1JaklvQ2RISHdGTUpablVHUE5Sa0g4WHNqYlNTYXd0eVdIYldyaWF2MDJpWlZud0wxdDZ1d2s4amhLbmRBVG1XeHlmT1RPa2ZEUmViUXBIczFwRVJUZ1poTGh5MDJYME5zeERMTURya0hRenhEY2FkM0pONCt2OTZzN3hNaUlpSWlJaUlpYWo4WTBMWXpCaGlnYWNXQXAweWpiRENjZlRKMkJhNnFyN1hhL1Z0TGxFdG40ZXNNTXphRWFvcHZVbmMzV2hrcEVZbnhYUEE5R09FZExoeExMYzlIVjRWM2c5ZHR6ejJEV1VHakFGU0h3WXZpTnlHK0JhRjRzR05IcEpYbkcxWFJtdE95WTVoWGQveW4yMzNDNjFXcHU3RXI3M3l6MTFGYkQ5Zk9lQ1hzUVp3c1NzWDIzTE00V1pSbWRINklaNmpaTFNuTWNibXlxTTBDV3AxQkwyd0MxODNKQjNORHgrQy84WnNzdkUwZEVSRVJFUkVSRWQzTXhOWmVBTjFhaXFyS29UY1lVS21yd3I0cjhWZ1k5enZ5VkNYQytWc3huSldKSlFpN3Zoa1hBRndzeTdIby9JMkZzdzVTRzd3Vi9wQlJPSHUrSkJQeno2MXJkTzU5VitLRlByOTJFam5LV3ZBUmVZbElqSGNqSm1CbC8yY3cwVDhhZGhLNVdkZlpTZVNZRVRCTWVCMVhtb1cvTFJUT0FrQlBseTRRQWVqcjFsVm9FZEJlYUEwNkxJcmZoTnpyMWNFRDNJTXdzWE8wbFZkRlJFUkVSRVJFUkcySkZiUW1lTnM2WTM3RWVMUEhpMi9JdWIvcyszaVQ3dGZjVGNXc1FXOHc0SU80amJoUW1pMVU2ajRXT0t5UnE0elY5RTF0akpQVXJ0R3gyM1BQdGpnVUh1Z2VETm4xRmdIbFdoVlNydVcxYUw2bThMTjN4K3ZkLzRXT2RxN0NzYU9GeWZna2NTczBlbDJqMTZ0MEd1eklQWXQvZGVvSGlVaU1KN3VPeEx2bmYyM1dXcUpjL0dFdnRZRTliRERlcnovK3VIekNyT3NtZFk2R2k3eTZ4WUJHcjhOWHlUc3RXZ0ZhdTdyNVNHRlNnMk1iYXpuUmtPWnVodFpTNVZvVi9udHhNNWIwZkJSeXNSUWp2TUt4S2ZzNFZMcVdieHBJUkVSRVJFUkVSRGMvQnJRbVNNV1NGbjFrMnBJZnQyNHFFVVJDMk5oYVRoZG50T2g2YzZzZ0hXVjJqWTQ5ZmpXMVJRR3RDTUQ0V3ZjNFhKZ0VReHQrd0h5Y1gzK2pjSGJyNVZQNExuMHY5QWJ6MTdBeDZ4anU3aEFGZTZrTmVyaDBSclJIQ0E0M0VtU2FNc0E5V1BqNmRQRWxvVEszSWY3MkhyamZwN2Z3T3ViU29YcDd4WFp6OGtGaUU2dVR2V3lkMGRIT1JYaDk5R3B5azY2L1ZWeXFLTVRLMU4wWTZobUdqeE8yTUp3bElpSWlJaUlpdW8wd29HMW5mT3hjVzdRSjJPMW1nSHN3T2p0NENLOHQrZEY4YzJ6SlBva1JYdUhRNkxYNEtua24vcmtTMytRNXlyVXEvSjRkaTZuWE56bDdPdWd1SkYzTFJXRVRnbXNSZ1A3dVFjTHJ3NFdKalY0akVZbnhmTGQ3SVJGVlY1QW5sdVZnMCtYamRjWjUyenJqMzhIM0lOTEZIKytjWDQvekpabG1yNnVQVzZEd2RWcDVQcTZvU3MyKzlsYnpkOTU1N002NzBLWS9JQ0FpSWlJaUlpSWk2Mk5BYThKbFpWR1RQaXJ0SkxQRER3T2ZFMTYzNUdQV3Q0UEczcCthajVwZnJpeHExZllQSGphT2VEYjRidUgxdVpKTUpGL0xiYlg3bVpKZWNRWDdyc1RqajhzbmtWYWUzK3g1Tmw4K2llRmU0ZkMxZDRPenpCNnZkeCtITjg3K0FyWGV2RXJNVUNkZnVGNXZVNkExNkhDOEtMWFJhOGI3RFVDUW9nTUFvRXF2eGVkSjIweFcvbzdxRUlVb0YzOEF3SnlRMFpoejZudFVhTlZtcmF0dnJZRDJacTJlSGVBZWhOZTYvNnRKMS9qYXVabmRVb0gvUFNFaUlpSWlJaUpxM3hqUXRqTkZWZVg0THUyZkJzZThGRHFtYlJaekU1T0pKWmdYOWdDY1pIWUFxbnZyL3BDK3p5cHIrU3p4cnhaZEw0SUlHcjBXeTVLMllYR1BLUkNMUkFoVWVPR0ZicVB4MGNVdFpsVmtSbnQwRTc0K1czd0p5a1lDMUM0T25uakVmNUR3K3Z1MGYrcHRiYkF1OHdnR2VnVEQxODRON2phT2VMcnJYZmcwOGM5RzEyUWpsaUhTMlU5NGZleHFTcVBYRUJFUkVSRVJFUkhkYWhqUXRqT1Z1aW9jTEVob2NNenRIdEM2eVJWNHRmdURDSEhzS0J6YmxCM2JvZ3BXYS9DeWRjYlRYZS9FcHV6anVGQ2FoZVJydWRpUWRWUUlUcU05UXZCcTl3ZnhTY0pXVkYzZjBNMFVFWUNCSHYvclA5dllSbHcyWWhsZTdIYS8wTm9nOW1vS3R1V2VxWGU4UnEvRmwwbmJzYkRIRklnQTNPRVZoaU9GU1kxV3hQWnc5UmY2S2VkV2xpQ3pvckRCOGRhU1UxbU0zN0pqcmIwTUlpSWlJaUlpSXJwRk1hQ2xkdW5lamozUjBmWi9tMi9aUytSUTZxcGdLNUhodnoybndzUEdVVGgzdHVRUzFsdzZhSTFsTm90RUpNWUR2bjB4c2ZNZzJJaGxPRm1VaGd1bFdRQ3FOK25xWk8rT2FJOFFBTlVmdjE4UStRZ1d4ditPTWsybHlmbENuSHlFOTBObjBEZGFxZnJ2NEx2aGY3MXY3OVdxY255WnZLUFJOU2VVNVdCSDdobmMyN0VuQU9EWjRGR0lMN3VNTW8yeTNtc0cxYXJxUFhhVHRqY0FnQ3psVmZ5VXZ0L2F5eUFpSWlJaUlpS2lXNVRZMmdzZ3NpUVJnT2tCZCtDWm9Mc2dGb21FNDIrRWo0Tk1MSVZLcDhHUDZmdUVqLzFmTEx1TXhmR2JUUFpPdlJsRnV2amowOTZQWVhyQUhiQVJ5d0FBWFIwN0NPY05BSllsL29Xa1dyMTB1em41NEpOZTB6SFFQZmpHNlFBQVF6MURoYS9qU3JOUnJsWFZlLytaZ1NOd2gxY1lnT293OTZPTFczQ3RudUQzUmorbDcwZFJWVGtBd0VsbWo2ZTczbG52V0tsSWd2NXVYWVhYYkc5QVJFUkVSRVJFUk8wVksyaXB6WG5aT3BzMVRpcVNtRFcydEVvSnRWNERxVWlDRjdxTk5nb2N0UVlkcENJSndwMzlzTGpIRkt4STJZVURCUW13bDlvZzFNa1h5NU4zTnZqeGYydXlsY2lFcjIzRVVyd1VPZ1pEYWoyYkFjQ2UvUFA0TWYyQTBYVlZlaTNldTdBQmIzWWZoKzdPblFBQTdqYU9lTFg3Z3poUmxJcXZrbmVpdUtvQ1FIWC8yc0cxS2xXUDF0UGV3RllpdzcrRDd6RjZiNzlMK3djSlpaY2JmQVlic1F4T01qczR5K3poSkxQRCtaSk1EUFBxRGdBWTdOa05Cd291bWd4ZmU3cDJnYjNVQmdCUXBsRWlzU3lud2ZzUUVSRVJFUkVSRWQycUdOQmVOeXRvRkNKYy9Cb2ZhSUpPbWhwa0FBQWdBRWxFUVZUNGhrTGtML3MrM3V4MXpENnh1dDV6SFd4ZEd0MzV2U203d3pkbGJFTnFlcEdhYTBXL3A4d2E1MjNyYk5iWXBSZi93Sm1TUzNndDdFRkV1dmdMeDNmblg4REdyS040UDJvUzNPVUtCQ3E4c0xqbkZGd295Y0t4cXluWWxuTWF6ako3bEdpVTBPcTFabXlsVmUyUlE1OGF2WmFLSkpDS3haQ0pwWkNLL3ZkN1VWVTVWRHFObWJQVzFWWGhMWHl0a05vYWhiTXA1WGxZbWJMYnFGSzJOcVZXamZjdWJNRExZV1BScjFZbHFvZU5FeXAxVmNMclNCYy91TWdkQUZRSHZxYkMwbzUycnZnZ2FpTGM1QXJoV0tINkdpUWlFU1ozSGd4N2lRM3NwWExZUzIzZ0lMR0JnOVFHampJN09NbnNoQ3JmK3N3S0dtV3lhcmQyRUh5OEtNMnNqYzRBV09UNzJWek9NbnU4RURLNnplNUhSRVJFUkVSRVJPMFRBOXJyUEd3YzRXdm5acEc1TERYUHpjckR4aEZLWFJWVXVpb0VLcnpoYWVNRUFHWi8xTDAxRFBNTU13cG50K1dld2NxVXYyRUE4TTc1OVhnNWRDeTZPSGhDQkJFaVhmeU54dGJRR3d6UUduVFFHdlRRNm5YUUdmVFZyL1Y2QUFaSXhaTHFNTFltaEJXTElSVkpUSzVIYnpEZ3lkaXZteDNRaWlEQ3c5YzMrNnBOcGRQZzU0d0QrQ3ZuZEtPaFpaVmVpMFZ4bXpEQmZ3QW0ra2VqUXF2R3dyamZqZFpVVTgwS0FNblhjb1VXQkxWZFVaWFd1Wk9IalNObUJvNW8ya09aNENKM3dJekE0Zmd5YWJ0d3pGWWl3d0NQSU9IMWlhdXBMYjVQYTdDVHlESENPOXpheXlBaUlpSWlJaUtpV3h3RDJsdklOVTFsbSswVy8xakFzSHJQelEwZGd6QW4zenJIYzFVbFpzMjlPSDVUczlkbFN2SzFQRlJvMVpqVU9ScE9NbnZzekRzbmhMTUFjRmxaaEpkTy80aDdPdlRBUFIxN292UDFEYTV1SkJhSklCZEpJUWNBMDdtcjJjNlZYQkxhQ0RSSHFKTVBvbHc2R3gwN1haeU81Y203VUtBdU0zc2VBd3o0TmZNb3pwVmtRaTZXR2wwckYwc3g4UHBtWWdCd3JORDBSbHc2Z3g1LzVaekd0QzVERzczWE5VMGxTalJLbEdrcVVWcWxSSW1tb3ZwcmpSS2xOY2MxU2d6ejdJNkgvUWNDQU83MGpzRCtLL0U0VjVJSkFJajI2Q1pVM21yME9wd3B5VEQ3ZVhma25qVjc3STN1NmRpajJkY1NFUkVSRVJFUkVUVVhBOXJyUG9qN3pkcExhRlNGVG8xTjJjZmI1RjROQmJRNWxjVW1BOXFkdWVmTW1ydTFObnphbkgwQ25SMDg4WFh5cmpvVm4zcURBZHR5ejJCYjdobDQyamlodTNNbnVNa1ZjSlU3d0Y1cUE1bElBb2xJZkwxS3Ryb3lWaUlXUXlvU1F5SVNReXdTLzY5aTFRRGg2OXIzTVJqK1Y5UDZWODdwRmozTHhiTExpTGwwQ0pNN0Q0WkdyOFdxMUQzWW1XZmUrMnVLcVI2dS9kMkRZQytSQzY4YituUFptWHNXRWM1K0tOVW9VVkpWZ2VLcUNwUm9Lb1FRdHJSS2lWSk5wZG10Q0g3Tk9vSWhudDNRMGM0VkFEQWpjRGptbnZvUkFLQTM2Skd0dklwTzl1NklLODFxVWhYeTF5bTd6QjU3bzZZR3RIbXFFang3ZkZXejc5ZFViZG0rZ1lpSWlJaUlpSWphRGdQYVc4QzI2MkZmYVJ1MkVOaWNmUUlBVUthdGU4Kzh5aEtvZEJyb1lVQ1ZUb01DZFJuMjVzZGhkLzc1Tmx1ZktWdHpUa0ZuMERjYUVoYW95N0R2U253YnJhcXVUR1VoQUNCZlZkcmd1UFdaUitBc3M4ZUJnb3RJYUlWTnNrNFZwZUh6eEcwWTdOa043amFPdUZ4WlZPL1ljcTBLQ3k1c3NOaTlOWG9kVnFYdXdmeUk4VGhVa0lqVmFYdUZjLzljaWNjL1YrTGhaKy9lYUE5YkFFaTlsbStSOWhvMUc1NWRVWmxmb2R5VzlJYnE3MnVkUVcvbGxSQVJFUkVSRVJHUkpZa01Cb081ZXlQZFZNWWQrTWphUzZBbUdPRVZEb1hNRmdDdzVmSkpLNitHYmlRV2lZUUFzQzBGS3J5UlZwN2Y1dmR0aVpwTjhRd3dXT1U5YXcyc3ppVWlJaUlpSWlLeUhsYlFVcHZZZXlYTzJrdWdCbGdyYUx6VndsbjhQM3YzSGhaejN2OFAvRG5UVEtlWnFYUlVoSkpRdGhESm9SUVNOdHhvdjZ5OXY5Lzc5cldYczdYMzdtM1gycnZXb2tSa2wvMWU1SHhhTmxxc0RVdXFGWkZZc21IbGtJZ2NXb2ZTdVdibTk0ZGZzOFpNTlNWTmVENnV5N1htODNsLzN1L1g1SGJkOWZTZTF4dmN3VXBFUkVSRVJFUkVqVXVvN3dLSWlJaUlpSWlJaUlpSTNsWU1hSW1JaUlpSWlJaUlpSWowaEFFdEVSRVJFUkVSRVJFUmtaNHdvQ1VpSWlJaUlpSWlJaUxTRXdhMFJFUkVSRVJFUkVSRVJIckNnSmFJaUlpSWlJaUlpSWhJVHhqUUVoRVJFUkVSRVJFUkVla0pBMW9pSWlJaUlpSWlJaUlpUFdGQVMwUkVSRVJFUlBUL0ZSUVU2RFJ1NDhhTlNFOVAxM25lN2R1MzQrTEZpMXJ2UFhqd0FEdDI3RUJlWHA3TzgybVRrWkdCNU9SazNMNTkrNlhtVVNnVVNFcEtxdGY3SXlLaWhoUHB1d0FpSWlJaUlpSjZmYVNucCtQUm8wY1lNR0FBREEwTkFRQ0hEeC9HenovL2pPWExsME1rYXRvZk0zLzU1UmVVbEpTODFCeWpSNDhHQUtTa3BDQXFLZ29mZi93eEJnNGNXT3N6Mjdkdng2aFJvK0R0N1Yzbi9GZXVYTUhHalJzeFpzd1l1THU3YTl4UFNVbkJoZzBiMEtsVEp6ZzRPRFRvUFJ3NGNBRGZmUE1ObEVvbEprNmNpSEhqeHVuOHJGS3B4S05IajJCbFpRVUFrTXZsV0w5K1BRUUNBVFpzMktENmM2NldrNU1ET3pzN21KaVlOS2hXSWlKU3g0Q1dpSWlJaUlpSWRLSlFLTEI2OVdvVUZoYkN6ODlQRmR3SmhVSmN2bndaU1VsSkdEeDRjSTNQejV3NUU1Y3ZYMzdwT2hJU0VsUy8zN1p0Rys3ZnYvOVM4MVVIdEQxNjlJQ2JteHNpSXlOeDQ4WU5USnc0RVFLQjRLWG1Cb0JEaHc1QklCQmc1TWlSV3UrbnBLVEF5c29LWGJ0MmJkRDhodzhmeGpmZmZJTmV2WHFoZGV2VzJMQmhBOHpOelRGMDZGQ2RucDgwYVJKc2JXMFJIaDRPQUJDTHhmajczLytPNk9oby9QampqM2ovL2ZmVnhzK2VQUnQyZG5iNDdydnZHbFF2RVJHcFkwQkxSRVJFUkVSRU90bS9mejl5YzNNeGJkbzBtSnFhcXE3NysvdGowNlpOMkxKbEMvcjM3dzhqSXlPdHp3Y0ZCYUY3OSs2MXJoRWZINC9Dd2tLTUh6OWVwNXEyYmR1bSt4dDRRWFIwTkE0ZVBLaDZiV3BxaXZEd2NDeGV2Qml4c2JHd3NMREFtREZqVUZ4Y3JQWDV5c3BLRkJVVmFWeVhTQ1FRQ0FTcXVaT1NrbUJ2YjQrTWpBeGtaR1FBQU5xMWE0Zk9uVHNqTnpjWGYvenhCenAyN0lpNHVEaU51ZXpzN09EbjU2ZDFmYVZTaWMyYk4rUDc3NytIdDdjM3Z2cnFLeGdZR09EQmd3ZFl2bnc1SGo1OGlBOCsrS0RPa0xsbHk1WTRmLzQ4cXFxcVZEdWdnNEtDOE1NUFAyRG56cDBZTVdJRUpCSUpBT0RSbzBkNDh1UUpmSDE5YTUyVGlJaDB4NENXaUlpSWlJaUk2dlR3NFVOczJMQUJEZzRPR0Q1OHVObzlrVWlFaVJNbklpSWlBbXZXck1ITW1UTzF6aEVjSEZ6bk9zZU9IVU5oWVNFbVRKalFLSFhYbDBna3d0eTVjOUdsU3hlOCsrNjdLQ3dzUkVoSWlOYXg4Zkh4aUkrUDE3Z2VGeGNIYzNOelJFZEhxNjRWRlJXcHZSNDFhaFE2ZCs2TS9mdjNBd0N5c3JLUWxaV2xNWmUzdDdmV2dMYWdvQURMbHk5SGFtb3FBZ01ETVc3Y09PemN1UlB2di84KzVzNmRpNmlvS0d6ZXZCa1hMMTdFSjU5OEFoc2JteHJmYzY5ZXZaQ1dsb2F6WjgrcVdqWUloVUs4OTk1NytQYmJiN0Zueng3OC9lOS9Cd0JjdUhBQkFPRGg0VkhqZkVSRVZEOE1hSW1JaUlpSWlLaFdTcVVTaXhjdlJuRnhNUllzV0tDMXoyeEFRQUNTa3BLd2I5OCtkT3JVQ1lHQmdhKzhyb2F1WVcxdGpSMDdkbWhjLy9QUFAyRnRiYTNXamtBaWtXRHUzTGthWXlNaUl1RHQ3WTFCZ3dacDNLdmViUW84QzZYLytjOS9xdDJ2RG55TGlvcHc0TUFCK1ByNjRzc3Z2OVNZWitUSWtSQ0x4UnJYVTFKU3NHTEZDang5K2hTVEprM0NlKys5aDVTVUZHemF0QWxQbmp6QnRHblRNR2ZPSERnN08yUGp4bzM0OE1NUDhmNzc3MlBVcUZGYWR6ZjM2ZE1ISzFhc3dOR2pSOVY2NmdZRkJlSE9uVHNZTm15WTZ0cXBVNmNnRkFyUnJWczNqWG1JaUtoaEdOQVNFUkVSRVJGUnJkYXRXNGR6NTg0aEpDUUVYYnAwcVhIYzdObXpNVzNhTkN4YnRnekd4c2ExZmd6K2h4OStnSm1abVZyNFYxOVRwMDV0MEhQYURyZTZmLzgrcGt5Wmd0NjllMlBXckZtcUlGTWtFaUVnSUVCamZFUkVCRnExYXFYMTN2UEVZakhNemMyMTN0dTVjeWZLeXNvd2Z2eDRHQmdZYU55WHkrVnFZWGhXVmhZMmJ0eUkzMzc3RFk2T2psaTRjQ0U2ZGVvRUFQRHo4OE9FQ1JPd2VmTm1EQm8wQ0s2dXJ2aXYvL292ZE92V0RkSFIwVmkvZmozaTR1SXdjdVJJREIwNkZOYlcxcXA1TFMwdDBiMTdkNlNrcEdENjlPbXE5aFZpc1JpVEowOVdqYXVzck1TSkV5Zmc2ZWxaNDNzaUlxTDZZMEJMUkVSRVJFUkVOZHE5ZXpkMjd0d0pEdzhQVEp3NHNkYXhabVptQ0E4UHh5ZWZmSUlGQ3haZzBxUkpOYllIV0w5K1BSd2RIVjhxb0swKzNLc3gyTmpZWU9EQWdmanBwNStRbloyTitmUG53OWJXdHRIbWYxRjEyQmtRRUFBWEZ4ZXRZK1J5dVdvSDdmZmZmNDlObXpiQjBOQVE0OGFOZzRPREErN2N1WU03ZCs2b3h0dmEyaUlrSkFTNXVibkl6YzFWWGYvZi8vMWY1T2ZuWSt2V3JkaXlaUXZzN2UwMWR2NE9HellNdi8zMkd3NGVQSWd4WThab3JlZm8wYU1vS2lwcWt0M1JSRVJ2RXdhMFJFUkVSRVJFcEZWY1hCeGlZbUxnNE9DQWVmUG1xZTNtM0wxN041eWRuZEcxYTFlMVo5cTJiWXVvcUNqTW1UTUhNVEV4T0gvK1BENzY2S05hZTZCcXMyWExGcTNYUFQwOTRlbnBxWFpOTHBmck5LZTJYYXJWaEVJaFpzeVlnWll0VzJMTm1qVll1SEFoVnF4WW9YdkI5U1FXaTdGMjdWcmN2WHNYWVdGaG1EeDVNbHExYXFXNnIxUXFvVlFxVlFIdHdJRURjZmZ1WGZ6akgvK0FqWTFOdlVKU0R3OFBMRnUyRElNSEQ4YXBVNmZRdDI5ZmpUSDkrdldEblowZGR1M2FoZURnWUkxV0NFcWxFanQyN0lDNXVUbjgvZjBiOXFhSmlFZ3JCclJFUkVSRVJFU3ZrWktTRXFTbnArUGF0V3NvS0NqUTZabmV2WHVqVDU4KzlWcm54eDkvVklXelM1WXNnVXdtVTkyN2Rlc1dZbUppWUdkbmgvWHIxMnYwU1hWMmRzWjMzMzJIME5CUXBLV2xvV2ZQbmhneFlrUzkxdCs2ZFd1TjkxNE1hSWNNR2FMVG5Ba0pDWFdPQ1FrSmdZMk5EWnlkbmFGUUtIRGd3SUVheDk2NGNVUHJJV0hBWHdlaUZSWVdJaWNuUitzWUV4TVRTS1ZTWExod0FXRmhZVmk1Y3FXcXZVQlZWUlVBcUw2MkxWdTJ4TC8vL1crZDMwdFpXUmtXTEZpQWMrZk9ZZXpZc1FDZXRXdlFGczRDendMcUR6NzRBTkhSMGZqeHh4OHhmdng0dGZ1Ly9QSUxidDI2aGNtVEoydnRpMHRFUkEzSGdKYUlpSWlJaU9nMWNmWHFWU1FrSkVBdWw4UGUzaDR1TGk0d05EU3M4emxIUjhkNnJ6VjQ4R0JjdW5RSjA2ZFBoNldscGRxOXRXdlhRcUZRWVByMDZUV0dkYmEydGxpNWNpV1NrNU1SRkJSVTcvVjFDVk9mNStYbGhmNzkrMnU5ZC96NGNhU25wK3M4Vi9VOEZSVVYrUGJiYjJzY2w1R1JnWXlNREszM3FnUGF4TVJFSkNZbTFqaUhyYTB0UHZ2c000U0doaUlxS2dwZmZmVVZnTDhDV2wzK2ZGK1VsNWVIcjcvK0d2ZnUzVU5FUklUR0x1ZWFCQVVGWWZmdTNmaisrKy9oNStlSDFxMWJBd0FlUFhxRXRXdlh3dDdldnQ1Qk94RVIxWTBCTFJFUkVSRVIwV3ZnNnRXcjJMZHZIMXhkWFRGbzBDQ3RCMTAxSnBsTWh0RFFVSTNyWjg2Y1FWcGFHbng5ZmRHclY2OWE1ekEwTkd4UU9Oc1FUazVPR0RwMHFOWjdkKzdjcVZkQW01YVdCbXRyYTdpNHVHZ0V4V2ZQbnNYbm4zK09BUU1HNElzdnZxaHpMajgvUDR3YU5VcnQyci8rOVMrMTF6NCtQaGd4WWdUMjdkdUh2WHYzNG05Lyt4c3FLeXNCb0VHN1ZjVmlNWnljbkRCbnpodzRPVG5wL0p4UUtNUW5uM3lDV2JObXFWbzhHQmdZSUNJaUFrVkZSZmp5eXk4YkZCZ1RFVkh0R05BU0VSRVJFUkUxY3lVbEpVaElTSUNycXl1R0R4K3V0em9xS2lxd2N1VktTS1ZTekpneFEzVzl1TGdZcTFhdHdvQUJBOUM5ZTNlOTFkZFkxcTFiaDVLU0VtemZ2bDN0dWtLaHdLcFZxeUNWU2pGbHloU2Q1ckt5c2tLWExsM3FIUGZoaHgvaTFLbFRPSFRvRUVhTUdJR0tpZ29BMm5mUTZ0cC85c1dkdTdyc1N1N2N1VFArNTMvK0I1czNiMFpFUkFUTXpNeHcvdng1akIwN0ZsNWVYanF0UzBSRTljT0Fsb2lJaUlpSXFKbExUMCtIWEM3SG9FR0Q5RnJIbGkxYmtKZVhoODgrKzB5dDdZRklKTUxGaXhkeDZ0UXByRjY5R2xaV1ZucXM4dVhjdm4wYk4yL2UxTmoxQ2p3N0dDMG5Kd2VmZlBJSldyUm9BUUE0ZXZRb2Z2amhCMFJGUlVFcWxUWjRYUk1URTRTSGg2Tmx5NVlRQ29Vb0x5OEhBSTNEdXFwNWUzdlgyTkxoUlVlUEhxM1hEdUlQUHZnQXVibTVTRXBLQWdEMDdkc1hFeWRPMVBsNUlpS3FuOWMyb0RVMkVLTk1YcW52TW9pSVhtdkdCanpnZ1lpSTZIVnc3ZG8xMk52YnYvSzJCclhKek16RXpwMDcwYTlmUDQwZG5FWkdScGd6Wnc1bXpacUZ5TWhJTEZteUJBS0JvRW5yeTg3T3J2SEFydXZYcitzOHo3Rmp4d0E4YTAzd3ZMeThQR3phdEFsZVhsNXFyUlNrVWltdVhidUc2T2hvaElXRk5hRHl2N1J0MjFiMSs3S3lNZ0ExQjdST1RrNFlQSGl3VHZQZXVuV3JYZ0Z0UVVFQmlvcUtWSy92M3IyTEd6ZHV3Tm5aV2VjNWlJaElkNjl0UU52UzJBSTV4Zm42TG9PSTZMWFcwdGhDM3lVUUVSR1JEZ29LQ3VEaTRxSzM5Ujg5ZW9UdzhIQllXMXRyOUUrdDFyRmpSNHdkT3hiYnQyL0hqaDA3TUg3OCtDYXQ4ZXpac3poNzl1eEx6M1AwNkZGWVdsckMzZDFkZGEycXFncUxGaTJDb2FFaFpzK2VyVGJleThzTHdjSEJpSStQeDhHREIydnNnMXRmMVFHcHNiRnhvOHluaTZxcUtzVEh4MlBMbGkwb0tpckMyTEZqWVdCZ2dCMDdkbURhdEdrWU9uUW94bzBiQnpzN3V5YXJpWWpvYmZEYUJyVGVWaTRNYUltSVhwSzNsZjUrMENNaUlxTDYwZGZoVERrNU9aZy9mejRlUG55SXlaTW40OWF0V3lndkwxZjlLaXNyVS8yM3Fxb0tRcUVRVzdkdVJZOGVQZURxNnRwa2RZYUVoR0R5NU1uMWVrWXVsNnU5enMzTnhmWHIxeEVjSEt6YUFWeFNVb0pGaXhZaEt5c0w4K2ZQVjdWdnFLeXNSRUZCQVFvS0N1RGw1WVZEaHc1aDFhcFY2TmF0RzFxMmJLbWFjOCtlUGRpelowKzkzOC9WcTFjQkFHWm1adlYrdHI0S0N3dnh5eSsvWU8vZXZjalB6NGVUa3hQbXo1K3Y2cDNyN2UyTmxTdFhxa0pvSHg4ZkJBWUdvbWZQbmp3MGpJaW9FYnkyQWUzSTFqMlJmUDhpOHNzTDlWMEtFZEZyeWNiSURIOXIzVlBmWlJBUkVWRXpwbFFxRVJZV2hydDM3d0lBWW1KaWFod3JFb2xnYW1vS0d4c2I1T2ZuSXpJeUVxdFhyMVlGZUx0MjdjS2FOV3ZVbnNuTnphM3h3S3U2RHNKNi9zQ3IwTkJRT0RvNjFqcSt0TFFVeHNiR3F1QzFxS2dJRnk1Y1VPc2JtNXljREFEbzE2K2Y2dHIyN2R1UmxwWUdzVmlNTld2V1lQbnk1U2d1TGxiMWlIMWVaV1VsbGl4WmdtWExscW5XY1hkM2g0K1BqOXE0OWV2WHE3M2V0V3NYOHZQellXOXZENWxNaHZ6OGZNVEd4a0lrRXFGang0NWEzMDlzYkN4aVkyTnJmYysxS1NrcHdlblRwNUdjbkl4VHAwNmhxcW9LRGc0T21EMTdOZ0lEQTlWYVZMaTd1MlBWcWxYNDlkZGZzV1BIRHFTbXBpSTFOUlZHUmtidzlQUkVjSEF3ZXZmdTNlQmFpSWplZHE5dFFHdHFZSWpwcmtHWWw3bEwzNlVRRWIyV1pyZ09nWWtCZHp3UUVSRlJ6UVFDQVNaTW1JRFUxRlMwYWRNR0ZoWVdNRE16ZzB3bWcxUXFoVlFxaFVRaWdVUWlnVmo4VjIvN2RldldJVFkyRm52MjdNSFlzV01CQUc1dWJxK3M3Y0dML1dLMUNRc0xRMFpHQmd3TkRTRVNpVkJXVmdhRlFvRWhRNGFveGlRbUprSXFsY0xUMDFOMWJkaXdZVGg5K2pRc0xTMWhhV21KRmkxYXdNTENBaTFhdElDNXVUbk16YzFoWVdFQkN3c0xMRjI2RkVsSlNkaS9meitDZzRNQkFLNnVyaGczYnB4YUxTOEd0T1hsNVJxN2JJMk1qREJqeGd6VllXUXY4dmIyVmd1U2EzUDgrSEdOSHJSbnpwekJ3b1VMQVFCZHUzYkZ5SkVqMGJkdjN4cDdCd3NFQWdRRUJDQWdJQURuejUvSGdRTUhrSnFhaXF5c0xNeWFOVXVuT29pSVNEdUJVcWxVNnJ1SWwzSCt5VTM4MzVWRDNFbExSS1FqR3lNenpIQWRBZytMTnZvdWhZaUlpSFMwYk5reTlPN2RHMzM2OU5GM0tUb3BMeS9IM3IxN01YcjBhTFhnVnA4U0V4T1JrWkVCaFVJQkFCQUtoWEJ5Y3NMdzRjTlZOVjYvZmgyM2I5OUcvLzc5RzdURzQ4ZVBFUjhmai9mZWV3L0d4c1k0ZmZvMFdyWnNxYkc3Tnk4dkR4S0pCT2JtNWdDZTdXWjk4T0FCeXN2TFVWVlZCWkZJQkVkSFI1aWFtbXBkWitQR2pmRHc4SUNYbDVkT2RmMysrKys0ZE9tU1JsQjg1TWdSdUxtNXdjSEJvUUh2OXRsQlpvOGZQNGE5dlgyRG5pY2lvbWRlKzRBV0FFcmtGZmpwOW1ta1A3eUdlMlZQVUNhdjFIZEpSRVROaXJHQkdDMk5MZUJ0NVlLUnJYdkNsRHRuaVlpSVhpdXZXMEJMUkVSRXVudHRXeHc4ejlUQUVPKzM3WXYzMi9iVmR5bEVOY3JNek1TVksxY3dac3dZblo5UktwVTRmUGd3bEVvbGdvS0Nhdnk0RVJFUkVSRVJFUkVSdlo2RStpNkE2RzFoWW1JQ2hVS0Jpb29Lblo4UkNBVG8wcVVMbmo1OWlweWNuRmRYSEJFUkVSRVJFUkVSNlFVRFdxSW1ZbXhzRE9CWm42YjZhTldxRlN3dExYSHAwaVhJNWZKWFVSb1JFUkVSRVJFUkVla0pBMXFpSnRMUWdCWUEzbm5uSFpTVWxPRDY5ZXVOWFJZUkVSRVJFUkVSRWVrUkExcWlKbElkMEphV2x0YjdXVnRiVzlqWjJlR1BQLzVBZVhsNVk1ZEdSRVJFUkVSRVJFUjZ3b0NXcUltOHpBNWFBT2phdFNzcUt5dHg0Y0tGeGl5TGlJaUlpSWlJaUlqMGlBRXRVUk1SaVVRUWlVUU5EbWpOek16UW9VTUhaR2RuNC9Iang0MWNIUkVSRWIwcENnb0tkQnEzY2VOR3BLZW42enp2OXUzYmNmSGlSYTMzSGp4NGdCMDdkaUF2TDAvbitiVFp2WHMzTWpJeTZ2VU1QMTFFUkVSRXJ6dVJ2Z3NnZXBzWUd4czNPS0FGQURjM045eTZkUXZuenAxRFFFQUFCQUpCSTFaSFJFVDBka2hQVDhlalI0OHdZTUFBR0JvYUFnQU9IejZNbjMvK0djdVhMNGRJMUxUZkl2L3l5eThvS1NsNXFUbEdqeDROQUVoSlNVRlVWQlErL3ZoakRCdzRzTlpudG0vZmpsR2pSc0hiMjd2TythOWN1WUtOR3pkaXpKZ3hjSGQzMTdpZmtwS0NEUnMyb0ZPblRuQndjR2pZbXdDd2F0VXFCQWNIbzJ2WHJqcU4zN2R2SDNidTNJbnc4SEMwYmRzV0FIRHYzcjBhZzJSdDZ2bzZFUkVSRWIxcURHaUptcENKaWNsTEJiUmlzUmp2dlBNT1RwOCtqWnMzYjZKZHUzYU5WeHdSRWRGYlFLRlFZUFhxMVNnc0xJU2ZuNThxb0JVS2hiaDgrVEtTa3BJd2VQRGdHcCtmT1hNbUxsKysvTkoxSkNRa3FINi9iZHMyM0w5Ly82WG1xdzVvZS9Ub0FUYzNOMFJHUnVMR2pSdVlPSEZpby95RDdxRkRoeUFRQ0RCeTVFaXQ5MU5TVW1CbFphVnpzTnBZT25YcWhMS3lNbno4OGNkWXVIQWgzTjNkY2ZIaVJVUkdSdW84QndOYUlpSWkwamNHdEVSTnlOallXT2VQSGRha2JkdTJ5TTdPUm1abUpscTFhZ1d4V054STFSRVJFYjM1OXUvZmo5emNYRXliTmcybXBxYXE2LzcrL3RpMGFSTzJiTm1DL3YzN3c4aklTT3Z6UVVGQjZONjllNjFyeE1mSG83Q3dFT1BIajllcHBtM2J0dW4rQmw0UUhSMk5nd2NQcWw2Ym1wb2lQRHdjaXhjdlJteHNMQ3dzTERCbXpCZ1VGeGRyZmI2eXNoSkZSVVVhMXlVU0NRUUNnV3J1cEtRazJOdmJJeU1qUTlXQ29GMjdkdWpjdVROeWMzUHh4eDkvb0dQSGpvaUxpOU9ZeTg3T0RuNStmcXJYZFgwdlZGRlJVZU1ZSXlNalZWOS9BSEIxZGNYU3BVc3hlL1pzZlA3NTUxaTNiaDBHRGh4WWEraWFuWjJOWmN1VzRjcVZLd2dNREt5MUZpSWlJcUttd0lDV3FBa1pHeHUvOUE0WmdVQ0FidDI2NGNpUkk3aDA2Ukk4UFQwYnFUb2lJcUkzMjhPSEQ3Rmh3d1k0T0RoZytQRGhhdmRFSWhFbVRweUlpSWdJckZtekJqTm56dFE2UjNCd2NKM3JIRHQyRElXRmhaZ3dZVUtqMUYxZklwRUljK2ZPUlpjdVhmRHV1Kytpc0xBUUlTRWhXc2ZHeDhjalBqNWU0M3BjWEJ6TXpjMFJIUjJ0dWxaVVZLVDJldFNvVWVqY3VUUDI3OThQQU1qS3lrSldWcGJHWE43ZTNtb0JiVTIxVkR0OCtEQU9IejZzOWQ2SUVTTTAvbXphdFd1SHFLZ29wS2Ftb21YTGxqWE9XMWxaaWUrLy94NnhzYkd3dGJWRlZGUlVrKy80SlNJaUl0S0dBUzFSRXpJMk5rWkZSUVVVQ2dXRXdvYWYwZGVpUlFzNE96dmo2dFdyY0hKeWdwbVpXU05XU1VSRTlPWlJLcFZZdkhneGlvdUxzV0RCQXExOVpnTUNBcENVbElSOSsvYWhVNmRPVGJLN3NxRnJXRnRiWThlT0hSclgvL3p6VDFoYlc2dTFJNUJJSkpnN2Q2N0cySWlJQ0hoN2UyUFFvRUVhOXlRU2llcjN3Y0hCK09jLy82bDJ2enBrTFNvcXdvRURCK0RyNjRzdnYveFNZNTZSSTBkcS9iU1BwNmNuL1AzOTFhNlZsWlVoSmlZR1hsNWU2TmV2bjhZejMzNzdyY2ExYXUzYXRVTzdkdTFRVkZTRXg0OGZ3OUhSVWUzK3paczNNWC8rZk9UbDVlRzk5OTdEMy8vK2R4Z2FHcXJHdDI3ZG1yMzlpWWlJU0c4WTBCSTFvZXFQNUpXVmxhbDlyTEloM25ubkhkeTVjd2VuVDUvR2dBRUQrRU1GRVJGUkxkYXRXNGR6NTg0aEpDUUVYYnAwcVhIYzdObXpNVzNhTkN4YnRnekd4c2J3OWZXdGNld1BQL3dBTXpNekRCczJyTUYxVFowNnRVSFBtWmlZYUZ5N2YvOCtwa3laZ3Q2OWUyUFdyRm1xTmcwaWtRZ0JBUUVhNHlNaUl0Q3FWU3V0OTU0bkZvdGhibTZ1OWQ3T25UdFJWbGFHOGVQSHc4REFRT08rWEM3WEdvYTNiZHRXWXpkeWJtNHVZbUppMEsxYk42MDdsVjhNYUV0TFM3Rm16UnFNR3pjT2RuWjJBSjd0dmwyMWFoWFdybDJMeU1oSXpKczNEeTFidGtSbVppWnUzYnFGdFd2WG9sMjdka2hKU2NHUkkwZlF0V3RYckZxMUN2djM3MWYxSXlZaUlpSnFhZ3hvaVpwUWRVQmJXbHI2MGdHdG9hRWh1blhyaHJTME5GeTVjZ1VkTzNac2pCS0ppSWplT0x0Mzc4Yk9uVHZoNGVHQmlSTW4xanJXek13TTRlSGgrT1NUVDdCZ3dRSk1talNweG8va3IxKy9IbzZPamk4VjBGWWY3dFVZYkd4c01IRGdRUHowMDAvSXpzN0cvUG56WVd0cjIyanp2Nml5c2hJblRweEFRRUFBWEZ4Y3RJNlJ5K1U2OTh2UHpjMEZBTFJxMVVxbjhUZHYza1JLU2dxU2twTHcwVWNmcWZXZHJlN1QvOVZYWDJIRmloV3E2KzNhdGNQNTgrZXhlUEZpQkFjSE01UWxJaUtpWnFIaG43RW1vbnFyRG1WTFMwc2JaVDVIUjBlMGF0VUtGeTlleE5PblR4dGxUaUlpb2pkSlhGd2NWcTFhQlFjSEI4eWJOMDl0TitmdTNidFZCMTQ5cjIzYnRvaUtpb0tGaFFWaVltSVFHaHFLL1B6OGVxKzlaY3NXcmIvT256K3ZNVll1bCt2MHF6WkNvUkF6WnN6QTVNbVRrWjJkallVTEY5YTc1dm9RaThWWXUzWXR4bzRkaTdDd01OeTVjMGZ0dmxLcGhGS3AxRG1nUFhmdUhBQm8zWEdyVGFkT25WUi90cEdSa1lpTmpWV3JMVFEwRlBmdjM4ZjY5ZXRWMS8vODgwLzg1ei8vUWYvKy9URmx5aFNkMWlFaUlpSjYxYmlEbHFnSlZYOGNzYkVDV2dEbzNyMDdEaDA2aERObnpzRGYzNSt0RG9pSTZMVnc5ZXBWbkQ5L0hubDVlYWlzckt4emZPL2V2ZEduVDU5NnJmSGpqejhpSmlZR0RnNE9XTEprQ1dReW1lcmVyVnUzRUJNVEF6czdPNnhmdjE0alJIUjJkc1ozMzMySDBOQlFwS1dsb1dmUG5oZ3hZa1M5MXQrNmRXdU45MTQ4NUhQSWtDRTZ6Wm1Ra0ZEbm1KQ1FFTmpZMk1EWjJSa0toUUlIRGh5b2NleU5HemUwSGhJRy9IVWdXbUZoSVhKeWNyU09NVEV4Z1ZRcXhiN05NSWNBQUNBQVNVUkJWSVVMRnhBV0ZvYVZLMWVxL2tHNnFxb0tBSFFLYUl1S2luRGt5QkVJaFVMTW56OGZuMzc2cWRxTzJKclkydHJpbTIrK3dZWU5HeEFVRklTa3BDUzFlMkZoWVdqWHJoMU9uRGdCNEZudjN0RFFVUFRvMGFOUnZtZGF0bXpaUzg5Ukg5VzdqSW1JaU9qTndvQ1dxQW1KeFdLSVJLSkdEV2lOalkzUnRXdFhwS2VuNDlxMWEralFvVU9qelUxRVJOVFlTa3RMa1ppWWlLeXNMRmhaV2NIRnhRWG01dVoxaG1Vdkh2cWtpOEdEQitQU3BVdVlQbjA2TEMwdDFlNnRYYnNXQ29VQzA2ZFByekZBdExXMXhjcVZLNUdjbkl5Z29LQjZyNjlMbVBvOEx5OHY5Ty9mWCt1OTQ4ZVBJejA5WGVlNXF1ZXBxS2lvOVhDdGpJd01yYnVJZ2I4QzJzVEVSQ1FtSnRZNGg2MnRMVDc3N0RPRWhvWWlLaW9LWDMzMUZZQy9BbHBkMmdpc1dMRUNSVVZGK005Ly9vT1RKMDhpTWpJU3QyL2Z4ai8rOFk4Nm56VXlNcXF4bDYrcnF5djI3ZHNIcVZRS0FNakp5WG5wdzFxZjE3cDE2MGFaUnhlM2I5K3VzUmN3RVJFUnZkNFkwQkkxTVJNVEU1U1VsRFRxbkczYnRrVnViaTR5TXpOaGIyK3YraUdFaUlpb09WRW9GUGp4eHg5UldGaUk0Y09IdzlYVjlaV3VKNVBKRUJvYXFuSDl6Smt6U0V0TGc2K3ZMM3IxNmxYckhJYUdoZzBLWnh2Q3lja0pRNGNPMVhydnpwMDc5UXBvMDlMU1lHMXREUmNYRjQyZytPelpzL2o4ODg4eFlNQUFmUEhGRjNYTzVlZm5oMUdqUnFsZCs5ZS8vcVgyMnNmSEJ5TkdqTUMrZmZ1d2QrOWUvTzF2ZjFQdGpLNXRCNjFDb2NELy9kLy9JVGs1R1FFQkFlamZ2ei84L1B3Z2tVaXdiZHMyM0w5L0g1OSsrcW5XQThpcUtaVktGQllXYW9TWCtmbjVtRHQzTGhRS2hlb2d0TXpNVEh6MzNYY1lQWG8wUHZ6d3d6cmZlMTNHamgzNzBuUG9hdG15WlRBek0ydXk5WWlJaUtqcHNBY3RVUk16TVRGcDFCMjAxYnk4dkNBVUNuSG16QmtvbGNwR241K0lpT2hscGFXbElUOC9IeUVoSWE4OG5LMUpSVVVGVnE1Y0NhbFVpaGt6WnFpdUZ4Y1hZK25TcFRoNzlxeGU2bXBzNjlhdFExaFltTVoxaFVLQlZhdFdRU3FWNnR5RDFjcktDbDI2ZEZIN3BjMkhIMzRJT3pzN0hEcDBDQXFGQWhVVkZRQnEza0Y3Ly81OWZQNzU1OWkzYngrNmRldUdmLy83M3dBQWdVQ0FtVE5uSWlRa0JBa0pDWmczYjE2dGJURHUzTG1EOTk5L0g2bXBxYXByRnk5ZXhQVHAweUVTaVJBZEhRMExDd3NBd1BEaHcvSDExMThqUGo0ZWMrZk9SWEZ4c1U1ZkF5SWlJcUpYaVFFdFVSTXpOVFY5SlFHdGlZa0pQRDA5a1orZmordlhyemY2L0VSRVJDK2p0TFFVcDA2ZFFzK2VQV0ZyYTZ1M09yWnMyWUs4dkR4TW16Wk5yZTJCU0NUQ3hZc1hzV2pSSWp4OCtGQnY5VFdHMjdkdjQrYk5tK2pYcjUvR3ZkMjdkeU1uSndlVEprMUNpeFl0QUFCSGp4N0YxS2xUVVZSVTlGTHJtcGlZSUR3OEhOOTg4dzJFUWlIS3k4c0JQR3RCOEtLblQ1OWl5cFFweU1qSXdMQmh3eEFSRWFFUjVFNmVQQm1qUm8zQ3FWT244UHZ2djllNGJsWldGaW9ySzlYK2R5VVFDT0RzN0l5bFM1ZHE3S3oxOGZGQmRIUTBURTFOZFdxL1FFUkVSUFNxc2NVQlVST3Iza0dyVkNvYi9VQXZKeWNuM0w1OUc3Ly8vanRzYkd6WXA0eUlpSnFOR3pkdVFLRlF3TW5KU1c4MVpHWm1ZdWZPbmVqWHJ4OENBd1BWN2hrWkdXSE9uRG1ZTldzV0lpTWpzV1RKa2lZL2VETTdPN3ZHQTd2cTg0K3Z4NDRkQS9Dc05jSHo4dkx5c0duVEpuaDVlYW0xVXBCS3BiaDI3UnFpbzZPMTdycXRqN1p0MjZwK1gxWldCa0I3UUN1VHlUQjE2bFJJcGRKYUQzK2JPblVxZkgxOThjNDc3OVE0NXNLRkN6QTFOVVg3OXUyUm1aa0pBSEJ6YzhNWFgzeUJSNDhlb2FTa0JMLy8vcnZxc0ZZQTZOQ2hBNzc2NnFzYXY5NUVSRVJFVFlrQkxWRVRNekV4VVgzc1Q5c1BMQy9MMjlzYmh3OGZ4c21USnpGbzBDQ0lSUHhyVGtSRStsZFFVQUFBc0xHeDBjdjZqeDQ5UW5oNE9LeXRyVFg2cDFicjJMRWp4bzRkaSszYnQyUEhqaDBZUDM1OGs5WjQ5dXpaUm1teGNQVG9VVmhhV3NMZDNWMTFyYXFxQ29zV0xZS2hvU0ZtejU2dE50N0x5d3ZCd2NHSWo0L0h3WU1IYSt5RFcxL1ZPM0tOalkyMTNoODhlSENkY3dnRWdsckRXZUJaUU92bTVxWng4TmZObXpmeDZhZWZxbDZQSERteXp2V0lpSWlJOUlISkRWRVRxOTY5VVZKUzhrb0NXaU1qSS9UcTFRdEhqeDdGdVhQbjBMTm56MFpmZzRpSXFMNnErNlByNHlQbE9UazVtRDkvUGg0K2ZJakpreWZqMXExYktDOHZWLzBxS3l0VC9iZXFxZ3BDb1JCYnQyNUZqeDQ5bXJSWGJraElDQ1pQbmx5dlorUnl1ZHJyM054Y1hMOStIY0hCd2FvZHdDVWxKVmkwYUJHeXNySXdmLzU4V0ZsWkFRQXFLeXRSVUZDQWdvSUNlSGw1NGRDaFExaTFhaFc2ZGV1R2xpMWJxdWJjczJjUDl1elpVKy8zYy9YcVZRQm9sSU90cXR0RHZSakNQbnIwQ0RrNU9mRDM5OWQ0eHRYVkZmUG56NGRjTG9lVmxSVTZkKzc4MG5VUUVSRVJ2UW9NYUltYW1LbXBLWUJuUDJoVTkzNXJiTGEydG5CemM4T2xTNWRnWjJlSE5tM2F2SkoxaUlpSW1qdWxVb213c0REY3ZYc1hBQkFURTFQaldKRklCRk5UVTlqWTJDQS9QeCtSa1pGWXZYcTFLbFRldFdzWDFxeFpvL1pNYm02dVJydUVhalZkcjVhUWtLRDZmV2hvS0J3ZEhXc2RYMXBhQ21OalkxWHdXbFJVaEFzWExrQXFsYXJHSkNjbkE0QmEvOW50MjdjakxTME5ZckVZYTlhc3dmTGx5MUZjWEt6cUVmdTh5c3BLTEZteUJNdVdMVk90NCs3dURoOGZIN1Z4NjlldlYzdTlhOWN1NU9mbnc5N2VIaktaRFBuNStZaU5qWVZJSkVMSGpoMXJmVi9hUEgzNkZOSFIwWkRKWkRBeE1jRzFhOWNBQUhaMmRtcmpmdnZ0TjFXTno2dnJhMDlFUkVUVW5EQ2dKV3BpMVR0b1g4VkJZYzl6YzNQRGd3Y1A4TnR2djhIUzBsTHRoemNpSXFLM2hVQWd3SVFKRTVDYW1vbzJiZHJBd3NJQ1ptWm1rTWxra0VxbGtFcWxrRWdra0Vna0VJdkZxdWZXclZ1SDJOaFk3Tm16QjJQSGpnWHc3UDliWDFYYmd4Zjd4V29URmhhR2pJd01HQm9hUWlRU29heXNEQXFGQWtPR0RGR05TVXhNaEZRcWhhZW5wK3Jhc0dIRGNQcjBhVmhhV3NMUzBoSXRXclNBaFlVRldyUm9BWE56YzVpYm04UEN3Z0lXRmhaWXVuUXBrcEtTc0gvL2ZnUUhCd040dGhOMTNMaHhhclc4R05DV2w1ZHI3TEkxTWpMQ2pCa3pHdlFQMGpLWkRCa1pHYW8yQ1VLaFVLTjNMZ0NjUEhrU1FxRlFGUUo3ZUhoZzZ0U3BPcTl6OGVKRnBLU2sxTHMrSWlJaW9zYkVnSmFvaVJrWkdVRW9GS0trcE9TVnJpTVFDT0RqNDZQcVJ6dHc0RUNOandVU0VSRzlEUUlDQWhBUUVGQ3ZaLzc3di84Yk1wa01vMGVQVmwxemQzZlgyS25abElZTUdZS1dMVnRDb1ZBQWVCWmFPams1WWZqdzRhb3hZV0ZodUgzN3Rsb1BlZ2NIaDFwM0RqOXZ5cFFwYU4yNk5RWU5HZ1FBaUlpSVVHdDNVRzN6NXMyUVNDU3ExNk5IajBhL2Z2MVFYbDZPcXFvcWlFUWlPRG82cWo0NTlMelZxMWZyZEpCcGRlQ3JVQ2dnRUFpMEh0cldxMWN2VkZWVnFmNEIzTVhGQlM0dUxqcTlWK0JaeXcwR3RFUkVSS1J2QW1WMVF6QWlhaklIRGh5QXRiVTF2TDI5WC9sYWVYbDVTRTFOaFl1TEM3cDE2L2JLMXlNaUl0TG14SWtUT0hueXBOcWhUVVNrdTJYTGxxRjM3OTdvMDZlUHZrc2hJaUtpUnNidGRFUjZZR0ppOHNwYkhGUnpjSEJBaHc0ZGNPM2FOZHk1YzZkSjFpUWlJaUlpSWlJaUl0MHdvQ1hTQTFOVDB5WUxhSUZuL2RoYXRHaUI5UFIwRkJRVU5ObTZSRVJFUkVSRVJFUlVPd2EwUkhwZ1ltTHl5bnZRUGs4b0ZLSnYzNzRRaVVSSVRVM1ZlbW96RVJFUkVSRVJFUkUxUFFhMFJIcGdZbUlDdVZ5T2lvcUtKbDJ6YjkrK0tDMHR4Y21USjFVSGpCQVJFUkVSRVJFUmtmNHdvQ1hTZytvVGpadHlGeTBBV0ZwYW9tZlBuc2pQejhlNWMrZWFkRzBpSWlJaUlpSWlJdExFZ0paSUQvUVYwQUpBbXpadDBLbFRKMlJuWitQYXRXdE52ajRSRVJFUkVSRVJFZjJGQVMyUkhrZ2tFZ0JBY1hHeFh0YnYwcVVMSEJ3Y2tKR1JnZnYzNyt1bEJpSWlJaUtpNWtqWFEzVTNidHlJOVBSMG5lZmR2bjA3TGw2OHFQWGVnd2NQc0dQSER1VGw1ZWs4bnpicjFxMnJWMDFFUk5ROGlQUmRBTkhieU5EUUVDS1JTQzg3YUFGQUlCQ2dWNjllU0VwS3dzbVRKekZ3NEVESVpESzkxRUpFUkVSRXI1ZjA5SFE4ZXZRSUF3WU1nS0doSVFEZzhPSEQrUG5ubjdGOCtYS0lSRTM3WStZdnYvenkwdDlYang0OUdnQ1FrcEtDcUtnb2ZQenh4eGc0Y0dDdHoyemZ2aDJqUm8yQ3Q3ZDNuZk5mdVhJRkd6ZHV4Smd4WStEdTdxNXhQeVVsQlJzMmJFQ25UcDNnNE9EUXNEY0JJRFkyRm5LNVhLZWFTa3RMYTd6M3d3OC9ZUHYyN1hYT01YNzhlRXlZTUtGZU5SSVJrU1lHdEVSNklwRkk5TGFERmdCRUloSDY5dTJMeE1SRXBLYW1xbjJEVFVSRVJFU2tqVUtod09yVnExRllXQWcvUHovVjk0OUNvUkNYTDE5R1VsSVNCZzhlWE9Qek0yZk94T1hMbDErNmpvU0VCTlh2dDIzYjl0S2ZDcXNPYUh2MDZBRTNOemRFUmtiaXhvMGJtRGh4SWdRQ3dVdk5EUUNIRGgyQ1FDREF5SkVqdGQ1UFNVbUJsWlVWdW5idFd1czh5Y25KZGE1MSsvYnRXc2VabUpqQXg4Y0hJMGFNcUhGTVNFZ0lBR0RTcEVrMWpsbXpaazJkdFJBUmtXNFkwQkxwaWFtcHFkNTIwRmFUU0NUbzNiczNVbEpTa0pxYUNqOC9QeGdZR09pMUppSWlJaUxTVHFsVTZyc0U3TisvSDdtNXVaZzJiWnJxWEFVQThQZjN4NlpObTdCbHl4YjA3OThmUmtaR1dwOFBDZ3BDOSs3ZGExMGpQajRlaFlXRkdEOSt2RTQxYmR1MlRmYzM4SUxvNkdnY1BIaFE5ZHJVMUJUaDRlRll2SGd4WW1OallXRmhnVEZqeHRTNHNhS3lzaEpGUlVVYTF5VVNDUVFDZ1dydXBLUWsyTnZiSXlNakF4a1pHUUNBZHUzYW9YUG56c2pOemNVZmYveUJqaDA3SWk0dVRtTXVPenM3K1BuNUFRQWlJaUxxZkU5cGFXbElTMHVyOGI2ZG5SMThmSHd3Wjg0YzFiWEl5RWo0K1BqQTM5OGZBSER6NWswQXdIdnZ2VmZqUEF4b2lZZ2FEd05hSWoyUlNDUjQrUENodnN1QWpZME52TDI5a1phV2hwTW5UNkpQbno0UUN0bWVtb2lJaUtnNUVZdkZPdmRHZlZVZVBueUlEUnMyd01IQkFjT0hEMWU3SnhLSk1ISGlSRVJFUkdETm1qV1lPWE9tMWptQ2c0UHJYT2ZZc1dNb0xDelUyMGZuUlNJUjVzNmRpeTVkdXVEZGQ5OUZZV0doYWtmcGkrTGo0eEVmSDY5eFBTNHVEdWJtNW9pT2psWmRLeW9xVW5zOWF0UW9kTzdjR2Z2Mzd3Y0FaR1ZsSVNzclMyTXViMjl2VlVENy9NNWhiUUlEQXhFU0VvTEpreWZYK1Q2ZmIrRVFHUm1KdG0zYnFxNXQzTGhSYmV6bXpac1JGeGVIbjMvK3VjNTVpWWlvL2hqUUV1bUpxYWtwS2lvcVVGbFpDYkZZck5kYUhCMGRVVkZSZ2JObnorTE1tVFBvMmJObm8zeVVpNGlJaUlnYWg0T0RBeDQ4ZUtDMzlaVktKUll2WG96aTRtSXNXTEJBYTUvWmdJQUFKQ1VsWWQrK2ZlalVxUk1DQXdOZmVWME5YY1BhMmhvN2R1elF1UDdubjMvQzJ0cGFyUjJCUkNMQjNMbHpOY1pHUkVUQTI5c2Jnd1lOMHJoWGZTZ3c4Q3lVL3VjLy82bDJ2enJ3TFNvcXdvRURCK0RyNjRzdnYveFNZNTZSSTBlcS9heFFVRkNBQ3hjdTFQcmU4dkx5a0pxYVd1UDl2bjM3MXZxOE5wV1ZsU2dySzZ2M2MwUkVwQnNHdEVSNlV2MU5XMGxKQ2N6TnpmVmNEZEMrZlh0VVZGVGd3b1VMTURRMHJMUC9GUkVSRVJFMUhVOVBUK3pidHc5WHJseUJxNnRyazYrL2J0MDZuRHQzRGlFaEllalNwVXVONDJiUG5vMXAwNlpoMmJKbE1EWTJocSt2YjQxamYvamhCNWlabVdIWXNHRU5ybXZxMUtrTmVzN0V4RVRqMnYzNzl6Rmx5aFQwN3QwYnMyYk5VclZwRUlsRUNBZ0kwQmdmRVJHQlZxMWFhYjMzUExGWVhPUDMrenQzN2tSWldSbkdqeCt2dGRXWVhDNVhDOE56Y25Jd2I5NjhXdGM3Y2VJRVRwdzRVZVA5dW5iaEVoRlIwMk5BUzZRbjFUMjdta3RBQ3dDZE8zZEdSVVVGcmx5NUFrTkRRN2k1dWVtN0pDSWlJaUlDMEtGREIzVHMyQkZIamh5QmhZVUZiRzF0bTJ6dDNidDNZK2ZPbmZEdzhNREVpUk5ySFd0bVpvYnc4SEI4OHNrbldMQmdBU1pObWxSamU0RDE2OWZEMGRIeHBRTGE2c085R29PTmpRMEdEaHlJbjM3NkNkbloyWmcvZi80ci9UcFhWbGJpeElrVENBZ0lnSXVMaTlZeGNybGNiUWV0aDRlSHFpV0NOdSsrK3k1R2p4NWQ1NThUQU9UbjU2dTlMaTB0Ulg1K3Z0YndHZ0EvWVVkRTlBb3hvQ1hTaytvZHREVWRPS0F2SGg0ZXFLaW93TVdMRjJGa1pJVDI3ZHZydXlRaUlpSWl3ck9lb1QvKytDTysvLzU3OU9qUkE4N096ckN4c1lHaG9lRXJXek11TGc0eE1URndjSERBdkhuejFIWno3dDY5Rzg3T3pocWZ2R3JidGkyaW9xSXdaODRjeE1URTRQejU4L2pvbzQ5Z1kyTlRyN1czYk5taTlicW5weWM4UFQzVnJzbmxjcDNtck8xQVhLRlFpQmt6WnFCbHk1WllzMllORmk1Y2lCVXJWdWhlY0QySnhXS3NYYnNXZCsvZVJWaFlHQ1pQbm94V3JWcXA3aXVWU2lpVlNyV0FWaUFRMVBubkxSUUtkZnJmeEl1SHNPM2J0dy83OXUzRDBLRkQwYUpGQzdWN2xaV1ZQS2VDaU9nVllrQkxwQ2RHUmtZd01EQm9kZ0d0UUNCQWp4NDlWRDFweFdJeDJyUnBvKyt5aUlpSWlONTZKaVltR0Q5K1BFNmRPb1cwdERTa3A2ZnIvR3p2M3IzUnAwK2ZlcTMzNDQ4L3FzTFpKVXVXUUNhVHFlN2R1blVMTVRFeHNMT3p3L3IxNnpYT1ZIQjJkc1ozMzMySDBOQlFwS1dsb1dmUG5oZ3hZa1M5MXQrNmRXdU45MTRNYUljTUdhTFRuTHA4dkQ4a0pBUTJOalp3ZG5hR1FxSEFnUU1IYWh4NzQ4WU5yWWVFQVg4ZGlGWllXSWljbkJ5dFkweE1UQ0NWU25IaHdnV0VoWVZoNWNxVnFrL2FWVlZWQVlEcWE2dHJ2OTI0dURqRXhjWFZPbWIvL3YxWXNHQ0I2blZvYUNqOC9Qd1FHQmdJVzF0YkhEMTZWRzE4VVZHUnF1VURFUkUxUGdhMFJIcGthbXFLa3BJU2ZaZWhRU0FRd01mSEI4ZU9IVU42ZWpvTURRM1JzbVZMZlpkRlJFUkU5TllUQ29YbzNiczN1bmJ0aWhzM2JxQ2dvQUJLcGJMTzV4d2RIZXU5MXVEQmczSHAwaVZNbno0ZGxwYVdhdmZXcmwwTGhVS0I2ZE9uMTNqZ3JhMnRMVmF1WEluazVHUUVCUVhWZS8zNjlrcjE4dkpDLy83OXRkNDdmdng0dlFMdDZua3FLaXJ3N2JmZjFqZ3VJeU1ER1JrWld1OVZCN1NKaVlsSVRFeXNjUTViVzF0ODl0bG5DQTBOUlZSVUZMNzY2aXNBZndXMDFidGg1OHlaVStNY0Z5NWNRSHg4UEFRQ0FWcTNibzBQUHZpZ2xuZjNMUFQxOGZGUnUyWnZiNis2OW1KQW01K2ZyeGJRRXhGUjQySkFTNlJIRW9tazJlMmdyV1pnWUlDK2Zmdmk2TkdqT0hIaUJQcjA2Y09RbG9pSWlLaVpNREV4ZWVYbkJjaGtNb1NHaG1wY1AzUG1ETkxTMHVEcjY0dGV2WHJWT29laG9XR0R3dG1HY0hKeXd0Q2hRN1hldTNQblRyMEMyclMwTkZoYlc4UEZ4VVVqS0Q1NzlpdysvL3h6REJnd0FGOTg4VVdkYy9uNStXSFVxRkZxMS83MXIzK3B2ZmJ4OGNHSUVTT3diOTgrN04yN0YzLzcyOTlRV1ZrSjRLOGR0QU1IRHRRNi82VkxsN0J5NVVxNHVia2hLQ2dJMzN6ekRkcTFhNmZXcXF5OHZCeGJ0MjZGbFpXVlJpMjZ1SEhqQm1ReUdjNmVQWXQzM25tbnhsQ2VpSWdhaGsxa2lQU291ZTZnclNZV2krSHI2d3VaVEliVTFGVGs1ZVhwdXlRaUlpSWkwcU9LaWdxc1hMa1NVcWtVTTJiTVVGMHZMaTdHMHFWTGNmYnNXVDFXMTNqV3JWdUhzTEF3amVzS2hRS3JWcTJDVkNyRmxDbFRkSnJMeXNvS1hicDBVZnVselljZmZnZzdPenNjT25RSUNvVUNGUlVWQUZCclA5bVVsQlI4OXRsbmFOV3FGUll1WElpaFE0ZkN5Y2tKSzFhc1VQWGxQWDc4T0NaT25JalkyRmdjUDM1Y05hK3Vzck96OGVUSkV6eDU4Z1NmZi80NW5qeDVBZ0RvMGFNSFdyZHVYYSs1aUloSU93YTBSSG9ra1VoUVhsNnUrdmhTYzJSa1pBUi9mMyswYU5FQ0owNmNRRzV1cnI1TElpSWlJaUk5MmJKbEMvTHk4akJ0MmpTMXRnY2lrUWdYTDE3RW9rV0w4UERoUXoxVytQSnUzNzZObXpkdm9sKy9maHIzZHUvZWpaeWNIRXlhTkVsMWtOYlJvMGN4ZGVwVUZCVVZ2ZFM2SmlZbUNBOFB4emZmZkFPaFVJank4bklBME5yN3RiUzBGQ3RXck1DQ0JRdFFYbDZPcUtnb3lHUXlDQVFDZlBMSko4akt5a0pVVkJRKy92aGpmUDMxMTNCd2NNRFNwVXV4Yk5teVdnUGYwdEpTSkNRa1lQVG8wYXFkdzlVOWVQMzkvZFhHTGxxMHFNWmR2VVJFVkQ5c2NVQ2tSeEtKQkFCUVVsSUNNek16UFZkVE03RllERDgvUHh3L2ZoeW5UcDJDUXFGQTI3WnQ5VjBXRVJFUkVUV2h6TXhNN055NUUvMzY5ZE00c01ySXlBaHo1c3pCckZtekVCa1ppU1ZMbGtBZ0VEUnBmZG5aMlRVZTJIWDkrbldkNXpsMjdCaUFaNjBKbnBlWGw0ZE5temJCeTh0THJaV0NWQ3JGdFd2WEVCMGRyWFhYYlgwOC96MTJXVmtaQVBXQVZxbFVJakV4RVJzMmJNQ2ZmLzZKTm0zYTROYXRXNnFEeFFDZ1k4ZU9tRFp0bXVyQXNlam9hTHp6empzMXJsa2RMUC82NjYvWXUzY3Z5c3ZMc1hMbFNwaWJteU1uSndmNzkrK0hsNWNYT25YcWhKOS8vbG50MmQyN2QrUDA2ZE9ZTzNjdXpNM05YK3E5RXhHOXpSalFFdWxSOVRkU3hjWEZ6VHFnQlo3dGl2RDE5VVZxYWlyUzA5TWhsOHZoN095czc3S0lpSWlJcUFrOGV2UUk0ZUhoc0xhMjF1aWZXcTFqeDQ0WU8zWXN0bS9mamgwN2RtRDgrUEZOV3VQWnMyY2JwY1hDMGFOSFlXbHBDWGQzZDlXMXFxb3FMRnEwQ0lhR2hwZzllN2JhZUM4dkx3UUhCeU0rUGg0SER4NnNzUTl1ZlZVSHA4Ykd4cWlxcXNMaHc0Y1JGeGVIM054YzJOallZTkdpUmNqT3pzYWFOV3MwbnUzZnZ6OUtTa3F3ZnYxNnJGbXpCaDk5OUJFNmRPaWd1bDljWEl5NHVEaWNQWHNXbHk5ZkJ2RHMrLzFSbzBiQjE5Y1hycTZ1ZVBMa0NlYk5td2V4V0l5Wk0yZmk0c1dMV21zOGUvWXNGQXBGbzd4bklxSzNGUU5hSWoxNmZnZnQ2NkQ2NExDVEowL2l0OTkrZzF3dVYvdEdqNGlJaUlqZVBEazVPWmcvZno0ZVBueUl5Wk1uNDlhdFd5Z3ZMMWY5S2lzclUvMjNxcW9LUXFFUVc3ZHVSWThlUGVEcTZ0cGtkWWFFaEdEeTVNbjFlcWE2VDJ1MTNOeGNYTDkrSGNIQndhb2R3Q1VsSlZpMGFCR3lzckl3Zi81OFdGbFpBUUFxS3l0UlVGQ0Fnb0lDZUhsNTRkQ2hRMWkxYWhXNmRldW1kcmp1bmoxN3NHZlBubnEvbjZ0WHJ3SUF6TXpNWUdCZ2dKczNiK0wrL2ZzWU8zWXNQdmpnQTVpWW1DQTdPMXMxdnFTa0JLbXBxZmpsbDE5UVZWV0ZiNy85RnExYXRVSjBkRFNtVDUrT25qMTdZdENnUWVqZXZUdU1qWTBSR3hzTGUzdDd2UC8rKy9EejgxUGJmSkdibTR2UTBGRGN2MzhmWDMvOU5WcTFhcVVLYUpWS3BXcmN3NGNQSVJhTFlXRmhVZS8zUjBSRWYyRkFTNlJIUmtaR0VBcUZLQzR1MW5jcE9qTXdNRUNmUG4xdzZ0UXBaR1JrUUM2WG8xT25Udm91aTRpSWlJaGVBYVZTaWJDd01OeTlleGNBRUJNVFUrTllrVWdFVTFOVDJOallJRDgvSDVHUmtWaTllcldxNSttdVhiczBkbnZtNXVacXRFdW9WdFAxYXRVOVVnRWdORFFVam82T3RZNHZMUzJGc2JHeEtuZ3RLaXJDaFFzWElKVktWV09TazVNQlFLMy83UGJ0MjVHV2xnYXhXSXcxYTlaZytmTGxLQzR1VnZXSWZWNWxaU1dXTEZtQ1pjdVdxZFp4ZDNlSGo0K1AycmoxNjllcnZkNjFheGZ5OC9OaGIyOFBtVXlHL1B4OHhNYkdRaVFTb1dQSGpoQUlCSmc2ZFNyZWYvOTl0VEMwZXBmdC9QbnpjZXJVS1ZSVVZNRGEyaHFqUm8wQ0FQajYrc0xEd3dQYnRtM0RvVU9Ia0o2ZURoTVRFL3p3d3cvWXRHa1RiRzF0MWVxUXkrWDQ2YWVmc0dIREJvakZZb1NIaDZONzkrNEFvRnAzMTY1ZDhQTHlRbUZoSVk0ZlB3NVhWOWNtYjJkQlJQU21ZVUJMcEVjQ2dRQlNxZlNsRHhSb2FrS2hFRDQrUGtoUFQwZG1aaWJrY3JuYVI4Q0lpSWlJNk0wZ0VBZ3dZY0lFcEthbW9rMmJOckN3c0lDWm1SbGtNaG1rVWlta1Vpa2tFZ2trRWduRVlySHF1WFhyMWlFMk5oWjc5dXpCMkxGakFRQnVibTZ2ck8zQmkvMWl0UWtMQzBOR1JnWU1EUTBoRW9sUVZsWUdoVUtCSVVPR3FNWWtKaVpDS3BYQzA5TlRkVzNZc0dFNGZmbzBMQzB0WVdscGlSWXRXc0RDd2dJdFdyU0F1Yms1ek0zTllXRmhBUXNMQ3l4ZHVoUkpTVW5ZdjM4L2dvT0RBUUN1cnE0WU4yNmNXaTB2QnJUbDVlVWF1MnlOakl3d1k4WU0xV0ZrQURSMnFwNC9meDRBY09iTUdmajcreU13TUJDZW5wNXFnYW01dVRtbVQ1K09DUk1tNE1TSkU2aXNySVNwcWFsYTM5cHFNVEV4MkxObkR6dzlQVEY3OW16WTJkbXA3bmw1ZWFGdjM3NzQ2YWVmc0hmdlhnQkFxMWF0TUdYS2xGcSs2a1JFcEF1Qjh2blBKeEJSazB0TlRVVnhjVEVHRHg2czcxTHFUYWxVNHJmZmZzT05HemZRdm4xN2RPdldqZjk2VGtSRVdwMDRjUUluVDU3RXA1OStxdTlTaUtnSmxKZVhZKy9ldlJnOWVyUmFjS3RQaVltSnlNaklVUFZMRlFxRmNISnl3dkRodzFVMVhyOStIYmR2MzBiLy92MGJ0TWJqeDQ4Ukh4K1A5OTU3RDhiR3hqaDkralJhdG15cHNiczNMeThQRW9sRWRiQldTVWtKSGp4NGdQTHljbFJWVlVFa0VzSFIwVkZyaVBxOHJLd3NYTGx5QllHQmdUQTJObTVRemM5Nzh1UUpNakl5NE8vdlgrT1lpb29LVkZSVVFDd1dxeDFnUmtSRURjZUFsa2pQTWpJeWtKMmRqZEdqUit1N2xBWlJLcFhJek14RVZsWVc3TzN0NGVQakE1R0ltL09KaUVnZEExb2lJaUlpSXUyRStpNkE2RzBubFVvaGw4dFJWbGFtNzFJYVJDQVF3TVBEQTE1ZVhyaDM3eDZTazVOUldscXE3N0tJaUlpSWlJaUlpRjRMREdpSjlLejZVSUxYclEvdGk1eWRuZUhyNjR1aW9pSWtKaWJpeVpNbitpNkppSWlJaUlpSWlLalpZMEJMcEdkdlNrQUxBSFoyZGhnd1lBQUVBZ0dTazVOVnAvMFNFUkVSRVJFUkVaRjJER2lKOU16VTFCUUNnZUNOQ0dpQlo2ZkVEaHc0RURLWkRLbXBxYmg2OWFxK1N5SWlJaUlpSWlJaWFyWVkwQkxwbVZBb2hFUWllV01DV2dBd05qWkdRRUFBSEJ3Y2tKR1JnWFBuem9IbkVSSVJFUkVSRVJFUmFXSkFTOVFNU0tYU055cWdCUUFEQXdQMDd0MGJIVHQyeExWcjE1Q2Ftb3FxcWlwOWwwVkVSRVJFUkVSRTFLd3dvQ1ZxQnQ3RWdCWUFCQUlCUER3ODBMMTdkOXk3ZHc5SlNVbDQrdlNwdnNzaUlpSWlJaUlpSW1vMkdOQVNOUU1TaVFTVmxaV29xS2pRZHltdlJQdjI3ZUhuNTRleXNqSWNPWElFdWJtNStpNkppSWlJaUlpSWlLaFpZRUJMMUF4SXBWSUFlQ04zMFZhenRiVkZZR0FnTEN3c2tKYVdoblBuemtHaFVPaTdMQ0lpSWlJaUlpSWl2V0pBUzlRTXZBMEJMUUNZbUpqQTM5OWYxWmMyT1RrWkpTVWwraTZMaUlpSWlJaUlpRWh2R05BU05RTVNpUVRBbXgvUUFuLzFwZTNidHkrZVBuMktoSVFFM0wxN1Y5OWxFUkVSRVJFUkVSSHBCUU5hb21iQXdNQUFwcWFtYjBWQVc4M0J3UUdCZ1lHUVNDUTRmdnc0TWpNem9WUXE5VjBXRVJFUkVSRVJFVkdUWWtCTDFFeElwVklVRnhmcnU0d21KWkZJTUdEQUFMaTR1T0R5NWNzNGV2UW95c3JLOUYwV0VSRVJFUkVSRVZHVFlVQkwxRXhJcGRLM2FnZHROYUZRaUc3ZHVzSEh4d2VQSHo5R1FrSUNIang0b08reWlJaUlpSWlJaUlpYUJBTmFvbVpDS3BXaXJLd01WVlZWK2k1Rkx4d2RIVEZvMENBWUdSbmg2TkdqT0gvK1BPUnl1YjdMcU1ndXRBQUFJQUJKUkVGVUlpSWlJaUlpSWlKNnBSalFFalVUYjlOQllUV1J5V1FZT0hBZ09uYnNpQ3RYcnVEdzRjTjQrUENodnNzaUlpSWlJaUlpSW5wbEdOQVNOUk5TcVJUQTJ4M1FBczhPVFBQdzhFQkFRQUFBSUNrcGlidHBpWWlJaUlpSWlPaU54WUNXcUptb0RtaWZQbjJxNTBxYUIydHJhd3dlUEJnZE9uVEFsU3RYa0pDUXdOMjBSRVJFUkVSRVJQVEdZVUJMMUV5SVJDS1ltcG95b0gyT2dZRUJ1bmJ0Q245L2Z5Z1VDaVFuSitQMzMzL25ibG9pSWlJaUlpSWllbU13b0NWcVJtUXlHUU5hTFd4c2JEQjQ4R0MwYjk4ZVdWbFpPSExrQ0I0OWVxVHZzb2lJaUlpSWlJaUlYaG9EV3FKbXhNek1ESVdGaGZvdW8xa1NpVVRvMXEwYit2ZnZEN2xjanFTa0pHUm1aa0toVU9pN05DSWlJaUlpSWlLaUJtTkFTOVNNeUdReVZGVlZvYlMwVk4rbE5GdTJ0cllZUEhnd25KMmRjZm55WlNRa0pDQS9QMS9mWlJFUkVSRVJFUkVSTlFnRFdxSm1SQ2FUQWVCQllYVVJpVVRvM3IwNy9QejhJSmZMOGV1dnYrTFVxVk1NdG9tSWlJaUlpSWpvdGNPQWxxZ1pNVE16QThDQVZsZDJkbllJQ2dwQ2x5NWRjT2ZPSGZ6eXl5KzRmUGt5Mng0UUVSRVJFUkVSMFd0RHBPOENpT2d2eHNiR0VJdkY3RU5iRHdZR0J1amN1VFBhdFd1SDMzLy9IWm1abWJoeDR3YTZkdTBLZTN0N2ZaZEhSRVJFUkVSRVJGUXI3cUFsYW1aa01obDMwRGFBaVlrSmV2WHFCWDkvZnhnWUdPRDQ4ZU00ZnZ3NGlvcUs5RjBhRVJFUkVSRVJFVkdOR05BU05UTU1hRitPalkwTkFnTUQwYjE3ZHp4OCtCQ0hEaDFDWm1ZbXFxcXE5RjBhRVJFUkVSRVJFWkVHdGpnZ2FtYk16TXh3OCtaTlZGVlZRU1RpWDlHR0VBZ0VhTisrUFJ3ZEhYSGh3Z1Zjdm53Wk4yL2VoSWVIQjlxMGFhUHY4b2lJaUlpSWlJaUlWTGlEbHFpWmtjbGtBSGhRV0dNd05EUkU5KzdkRVJnWUNJbEVnbE9uVGlFNU9SbVBIei9XZDJsRVJFUkVSRVJFUkFBWTBCSTFPd3hvRzUrRmhRVUNBZ0xRcTFjdkZCY1g0OGlSSTBoTlRjV1RKMC8wWFJvUkVSRVJFUkVSdmVYNCtXbWlaa1lxbFVJZ0VEQ2dmUVhhdEdtRFZxMWFJVHM3RzMvODhRY1NFaExRdW5WcnVMdTd3OHpNVE4vbEVSRVJFUkVSRWRGYmlBRXRVVE1qRkFvaGxVcFJXRmlvNzFMZVNBWUdCdWpRb1FPY25KeHc3ZG8xWkdWbDRmYnQyMmpUcGczYzNOeFVPNWlKaUlpSWlJaUlpSm9DQTFxaVprZ21rM0VIN1NzbUVvblFxVk1udEcvZkhsZXZYc1dWSzFlUW01dUx0bTNid3MzTkRSS0pSTjhsRWpXNnFxb3EzTHg1RS9uNStTZ3RMWVZjTHRkM1NkUUVEQXdNWUdKaUFoc2JHN1J0MjVZSFVCSVJFUkVSTlRQOERwMm9HVEl6TThPOWUvZWdWQ29oRUFqMFhjNGJUU3dXdzgzTkRTNHVMcmh5NVFxdVhyMkttemR2d3NuSkNaMDdkNGFwcWFtK1N5UnFGSThlUGNLbFM1ZGdaV1dGenAwN1F5cVZ3c0RBUU45bFVST1F5K1VvS2lwQ1hsNGUwdExTNE9ibUJrdExTMzJYUlVSTlRLbFVZdlBtelFnS0NvSzl2WDJENXlrcEtjR3RXN2ZRcVZPblJxeE9YWHA2T3I3NTVoc3NXN2JzcFdwdGJILzg4UWQyN2RxRjJiTm53OFRFcE1IenJGMjdGbFpXVmhnOWVuU2RZdzhkT29SZmYvMFZpeFl0VXJ0ZVdscUszTnhjdEc3ZHVsbCt2MXBRVUFCVFUxT0l4ZUpYdHNhREJ3K3dZc1VLREJvMENQNysvdlY2OWxWOC9TNWZ2Z3diR3h0WVdWbXBYUzh2TDBkaVlpS0dEQmtDb2JEdVk0QUtDZ3BnYm01ZTU3aU5HemZDM2QwZDN0N2VOWTZSeStVNmY3K1hscGFHeE1SRWZQbmxsenFOZjU1U3FVUnNiQ3dlUEhpQWp6NzZxTjdQVi92KysrOHhZTUNBUnZsN1gxaFlDSmxNVnVQUDAvbjUrWkJJSk0zeTd3KzluUmpRRWpWRE1wa01Db1VDSlNVbDNNblpSQXdORGRHbFN4ZDA2TkFCV1ZsWnVIYnRHbkp5Y3VEczdJek9uVHZEMk5oWTN5VVNOZGlqUjQ5dzhlSkZkT25TQlMxYXROQjNPZFRFREF3TVlHNXVEbk56Y3p4Ky9CZ1hMbHlBdTdzN1ExcWl0OHk5ZS9jUUh4K1Bnd2NQWXZIaXhXalhycDNhL2VMaVlwaWFtdGE1T1dERmloVklTVW5CNXMyYmNlTEVpWHJWTUhMa1NKM0diZDI2RlU1T1R2VUthUlFLQlNaUG5veXBVNmVpZS9mdXlNM04xZmxaUjBkSG5jYmR1M2NQeDQ0ZGc3R3hNVDc3N0RPZDUzL1JpUk1uME83L3NYZmZZVTJkL1IvSDMySHZKSURnQUVYY2UrQ290ZE9xcmJWdXJYVzNkazliOTE1VkJLbGI2Nk5XcTdXdXF2V3BvNmlJZSs5Vk55NFFRV1R2bWQ4ZlhEay9ZaElFRi9yMCs3cXVYQ1puM09mT1NZTHd5WDIrdDQrUFFVQnJibUJHZUhnNHg0OGZOMW9lRmhiR0R6Lzh3RTgvL1VTOWV2WEl5Y25oN05telJlNUR3NFlObGZ1NXVibmN1M2VQOFBCd3JsMjd4cFVyVjdoeTVRcDkrdlNoVFpzMnhYeDIrYnAyN2NydzRjTjU2NjIzVEs2UGk0dmp1KysrSXpjM2w2VkxsMkpyYTF2c1kyZzBHc0xEdzVrL2Z6NU5tell0Vm1qK0pNOGY1TDkrNDhlUHg4TENndDkvLzkwZ2lOMjJiUnR6NXN6aHhvMGJmUDMxMTRXMnUzZnZYb0tDZ3ZqKysrL05uanU5bFN0WDBxbFRKN01CYlZ4Y0hELzg4QVA5K3ZXalJZc1dBT3pidDQ5ang0N3g5ZGRmRzUzejhQQndkdS9lL1VnQnJVcWw0dUxGaXh3OGVCQS9QeithTjI5ZTdEWTJiOTdNMHFWTHVYRGhBcE1uVHlZN081c2JOMjRVYWQrcVZhc2FMUnN6Wmd5eHNiSDg5dHR2Sm9QeG5qMTcwcWRQSC9yMjdWdnN2Z3J4TkVoQUs4UnpTRjhITlNrcFNRTGFaOHpXMXBhNmRldFN0V3BWTGwyNlJGaFlHRGR1M01EWDE1Y3FWYXJJNnlGZU9EazVPVnk0Y0VIQ1dRR0FWcXVsZHUzYS9QUFBQN3owMGt0UzdrQ0lmNUV5WmNvUUZCVEVrQ0ZER0R4NE1GT25Uc1hYMTFkWkh4QVFRRlJVRkhQbXpESDd4ZlNHRFJzSURRMmxhOWV1bENwVmlybHo1eGFyRHgwNmRPRHR0OTgydTM3YnRtMkVob1p5NmRJbEFGcTFhbVcwamIrL1A0MGJOelphZnVIQ0JXN2V2RW1wVXFVQTZOKy9mNUg3RlJJU290d1BEZzR1ZEZ0M2QzZGlZbUlldXAwKzJBd1BEeWNnSUlDdnYvNmFtalZyQXNaaDdMRmp4OWkyYlJzalI0NHMwZ2hMVTVLU2toZzJiRmlSdHc4SkNlSHZ2LzltelpvMVJFZEhLMldQSEIwZHFWaXhJczJiTjFjQzh2UG56eGZhbHJ1N082VkxseTVXZitmTW1jUDkrL2VCL0ZHVDVsNHZVKzhCVTlxM2IxL28rb0t2c1NtUGN2NEt1bno1TXJHeHNmVHIxOC9vTld6ZnZqMG5UNTdrdi8vOUwzWHIxdVhWVjE4MTIyNmpSbzJvV2JNbUFRRUIzTGh4ZzQ4Ly92aVJyNmgwZFhXbFNaTW1USjA2RlE4UER6UWFEZE9tVGFOdTNiclkyTmc4VXB1RitmYmJiemw1OGlSejU4NmxRWU1HeFJxWmV1blNKZWJQbjQ5V3EyWHc0TUZBL2dqWGh3WGFlZysrSHZIeDhWeThlSkdPSFRzKzhtZEtpR2ROZmlzWDRqbWtEMmlUazVPZnE4dTYvazNzN095b1g3OCsxYXBWNCtMRmk0U0ZoWEh0MmpYS2xTdEgxYXBWalM1ZEV1SjVkZXZXTGR6YzNDU2NGUXF0Vm91Ym14dTNidDJpVXFWS0pkMGRJY1JUOXM4Ly8zRDU4bVU2ZCs1TXhZb1ZDUXdNWlBEZ3dZd2NPWkpseTVaaGEydkw0Y09IT1h6NE1HKy8vYmJaY0hiUG5qM01uejhmUHo4L1B2bmtFOEE0Rk5tNWN5ZFRwa3doS0NpSSt2WHJtMnhuK1BEaEFGeTVjb1gxNjljemJOZ3dKVUJKU2twaTRjS0Z2UFBPTzdSczJWTFpSNmZUTVhYcVZKS1RreWxmdnJ6SmRnOGRPb1NYbDVmQmFOZ1BQL3lRWHIxNm1UMDNLMWFzWU9uU3BRYkxwaytmYm5aN3ZmdjM3M1A2OU9sQ3R5azQ4alF5TXBKSmt5YXhZTUVDNVVvNS9YTk9UazVtK3ZUcGxDbFRCcFZLeFcrLy9jYnk1Y3NmR2lnK1NLMVdNM255WkVhTkdrWGJ0bTE1OTkxM1RXNDNiZG8wb3FLaUFLaGN1VEl2dmZRUzVjcVZ3OGJHaG1uVHBqRmd3QURlZlBOTmczMSsrT0dIUW8vZHFWTW52dnJxcXlMM2RjT0dEZXpmdjUvKy9mdVRucDdPSDMvOFFZTUdEV2pRb0lIWjl0dTFhMGRtWmlZWExsd3d1NTBwbXpadFlzT0dEUS9kN2xIT1gwRjc5KzdGMnRxYTFxMWJteHk5M2JWclY2eXRyU2xkdXJUWjBkM2UzdDQ0T0Rnd2VmSmtBZ01EV2JObURScU5oaTVkdXBDYW1tcHluK3pzYkZKU1VveVdPem82b2xLcCtQTExMN2wyN1JyKy92N1kydHJpNnVySzBLRkRuMG9aUFhkM2QvcjI3VXRXVmxheHZnQytjK2NPNDhhTlE2VlNNWEhpUk9WM1ZqYzNOd0lEQXgrcEx3Y09IQURnalRmZUtEVGtYNzU4T2N1WEx6ZTVycmlmUVNFZWx3UzBRanlIYkd4c3NMT3prNG5DbmdQMjl2WTBiTmlRV3JWcUVSWVdSbGhZR0JFUkViaTZ1bEsxYWxYS2xTc24zOHFLNTFwTVRBdzFhdFFvNlc2STUwelpzbVc1ZE9tU0JMUkMvQXNjT25TSU5XdldLSmZUVjZwVWlZa1RKNUtSa1lHdHJTMlptWm5NbXpjUEZ4Y1hQdjMwVTVOdGJOKytuV25UcGxHNWNtWEdqaDFydHFibHpaczNzYlMwTExRK3JUNzhDd3NMbzBLRkNnYVhjWThmUDU2MHREUSsvdmhqTkJxTnNuelRwazNFeE1Rd1lNQUFQRDA5amRyTXk4dFRhbncrQ1QxNjlLQmZ2MzRtMStYbTVtSmhZV0UyNFByMTExOVpzMmFOOHRqYjI1dmh3NGN6WnN3WVpzK2V6YWhSbzVTQVZxZlRFUkFRUUhwNk9zT0dEWHRvYUJZWEY4ZXBVNmNBaUlpSUFPREVpUlBLU05RMzNuaERhZGZVSmQvNk52UWhkOVdxVlpYdElpTWpDejMyRzIrOFliSm1ic0Y2bzlIUjBXUmxaU21QWTJOamxUQlNINXdmT1hLRS8vem5QL2o1K2ZIQkJ4K1FtNXZMNmRPbm1UaHhJdE9uVDZkaXhZb0c3ZnY2K2xLeFlrVzh2YjFadG13WnExYXRZdDI2ZFRnNU9TbmJIRGx5aE1qSVNEcDE2bVRVdjRvVkt5b2p4Wi8wK2RQTHlja2hKQ1NFTm0zYWtKT1RVK2pvN2QyN2Q1dGRwdzhFcmF5c0dEbHlKTFZyMTZadDI3WWtKU1hSdFd0WGsvdHMzcnlaelpzM0d5MWZ0MjRkYXJVYUN3c0xQdi84Yzc3OTlsdWNuWjJaTjI4ZVRrNU9oSVdGOGNVWFg1aHM4OEZBTXpBd1VDbnAwS1ZMRjVLU2tzdytCNzBIdi9oNGtQNjVob2VITTJUSUVKS1NraGczYnB6Qnp3NWJXMXVqVWhKRnRXM2JOcG8wYVVLTkdqVllzbVNKeVczNjkrOVArL2J0NmRpeDR5TWRRNGduVFFKYUlaNVR6czdPUmZyUFR6d2J0cmEyMUt4WmsrclZxM1A3OW0ydVhyM0s0Y09Ic2JlM3AwcVZLbFNzV1BHcFhDb2t4T05LVDA4MytDTkdDQUFuSnlmUzB0Skt1aHRDaUtja01URVJSMGRIczZQWTZ0U3BvOXlmTjI4ZVVWRlJqQmd4d21oaUlwMU94NkpGaTFpN2RpM1ZxbFVqSUNEQTRMTGxDeGN1Y1BYcVZlWHhzV1BIVUt2VmJOdTJ6ZWlZRDlhZlBYbnlKTFZxMVZJZXIxcTFpZ01IRHZET08rK1FuSnlzREZSSVQwOW44ZUxGVks1Y21YcjE2aW1CbjRlSGgxSkQ4OWl4WThUR3hpcDFOaCtYU3FVeUcwSy84ODQ3ZE8vZVhSbEZYQlJObXphbFc3ZHUzTGh4Zzh6TVRISnljckMwdENRaUlvSnIxNjR4Wk1nUWs4SHpnOExDd2dnSUNEQll0bXJWS3VYK1cyKzlSZW5TcFpYdzhVSDM3OThuSVNHQjExNTdyY2g5MTlOcXRRLzl3bmZDaEFrRzc0ZEZpeGF4YU5FaUlEK1FPM2p3SUQvKytDUGUzdDZNR1RNR2xVcUZsWlVWUC83NEk5OTk5eDBEQnc1azRzU0pCdS9QQlFzV0FQbEIzaDkvL0VIVnFsV0pqNDhuUGo0ZXlLK3pucGlZeU5hdFczbjU1WmVOK3RTb1VTTmxOUFBUT244SERod2dJU0dCRHo3NGdGS2xTaG1Odk55d1lRTS8vL3d6Nzd6ekRvTUdEU3IwSE42L2Z4OTNkM2RVS3BYeW1YRjBkR1RreUpGRzIvcjcrOU9rU1JPRDBlWjYrckpzQ1FrSnpKZ3hBOGovY3VIQks2cDY5KzZObDVjWGtCOTA3OXExU3hubEhoc2JxN3grZXUrLy96NlptWm1GUG9laU9uMzZOQk1tVENBakk0Tng0OGJ4MGtzdkVSSVN3clZyMStqZHU3ZHlWV2x4M2JoeGcwdVhMakZqeGd4VUtsV2hOYWJWYW5XUmExQUw4YlJKUUN2RWM4ckZ4WVhidDIrWGREZkVBeXdzTFBEeDhjSEh4NGQ3OSs1eDllcFZ6cDQ5eTRVTEYvRHg4YUZLbFNvU2hvbm5TbkZtN3hYL0hwYVdsa3E5UVNIRS81NkZDeGR5N05neFZxOWVYZWgyTzNmdUpEZzRtRGZmZk5Oc3VIbnMyREVhTldyRW1ERmpjSEJ3NFBUcDAvejExMThNSFRxVWd3Y1BHb3dXMVROVm03WmdRQnNkSGMzVnExZnAyYk1uQUNrcEtXellzSUg2OWV1emRldFd0bTdkYXJUL3RXdlhERVltenBneGc5cTFhd01vbDdBL09MSXhNVEd4ME1uQ0VoTVRqWllGQmdiaTRPREE0Y09IemU1MzkrNWRzK3ZmZXVzdGs2UCtQdm5rRTJXRWJIWjJOcGFXbG5oN2U3TjgrZklpZjhuZnVIRmpKZndMREF4a3g0NGR5aVJYZXI2K3ZwdzVjOGJrcEdNWExsd0FVR3JoOXV2WHoyamtyTCsvUC83Ky9zcmo0bHptL2ZQUFB3UDVnZVg0OGVNTkpnbGJ2MzQ5aXhZdHd0UFRreWxUcGhqTTY2QldxNWt4WXdiRGhnMWo2TkNoOU8zYmwrN2R1eXRYcWVYazVCQVFFRUJXVmhZWEwxNDBlQjlvdFZxV0xWdkcvUG56NmQyN3QxR2Z0Rm90Zi96eHgxTTVmNUQvSllZKzVOWFhQeTRvSlNXRkZTdFdBRHgwNHJybzZHaSsrT0lMbWpWcnhvQUJBNVF2SUt5c3JJektUa0QrYTFXdVhEbVQ2eUEvcUJ3elpnd3BLU2w4ODgwM3pKMDdsNk5IanhvRXpINStmc3JuS0M0dWpsMjdkaW12V1hoNHVGRkEyNzE3ZCtWNW56NTltcnAxNno3MDk4eUVoQVNDZzROcDJiS2x3VGxLVFUzRjB0S1NxVk9uVXFkT0haS1NrbGl3WUFFNm5VNDV6cU5ZdDI0ZGdIS1ZVSEp5TWdrSkNTYTNOZlV6UXExVzQrTGk4c2pIRitKUlNVQXJ4SE5LclZhVG5aMU5lbnA2c1dZa0ZjK09oNGNISGg0ZXBLU2tjUFhxVlc3Y3VNRzFhOWNvVzdZc1ZhdFdOZmxMbWhCQ0NDSEUwM2JxMUNrcVZLaFFhQm1tMjdkdk0zUG1UTXFXTGN2MzMzL1BpUk1uV0xwMHFSSlFRdjVJMHRHalIrUGw1WVdscFNVcEtTa0VCUVdSbFpWRmVucTYwbGJCUURVckt3dExTMHNsdEhud2tuL0l2OHhicFZMaDd1NnVoQ056NXN6QnljbUpqaDA3OHAvLy9FY0pWMXExYXNYQWdRTU5KdDBxR05CZHZueVpFeWRPbUh5T0d6WnNLRkw5MFlJYU5tekl5Wk1uR1RObWpObHQ5dTdkeTk2OWUwMnUrLzMzM3cwdTA3OXk1WXJKaVk2MmJkdG1OTks0cUdGb1hsNGVSNDhlVlI3bjVPUW9vNldyVjYvTy92MzdDUThQTndxc2p4OC9EcURVY0EwSUNDQW5Kd2ZJZjUzMjdkdkg1NTkvVHRPbVRZdlVEM09PSERsaThIano1czM4NXovL29XTEZpblR1M0ptYk4yOXk4K1pOby8xNjl1ekpybDI3K08yMzMyalVxQkZWcWxRQllQYnMyVnk1Y3NVZzhFMUlTT0N6eno2alljT0cyTnZiMDdselo4NmVQY3ZreVpPQi9OR3l3NFlOTTFuMjRrbWRQOGd2SVJJV0ZtYjJYQ3hZc0lEazVHUWFOV3JFbVRObnlNcktNZ2prOSs3ZFMxWldsaEpldnZYV1cvejExMTljdjM2ZGlSTW40dUhoWWJidGg4bk56Y1hhMnBwcDA2WlJxVklsVnE1Y3laa3paeDVwQlBXRE5tM2F4Snc1Y3hnelpzeEQyOXU3ZHk5TGxpd2hNVEhSb0t6Q3l5Ky9iUEEzMDV3NWMwaE1UR1RjdUhIazV1WXFkV1NMcW5uejVrUkZSUkVhR21xd2ZNdVdMU3hldk5qa1BoczNibVRqeG8wR3l4NVd1MXFJcDBVQ1dpR2VVL3BMekJJVEV5V2dmYzQ1T1RuUm9FRURhdFdxeFkwYk43aDY5U3E3ZCs5R285RlF0V3BWNVk4YUlZUVFRb2luN2NhTkc4VEV4TkN1WFR1ejI4VEV4REI4K0hCbFVoNEhCd2ZzN095NGRPa1NxMWV2TmdoQUsxU29BT1NIV3BNbVRTSW1KZ1ovZjM5Y1hWMlZiUXIrbnRPK2ZmdENTd0RvZERyKy92dHZkRG9kMzM3N3JiSjh6Wm8xV0Z0YkYvdjUvdnJycjJiWEZReGE5RUhwN05temxVdjFUVTBTVnBDcG1xaWRPbldpYytmTzlPblR4MkQ1a1NOSGpDNmZCeWhkdWpSRGhnd3hXQllVRklTZm45OGpsMlE0ZnZ5NFVncHQyYkpsNU9ibUVoQVFnTDI5dlRJNTI3Rmp4d3dDeHJ5OFBBNGVQRWlOR2pXVTEwNC9HWEYyZHJaU205WE56ZTJ4THZuT3ljbmg0TUdEQU1ybDZwOTk5aG5aMmRtMGF0WEtaSjNZZ2tKQ1FyaDY5YW9TenE1WXNZTGc0R0Q2OSsrUG82TWo0OGVQWitqUW9majcrNU9YbDhkbm4zMEc1Rjk2SHh3Y3pJNGRPNmhWcXhaang0N2xwWmRlNHFPUFBucHE1eTg3TzV1RkN4Y3F0WndmdEhmdlhyWnUzVXJ2M3IycFc3Y3V4NDhmNTh5Wk16UnUzQmlkVHNmU3BVdFp1WElscFVxVjR1V1hYOGJCd1lGdnZ2bUcwcVZMczNEaFFpWk5tc1RzMmJPTCt4SW9LbGV1ek9MRmk1VXZhaXBWcWxSb21Gd2NyNzMyR3ZQbnoyZmp4bzBQRFdqMzdOa0RRT3ZXclEyV3ExUXFKWndORGc1bTkrN2RkT3ZXalZkZWVZWFEwRkNUbjZmQ2hJU0VzSFRwVXJOWENHM2R1dFhnWjFXclZxM28xNitmd2NqcndpWVVFK0pwazRCV2lPZFV3WUMyZE9uU0pkd2JVUlEyTmpaVXExYU5LbFdxY09mT0hhNWN1Y0xSbzBjNWRlb1U1Y3VYeDhmSHgrQ1BHU0dFRUVMOGUxeTllcFV6Wjg0UUdSbEpkbmIyUTdkdjFxeVp5WnFhRDZPLzlON2NLTWprNUdSR2pCaEJYRndjRXlkT1ZBTFlXclZxMGJCaFEvNzg4MDg2ZHV4bzhEdUxUcWRqNXN5Wm5EaHhnazgrK1lSR2pSb1Z1MTk2aHc0ZFVpNnJEd2tKSVNVbHhTaTBpNHFLTWhobEdCY1hwNHkwdlh2M3JySjgzNzU5bkRoeGdxWk5teHFOMnZ6UGYvN3owTis3M24vL2ZhUGF1QVU1T0RpWUxGMWxiVzF0dE56T3pzNWtHeTR1TGdiQlZHWm1Ka0ZCUVZTdVhOa29zQ3FxYmR1MjRlWGxSVVJFQk5XcVZlTy8vLzB2WThlT1pjcVVLVlN0V2hWWFYxZjI3dDFMbHk1ZGxIME9IejVNWW1LaVViQU0rYVV1VWxKU2dQd3c3YzZkT3liTEJSVEZvVU9IOFBiMkpqRXhrVEpseXJCKy9Yb3FWYXFrdk1iNnk4OGgveEwzZ3FVTzlQVGhyRDV3NjlHakJ5MWJ0c1RaMlptLy92cUx2bjM3a3BLU3d1VEprNVhYMk5iV2xpRkRoakJtekJqczdPeW9WcTBhUTRjT05UbngycE02ZjZ0V3JlTGV2WHQwN3R6WmFKVDQ5ZXZYbVRadEd2WHIxNmR2Mzc1a1oyZmo0T0RBM3IxNzhmWDFaY3FVS1p3NWN3WS9QejlHakJoaFVOdTVhOWV1bENwVkNsOWZYL0x5OHZqNzc3L05udThiTjI2WW5DUU00TDMzM2xQQzJiQ3dNTTZjT1dQeWZEOEtqVWJEeXkrL3pONjllN2wxNjVieWMrUkI5Ky9mNTl5NWMvajYraXFUdFQzb24zLytVY3FpNkwvWWFkYXNtZG5KdlVhT0hFbFVWSlRSK25QbnpoRWFHc3FiYjc3SnJsMjdDdTEvWGw0ZWdBeWlFYzhWQ1dpRmVFNVpXMXZqNE9CZ3NqYVdlTDVaV0ZqZzdlMk50N2MzOGZIeDNMaHhnOXUzYnhNV0ZvYXpzek0rUGo1VXFGQkJSa1lMSVlRUS93THA2ZW1FaG9aeStmSmwzTnpjcUZ5NU1tcTEybVJ3Vk5DamptTGN1M2N2bnA2ZUpzT1FoSVFFUm80Y3llM2J0eGs2ZENoTm1qUXhXTit6WjA4R0R4N002dFdyK2VxcnI0RDhJR1BtekprRUJ3ZlRwazJiUW10RDZuUTZ3SHpvb2RQcFdMRmlCUllXRmtwQVlzcjQ4ZU1OSGk5ZHV0VGtTTmNqUjQ3d3hodHZVSzllUFNXZzFRZTVOalkycEtTa0tNRmpkSFMwOHUrRDRXcDhmRHh1Ym00R0lSa1lCOFY2eWNuSlJuVXJZMk5qelQ2Zmd2Uy8yei9xQkVpUmtaSHMzNytmWHIxNnNYejVjbDU2NlNXcVZxM0tsQ2xUbURsekpvTUhENlpGaXhhc1c3ZU82OWV2SysrRGRldldZVzl2YnpSQ1VLZlQ4Y2NmZjFDNWNtV3VYYnZHdlh2M09IRGdBQmtaR2NXYUNFMXYzYnAxdlBycXE1dy9mNTdhdFd0alkyUERtalZyYU5hc0dlZk9uYU5SbzBaWVdWbXhkT2xTdG0vZnpzcVZLNVY5cDArZlRvMGFOWlJ5RnErODhnbzVPVG5VcUZHRC92Mzc4ODAzMzFDcVZDbE9uanhKOSs3ZDhmRHdNSGdkM04zZDZkcTFLeXRXck9EdHQ5ODJPVW5la3p4L1dWbFo5T2pSdzJqaXJidDM3ekpxMUNqUzB0S29XYk1tS3BVS0d4c2JYbjc1WlhidjNzMmhRNGRJUzB2ajAwOC9wVnUzYmlaL0ZyeisrdXZLTVdiTm1tWDJmSjgrZlpyVHAwK2JYUGZlZSs4QitlLzUwYU5IazV1YlMwSkNnc0ZuNytqUm84b1hKbGV1WEFGZysvYnR3TVBmMDIzYXRHSHYzcjFzM0xqUllEUjhRU0VoSWVoME90NTk5MTJUNjY5ZnY4N28wYVBKeXNvQ1VBSmxCd2NIbzgram5uNmsvWU0vSXpkdTNFaXpaczFvMXF5WnlZQTJQRHhjK2Rta0gvRnM2ck1zUkVtUmdGYUk1NWhhclphQTlnV24xV3JSYXJYVXExZVB5TWhJYnQ2OHlmbno1emwvL2p5ZW5wNzQrUGhRdG14WitmWldDQ0dFK0IrVWw1ZkgrdlhyU1VwS29sMjdkbFN0V3ZXcEhpODhQSnhyMTY3UnRXdFhvM1YzNzk1bCtQRGgzTDE3bDRFREI1cWMrYjFldlhwVXJWcVZ2Ly8rbXg0OWVtQnZiOC80OGVNNWNlSUVyVnExNG9jZmZnRHlTeVNZcXJXZmxwWUdtQjlOdW12WExxNWN1VUxidG0zWnNtV0wwWHA5d0x0bzBTSjhmSHlBd212UWR1blNoVktsU3JGNzkyNmxqWUxsR1V6UjF5aDlVTUg2cG5vUEJzVjZmLy85ZDZHakdndlNoMTE2K2hIQWQrN2NNVmhuWldWVnBKSUhLMWFzb0hUcDBqUm8wSURseTVjRDhPYWJiM0x2M2ozYzNOd0FhTmV1SFgvKytTY3JWcXhnekpneEhEOStuSFBuenZIQkJ4OFloVjRoSVNIY3ZuMmJRWU1HTVczYU5McDE2OGI1OCtkWnMyWU5GaFlXRHoyZkJaMDZkWXBMbHk0eGJ0dzRGaXhZQU9SUFJOYW5UeDlPbno3TitQSGo4ZmYzcDNIanhsU3BVb1VWSzFZUUdSbEoyYkpsU1UxTlpkdTJiV2cwR3FVOWUzdDc1WFgvL3Z2dkNRZ0l3TmJXbGpGanhqQmh3Z1JsY3E2Q3hvd1p3d2NmZk1Ea3laTUpEdytuUjQ4ZUJyV1luK1Q1NjlDaEExcXQxcUFHYzBSRUJNT0dEVFA1QlVTN2R1M1lzV01IenM3T1RKMDYxZXlJVXNnZnNldnU3azdseXBXTmFoT2ZQSG1TWWNPRzBhSkZDMGFNR0dIK0JTSC84ekppeEFqeTh2TDQ2S09QK09XWFgwaE9UbGJXbXpxSFFVRkJoYmFwNStmblI2bFNwUWdORGVXenp6NVRKalVyYVB2MjdkamEyaHA5dGlCL3hPdllzV094dGJYRjE5ZVhzMmZQRnVtNDVyejc3cnVvMVdyT25EbGpjdjJubjM1cXRHenQycldzWGJ2MnNZNHJ4Sk1pQWEwUXp6RzFXazEwZERSNWVYbUZUdklnbm4vNm1YcTl2YjFKVDAvbjFxMWIzTHg1azhPSEQyTnRiWTIzdHpjK1BqN0tMNFpDQ0NHRWVQRWRQbnlZbUpnWWV2WHE5VmlUL1JUVm5UdDNjSEp5TWxsSGNjQ0FBVXA1QTNPenZrUCs1ZFgrL3Y0Y1BueVkxcTFiYy92MmJUcDE2c1NYWDM2SlNxVWlKU1dGNzc3N3ptVEFlKy9lUFFDenY4OTRlM3RUcTFZdE9uVG9ZREtnemNqSUFEQVo5Smp5WUgxWU1KNW9LekV4a2M4Ly94d2ZIeDlPbkRoQjllclYwV2cwL1Bqamp3OXR2K0JrWlhxdFdyVXlXV1Azd0lFREpnTmRjMkZYY0hBd3djSEJ5bU5IUjhlSEJyUlhybHdoSkNTRXI3LysybWpVWmNHUnpXWExscVZWcTFaczI3YU4vZnYzczJqUklqUWFqZEhvNS9UMGRKWXVYVXF0V3JXb1c3ZXVzdnliYjc0aE5qYVd5TWhJSlRRdmlnVUxGdkRLSzY4WWxKYlFCNXFOR2pYQzF0YVd3NGNQMDdoeFkyclhyZzNBbVRObktGdTJMR2ZPbkNFdkw0K1hYbnJKcUk5cjE2NWw5ZXJWVkt4WWtSRWpSbEN4WXNWQ0oxUjc3YlhYMEdxMUxGeTRrSDM3OXZIcHA1L2k1K2YzeE0vZmcxOVNuRDkvbnZIang1T1JrY0dNR1RPVVVlaDZOV3ZXcEc3ZHVseThlUEdoOVpaLytlVVgwdExTREVZWVEvNlhQdlBuejhmSnljbGd3aTFUVHB3NHdhUkprN0N4c1NFb0tJaW9xQ2dnZi9Tb1ZxdWxUNTgrdlBQT084b1dkV0l2QUFBZ0FFbEVRVlRQcHJWcjE3Snc0Y0lpVDFhblVxbG8wYUlGYTlhc1llL2V2VVkvZDg2ZE8wZEVSQVN0VzdjMldTcmsrUEhqMk5yYUVoUVV4T3JWcXg4N29EWDE4d0RnZ3c4KzRJTVBQaUEyTmxiNTJYVGl4QW1HRHg5T1VGQ1FVbmNZOHN1ZXlGV09vcVJJUUN2RWMweXRWcE9YbDBkS1Nnb3VMaTRsM1IzeGhOamIyMU85ZW5XcVY2OU9iR3dzTjIvZUpEdzhuT3ZYcjBzSkJDR0VFT0ovUkhwNk9rZU9IS0Z4NDhiUEpKd0ZlT21sbDFpOWVyVVNjT3AwT2lVMHpjM05aY3FVS1FaaGhGNW1aaWF6WnMyaVU2ZE92UHJxcTh5YU5ZdWFOV3NDTUhYcVZMeTh2SlJ0Wjg2Y1NXeHNMUFhyMTFjbWx0TFRYeUt0SC8zNm9DcFZxakI5K25UdTNMbGpjbjFjWEJ5UWYybDFUazZPd1hKVE5XZ2ZKaTh2ajRDQUFCd2NIT2pWcXhjblRweWdiOSsrQkFZRzh0ZGZmeFZhZjFhL3Y3a0poeDVjYmk3SWZERHNHalJvRURkdTNHRDkrdlVQTFhQeG9MUzBOTnpkM1duVHBvMXlyczM1K09PUE9YejRNQk1uVGtTbjB6RnExQ2lqa095WFgzNGhKaWJHYUJTbVNxVml4SWdSV0ZwYUZxdVBXcTNXYkFrTVcxdGI2dGV2ejdGang0RDh2M004UER5NGZQa3liZHEwNGZqeDQyaTFXbVVDTjREUTBGQisvdmxuTWpNejZkV3JGODJhTmNQS3lxcElsNlEzYnR3WWQzZDNGaTlleklnUkk1ZzllellaR1JsUDlQdzk2UDc5KzZTbXBqSmh3Z1NsanU2RHZ2cnFLNzc2Nml1bVRwM0t0R25UVEpiUWlJaUk0TmF0V3lZblZQdnp6eis1ZWZNbUF3Y09WRW9yN05temg5V3JWeE1VRkdUUVJ3OFBEM3g5ZlJrNmRDaWVucDdFeE1RQStlOWREdzhQK3ZidGEvYTVaR2RuTTNQbVRGcTBhSUdmbjUvWjdWcTJiTW1hTldzSURnNDJDbWovKzkvL0F0Q3hZMGVUKzNibzBJRjMzMzBYVDA5UHMrMC9LVUZCUVp3OGVaTDU4K2VqMFdpNGR1MGFZQnpxL3ZISEgwKzlMMEtZSXdHdEVNK3hnaE9GU1VEN3Y4bk56UTAzTnpmcTE2L1BuVHQzdUhuekp1Zk9uVk5LSUZTb1VJR3laY3VhcktFbGhCQkNpT2ZYalJzM3lNdkxNenVxNjJuUmg3T1JrWkVFQlFWeC92eDVBT2JPblV1Wk1tVk03aE1YRjBkSVNBZ1ZLbFNnU3BVcVNqZ0xHSVN6cTFldlpzK2VQWFRwMGdVL1B6K2pnRlpmOS9IS2xTdFVxVklGbFVxRnRiVzFRY21Ed3E0S3UzbnpKb0JTU2tIUFhBM2F3dWgwT3FaT25jcTVjK2VZUFh1MkV2ZzZPVGt4Yk5nd3hvd1pnNzI5ZmFFVGRUMDRBbEp2elpvMVJwTkNGVVZrWkNUbnpwMmpWYXRXWm9QUEI4OVhRZlhxMVdQNDhPRW1RNzBIYVRRYTZ0U3B3Lzc5KzNGMmRxWldyVnBHMjF5NGNJRTMzM3lUT25YcUtIVkk5WW82aXJtZzc3Nzd6dXg3RFBJdmlUOXk1QWgzNzk2bFRKa3krUHI2Y3ZueVpTQy9GbXF6WnMwTXprdjE2dFZwM2JvMTNicDF3OVhWMWVUSThNSzBidDJhUllzV2NmYnNXYXBYcjQ1T3AzdWk1KzlCYjd6eEJoVXFWQ2owTTErcFVpVjY5dXpKNzcvL2pyKy9QMlBIampYNlRPemJ0dy9JSHdsY1VHUmtKRXVYTHNYUHowOHAvUUQ1NytscjE2NHhmZnAweG80ZHF5ejM5dlptMnJScFJuMG9TdWh1YlczTnpaczNsZU9aNCtQalE4V0tGVGwzN2h4Mzd0eWhYTGx5UUg0WmxBTUhEbEN6WmsyellmV3puRHk1VTZkTzdObXpoNUVqUnhJWUdNaStmZnVvVUtHQzh2ZTJFTThEK1l0ZmlPZVlzN016S3BXS3hNVEVSNTRvUXJ3WUxDMHRLVisrUE9YTGx5Y3RMVTBwZ1hEa3lCRXNMQ3dvWGJvMFhsNWVsQzFiOXFHWFJBa2hoQkNpNU9ubkVUQlZxL1ZweXN6TVpQMzY5YXhjdVpLc3JDdzhQRHk0ZCs4ZXBVdVhOcnVQZmtScitmTGx6VzZ6YTljdWxpeFpRb01HRFpSYWpoOTk5SkV5Q20vUG5qMmNPSEVDRHc4UFpzMmF4WTRkTy9qaGh4L28xNjhmL2ZyMU05bm1nNEhicVZPbnFGaXhJZ3NYTGpUWXhsd05XblBTMDlNSkRBems4T0hEakJzM0RsOWZYNE1SazQwYk4rYVRUejRoS0NpSUd6ZHUwTDkvZjVPL1gzM3l5U2RHbzUvOS9mMXAxcXlaVVptSUsxZXVzRzdkdWtMN3RXelpza0luVEFMbzBhTUhQWHIwTUxsT3BWSVpsQ0l3SnowOW5aOSsrb245Ky9kVHJsdzU3dHk1dzRBQkF4ZzFhcFJCME5pN2QrOGlCWStRUDVIYXhZc1hDOTJtc0hBV29FR0RCa0QreEZabHlwVGhsVmRlSVQ0K251dlhyeE1kSFUzejVzME50aTlYcmh5ZmYvNjU4amdrSklRclY2N2c1ZVdsbEU3UVg1YS9aY3NXYkd4c3VIYnRHajQrUGdhREd4bzFhZ1E4K2ZObmlybHdOanc4bklVTEYvTCsrKy9UcDA4ZnJsNjl5b0VEQnhneFlnU2pSNDgybURSdXo1NDl1THE2R2h3ckp5ZUhLVk9tWUdOanc1QWhRd3phOXZQejQ3MzMzbVB6NXMzS1pINm1KQ1FrQVBubE5JcWlRNGNPQkFVRmNmejRjZVVjbXRLdFd6Y3lNaklNU3B1c1g3K2UzTnhjay9Xd1MwTGx5cFVaUFhvMEV5Wk1vSC8vL2lRa0pEelNKSGhDUEUwUzBBcnhITE93c01ERnhVVW1DdnVYY1hCd29FYU5HdFNvVVlPNHVEZ2lJaUtJaUlnZ01qSVNDd3NMUEQwOThmYjJsckJXQ0NHRWVJN3BMM2t2eW1pOUorWE1tVE5NblRxVmUvZnU0ZVhseGFCQmd6aDc5aXkvL3ZvclI0NGNvV25UcGthajUxSlRVOW00Y1NNV0ZoWUdsNWNYdEhQblRnSURBL0h5OG1MTW1ESEs1S2FXbHBaWVdsb1NIQnpNN05tejhmTHlZdDY4ZWV6ZnY1OTU4K2J4eFJkZjBLdFhMM3IwNkdGeVF0UWxTNVlvOTYydHJVM1dzU3l1Zi83NWgyblRwaEVWRmNXb1VhTm8xcXlaeWUyNmR1MktwYVVsOCtmUDU4Q0JBNHdhTllwcTFhb0IrYVVZQWdNRHFWR2pobEhKS1g5L2Y4cVhMMjhVMERaczJKREdqUnNybDUwLzZPalJvK3phdFFzL1A3OGloNkpnWEVyaFlmNzU1eCtDZ29LNGMrY09UWnMyWmV6WXNXemF0SWtGQ3hZd2NPQkFPbmZ1VEs5ZXZYQnljaklLUkF1emUvZHVnOG5ZSGtXRkNoWDQ4Y2NmbGFEMjdiZmZCdUMzMzM3RHljbUpoZzBibXQzMzlPblRyRjI3bHFOSGo5Sy9mMytUSVhaY1hCd0RCdzdFeHNhR0ZpMWEwS1pObTJLUFlDL08rU3VNL3ZPZmtKREFuRGx6MkxKbEM5YlcxblRzMkJFTEN3dkdqaDNMdUhIak9INzhPSjk5OWhrZmYvd3hiNzMxRmhFUkVZU0ZoZkhlZSs4cG45VzB0RFNtVEpuQzVjdVhtVGh4b2hLRVptZG5rNWlZU0dKaUluNStmbXpidG8zNTgrZlRvRUVEazEvSUhEMTZGSzFXaTdPek16cWRqdFRVVkpLU2twUTJybDY5Q3NDY09YT0lqWTBsT2pvYWdKVXJWeFlhMEQ3NG1VMU9UbWJMbGkyVUxWdVdWMTU1cFlobnZtaDBPaDNKeWNuRkxnOEMrU1ZnV3JWcXBkUit2bno1TWpkdjNqUmJra1dJWjAwQ1dpR2VjMnExbXRqWTJKTHVoaWdocnE2dXVMcTZVcmR1WGVMajQ1V3c5dWpSbzFoWVdPRGg0VUc1Y3VVb1U2YU0xS3dWUWdnaC91VjhmSHh3Y0hEZ2swOCtvVXVYTGxoWldlSGs1S1RNUmwrWTl1M2JvOUZvREpicGREcCsvLzEzbGk5ZlRwa3laUWdLQ2xKRyt1bDBPazZkT3NXS0ZTczRlL1lzRlN0V1pOS2tTVGc0T05DNmRXdnExYXZIbENsVFdMWnNHWWNPSFdMRWlCRkt1UVJyYTJ0OGZId01yaEQ3NVpkZlNFMU5OVHRSVm1Sa0pEWTJOa3JKQmxOZlVrZEdSakpreUJBMEdnMUJRVUVQRFVJN2RlcEUrZkxsbVRObmpzRklaMmRuNTBMRFFsUFVhclhaZlc3ZXZLbU1mdnoyMjI4TGJTYzlQWjJzckN5Y25KeElUazdteElrVFJmb2Q3Lzc5K3l4YnRveHQyN2FoMCtubzNyMDcvZnYzeDhMQ2dpNWR1dUR0N2MzVXFWTlp0MjRkMjdkdnAzMzc5blRzMkxISWwzaTNhTkdDOTk5LzMyajV3eWFxZ3Z4U0NyZHUzVkllNzl5NTAyQjlhR2dvSGg0ZUJ2VjYyN1JwUTJabUpwczJiV0xyMXEzY3VuV0xXclZxRVJnWWlJK1BEOG5KeWVoME9zNmRPNGVGaFFWV1ZsYTR1cnF5ZlBseXRtelp3cVpObTlpd1lRTjE2dFRoL2ZmZk41cDg3RUZQK3Z6cGF5WC8vZmZmcUZRcTNubm5IVDc4OEVQbHNuNGJHeHNtVDU3TXdvVUwrZlBQUHdrT0R1YjExMTlYeW9RVUREWlhybHlwVEN5OGNPRkNac3lZUVdwcUtwbVptVWJIemM3T1Z1cmIzcjU5bS9YcjErUG01a1pVVkJRN2QrNmtTNWN1SEQxNmxMRmp4NW9NLzUyY25EaDc5aXdlSGg1VXFWSUZqVWJEOGVQSHVYVHBFdFdyVnkvV0Z5aVJrWkZtUzRpNHU3dXphdFdxSXJVelk4WU0wdFBUc2JHeDRjNmRPeVFrSkJTN2J1MkZDeGY0OWRkZk9YMzZOTFZyMThiSHg0Zmc0R0QyN2R0SHRXclZhTjY4T2JWcjE2WlNwVXJLNkd3aG5qVUphSVY0enFuVmFtN2Z2azFPVG83VUlmMlgwMnExYUxWYTZ0U3BRMEpDQWhFUkVkeTVjNGNUSjA0bzY4dVVLVVBac21YTmp0NFFRZ2doeFA4dXRWck53b1VMRFVhWCtmajRzR0RCQWs2ZVBHa3kwTEd5c3NMSHgwY1oxVmhRYm00dVc3ZHVwVUtGQ3ZqNyt5c2o5OExDd2hnM2JoelIwZEU0T0RqUXUzZHZldlRvWVRCYTJOUFRrNTkrK29uNTgrZXpjZU5HUm84ZXpTKy8vSUtWbFJXbFM1ZG0wYUpGeXJZcEtTbHMyclNKZXZYcW1SM0Z1M0RoUWc0Y09BQ2cxQzk5VU5teVpmSDM5NmRLbFNwRnZvemJ6OCtQSlV1V0ZGb2I5M0hFeDhjemNPQkFVbE5UR1QxNnRGS2owNXhyMTY0eGNPQkFnMlZ2dmZWV29mdnMzTG1UYWRPbWtaV1ZoYWVuSjRNR0RUSjZQWnMwYWNMaXhZdVpOMjhldTNidElpUWs1S0dUcEJXa1ZxdXBWS2xTa2JjdktEUTBsSTBiTno1MHUrblRweXYzMjdScGc0Mk5EZnYyN2FOTW1USjg5OTEzU25tQ3laTW5HNHptZmZYVlY1WFhUNjFXMDdOblQ5NS8vMzFDUWtKWXUzWXRVVkZSaFI3M2Fady9mVzNkS2xXcU1HREFBR1YwZGtFV0ZoWjg4Y1VYTkcvZUhCOGZINnl0clFrTkRjWEp5WWw2OWVvcDI3Mzc3cnNjTzNaTUdiaWgxV3JSYURSb3RWclVhalZxdFJxTlJvTkdvK0dubjM1aTU4NmRiTm15aFpkZmZwbnQyN2VUbTV1TGxaVVZyNy8rT2g5KytDSEp5Y204L2ZiYmxDcFZDZzhQRDl6ZDNaWDdEOVllam9tSm9YZnYzdXpaczRmcTFhdlRwMCtmUXM5bFVSVW5CSTJMaStQdzRjUEtZM2QzZDc3NTVwc2k3YnQ5KzNZMmJ0ekk1Y3VYbFMrdjlLUG51M1Rwd2w5Ly9jV09IVHVVMGZ3cWxRcTFXazM5K3ZVWk5XcFU4WjZVRUk5SjBoNGhublA2YjJXVGtwS2VhU0YxOFh6VC94Sld1M1p0VWxKU3VIdjNMcEdSa1Z5OGVKRUxGeTVnYjIrdmhMVWVIaDRtTHlzVVFnZ2h4UDhlVTVmK2VubDVHVXoyVlZSV1ZsWU1HRENBMnJWckd3UXFsU3BWb21uVHBuaDVlZEdxVlN1emwzdGJXVm54N2JmZlVxTkdEU3BWcW1SMnNJR1RreE1qUjQ0MEdWNXUyTEFCT3pzNzZ0ZXZUN3QyN2JDMHRLUmF0V29HSTJnclZxeW96SGhmdjM1OWs4ZHdkbmJtalRmZU1Ebmk4V21GczVEL0JYcjM3dDNSYXJWR2t6NlpVckZpUlhyMjdFbHViaTQ2blk0eVpjb1VPcEVaUUxObXpmRHg4YUZKa3laMDc5N2Q3Q1JqYXJXYWtTTkgwckZqUjZ5dHJRMUdUTnZaMmRHb1VTT0RPcUo2NjlhdE16dHBXR0hyOUw3OTl0dUhqaHcyUmFWU01XM2FOS1AzemZ2dnYwK1RKazNRNlhSb05CcVRJNWV0ckt4bzA2WU43N3p6emtPUDg3am56OHZMeXloRWYrT05OMGhPVHFadDI3WVAvVDI4VHAwNnl2MnhZOGNTRVJGaDhKekxsaTNMZ2dVTEh2bzhJSDlFczVlWEZ5MWJ0c1RPem82dFc3ZVNrNU9EcGFXbDhyUEJ6czdPYUNJK2MwcVZLc1hjdVhPVmliNzBOYWVmdEE0ZE90QzBhVk9UNjM3ODhVZDBPaDA2blE2VlN2WFE4Z2FXbHBaWVcxdWpVcW5RYXJVa0ppYnk0WWNmMHFGREI0T2ZWVjVlWG56OTlkZDg4Y1VYWEx4NGtkT25UeE1XRnNiOSsvZWxQcTBvRVNxZHZqaUtFT0s1bEphV3hwWXRXMmpVcU5Fem53Vll2SGl5czdPSmlvcmk3dDI3M0wxN2w2eXNMQ3d0TFhGM2Q4ZlQweE5QVDAvVWF2VWoxVzBTTDZZZE8zYlFzbVhMa3U2R2VBNDk2L2ZHd1lNSE9YVG9FSU1HRFhwbXh4U2lKTWw3WGdnaGhCQkZKU05vaFhqT09UZzRZRzF0TFJPRmlTS3h0cmJHMjlzYmIyOXZkRG9kc2JHeFJFVkZFUjBkemRtelp3R3d0YlZWd2xwUFQwK3BYU3VFRUVJSUlZUVFRcFFnQ1dpRmVBR28xV29KYUVXeHFWUXEzTjNkY1hkM3AzYnQybVJsWlhIdjNqMmlvNk9KaW9yaTl1M2JBTGk0dU9EcDZhblVuM3JZWldwQ0NDR0VFRUlJSVlSNGNpU2dGZUlGb0ZhcmlZaUlLT2x1aUJlY2pZMk5RUTI2bEpRVUpheTlkZXNXVjY5ZUJmSURXMzFZVzZwVUtSbGhLNFFRUWdnaGhCQkNQRVVTMEFyeEFsQ3IxWVNGaFpHUmtXRzJhTDBReGVYazVJU1RreE9WS2xWQ3A5T1JtSmhJVEV3TU1URXgzTGx6aCt2WHJ3UGc2T2hJcVZLbGNIZDN4ODNORFdkblo2bGhLNFFRUWdnaGhCQkNQQ0VTMEFyeEF0RFBOcHVZbUNnQnJYZ3FWQ29WR28wR2pVYWp6TkthbEpTa0JMWlJVVkhjdkhrVHlLOXpxOVZxY1hOenc5WFZGVGMzTnltTElJUVFRZ2doaEJCQ1BDSUphSVY0QWJpNHVBRDVnWm1ucDJjSjkwYjhXN2k0dU9EaTRrS2xTcFVBU0UxTkpUWTJscmk0T09MaTRyaDgrVEo1ZVhsQS9paGJmV0NyMVdyUmFEUllXY2wvTVFJeU16UC8xUUgrblR0M0tGZXVYSkczejhuSllmejQ4UUJNbWpUcEtmVktDQ0dFRUVJSThUeVJ2NTZGZUFIWTJOaGdiMjh2RTRXSkV1WG82SWlqb3lQbHk1Y0hJQzh2ajRTRUJPTGk0cFRnVmoveEdPU1hVTkJvTkVwZ3E5Rm9aQVQ0LzZEZHUzY1RFUkhCdSsrK2k2dXJxN0k4S2lxS29LQWcwdFBUK2Zubm4wdXdoeVhuOTk5L1orWEtsZnp3d3crMGF0V3FTUHZrNWVWeDVNaVJwOXd6SVlRUVFnZ2h4UE5FQWxvaFhoQWFqWWFFaElTUzdvWVFDZ3NMQzF4ZFhYRjFkYVZ5NWNvQVpHVmxrWkNRUUh4OHZQSnZ3UW51N096c2xOQldQMExYMmRrWlMwdkxrbm9hNGpGa1oyZXpjT0ZDWW1KaXlNM05wVisvZnNvNnJWYkw5ZXZYU1VsSjRkeTVjOVNwVTZjRWUycXNYNzkrUkVaR1B2RjIxNjFicDVTbFVhbFVaR2RuTTNYcVZNTER3L25vbzQra2ZyTVFRZ2doaEJEQ2lBUzBRcndnTkJxTmNrbTVoWVZGU1hkSENKTnNiR3p3OFBEQXc4TkRXWmFUazBOaVlxSkJhRnV3UElKS3BjTFIwUkVYRnhmVWFyVUV0eStRelpzM0V4TVRnMXF0cGx1M2JnYnJiRzF0YWRPbURXdlhybVhKa2lYTW1ESGpvZTBWZFpUcG8xaXpabzNCQ0Y5WFYxZXlzcktlV1B2Mzc5ODNXdGFyVnk4MEdnMnpaczFpMWFwVjNMdDNqOEdEQjB2NUR5R0VFRUlJSVlRQitRdEJpQmVFVnFzbEx5K1BwS1FrTkJwTlNYZEhpQ0t6c3JMQ3pjME5OemMzWlZsZVhoNHBLU2trSlNVcHQ4VEVSS0tpb295Q1cyZG5aNXljbkF4dWpvNk9NaEt4aENVbUpySml4UW9nUDRoMGNIQXcydWI5OTk5bjA2Wk5uRDkvbnREUVVONTY2NjFDMnl6dWwwLzY5MHBSOW52dy9WS1V3TGc0eklYTGJkdTJ4ZDdlbnNEQVFFSkRRNmxkdXpidnZmZmVFejIyRUVJSUlZUVE0c1VtQWEwUUx3aXRWZ3RBZkh5OEJMVGloV2RoWWFHTWxDM0lWSENibkp4TVRFd01PVGs1eW5iNjhOYkp5Y2tnd0hWd2NNREJ3VUZHS0Q0RE0yYk1JREV4RVM4dkw5cTFhMmR5RzQxR1E4K2VQVm15WkFuejVzMmpidDI2bENwVnlteWIyN1p0Sy9MeHc4UEQ2ZCsvZjdIM0t3a3RXclRBeXNxS1U2ZE8wYlp0V3dDKy9mWmJMbDI2Vk9oK2hZMG9EZ2tKZWFKOUZFSUlJWVFRUXBRYytRdFdpQmVFZzRNRE5qWTJ4TWZIVTdGaXhaTHVqaEJQaGJuZ0ZpQWpJNE9VbEJTalcyeHNMTm5aMlFiYjJ0allLR0d0cVp1ZG5aMk13SDBNTzNiczRNQ0JBNmhVS29ZTUdWSm9JTjZ0V3pkMjc5N045ZXZYR1Q5K1BOT25UOGZXMXZZWjl2YjU4TnByci9IYWE2OHBqMHVYTGsxcWFxclJkanFkVHFuYjdPM3QvY3o2SjRRUVFnZ2hoQ2c1RXRBSzhRTFJhclV5VVpqNDE3S3pzOFBPemc1M2QzZWpkWm1abWFTa3BKQ2VuazVhV3ByQkxUWTJsc3pNVElQdFZTb1Z0cmEyU3B2Mjl2YksvUWR2TWhyWDBQWHIxNWt6Wnc2UVg4S2daczJhaFc1dlpXWEY2TkdqK2VxcnI3aHk1UW9USjA1a3dvUUpKWFplVDU0OHliQmh3NTVZZXdVbkJTc29OVFdWOWV2WDA3MTdkNU9COUtoUm8weTJsNVdWcFl5eVhiSmt5UlBycHhCQ0NDR0VFT0w1Slg5MUN2RUMwV2cwWEx0MkRaMU9KNlAvaENqQTF0YTIwRkdadWJtNVJzRnRSa2FHY2t0S1NpSWpJME9wYVZxUXBhVWx0cmEyMk5qWUtMZkNIbHRiVzJOdGJmMC9PY0ZaVEV3TW8wYU5JaTB0RFY5ZlgvcjE2MWVrL2J5OXZSaytmRGdUSmt6ZzZOR2pqQjA3bGpGanhtQnZiMjkybituVHB3UHc0WWNmR2t6dTliaHNiVzN4OVBSOFl1MlplNTEvK3Vrbjl1L2Z6NzU5K3hnOWVqUVZLbFI0WXNjVVFnZ2hoQkJDL0crUmdGYUlGNGhXcXlVM041Zms1R1NUbDRBTElVeXp0TFRFMmRrWloyZm5RcmZMeXNwU1F0djA5SFRsZmxaV2xuSkxTa29pS3l1THpNeE1kRHFkMmJaVUtoVldWbFpZV1ZsaGJXMXRkRi8vcjZXbHBYS3pzTEF3K05mVU1nc0xDMVFxbGNGTmZ6eFR5NStVbEpRVVJvMGF4ZjM3OTNGMWRXWFNwRWxZVzFzWGVmL216WnZ6elRmZk1HZk9ISTRkTzhiMzMzL1B1SEhqS0Z1MnJNbnRnNE9EZ2Z3U0NVOHlvSzFWcXhhLy8vNzdFMnZQbkU4Ly9aVHc4SEJ1M3J6Sk45OTh3K0RCZzNuOTlkZWYrbkdGRUVJSUlZUVFMeDRKYUlWNGdSU2NLRXdDV2lHZVBQMG8yS0ordnJLenN3M0NXLzB0SnllSG5Kd2Nzck96amY3TnpNdzBlRnhZeVBzazZIOXVQSTc3OSs4ellzUUlidDY4aWEydExSTW1URENhN0NzMk5wYS8vLzZiOXUzYm03emtINkI5Ky9hb1ZDcm16Sm5EOWV2WCtmTExML25paXk5NDU1MTMvdWV1Q2loYnRpeXpaOC9teHg5LzVQang0MHlhTkltWW1CaTZkdTFhMGwwek1HM2F0Skx1Z2hCQ0NDR0VFUDk2RXRBSzhRSnhkSFRFMnRxYStQaDR1VnhXaU9lQXZweUJvNlBqSTdlaDArbkl6YzBsTnplWHZMdzhnMzlOTGN2THkwT24weWszZlJzUDN2VEw3OXk1ODFqUE1UdzhuT0hEaDNQdjNqMnNyYTBaTldvVTFhdFhOOXB1MmJKbEJBY0hzMkhEQm43Ly9YY2NIQnhNdHRldVhUdGNYVjJaTW1VS2FXbHBUSjgrbmV6c2JOcTNiLy9JZld6WHJsMmg2L3YzNzArblRwMU1MbjhVUmEwTjYrRGd3T1RKazVrMWF4YUhEaDJpZWZQbWozUzhwOG5MeSt1WkhVcy8rWmtRUWdnaGhCRENrQVMwUXJ4QVZDb1ZHbzJHK1BqNGt1NktFT0lKS1ZnSzRXbDQzSUQyM3IxN0pDVWxZV2RueC9qeDQvSHo4elBhNXZidDIyemJ0ZzNJTDBsZ0xwelZhOTY4T2JObnoyYlNwRW00dWJueDNudnZQVllmTXpJeUNsMmZrNU5qY25sNGVQaGpIYmNvTEN3cytPR0hIK2pYcjU5U3FxR3dZTGpnaU9xSEJjZ2pSb3lnU3BVcWo5Vy83dDI3UDliK3hYSHc0RUVPSFRyMHpJNG5oQkJDQ0NIRWkwSUNXaUZlTUZxdGx1dlhyOHRFWVVLSVo4TFB6NC94NDhkaloyZEhyVnExVEc2emFORWk4dkx5OFBIeG9WdTNia1ZxMTlmWGw1OS8vcG5NekV3c0xDd2VxNDhoSVNIUFpQOVdyVm85OGpFSzF0RXRhakQ4c08weU16TWZ1VDlDQ0NHRUVFS0k1NGNFdEVLOFlMUmFMVGs1T2FTa3BEeDB3aU1oaEhnU1RJMmExVHQ2OUNpSER4OUdwVkx4L2ZmZkYyc2tzSjJkSFhaMmRrK2lpOCsxNk9ob1VsSlNxRlNwRW1BK0VBNE1ER1RIamgyVUtWT0dSWXNXWVd0cit5eTdLWVFRUWdnaGhDZ2hqemRrUlFqeHpHazBHZ0FwY3lDRUtIRlpXVm5NbXpjUGdEWnQyaGlOc00zSXlHREpraVhjdjMrL0pMcjMzTml5WlF0ZmZQRUZzMmJOTXJ2TnhZc1hDUTBOQmVDNzc3NlRjRllJSVlRUVFvaC9FUWxvaFhqQk9EczdZMlZsUlVKQ1FrbDNSUWp4TDdkaXhRb2lJeU54ZFhYbDAwOC9OVnEvZVBGaVZxMWFoYisvUDNsNWVTWFF3K2ZEL3YzN0FjeE83cWpUNlpnM2J4NDZuWTZXTFZ2U3FGRWpnM1VYTGx4NEp2MFVRZ2doaEJCQ2xBd0phSVY0d2NoRVlVS0k1OEhseTVkWnZYbzFLcFdLb1VPSDR1VGtaTFJOdjM3OWNIZDM1OXk1Y3l4ZHV2VFpkL0k1RUI0ZVRuaDRPQ3FWaXRkZWU4M2tOdXZYcitmeTVjdTR1cnJ5OWRkZks4dHpjbkw0L3Z2dkdUaHdJQmN2WG54V1hSWkNDQ0dFRUVJOFl4TFFDdkVDa29CV0NGR1NNak16bVRwMUtubDVlWFR1M05sc2pWb25KeWVHREJtQ1NxVmk5ZXJWbkQ1OStobjN0T1RwUjgvV3FsWExZS0l3dmNqSVNDVzhIalJva0VIUWJXVmxSYzJhTmNuTnpTVWdJSUQwOVBSbjBtY2hoQkJDQ0NIRXN5V1RoQW54QXRKcXRWeTdkbzNVMUZRY0hSMUx1anRDaUgrWmFkT21jZnYyYlh4OWZmbjQ0NDhMM2JaaHc0YTBhOWVPalJzM0VoQVF3TUtGQzNGeGNYbEdQUzJhVnExYVBiVzI5KzNiQjhDcnI3NXF0QzRuSjRjcFU2YVFtWmxKaHc0ZGFOS2tpZEUySDMzMEVVZU9IQ0U4UEp5NWMrY3laTWlRcDlaWElZUVFRZ2doUk1tUUViUkN2SUMwV2kwZ0U0VUpJWjY5WmN1V3NXdlhMbXhzYkJnNWNpVFcxdFlQM2FkdjM3NjR1N3NUR3h2THpKa3puMEV2aThmYjI3dFl0Nks2YytjT1Y2OWVCZUNWVjE0eFdLZlQ2Wmc1Y3lhWExsM0MxOWVYeno3N3pHUWJOalkyREJ3NEVKVkt4ZmJ0MnpsdzRNQ2pQMUVoaEJCQ0NDSEVjMGxHMEFyeEFuSnhjY0hTMHBMNCtIaTh2THhLdWp0Q2lIK0J5TWhJNXMyYng5R2pSd0Z3ZDNkbjFhcFZaR1pta3BXVlJVWkdCcG1abVdSbVppcjNNekl5eU1qSVFLZlRLZTNzMjdlUEhUdDIwTEpseTVKNktrYVdMRm55V1B1bnBhVXA5eTB0TFpYN29hR2hBRlN0V2hVUER3OWxlWHg4UExObXplTEFnUU00T2pveWR1eFlzck96U1V4TUpEVTFsWlNVRkJJVEUwbElTQ0FoSVlIRXhFUmNYRnhJVEV4azFxeFoxS2xUNTdrYmhTeUVFRUlJSVlSNGRCTFFDdkVDVXFsVXFOVnFFaElTU3JvclFvaC9pWXlNREk0ZE82WThqb3lNSkRJeThxSDcyZHJhNHVEZ2dJT0RBOW5aMmR5N2Q0OTU4K2JSb0VFRDNOemNsTzNNbFJubzM3Ly9RNDlSMUJJRi92NytORzdjV0htOGRldldJdTJubDV1YlMwSkNBZzRPRHRqWjJhRlNxY2pOemVYUFAvOEV3TTdPenFDR3JENmdmWEQwN1BIang1V1JzT25wNlh6MDBVY0dJWFpoNHVQam1UdDNMaU5Iaml4VzM0VVFRZ2doaEJEUEx3bG9oWGhCYWJWYUlpSWlTcm9iUW9oL0NWOWZYMTU5OVZXdVhidUdqNDhQYm01dXVMaTQ0T0xpZ3BPVEU4N096amc1T2VIbzZLamNIQndjc0xENC8ycEtTVWxKOU8vZm44VEVSR2JPbk1tUFAvNm9yQ3U0M2RQeTRERUtqbll0Q3AxT1I5KytmY25LeWdMeUovSEt5OHNqTHk4UGdLWk5teXJiWHJwMFNRbXdtemR2YnRET0cyKzh3WUlGQzBoTVRFU24wK0hpNG9KV3EwV3IxYUxSYU5Cb05NcDl0VnF0TER0Ly9qeEJRVUhzMnJXTDExOS8zYWhkSVlRUVFnZ2h4SXRKQWxvaFhsQWFqWWF3c0REUzB0SndjSEFvNmU0SUlmNEZSbzhlalVxbGV1VDlYVnhjK1B6enovbjExMTlwMzc2OXdicHQyN1k5YnZlZU9pc3JLM3g5ZmJsMDZSS1FQOGtYZ0xXMU5RMGFOT0Nycjc1U3RzM056YVYrL2ZyRXg4ZFR2bng1ZzNhc3JhMlpOMjhlMXRiV2FEU2FJb2ZUWmN1V0pUUTBsUER3OE1kNkhZUVFRZ2doaEJEUEZ3bG9oWGhCRlp3b1RBSmFJY1N6OENSQ3dWYXRXdkhLSzY5Z2IyLy9CSHIwN0UyYk5vMmNuQngwT3AxU2x1REJrY0lBdFdyVklpZ29TQWx4SCtUcDZmbEl4eDg2ZENpT2pvN1kyZGs5MHY1Q0NDR0VFRUtJNTQ4RXRFSzhvTlJxTmRYZlJjNEFBQ0FBU1VSQlZCWVdGc1RGeFZHdVhMbVM3bzRRUWhUWml4ck9BdGpZMkdCalkxUGs3YTJzbnV5dldnWHI5Z29oaEJCQ0NDSCtOeno5Z205Q2lLZkN3c0lDclZaTGJHeHNTWGRGQ0NHRUVFSUlJWVFRUWp3aUNXaUZlSUc1dWJrUkh4OWY1Tm0vaFJCQ0NDSEV2NU5PcDJQcDBxWGN2WHYzc2RwSlMwdFRhbkUvQ2Z2MzcyZmN1SEdQM2M2QkF3ZTRmZnQyb2R2Y3VuV0xBd2NPUEZMNzE2OWY1OFNKRTJiWGg0ZUhFeDhmWDZ3MjQrTGlDQWdJSUN3czdKSDZaTXFSSTBmNDZhZWZpdjMzUVhSME5ObloyUWJMZERvZG8wZVBadmJzMmNWcUt5OHZqOFRFUkxObGZoNUZSRVFFdTNidGVtTHRQVzJQODM1SlRFd3MwakYrL2ZWWGpoNDlXdVErNlhRNjR1TGlUSzVMVFUwbE9qcTZ5RzA5eWZlTE9WZXZYbVhEaGcya3BhVUIrUk93TGx1MnJFajdybHExaWxPblRqMlJmZ2p4ckVpSkF5RmVZRzV1Ymx5NWNvWEV4RVEwR2sxSmQwY0lJWVFRUWp5bm9xS2kyTHg1TThIQndRUUdCdUxqNDJPd1BqVTFGUWNIaDRmV0c1ODllelo3OSs1bDJiSmxIRHg0c0ZoOTZOQ2hBemR1M09EcTFhdTBidDBheUEvZTlPMkVoNGMvdEEwN096dEtsU3BsdEh6OCtQSDA3Tm1Uano3NnlPeStJU0VockZtemhwQ1FFTFBiNU9YbDBhdFhMMXEyYk1uSEgzOE01QWRQL3Y3K0pDUWtzSFRwVXB5Y25BejJ5YzNOcFgvLy9yUnYzNTV2di8xV1daNmNuRXhlWHA3WlkwVkhSeE1hR2txVEprMXdkM2MzdXgza1Q3UlpsRnJ3Wjg2Y1lkdTJiWGg3ZTlPOWUvZUhiZytRa1pIQmdBRUQ4UEx5WXVMRWljcjhGdG5aMlJ3NWNzVG92Zkl3ZCs3Y29YLy8vZ1FHQnRLd1lVTmxlYXRXclI2Njc1ZGZma25uenAyTmxoODllcFQ1OCtmejVwdHZBdmtUZFJibnk0Wnk1Y29WZVZMTzRuaVM3eGVBdlh2M0VoUVV4UGZmZjg5YmI3MVY2TEZYcmx4SnAwNmRhTktrU1pINnVuNzllcFlzV2NMWXNXTjU2YVdYRE5adDJyU0p4WXNYRi9yWjBIdFM3NWU4dkR6MjdObWp2S1lQV3J0MkxVZU9IT0h0dDk4RzhyOTgrUDMzM3lsVnFoVHZ2dnV1MlhiRHc4TlpzbVFKUFhyMG9FR0RCc3F5L3YzN1A3UlA0OGVQcDNuejVrWHF2eEJQbWdTMFFyekE5TFVJNCtMaUpLQVZRZ2doaEJCbWxTbFRocUNnSUlZTUdjTGd3WU9aT25VcXZyNit5dnFBZ0FDaW9xS1lNMmVPMllrSU4yellRR2hvS0YyN2RxVlVxVkxNblR1M1dIM28wS0VEUjQ0Y1lmSGl4VXBBVzFCUkFwUkdqUm94WmNxVVloMjNPSFE2SGZmdjN5Y2xKVVZacGxLcCtQenp6eGs1Y2lTLy9mWWJYMzMxVlpIYTZ0T25ENm1wcVEvZHJpalBaOE9HRFVaQm55a2ZmdmdoZS9mdTVlTEZpK2gwdWlLRnVuWjJkbnp6elRkTW5qeVpRWU1HRVJBUWdGcXRWa1pJMnRyYVByU05vbnJ6elRkcDJyU3B5WFVCQVFGRmJ1ZnUzYnRGZXIvb3JWbXpCbGRYMXlKdlgxUlA4djBDK2Uvdm1qVnJFaEFRd0kwYk4vajQ0NCtmeUNTdDE2NWQ0OWRmZjhYSHg0ZEdqUnFSbUpoSVVsS1NzbDQvYXRmVWx5VGUzdDRHajUvVSsrWFBQLzlrd1lJRnhNYkcwclZyVjROMXNiR3g3TnUzajQ0ZE95b0JjTy9ldlRsOCtEQXJWNjZrZGV2V1p1djhiOXEwQ1Nzckt6cDA2R0MwYnV6WXNTWUQ1SXlNakdLOVRrSThEUkxRQ3ZFQ3M3ZTN4OTdlbnRqWVdJTmZzSVVRUWdnaGhBRDQ1NTkvdUh6NU1wMDdkNlppeFlvRUJnWXllUEJnUm80Y3liSmx5N0MxdGVYdzRjTWNQbnlZdDk5KzIydzR1MmZQSHViUG40K2ZueCtmZlBJSmdORm91NTA3ZHpKbHloU0Nnb0tvWDc5K3Nmc2FFaEpDVUZBUXAwNmRZdm55NVZoYVdpcnJNak16NmRldkg3VnExU3B5ZStaR2JENjR2RTJiTmd3Y09MRFF0aG8zYm95Zm54K2JObTJpWGJ0MlJxR1ZLY3VYTHk5MEJHMWtaQ1RmZmZjZEkwYU13TS9QcjlDMkhCMGRBZmo1NTUvWnNHSERRNDhkSFIxdE1nVFg2OVNwazBFZzljb3JyekI2OUdnbVRweklqQmt6R0Q5K3ZCSXU2NC85SkZTcFVzWHN5TkRpQkxSNnk1WXRvMnpac21iWEh6aHdnUEhqeHhlNzNjZjFLTzhYQUFjSEJ5WlBua3hnWUNCcjFxeEJvOUhRcFVzWHMwRi9kbmEyUVRpczUram9xQVM3Y1hGeGpCczNEa2RIUjhhTkc0ZVZsUlYvL2ZVWHk1Y3ZOOXJQVk9odGFsVHRrM2kvdEcvZm5wMDdkN0p3NFVMS2x5OXZNQko0NWNxVjVPVGs0TzN0emVIRGg1WGxyVnExd3RIUmtlUEhqeHUwVmJ0MmJaeWNuRWhOVFdYcjFxMjBhdFhLNU1TcW5wNmVKbCtMOVBUMEl2VlppS2RKQWxvaFhuQnVibTR5VVpnUVFnZ2hoRERwMEtGRHJGbXpScmxzdkZLbFNreWNPSkdNakF4c2JXM0p6TXhrM3J4NXVMaTQ4T21ubjVwc1kvdjI3VXliTm8zS2xTc3pkdXhZZytDMG9KczNiMkpwYVVuMTZ0VWZ1YitkT25VaUpDU0VMVnUyMEw1OWUyWDVxbFdyeU16TU5CZ1ZOMmZPSERadTNLZzhYcmx5SlN0WHJnVHlRNlVCQXdZWXRIM2d3QUdPSHo5dXRMeDgrZkpGNnR2SEgzL00xMTkvelMrLy9NS0VDUk9VNWZwNnJ3K09kSFIyZGdieXoxOVFVSkRaZHMyTm9CMHlaSWpaa1BYTEw3OHNVcDlObVQ5L3Zzbmx6WnMzWi96NDhkU29VUVA0LzFHVmFyVzZTTzFHUkVTZzArbVUwZ014TVRIS2lNeWlCcFFGWldWbDBiWnRXNE5sK25COXlaSWx4Vzd2V1N2dSswWFB5c3FLa1NOSFVydDJiZHEyYlV0U1VwTFJDRk85elpzM3MzbnpacVBsNjlhdFE2MVdrNWlZeU5DaFEwbE9UbWJxMUtsNGVub0MwTGR2WC9yMjdhdHN2M3IxYXFNU0IzLysrYWZaOXdvOC92dkZ4c2FHY2VQRzhjVVhYekJseWhUbXpwMUx1WExsaUk2TzV1Ky8vd1pneG93WlJXcHJ4b3daMUs1ZG0vWHIxNU9kblUyUEhqMEErTzIzMzZoYnQ2NFMxa1pIUjJOdmIyKzBmMFpHUnBHT0k4VFRKQUd0RUM4NE56YzNJaUlpeU1yS3dzYkdwcVM3STRRUVFnZ2hTbGhpWWlLT2pvNW1Md0d1VTZlT2NuL2V2SGxFUlVVeFlzUUlvMkJGcDlPeGFORWkxcTVkUzdWcTFRZ0lDRkF1TndhNGNPRUNWNjllVlI0Zk8zWU10VnJOdG0zYmpJNXA2bkpqVXlwWHJreUxGaTFZdkhneERSczJ4TXZMaXhNblRyQjY5V3ErL1BKTEpmU0UvTXZsSzFhc0NNQ3NXYk5vMHFRSnpabzFVOWEvOTk1N0JtMUhSVVZ4L1BoeG8rVkZWYVZLRlpvM2IwNTZlanJaMmRsWVcxc0QrVFZGQWJQblcyL05talVHanlNakkvbmhoeDhZUG55NFVpdFQ3MkgxWS9XQis0a1RKeWhmdnJ4UlhkNWR1M1p4OWVwVlB2dnNNNk45QzRadUJ3NGM0T0xGaXdici8vbm5Id0R1M2JzSDVBZXZ2L3p5aTltK2xDdFhqalp0MnZEWlo1OFpUQnoxMDA4L0tmZjF3VjlpWW1LUmFnMUQvdm5VaCttblRwMWk3OTY5UnVGNnYzNzlpdFJXU1hpVTk4djkrL2R4ZDNkSHBWSXBueGxIUjBkR2poeHB0SzIvdno5Tm1qU2haY3VXUnVzY0hSMEpEdzluOU9qUnhNWEZNV1hLRkNwVnFrUmFXaG9XRmhiRXhNUVliRytxeEVGQ1FvTEJNbTl2N3lmNmZvSDhFYTJEQmcxaXdvUUpCQWNIODhrbm56QjM3bHh5Y25MbzNMa3pmZnIwTWRpM1U2ZE9kT3ZXalo0OWV4b3NkM0J3SURFeGtmWHIxL1B1dSs5U3Brd1pMbHk0d1BMbHkybmJ0aTFkdW5RQllPTEVpV2I3SlVSSms0QldpQmVjdnBaU1hGd2NwVXVYTHVIZUNDR0VFRUtJa3JadzRVS09IVHZHNnRXckM5MXU1ODZkQkFjSDgrYWJiOUtpUlF1VDJ4dzdkb3hHalJveFpzd1lIQndjT0gzNk5ILzk5UmREaHc3bDRNR0RScUVqWUxJMmJWRURXb0N2di82YXMyZlBNbUxFQ1ByMjdjdWNPWFB3OC9NekdGRUwrWmMxMTY1ZEc4Z1BhQ3RYcnZ6STRXdFJEUnMyektnTWhINzBuYW1SZVFVOUdJRHJhNEE2T0RnVWVkUmgwNlpObFcxemNuTDQ5ZGRmQ1FzTG8wV0xGdlR1M1p2L1krL093NklzMi9lQm44TU15TDZQTE9LQ0MrNjVZQ3E1YTFnV1dDU1dhWm1sbGFWR3ViMjRLeUtyQzJobWFyN3VCSzlMWlNRb29tSXVpSXBhYWhxaUtNcU9pZ0xLTnZQN2crODhQOFpaV0JXRjgzTWNIVG4zczkzRFBCaWRYTTkxMjluWkFTaGZVT253NGNOcUE5b0pFeVlJVmM1bno1NVZXNEZaVVZKU2tsSVEvN1Rldlh0anhJZ1JRdFhqcjcvK2lyVnIxNm9zRWdhVWg5VHE3aGwxZEhSMGhNK3p1TGdZeDQ0ZEUxNHJRc09BZ0FBMGJkcFU0em5PbnorUE5XdldWT2w2ejBKMTdwZk16RXhNbmp3WkxpNHU4UEx5RW5xNVNpUVN0UXRwK2ZuNW9WbXpaaG9YMmZybm4zOVFVRkNBNE9CZ2RPalFBVnUzYnNYZXZYc3hac3dZalJYSTZsb2NLTVppWW1McTlINVI2TisvUDN4OWZkRzdkMi9FeGNVSkxRMTBkWFhWOWwzV05MNXAweVk4ZnZ3WXJWdTN4c0dEQjdGbnp4NlltWmxoNHNTSk1ESXl3dTdkdTJGc2JBeXhXSXpFeEVUODV6Ly93Y2FORzRXZXRJcGZiQkhWRndhMFJDODVDd3NMaUVRaTVPYm1NcUFsSWlJaUlwdy9meDR0VzdiVXVtcjk3ZHUzRVJJU0FudDdlM3o3N2JjNGQrNGN0bXpaZ3NEQVFLRktWaVFTWWY3OCtYQndjSUJZTEVaK2ZqNkNnNE5SWEZ5czFMTXhPanBhK0hOeGNUSEVZckhRQm1IejVzMVZEdVFVVEV4TXNHVEpFa3liTmsxNExIdmV2SG5WV2l4SlhZaVVuSnlzY1p0WUxGWUtqVFJSMTZOWFVYMW9hbXFxOWRnMzMzeFQ3ZmpDaFFzcnZhNkNzN096MEs5V0lwRmc5ZXJWaUl5TXhPYk5tM0g0OEdGTW1USUZibTV1a01sa0dpdDZ4NDBiSi96Wnk4dExwU3BWSVRBd0VJY09IY0xhdFd2aDVPU2tkcDgzM25oRDVUb25UcHpRT1A4dnZ2Z0NvMGVQVnJ0TlU4OWdiZXpzN0pSNjBFWkZSZUdISDM3QTc3Ly9EcUI4d1NwOWZmMTZDOTZxYzc5SXBWSU1HellNdi8zMkcyN2N1QUVmSHgrdDRYTmxYRjFkMGFOSEQwaWxVcVNtcGlJaUlnTE96czc0OE1NUGhSWUFDdHBhSEZRY2V4YjNDMUQraTRmTXpFeUVoSVNnWGJ0MlNFcEtna3dtUTNGeHNjcStUNC9yNk9oQUlwRWdOemNYY3JrY0lTRWhFSWxFa012bG1EMTdOa3hNVElSQVgvRkxFVVVGY1VaR2hsTExsb2NQSDlhb0hRZFJYV0JBUy9TU0U0dkZzTEN3d0wxNzkrcDdLa1JFUkVSVXoyN2V2SW5zN0d5NHU3dHIzQ2M3T3h2ZTN0NFFpVVR3OGZHQm9hRWg5UFgxY2ZYcVZZU0hoeXRWMGJWczJSSkFlU2ppNit1TDdPeHMrUG41Q1U5eEFWQUtPRWFPSElrUFB2aEFXRWlzdW9xS2luRDQ4R0dFaDRlanJLd01WbFpXeU16TWhJK1BEOGFNR1ZQbHhjZENRME9ydFUxZlg3OUtBYTA2aWtlN24yNHpvTkMzYjErc1hidFc2UCtwb0cyUnNNek1USzNGRjVjdlgwWldWaFlHRHg2TWtTTkhvbi8vL2xpL2ZyMXducUtpSXFFQ3M2WXVYNzRNUFQwOWpZc1JsNVdWcVFUQm1abVp1SGp4SW9EeS9wOHltUXk5ZXZXcTFUeXFvNnlzVEttZmFOT21UYlV1bGxZZk5OMHZPam82bURwMUtteHRiYkZod3diNCt2cGk5ZXJWTmI2T1NDU0NWQ3BGYVdrcC9QMzlZV0ZoZ2Rtelp3TUFjbk56VVZoWUtPeXJyY1ZCVmRYa2Zxbm94SWtUS0M0dXh1elpzL0g1NTU5ajE2NWQyTFZybDhwKzRlSGhTazhIOU9uVEI3Nit2cGc2ZFNva0VnbDBkWFh4NVpkZm9rV0xGa0xvcjY0eUdBQVdMRmlnTXFadVVUU2k1NEVCTFZFRFlHbHBpVnUzYmtFdWwxZXJzb0NJaUlpSW5vK2twQ1JjdkhnUmFXbHBTbjA2TlhGeGNjRnJyNzFXN2Vzb0hnL3UwNmVQMnUyUEhqM0NuRGx6Y08vZVBmajQrQWdCYk9mT25kR3paMC9zM2JzWDc3NzdybElBcTZoS08zZnVIQ1pObXZSTUFyZWtwQ1Q4K3V1dk9INzhPQW9MQzlHMWExZk1tREVEblR0M3hyNTkreEFlSG81WnMyYkJ4c1lHTGk0dW1EQmhna3BWcEV3bXc5V3JWNUdibTF0cHlCSWJHd3RIUjBlTllWSjFwS1NrQUFBY0hCeFV0bVZuWitQSmt5Y3dNREFRcXZjVUhqMTZCQUFvTEN4VTJXWmdZSUM4dkR5WW1KaW8vZm4rMTE5L3hkR2pSN0Z6NTA1TW1EQUIvZnYzeDV3NWM0VHRCUVVGdGFvYVRVMU5SWHA2T25yMDZBR0pSSUxidDIvRDJ0cGFxUWV4b29wUjBWc1ZBUDc0NHcraGVFUmZYeCtMRnkvR3NtWEwwSzFiTndEbFZjeEhqaHlwOW54a01oa0FZT1hLbGNqS3loSVdTZFBVZzFaZE5hNWlJYW42cHUxK0FRQlBUMDlJcFZLMGJ0MGFNcGxNYUIyaHpzMmJOelcySEZDMGcxaS9majJTa3BMd3pUZmZDRDJjZi96eFJ4dzllbFRsR0UxQlptVnFlcjhveE1iR1l0aXdZZWpZc2FQUWNxQi8vLzRxL1hVWEwxNk1nUU1IS3JWa1VmeGRwV2p2c1dyVktoUVVGT0M3Nzc1VE90Ykx5MHY0bXFocmNSQVpHYW4xRnp0RXp4b0RXcUlHd01yS0N0ZXZYMGQrZnI3U3dnbEVSRVJFVkw4ZVAzNk0yTmhZWEx0MkRWWldWbWpidGkzTXpNd3EvYVY2VFIrelBYYnNHR3hzYk5RR2p3OGVQTURjdVhOeCsvWnR6SjQ5RzcxNzkxYmFQbmJzV015Y09SUGg0ZUg0K3V1dkFaUUhZeUVoSVlpS2lzS0lFU08wTGw2bFdKMitZa1Z0VlZsYVd1TGZmLytGaTRzTDNOM2QwYmx6WjJHYmg0Y0gzTnpjY09MRUNSdzllaFQ1K2Zrd01qSkNVVkVSa3BLU2hFV0tJaUlpRUI0ZURudDdlL1RyMTAvcjlRSUNBakIyN05nNkNXai8vdnR2R0JvYW9rV0xGaXJiZ29PRGNmNzhlYTNIYXd1Rjl1M2JwN2EzN2R5NWM5R25UeDlzMmJJRlM1WXNnYk96TS96OS9ZWDc2dDY5ZTdDd3NLam1PL24vNHVMaUFKU0haQ1VsSmZEMjlvYTF0VFg4L2YyRjRGZnhpd2JGUXNVRkJRWFl0MjhmUm93WWdkMjdkK1A5OTk5SHYzNzlzR2pSSXZ6d3d3OEF5b080Mk5oWXRkZTBzYkZSQ3ZUeTh2THcrKysvNDh5Wk04TENWR2ZPbk1IYmI3OHRYRHNrSkVTcFZjRFJvMGV4YmRzMnRUMVdhOU11b0M1cHUxOFVCZzBhQktBODFOUjJmMXk0Y0FFWExseFF1ODNOelEzNzkrL0hyNy8rQ2tCNVViSjU4K1poM3J4NXdtdDFMUTZpbzZPeFk4ZU9LcjJubXR3dkN2ZnUzVU5nWUNEZWVlY2RUSmt5UlJodjFxeVoydTlqQndjSGpkL2Y1OCtmUjFSVUZDWlBucXpVK2dJQTd0Ky9MMVFJcTJ0eGNQLysvU3E5VjZKbmhRRXRVUU5nWldVRm9QeFJGUWEwUkVSRVJDK09QWHYyNE9IRGgzQjNkOWZZbDdHdXBLYW00dnIxNi9EMDlGVFpscDZlRG05dmI2U25wMlA2OU9scVYzN3YxcTBibkp5Y3NILy9mbno0NFljd01EREE0c1dMY2U3Y09iaTZ1Z29WYWRuWjJXb2Y1MWM4TXEydTc2YkNtREZqTUdiTUdMV3ZOMjdjQ0ZkWFYxaGJXeXNGdEVCNTFkM2d3WU14ZVBCZ1ljelgxMWVvR0FhQXJsMjd3dFBURTEyN2RzWEJnd2ZWOXErczZQcjE2MEwxb1lXRlJhV2hia0ZCQVNRU2lWTHJnTWVQSHlNeE1SSGR1M2RYMi9NM0tDaEk0L2xTVTFQeDJXZWZZZW5TcGVqYnQ2L1N0dGpZV0FRRUJHZzhWaVFTNGZYWFg4ZUFBUU1RSGg0T1EwTkRJWnd0TFMxRmVubzYrdmZ2ci9YOWFGSmFXb3JJeUVqbzZ1cGkwS0JCME5YVnhjeVpNekYvL254NGUzc2pLQ2dJQmdZR0tDb3FBZ0RoNjZGNDdIeklrQ0hZdlhzM0FNRGQzUjB1TGk2d3RyWUc4UDk3MEM1WXNBQVBIanhRV3NBclB6OGYyN1p0RTlvejVPYm1ZdXZXcldqU3BBa2NIQnlRbXBxS3NMQXdpRVFpSkNZbUFnQ2NuSnlVS2pJVm9mU0wwRWUwSnZlTFFueDhQS3l0cmRHMmJWdVZhbkJGOWVmUW9VT1ZxcWFmRmhjWGg5RFFVSFR0MmhWLy8vMjMwcmI4L0h5bDE0cnZsWXJqL2Z2M1IvLysvU3R0bDFIVCswWGg1TW1Ua012bFN0L2JOZkhvMFNNRUJRV2hkZXZXNk5LbEM0NGZQNDcwOUhTNHVMZ0FLRys1c1czYk5xVmoxTFU0SUtvdkRHaUpHZ0FqSXlQaGh4akZJeHBFUkVCNUZWTlpXVm1OcXBtbzRlSTlRZlQ4Wkdkblk5eTRjYytsZXUvdTNic3dOalpXKzNpM2w1ZVgwTjVBMDZydlFQbmoxWDUrZm9pUGo4Znc0Y054Ky9adGVIaDQ0S3V2dm9KSUpFSitmajYrK2VZYnRRR3ZvcmVtb25oQWs3S3lza3JmaTZaOWRIUjBoQ0J5d0lBQmVPMjExOUNyVnkrTUhUc1dYYnAwRWNLWTlldlhxN1FOZUZwQ1FnSVNFaElBQUIwNmROQWEwQjQ3ZGd4cjE2NUZjSEN3VXVYamdRTUg4T1RKRTdYaFVsVVh2ZElXRW8wY09SSUFzSHIxYW5UczJGRnRUMDVGMWFsaTI3MTc5MUJhV29xSER4K3EzUjhvLzR3cVBpWmVVWFIwTkhKemN6RjgrSENZbVprQkFIcjI3QWx2YjIvNCt2cGkwYUpGOFBQelEwRkJBWUR5d08zSmt5Zll2WHMzUm8wYXBWTHhxd2huSzNKMWRjWFNwVXZ4OTk5L28ydlhycmgyN1JxV0xWdUdqSXdNZE83Y0dZTUdEWUt0clMxbXpacUZBUU1HSUNvcUN1dldyUk0rKyt6c2JKaWFta0lta3ltdHhhR1lVOFV4a1VoVXEycmltcWpKL1ZMUlR6LzloTUxDUW9TRmhTbU55MlF5ckZ1M0RzYkd4cGc4ZWJMV2M2U25wOFBKeVFuejU4OVhxWHozOFBCUWU0eTY4UUVEQm1oZHlLNG05MHRGY1hGeGtFcWw2TlNwazlKNFJFU0UyZ1VHdzhMQ2xMNHVyN3p5Q2xhc1dJSDQrSGprNU9RZ0p5ZEhxTVFWaVVUQ0wzdlk0b0JlZEF4b2lSb0lLeXNyNU9ibTF2YzBpT2dGWTJCZ2dQejhmT0VIWmlLZ3ZFS200bU9rUkZUM1NrdExBUUN2dnZycWMzdTB1bS9mdmdnUER4Y0NFTGxjTG9TbVpXVmw4UGYzVjd2SVZsRlJFVUpEUStIaDRZRUJBd1lnTkRSVUNFdUNnb0tVZW1XR2hJUWdOemNYM2J0M1YzbDAvOTkvL3dXQVNnc0czbnp6VGEzYk5RVXpBREI0OEdEaDBXeHRpei90MmJNSEdSa1p1SGJ0bXZDNGVFV3VycTRZTzNZc1B2MzBVNjF6eWNqSXdKbzFhNUNRa0FCVFUxT2x4OFFmUG53b1BBSisrUEJoREJvMFNHbTd1c2ZzSzBwUFQ4ZThlZlBnNWVVbDlHaFZPSFhxRkRadTNJZ2ZmdmdCK3ZyNndnSmpHelpzMEhyT2loSVRFNFZLMDZkMTZOQkJiVUNibjUrUExWdTJRQ0tSNEtPUFBsTGFObkRnUUV5YU5BbnA2ZWtRaThWQzRLYXZydzk5ZlgxMDZkSUZvMGVQcmpRWUI4cXJNMjFzYkxCNjlXb01HREFBWVdGaHNMZTN4NG9WSzlDMWExY0E1Y0d6cHMvNDVzMmJzTGUzUjB4TWpOcFFyV0lncWFPamd3TUhEbFE2cDdwUW0vdEY0YzZkTzdoMTY1YmFzSFR2M3IxSVNVbkI5T25UaGRBNUxpNE80ZUhoQ0E0T2hyR3hzYkN2dTdzNzNOemMxUDVDOXVudnI5OSsrdzFoWVdGcXYrK2Via2xRVVUzdkY0Vjc5KzdoNHNXTGVPKzk5MVRhdnZUdDIxY2x5QTRJQ01CcnI3MkdnUU1IQ21QbTV1WUF5dTlwRHc4UHRHalJBczJhTllPTmpRMmFObTJxY1ZFeW9oY043MVNpQnNMS3lncnA2ZWtvTFMzbGY0U0lTQ0NWU3BHV2xzYUFscFNrcGFXcHJXZ2lvcnFqNkdmbzZPajRYSytyQ0dmVDB0SVFIQnlNUzVjdUFRQysvLzU3WVJHZHA5Mjdkdzh4TVRGbzJiSWwyclZycDFUSlZqR2NEUThQUjF4Y0hFYU5HZ1ZuWjJlVmdGYXgrTk8vLy82TGR1M2FRU1FTUVZkWFY2WGxnYmFLMGFWTGw2SmZ2MzRhcXp1ckUzWWZPSEFBTzNmdWhGZ3NydkxqL29vK3VpVWxKZmo1NTUreGMrZE9GQlVWd2RYVkZWOSsrYVh3MzFORjRKMlhsNGQrL2ZyaHhJa1Q4UFB6dy96NTg0VkgxNXMzYjQ3TXpNeEtXeTFvNCtEZ29GU1JXdG5pWjRvcXdNNmRPMlA1OHVYVi92K0NvS0FnNU9YbFljeVlNV3J2bC9mZmYxLzRzNktsaGVJWGZnc1hMb1NKaVVtVkFsb2RIUjFNbkRnUmZuNSt1SHYzTHNhUEg0LzMzMysveXZQOTY2Ky8wTDU5ZStIMUw3LzhvbmEvL2Z2M1k5T21UVlU2WjAzVTVmMmk4T2VmZndLQVVnZ0psSDlQYjlteUJjN096aGd4WW9Rd2JteHNqT3ZYcjJQbHlwVktsYTZLM3ErUEh6OVdtWGZGUlFBQkNQZlkwK09WcWMzOUFwUUgxWnJhRzdSczJSTERoZzFUR2dzSUNFQ3JWcTFVeG9IeTd6ZEY3MngxUWtORFZjTDh6ei8vWE9QK1JNOGJVeHlpQnNMS3lncHl1UnozN3QxN1lScmdFMUg5YTlteUplTGo0M0gvL3Yzbi9uZ2Z2Wmp1MzcrUDNOeGM0VEZnSW5vMkZQMFcxZlZxZmRiWDNiTm5EOExDd2xCY1hJeW1UWnNpS3lzTHRyYTJHbys1ZS9jdUFHaGR0T2pJa1NQNDczLy9peDQ5ZWdpaHhxZWZmb3J4NDhjREtLL2lPM2Z1SEpvMmJZclEwRkFjT25RSTMzMzNIVDc1NUJOODhza25TdWQ2T25oNm1vT0RRNlg3Vk1YNDhlTng3ZG8xQkFRRUlDUWtCRzNidHEzMG1MUzBOQURBd1lNSElaZkxZVzl2ajIrLy9SWTlldlFROWlrcUtvSy92ei9PbmoyTHQ5OStHOTkrK3kzV3JGbURmZnYyWWZueTVaZzFhNVpRRGJoa3lSSWtKU1ZwdldaZFBGWmRVbEtDclZ1M0lpSWlBb2FHaHJoOCtUTEdqUnNuVkZFcXFneTEyYlJwRTA2ZE9vVzJiZHVxZkdicUtINEpvYWphck81YUdPM2J0MGVmUG4yUWtKQ0FaczJhVlRtY1RVOVBSMUpTRWthUEhpMVVaVmFzSEszbzZjZnBFeE1Uc1czYk5zeWJONjlPdmpmcituNEJ5citYTEMwdGxmb3dsNWFXd3QvZkgzcDZlcGcxYTViU0hKeWRuZUhtNW9iSXlFaGhNVDl0dExYZTBMU3RWNjllOFBmM1Z4cXI3ZjBDbFAvQ3djYkdCaDA2ZEtqMCtPcElTMHZEcFV1WGNPblNKYmk3dXdNby8vdEFFUVJmdVhJRnk1Y3Z4OUtsUzlHc1dUUGhPTGxjanYzNzkyUDQ4T0VzZXFMbmpuY2NVUU5oWVdFQmtVakVnSmFJbEVna0VuVHExQW1YTGwxQ2x5NWRHTkkyY3ZmdjM4ZWxTNWZRdVhObjlxQWxlc1lVbFhYYUhnK3VheGN2WGtSUVVCQ3lzckxnNE9DQUdUTm00SysvL3NMbXpadHgrdlJwOU9uVFIrVXg0b0tDQXV6YnR3ODZPanJvMkxHajJ2TWVQbndZZ1lHQmNIQnd3SUlGQzRTL1A4UmlNY1JpTWFLaW9yQjY5V280T0RoZzdkcTFPSDc4T05hdVhZdkpreWRqM0xoeCtQREREK3ZsN3h5UlNJVFpzMmRqNXN5WnlNbkpxVkpBdTJYTEZnRGxGWjZlbnA3NCtPT1BsVUsrbEpRVStQdjc0OGFORytqZnZ6K21UWnNHQUpneVpRcXlzcklRRXhNRGMzTnpmUEhGRndDQUgzNzRRZU8xYXJOSW1FSmhZU0VPSFRxRWlJZ0laR1Zsb1UrZlB2RDI5c2J0MjdleGE5Y3ViTnUyRFdGaFlSZ3laQWhHang2dHR2MkVYQzdINXMyYkVSNGVEa3RMU3l4ZXZMalNjS3FzckF3SER4NEVvRDNZVnljbEpRWGJ0Mi9IUC8vOGd4OS8vQkhUcGsyRHY3OC84dlB6OGZiYmIxZDYvTjY5ZXlHUlNOQzdkMitoYXJ1cVNrcEtrSnljaktsVHA4TFgxeGZ0MnJXcjF2RlBxK3Y3SlRVMUZjbkp5WEJ6Y3hPK1Z3c0xDK0h2NzQ5cjE2N0J4OGRINlBGY1VsS0N2THc4NU9YbHdkblpHUWNPSE1DNmRldlFvMGNQcmIrUVVkZDZZLy8rL2RpOWU3Zkd0aHdWcStEcjZuNjVldlVxYnR5NG9kSWZWK0hSbzBkSVRVMVZHWC80OEtIS3VKbVpHYzZkTzRlWW1CaGN1M1pOcVlwN3hJZ1I4UEx5UXRldVhZWEY0N0t6c3dFQXRyYTJTZ3ZLNWVmblk5V3FWZWpXclp0U2NFdjBQRENnSldvZ0pCSUp6TXpNMkllV2lGUW9xakF1WDc0TUt5c3IyTnZidzlqWW1BRmRJMUZXVm9iOC9IeWtwYVVoTnpjWG5UdDNydllqakVUMGNtalZxaFVNRFEweGFkSWtqQm8xQ2hLSkJNYkd4dGk1YzJlbHE1V1BIRGxTcGNwU0xwZGp4NDRkMkw1OU8renM3QkFjSEN4VVNjcmxjcHcvZng0N2QrN0VYMy85QlVkSFIvajYrZ3A5UTd0MTZ3Wi9mMzlzM2JvVnAwNmR3cHc1Y3lydDk2cWdyUWV0UWxoWUdBd05EYUdycTR1Y25Cd0FVUHZmTlhOemMyemN1QkV5bVV3WVU0UXo2dlozZFhYRjlldlhNWC8rZkRnNU9RbmpoWVdGK1Bubm43Rjc5MjZVbHBaaTFLaFIrT0tMTDRUSDAzVjBkREJuemh4NGVYbGgxNjVkYU5xMEtkNTk5MTJWODZla3BNREF3QUFTaVFRblQ1NEVBSlVXRUVCNXhlS3FWYXZVYnN2S3lzS0ZDeGR3K3ZScEpDUWtmUXJYL3dBQUlBQkpSRUZVNE1tVEo3QzF0Y1djT1hPRTFoQ2RPblhDb2tXTGtKYVdoajE3OXVEQWdRTTRlUEFnZXZmdWpkR2pSd3U5aVBQeThyQnk1VXFjUEhrU2xwYVdDQXdNRlByZEtxU21waUk0T0JpV2xwWXdNRENBU0NUQ2xTdFhjUGZ1WFRnNU9TbTFHdEFrTHk4UFFIa3JnbzBiTjhMQXdBQ2VucDR3TlRWRlFFQUFaczJhaFpDUUVDUW1KbUx5NU1tUVNxV1F5K1Y0OU9nUmpJeU1rSktTQW9sRWdoczNiaUF5TWhLREJnMFNIdUZYZkc2YVZHd2gwS2RQSDZ4WXNRSno1ODdGekprejRlUGpvOUwvdHpycStuNVJCTTRWVzNLRWhZVWhQajRldXJxNjJMQmhBMWF0V29XQ2dnS2hTcitpa3BJU0JBVUZZY1dLRlNxL2pGR29HRWdxS0ZveHFOdFdVVjNlTHc4ZVBJQlVLbFhiSXhvb0Q0MzM3OSt2TWg0WkdZbkl5RWlsc1FrVEpzREV4QVFGQlFVWU5HZ1FXcmR1RFVkSFI3Um8wUUltSmlZcXYzeFNoT2pYcmwwVDNyTmNMa2QwZERRTURRMjFCdHhFendvRFdxSUd4TXJLQ25mdTNLbnZhUkRSQzhqUzBoSjkrL2JGclZ1M2NQWHFWUlFXRmxacEZXMTYrWW5GWWhnYUdzTGEyaHA5Ky9ibEkzdEVEWmlabVJrMmJOaWdGTXkwYXRVSzY5ZXZSMkppb3RwQVJ5S1JvRldyVmtxUFpDdVVsWlVoT2pvYUxWdTJoSitmbjFDNWw1eWNqRVdMRmlFek14T0dob2I0NktPUDhPR0hIeXBWQzl2WTJHRDU4dVZZdDI0ZDl1M2JoL256NThQYjIxdWwzMlpObVpxYVlzK2VQZGk4ZWJNd3Bxa0NXQ1FTNGRTcFUxaTJiQmtNRFEzeDVNa1RqZnU3dUxpZ1o4K2VTbFdRang4L3hxUkprNUNkblExN2UzdE1tellOdlhyMVVqblcwTkFRUGo0K1dMSmtDWHIyN0tsMkxzdVdMVU5LU29yd1d0UGozV1ptWmlyOTQvUHk4akJseWhSa1ptWUNLUC83dlVlUEhoZ3hZZ1Q2OWV1bk5uQld6UGVqano3Qzd0Mjc4ZnZ2dnlNaElRSGp4bzNEaEFrVDRPZm5oOFRFUkRnNk9tTHAwcVVxWVJ0UTN2ZjMrdlhyS0NrcEVjYjA5ZlV4Y09CQVRKa3lSV01RV0ZGc2JDd0FJQ2NuQjIrLy9UWSsvZlJUbUpxYUFnRHM3T3l3ZXZWcStQajQ0Tml4WThqTnpjV3FWYXNnbDhzeFpzd1k0Ym85ZS9iRWtTTkhJSmZMTVc3Y09LWHphNnI4akkyTnhjOC8vNncwNXVUa2hPRGdZTXlhTlFzN2QrNnNWVUJiMS9kTGJHd3NqSTJObGViMDFsdHY0Y3laTTdDMHRJU2xwU1VzTEN4Z2JtNE9Dd3NMNFQ0eE56ZUh1Yms1bGk5ZmpzT0hEK09QUC82QW01dGJqZCtYSm5WNXYvVHQyMWR0VmIvQ0J4OThnRW1USmxWcmZpTkhqcXpTZnUzYXRVUExsaTJ4ZlBseUxGKytYQmdYaThYNDhzc3ZXY1JBOVlJL29STTFJRlpXVmtoT1RrWkJRWUhTYjVTSmlJRHkvd2x2MDZZTjJyUnBVOTlUSVNLaVowUmQyT0hnNEtDMDJGZFZTU1FTZUhsNW9VdVhMa29MKzdScDB3WjkrdlNCZzRNRFhGMWROZmIvbEVna21EWnRHanAyN0lnMmJkclUrWUpwZmZ2MkZVS2c5dTNiNDlWWFg5VzRiNGNPSFRCdTNEaklaRExvNk9pZ1hidDJHdmQvdW0rcGdZRUJwa3laZ3Z2MzcrUE5OOS9VK29zdU96czdyRnUzVG1Qb05HWEtGT1RrNUVBbWswRmZYeDg5ZS9aVVd5V3JqcG1aR1R3OFBKQ1Nrb0llUFhyZzFWZGZyWExmVndzTEMzeisrZWNZTTJZTTl1N2RLMVJvVHA4K0haR1JrZmo0NDQ4MXR1Tm8wcVFKOXUvZkQ3bGNMaXg0OXZUWHFES0RCZzFDVEV3TXZ2bm1HN1hCdUtXbEpWYXVYSW05ZS9kaThPREJFSWxFRUlsRStPeXp6L0Rnd1FPWW1abmh6VGZmaEo2ZUh1enQ3WVdxeHhZdFdtREVpQkVhS3orN2QrK09CdzhlcUl3N09qcGl4WW9WZGRLSHRpN3ZsNFVMRitMT25UdEt4OWpiMjJQOSt2VlZtc3ZreVpQaDRPQ0ExMTkvdlFidnBISjFmYjlvK2o3eDhQQkFseTVkNm1iU2F1anA2V0hEaGczSXlzb1NxdXRGSWhITXpjMlZGdVVqZXA1RWNrVnpKQ0o2NlQxNjlBalIwZEhvMDZkUHRYdEJFUkVSUFVzblQ1N0VxVk9uTUdQR2pQcWVDdEZ6RVJFUmdUdDM3dkNlSi9vL2NybThTdFcyUkVTTlVkMDhYMEpFTHdRVEV4UG82ZW14RHkwUkVSRVJFYjFRR000U0VXbkdnSmFvZ2JHeXNoSVdQaUFpSWlJaUlpSWlvaGNiQTFxaUJrWXFsU0l2TDAvbzkwTkVSRVJFUkVSRVJDOHVCclJFRFl5aTBYMU9UazQ5ejRTSWlJaUlpSWlJaUNyRGdKYW9nYkd3c0lCRUltR2JBeUlpSWlJaUlpS2lsd0FEV3FJR1JpUVN3ZHJhbWdFdEVSRVJFUkVSRWRGTGdBRXRVUU1rbFVyeDRNRURsSlNVMVBkVWlJaUk2dDNwMDZjUkhCeXNNaTZUeWZEVFR6L2g2dFdyQUlEczdHd2NPM2FzMHZQSlpESzE0emR1M0ZCNy9MRmp4M0RqeG8xcXpycmh5c3ZMcTlKK216ZHZSa0pDd2pPZURSRVJFVkg5azlUM0JJaW83a21sVXNqbGN1VGs1TURPenE2K3AwTkVSRlN2YnQ2OGlZTUhEMkxXckZsSzQwZVBIa1ZFUkFTYU4yK09EaDA2WU9mT25ZaU9qb2FOalEzYXQyK3Y5bHpyMTY5SGNuSXlBZ01ESVJLSmxMWkZSMGZqbDE5K1FVeE1qTkw0MHFWTDRlSGhnYSsvL3JwSzgwMUlTTUM5ZS9jd2RPaFE2T25wQVFBT0hqeUkzMy8vSGF0V3JZSkU4bngvaEkrT2prWmhZV0d0enZIZWUrOEJLQStyZzRPRDhlMjMzMkxZc0dGYWp3a0xDNE9IaHdkNjkrNWRxMnNURVJFUnZlZ1kwQkkxUUJZV0ZoQ0x4Y2pPem1aQVMwUkVwSVpNSnNQT25UdGhiMitQMTE5L0hRQXdhZElrbkRwMUNrRkJRZGl3WVFQRVlySEtjVzNidHNYdTNidXhmZnQyakI4Ly9wbk02OGNmZjhURGh3OHhjT0JBSWFEVjBkSEIxYXRYY2Zqd1lRd2ZQbHpqOGRPbVRSTXFnbXVqWXNpOFk4Y09aR1ptMXVwOGlvQzJWNjllNk5TcEV3SUNBbkR6NWsxTW5EaFJKZWdtSWlJaWFtd1kwQkkxUURvNk9yQ3lzbUlmV2lJaWV1SEk1ZklYSXBEYnYzOC9idCsralNsVHBpZzljdi94eHg5RFYxZFg1VEY4Q3dzTGlFUWlEQnMyREltSmlkaTVjeWRlZmZWVmRPellFZmZ1M1FNQUZCVVZBWUR3dXFLaW9pSmgzTmpZV0FoZW4vYkhIMzhnTlRVVlgzLzlOUXdORFlYeHdZTUhZOHVXTGRpMmJSc0dEUnFFSmsyYXFEMytqVGZlUU0rZVBiVys5OGpJU0R4OCtCQmp4NDdWdXAvQ2poMDdxclNmT2l0WHJrUlVWSlR3MnREUUVNdVdMVU5nWUNBaUlpSmdibTZPVWFOR29hQ2dRTzN4SlNVbHlNL1BWeGszTWpKNkllNGpJaUlpb3JvZ2tzdmw4dnFlQkJIVnZTdFhydURLbFN0NDk5MTNuL3Vqa0VSRVJFODdlL1lzNHVMaU1ISGlSSmlibXorWGE3cTZ1cW9kLytHSEh6Qm56cHdxOTBJRnloKzNsMHFsQUlEOC9IeE1uRGdScnE2dW1EUnBrc2JyYURKMzdsd01HVEpFWlR3M054ZVRKazJDcWFrcE5tM2FwUExmN3lOSGpzRFB6dzhqUjQ3RXRHblRxblhOaWo3NzdET2twcWFxdEdKNEZoUUI3ZFBYa3N2bDJMZHZIOTUrKzIwVUZCVEEwOU96V3VmZHZYczN6TXpNNm5LcWRTNGlJZ0ozN3R6QmpCa3o2bnNxUkVSRTlJSmpha1BVUUNuNjBPYm01c0xHeHFhK3AwTkVSSTJjdmIwOUFDQXJLK3U1QmJTS25yT25UNS9Hc1dQSGhOYzdkKzVFWGw0ZXhvNGRpOUdqUnd2N3g4WEZJU1FrQk92WHIwZlRwazJWem1Wa1pDVDgyZGpZR0tHaG9iQzF0UVVBTEY2OEdFQjVyOWI0K0hqaHRjTGl4WXZSdDI5ZnZQbm1td0NndHIrdFhDNUhZR0FnQ2dvS3NIVHBVclcvWEIweVpBZ09IejZNZmZ2Mm9VT0hEdFVPaG11aXB0ZXd0cmJHenovL3JES2VrNU1EYTJ0cmlFUWl2UFBPT3dES3Y3Wno1ODVWMmRmUHp3KzllL2NXV2xCVVZQSHpJQ0lpSW5yWk1hQWxhcUFzTFMyaG82T0Q3T3hzQnJSRVJGVHY3T3pzSUpWS2NmcjBhYlJwMDBadGY5ZTZwdWpWZXUvZVBSdzdkZ3pEaHcvSGtTTkhjT0xFQ1FDQW5wNGVqSTJOaGYzMTlmVUJsSWQvRmNmVlVZU3pBTkN2WHo4QXdNV0xGeUVTaVlUWEZkbloyYWtkVi9qcHA1OXcvdng1ZUhwNm9rdVhMaHIzbXpWckZyNysrbXVzV0xFQyt2cjZHREJnZ01aOXc4UERZV3BxaXJmZWVrdnJlOUhtcTYrK3F0RnhCZ1lHS21PWm1abVlQSGt5WEZ4YzRPWGxKYlJwa0Vna2FpdUsvZno4MEt4Wk03WGJpSWlJaUJvU0JyUkVEWlJZTEdZZldpSWllbUdJUkNLTUdERUNPM2Jzd0pFalJ6Qmt5SkRuRXRJK2JlL2V2UmcwYUJEaTR1S3FmZXpCZ3dlVjJpSlVyTDRGeXF0Z2F6cW4vLzN2ZjNqbGxWY3djZUpFcmZ1YW1wcGkyYkpsbUQ1OU9wWXVYWW92dnZoQ1kzdUFUWnMyb1huejVyVUthQldMZTlVRnFWU0tZY09HNGJmZmZzT05HemZnNCtPalVxbE1SRVJFMUJneG9DVnF3S1JTS2E1ZXZZcXlzcko2K1o5Z0lpS2lpaFFCWFd4c0xOTFMwdENuVHgvWTJOakF6TXpzdVMzNHRHVEpFb2pGWXNURnhXSExsaTNZc21XTHlqNGZmZlNSMHVzUkkwWmcrdlRwMkxWckYxSlNVb1R4cHdOYW1VeFc3ZmV4ZS9kdXJGKy9IdmIyOWxpOGVMRlNhNE85ZS9laWRldlc2TjY5dTlJeExWdTJSSEJ3TUx5OXZiRisvWHBjdkhnUjMzenpqZEFqdDZxMmJkdW1kcnhidDI3bzFxMmIwbGhaV1ZtVnpxbnQ1dzBkSFIxTW5Ub1Z0cmEyMkxCaEEzeDlmYkY2OWVxcVQ1aUlpSWlvZ1dKQVM5U0FTYVZTWExseUJibTV1YXhRSVNLaUY4SXJyN3dDT3pzN1JFVkZJVEl5c3NySHViaTQ0TFhYWHF2VnRVTkRRM0h5NUVrc1g3NGNBT0RoNFFGM2QzZGgrNmxUcDdCeDQwWUVCUVhCMnRwYUdGZjBPOTI0Y1NPQThtQnorL2J0QUtEMEhtN2V2S2t5Vm5GYnhmRzMzbm9Mdi96eWl4RE9CZ1VGd2NURVJOaCsrL1p0ckYrL0hqWTJOdGkwYVJOMGRYV1Z6dGU2ZFd0OC8vMzNXTEJnQWVMajQvSHFxNjlpNU1pUjFmcDZLTjZET2s4SHRJcit1WldweXNKam5wNmVrRXFsYU4yNk5XUXlHZmJ2MzY5eDM2ZS9iaFc1dWJsVmFVNFZyVml4b3RySEVCRVJFVDFyREdpSkdqQXJLeXVoRHkwRFdpSWllbEZJcFZKOC9QSEhTRTlQUjFwYUdvcUxpeXM5cG5uejV0VytUbFJVRk02ZVBZdXpaODhDS0E5T0ZRdFVBWUNabVpuU2VmLzk5MThBNVF1YVZiVi9lMmhvYUpYR0xseTRnQXNYTGdpdmh3OGZqdUhEaCtQS2xTdVlNbVVLTEMwdGxmYmZ1SEVqWkRJWnBreVpvaExPS2pSdDJoUnIxcXpCa1NOSDhNWWJiMVJwdmhWVkpVeXR5Tm5aR1lNR0RWSzc3Zmp4NDBoSVNLanl1UlRuS1M0dVZ2djFVbmo2NjFaUlRRSmFSZC9iNTZHb3FPaTVYWXVJaUloZWJneG9pUm93c1ZnTVMwdEw1T1RrMVBkVWlJaUlsSWhFSXRqYjI4UGUzdjZaWFdQbHlwVktyLzM5L2VIczdGeW43UlFxaHB4ang0NUYwNlpORVJJU29yU1BxNnNyUER3ODhQWFhYeXVONitucFljR0NCU3JuUEh2MkxPTGo0ekZnd0FEMDZkTkg2L1gxOVBScUZNN1doS09qSTBhTUdLRjIyOTI3ZDZzVjBNYkh4OFBhMmhwdDI3WlZDWW9URXhQeG4vLzhCME9IRHNXY09YTnFOZWVuVFowNnRVN1BwMDFFUkFUdTNMbnozSzVIUkVSRUx5OEd0RVFObkZRcXhiLy8vZ3VaVEFZZEhaMzZuZzRSRWRGek0yellNUFR2M3g4M2J0ekE5dTNiMGF0WEw2WHRlWGw1U0UxTkZWN241dVlDZ0VwVnI1R1JrVXFGNjlOU1VsS1FuWjJOb1VPSDFtck94Y1hGV0xObURZeU5qWlhDeElLQ0FxeGJ0dzVEaHc1Rno1NDlhM1dORjhGUFAvMkV3c0pDaElXRktZM0xaREtzVzdjT3hzYkdtRHg1Y2ozTmpvaUlpT2o1WWtCTDFNQkpwVkw4ODg4L3VIZnZubEkvUFNJaW9vYk8yOXNiQURSV01mN3l5eS80NVpkZlZNWm56NTZ0OUZxeFNKZzJFUkVSQUtDeEJVQlZiZHUyRFdscGFaZzllN1pTS0N5UlNIRDU4bVdjUG4wYVAvNzRJNnlzckdwMW5mcDA1ODRkM0xwMUN4NGVIaXJiOXU3ZGk1U1VGRXlmUGgwV0ZoWUFnTGk0T0lTSGh5TTRPQmpHeHNiUGU3cEVSRVJFenh3RFdxSUd6c3JLQ2lLUkNObloyUXhvaVlpSUtwZ3dZUUxHalJzbnZJNk5qVVZBUUFCMjdOaFI1UjYwUUhuLzFVT0hEcUZYcjE1bzE2NWRqZWZ6OTk5LzQzLy8reC82OSs4UFYxZFhwVzFObWpTQnQ3YzN2THk4RUJBUWdLQ2dvRHB0MVZBVk4yN2MwTGhnVjNKeWNwWFA4K2VmZndJQUJnNGNxRFNlbHBhR0xWdTJ3Tm5aV2FtVmdyR3hNYTVmdjQ2VksxZGk0Y0tGTlpnNUVSRVIwWXVOQVMxUkF5ZVJTR0JoWVlIczdHeDA3Tml4dnFkRFJFVDAwc3ZJeUFCUS9qaiswYU5IRVJ3Y0RCTVRFM3o3N2JjMVB1ZTllL2V3Yk5reVdGdGI0N3Z2dmxPN1QvdjI3ZkhCQng4Z0xDd01QLy84TThhT0hWdmo2OVZFWW1JaUVoTVRhMzJldUxnNFdGcGFvblBuenNKWWFXa3AvUDM5b2FlbmgxbXpaaW50Nyt6c0REYzNOMFJHUmlJcUtrcGpIMXdpSWlLaWx4VURXcUpHUUNxVklqazVtWDFvaVlpSWFrRW1reUUwTkJReE1URVFpVVJZdm53NTNuLy9mVGc1T1dIcTFLblZxcnF0S0NVbEJUNCtQc2pOemNXWFgzNkoyN2R2bzZpb1NQam55Wk1ud3I5TFMwdWhvNk1qOU5SMWNuS3E0M2VwbWFlbko3Nzg4c3RxSFZOV1ZxYjBPalUxRmNuSnlYQnpjeE1xZ0FzTEMrSHY3NDlyMTY3Qng4ZEhhTjlRVWxLQ3ZMdzg1T1hsd2RuWkdRY09ITUM2ZGV2UW8wY1AyTnJhMXMyYklpSWlJbm9CaU9SeXVieStKMEZFejFaNmVqcU9IeitPb1VPSHZ0UTk2NGlJaUtvak5UVVZFb2tFVzdkdXhiRmp4N0IvLzM1aDI5TXRCQ3J6NDQ4L1l0dTJiVGg1OGlRKy9QQkRPRG82SWpBd0VHWm1adWpmdnorYU5Xc0dBd01EU0NRU1NDUVNpTVZpaU1WaWxKYVdvcVNrUlBoSDhkck56UTFHUmthUXkrWDQ1Sk5Qa0o2ZVh1a2NKQklKREEwTllXQmdnT3pzYkRScjFndy8vdmdqOVBUMEFBQzdkdTNDaGcwYnF2ZEYwaUltSmtiNDg3Rmp4OUM4ZVhNNE9qcHEzUC94NDhmUTE5Y1hndGY4L0h4TW1USUZEeDgrRkhyOWJ0dTJEZHUzYjBkQVFBQ2NuWjBCbEM4WUZoRVJBVjFkWGRqYTJxS2dvQUFGQlFVb0tpcFNlNTJ1WGJ0aXhZb1Z6NzNGUTNWRlJFVGd6cDA3bURGalJuMVBoWWlJaUY1d3JLQWxhZ1NzcmEyRlByUU1hSW1JcUxIdzkvZEhVbElTQUFoaFlFVWVIaDV3ZDNldjBybHNiVzFoYW1vS1QwOVBmUGJaWndDQVZxMWFZYytlUFRoNzlpd09IRGlnTVZCOFd0T21UZkhCQng4QUFFUWlFVDc5OUZPY09IRUNMVnEwZ0xtNU9VeE5UV0ZpWWdKalkyTVlHeHZEeU1nSVJrWkcwTlhWRmM2aENEVi8rZVVYNFZ5ZE9uVjZabTBQbnU0WHE4N0NoUXR4NGNJRjZPbnBRU0tSNE1tVEo1REpaSGp6elRlRmZXSmpZMkZzYkl4dTNib0pZMis5OVJiT25Ea0RTMHRMV0ZwYXdzTENBdWJtNXJDd3NJQ1ptUm5Nek14Z2JtNE9jM056TEYrK0hJY1BIOFlmZi93Qk56ZTNaL0plaVlpSWlKNDNWdEFTTlJLSERoMkNucDVlbGY0SGk0aUlxQ0U0ZmZvMHNyS3lZR3BxaXQ2OWU4UEF3RURZNXVQamd5RkRobURBZ0FGVlB0K2pSNDlnYkd5c3RYS3p0TFJVK0VjbWt3bmppbU5FSWhFa0VnbjA5ZlZyOEk3K3Y2S2lJdno2NjY5NDc3MzNsSUxiK2hRYkc0c0xGeTRJNzF0SFJ3ZU9qbzV3ZDNjWDVwaWNuSXc3ZCs1ZzBLQkJOYnJHL2Z2M0VSa1ppZEdqUjlmNmEvaXNzWUtXaUlpSXFvb0JMVkVqOGZmZmZ5TXBLUW52dlBNT3hHSnhmVStIaUlpSXFFRmpRRXRFUkVSVnhkV0NpQm9KVzF0YmxKV1ZJU2NucDc2blFrUkVSRVJFUkVSRS80Y0JMVkVqWVdWbEJZbEVnb3lNalBxZUNoRVJFUkVSRVJFUi9SOEd0RVNOaEk2T0RxUlNLVEl6TSt0N0trUkVSRVJFUkVSRTlIOFkwQkkxSXJhMnRzakx5OE9USjAvcWV5cEVSRVJFUkVSRVJBUUd0RVNOaW8yTkRRQ3dpcGFJaUlpSWlJaUk2QVhCZ0phb0VURXhNWUdob1NINzBCSVJFUkVSRVJFUnZTQVkwQkkxTXJhMnRzak16SVJjTHEvdnFSQVJFUkhSY3lLWHk3Rmx5eGFrcDZmWDZqeUZoWVc0ZXZWcUhjMEtPSDc4T0JZdFdsVHI4NXc0Y1FLM2I5L1d1cyt0VzdkdzRzU0pXbDNuNnRXck9ISGlSSVA2V1Rvdkw2OUsrMjNldkJrSkNRbFYyamN6TXhNbEpTVktZM0s1SFBQbno4ZnExYXVyUFVkTkd1TG5RVVNOazZTK0owQkV6NWVOalExdTNMaUJ2THc4bUp1YjEvZDBpSWlJaU9nNXlNaklRR1JrSktLaW9oQVlHSWhXclZvcGJTOG9LSUNob1NGRUlwSFc4NnhldlJySGpoM0QxcTFiY2ZMa3lXck40WjEzM3NITm16ZVJsSlNFNGNPSEF3RHUzTGtqbkNjMU5iWFNjK2pyNjBNcWxhcU1MMTY4R0dQSGpzV25uMzZxOGRpWW1CaEVSRVFnSmlhbVd2T3VhTXVXTGJoNDhTS2lvcUtxZk14UFAvMkVpSWlJR2wvejZmbEdSMGVqc0xDd3h1Y0RnUGZlZXc4QWNPellNUVFIQitQYmI3L0ZzR0hEdEI0VEZoWUdEdzhQOU83ZFcrdCtUNTQ4Z1plWEZ4d2NIT0RqNHdORFEwTUFRRWxKQ1U2ZlBxMXk3OVhHaS9CNUVCSFZCUWEwUkkyTWpZME5SQ0lSTWpJeUdOQVNFUkVSTlJKMmRuWUlEZzdHckZtek1IUG1UQVFGQmFGMTY5YkM5b0NBQUdSa1pHRE5talhRMTlkWGU0NWZmdmtGc2JHeDhQVDBoRlFxeGZmZmYxK3RPYnp6empzNGZmbzBObTNhSkFTMEZYMzIyV2VWbnFOWHIxN3c5L2V2MW5YcjBzT0hEMkZxYWxxalk3Mjh2S3ExLzRrVEozRDI3Rm1WOFIwN2R0UjZUUWxGUU51clZ5OTA2dFFKQVFFQnVIbnpKaVpPbkZocFNGOFpmWDE5VEowNkZjdVdMY09NR1RNUUVCQUFNek16b2FLMlNaTW10VHAvUlMvQzUwRkVWQmNZMEJJMU1ycTZ1ckMwdEVSbVppWTZkT2hRMzlNaElpSWlhdERrY25tdEE2L2F1SHo1TXE1ZHU0YjMzbnNQam82T0NBd014TXlaTXpGMzdseHMzYm9WVFpvMFFYeDhQT0xqNC9IR0cyOW9ER2ZqNHVLd2J0MDZPRHM3WTlLa1NRQlVLd2tQSHo0TWYzOS9CQWNIbzN2Mzd0V2VhMHhNRElLRGczSCsvSGxzMzc0ZFlyRlkyRlpVVklSUFB2a0VuVHQzcnZMNVhGMWRxelErWXNRSVRKOCt2VXJuek1uSlFkT21UYXM4aDRyYzNOeXF0WDlHUm9iR2dMYW1WcTVjcVZSdGFtaG9pR1hMbGlFd01CQVJFUkV3TnpmSHFGR2pVRkJRb1BiNGtwSVM1T2ZucTR3YkdSa3AzZWY5Ky9mSC9Qbno0ZVBqZzFXclZtSHg0c1hDT1kyTWpHbzgvNmU5Q0o4SEVWRmRZRUJMMUFqWjJOamc2dFdyS0MwdGhVVEN2d2FJaUlpSTZwb2lYS3p2dGxLblRwMUNSRVNFVURIWnBrMGIrUGo0NE1tVEoyalNwQW1LaW9xd2R1MWFtSnFhNHZQUFAxZDdqb01IRDJMRmloVm8yN1l0Rmk1Y3FCU2NWcFNTa2dLeFdGeXJJZ0FQRHcvRXhNVGdqei8rd01pUkk0WHhuMy8rR1VWRlJYam5uWGVFc1RWcjFtRGZ2bjNDNjdDd01JU0ZoUUVvRDN1ZnJwQlVWRUErUGQ2aVJZc3F6YTJ3c0JEMzc5OUhwMDZkcXYyK1htUVNpUVJ6NTg1Rmx5NWQ4UGJiYitQaHc0Znc5UFJVdTI5a1pDUWlJeU5WeG5mdjNnMHpNek9sc1g3OSttSHg0c1hvMkxFamdQL2Y2L2JwL1dxcW9YNGVSTlE0TVpraGFvUnNiVzF4NWNvVjVPVGt3TmJXdHI2blEwUkVSTlRnbUppWUFBQ3lzcktlZTBDYmw1Y0hJeU1qamIrSTc5cTFxL0RudFd2WElpTWpBM1BtekZFSnp1UnlPVFp1M0loZHUzYWhmZnYyQ0FnSUVQcUpBc0NWSzFlUWxKUWt2RDV6NWd6TXpNeHc0TUFCbFd0V0RGYTFhZHUyTFlZT0hZcE5temFoWjgrZWNIQnd3TGx6NXhBZUhvNnZ2dnBLK0xvQ3dKQWhRK0RvNkFnQUNBME5SZS9ldmVIaTRpSnNmN3BDVWxFQldkM0tTWVdiTjI4Q0FLNWZ2MTZqNCt1Q3Bxcmd5bGhiVytQbm4zOVdHYy9KeVlHMXRUVkVJcEh3R1JrWkdXSHUzTGtxKy9yNSthRjM3OTU0L2ZYWFZiWXBxbUpQbkRpQmYvNzVSMm5iNWN1WEFaUi9Md0RsZllkLyt1a25qWE50MXF3WlJvd1lVZWw3ZWhFK0R5S2l1c0tBbHFnUnNyUzBoSzZ1TGpJeU1oalFFaEVSRVQwRGlpRHg5T25UYU5PbWpjYXEwMmRodzRZTk9IUG1ETUxEdzdYdWQvandZVVJGUldISWtDRVlPblNvMm4zT25EbURYcjE2WWNHQ0JUQTBOTVNGQ3hmdzIyKy9ZZmJzMlRoNThxVGF4WmJVOWFhdGFrQUxBRk9tVE1GZmYvMkZPWFBtWVB6NDhWaXpaZzJjbloyVkttb0JvRXVYTHVqU3BRdUE4b0MyYmR1Mk5RNWZxMElSUEdabVp1TFdyVnRvMmJKbHRZNnZhYmhhMFZkZmZWV2o0d3dNREZUR01qTXpNWG55WkxpNHVNREx5MHZvRFN1UlNEQmt5QkNWL2YzOC9OQ3NXVE8xMnhUT25qMnJ0c0syb3FTa0pLVmcvMm05ZS9ldVVrRDdJbndlUkVSMWhRRXRVU01rRW9sZ1kyTlQ2OFVGaUlpSWlFaTduSndjSERseUJFT0dESGx1SWUzNTgrZlJzbVZMNk9qb2FOem45dTNiQ0FrSmdiMjlQYjc5OWx1Y08zY09XN1pzUVdCZ29GQWxLeEtKTUgvK2ZEZzRPRUFzRmlNL1B4L0J3Y0VvTGk3RzQ4ZVBoWE5GUjBjTGZ5NHVMb1pZTEJiZTYrYk5tOVdHdU5xWW1KaGd5WklsbURadEdvS0NnbUJqWTRONTgrWlZxNWV2dXBBd09UbFo0emF4V0Z4cEtKaVltQWdkSFIzbzZ1cml6ei8vckhZZ3FHbFJxc3VYTCtQUW9VTVlQMzQ4TEN3c2hIRjFpMUlwV2xYVUJhbFVpbUhEaHVHMzMzN0RqUnMzNE9QalUrTityZ3BlWGw0YTMyZGdZQ0FPSFRxRXRXdlh3c25KU2UwK2I3enhScFZic0wwSW53Y1JVVjFoUUV2VVNOblkyT0RPblRzb0xDeFVlbFNOaUlpSWlPck9zR0hERUJzYmk3UzBOUFRwMHdjMk5qWXdNek43Wmd1SDNieDVFOW5aMlhCM2Q5ZTRUM1oyTnJ5OXZTRVNpZURqNHdORFEwUG82K3ZqNnRXckNBOFB4MmVmZlNic3F3aTlaRElaZkgxOWtaMmREVDgvUDFoYVdncjdWQXllUjQ0Y2lROCsrRUJZU0t5NmlvcUtjUGp3WVlTSGg2T3NyQXhXVmxiSXpNeUVqNDhQeG93WlUrWEZ4MEpEUTZ1MVRWOWZYMnRBVzFCUWdQUG56Nk56NTg0d056ZkhnUU1ITUc3Y3VHcDlqcHFxZTZWU0tRNGRPb1R1M2JzcnRaOFlQSGl3eHNXNnlzcktxblJOYmI4VTBOSFJ3ZFNwVTJGcmE0c05HemJBMTljWHExZXZydEo1YStMeTVjdlEwOU5ENjlhdDFXNHZLeXVEVENhclVrRDdvbjBlUkVTMXhZQ1dxSkd5c2JFQlVQNUlrS0ozRnhFUkVSSFZyVmRlZVFWMmRuYUlpb3FxOU5IdmlseGNYUERhYTY5Viszcng4ZkVBZ0Q1OStxamQvdWpSSTh5Wk13ZjM3dDJEajQrUEVNQjI3dHdaUFh2MnhONjllL0h1dSs4cUJiQnl1UndoSVNFNGQrNGNKazJhaEY2OWVsVjdYcFZKU2tyQ3I3LytpdVBIajZPd3NCQmR1M2JGakJrejBMbHpaK3pidHcvaDRlR1lOV3NXYkd4czRPTGlnZ2tUSmdoOVR4VmtNaG11WHIySzNOeGN4TVRFYUwxZWJHd3NIQjBkTllhRlR6dHk1QWhLUzBzeFlNQUFXRmxaNGM4Ly8wUkNRb0xHcjNOMTJOdmJBeWp2a1ZzeEVEUTJOb2F4c2JIYVk5NTg4ODBxbmJ1eXJ3TUFlSHA2UWlxVm9uWHIxcERKWk5pL2Y3L0dmVy9ldktueFB0YldYaUkxTlJYcDZlbm8wYU1ISkJJSmJ0KytEV3RyYTZWQ2tlTGlZZ0NBcnE1dXBYTiswVDRQSXFMYVlrQkwxRWdaR1JuQnhNU0VBUzBSRVJIUk15YVZTdkh4eHg4alBUMGRhV2xwUWhDbFRmUG16V3QwcldQSGpzSEd4a1p0OFBqZ3dRUE1uVHNYdDIvZnh1elpzOUc3ZDIrbDdXUEhqc1hNbVRNUkhoNk9yNy8rR2tCNTZCa1NFb0tvcUNpTUdERUNIM3p3Z2NacnkrVnlBTnFyTmpXeHRMVEV2Ly8rQ3hjWEY3aTd1Nk56NTg3Q05nOFBEN2k1dWVIRWlSTTRldlFvOHZQellXUmtoS0tpSWlRbEpRbUxVRVZFUkNBOFBCejI5dmJvMTYrZjF1c0ZCQVJnN05peFZRcG81WEk1ZnYzMVYranE2bUxZc0dFd05EU0VoWVVGZHU3Y1dhMUFVTlBuYm0xdERZbEVncHMzYjJvUGxsNDFBQUFnQUVsRVFWVGNSMGRIUjZXeTFOblpHWU1HRFZLNy8vSGp4NUdRa0ZEbHVTbk9VMXhjckxYNitNS0ZDN2h3NFlMYWJkb0Mycmk0T0FCQS8vNzlVVkpTQW05dmIxaGJXOFBmMzE4STJrdEtTZ0FBZW5wNld1ZjZvbjRlUkVTMXdiOVJpQm94R3hzYjNMNTlHM0s1L0prOVprZEVSRVJFNWYxYzdlM3RoZXE4WnlFMU5SWFhyMStIcDZlbnlyYjA5SFI0ZTNzalBUMGQwNmRQeCt1dnY2NnlUN2R1M2VEazVJVDkrL2Zqd3c4L2hJR0JBUll2WG94ejU4N0IxZFVWMzMzM0hZRHlGZ2xTcVZUbCtNTENRZ0RsN1FJMEdUTm1ETWFNR2FQMjljYU5HK0hxNmdwcmEydWxnQllvcjZvY1BIZ3dCZzhlTEl6NSt2b0tGY01BMExWclYzaDZlcUpyMTY0NGVQQmdwVUg0OWV2WGhXcFFDd3NMamFIdTBhTkhjZXZXTFF3ZlBoeW1wcVlBQUhkM2QyemJ0ZzNIamgzRHdJRUR0VjVINGUyMzM5YTZmZGV1WGRpMWE1ZmFiY09HRFlPM3Q3ZlNtS09qbzhhMkRIZnYzcTFXUUJzZkh3OXJhMnUwYmR0V3BlbzJNVEVSLy9uUGZ6QjA2RkRNbVRPbnl1ZFVLQzB0UldSa0pIUjFkVEZvMENEbzZ1cGk1c3labUQ5L1ByeTl2UkVVRkFRREF3TVVGUlVCZ0xCWW1TWXY2dWRCUkZRYkRHaUpHakZiVzF0Y3YzNGREeDQ4VUdxQVQwUkVSRVF2bjd0Mzc4TFkyRmp0NnZSZVhsNUNlNE1oUTRab1BJZW5weWY4L1B3UUh4K1A0Y09INC9idDIvRHc4TUJYWDMwRmtVaUUvUHg4ZlBQTk4yb0QzcXlzTEFDQWxaV1YxbmxXcFgrcXBuMTBkSFNFd29JQkF3Ymd0ZGRlUTY5ZXZUQjI3RmgwNmRJRkxpNHVBSUQxNjlmajRjT0hXcStSa0pBZ2hKZ2RPblJRRzlBV0ZoWmk0OGFORUl2RitPaWpqNFR4OTk1N0QzdjM3c1hhdFd2UnMyZlBLajM2UG12V0xJM2Ivdnp6VDhUSHgyUHExS2t3TURCUTJXNW5aMWZwK1d2anA1OStRbUZoSWNMQ3dwVEdaVElaMXExYkIyTmpZMHllUExsRzU0Nk9qa1p1Ymk2R0R4OE9Nek16QUVEUG5qM2g3ZTBOWDE5ZkxGcTBDSDUrZmtKL1YyMEJiV1A1UElpbzhXRkFTOVNJU2FWUzZPam9JQ01qZ3dFdEVSRVIwVXV1YjkrK0NBOFBGd0l1dVZ3dWhLWmxaV1h3OS9kWHU4aFdVVkVSUWtORDRlSGhnUUVEQmlBME5CU2RPblVDQUFRRkJjSEJ3VUhZTnlRa0JMbTV1ZWpldlR2T256K3ZkSjUvLy8wWEFOQ3FWU3V0ODZ5c2YycEVSQVFpSWlMVWJoczhlRERtelpzSEFCZytmTGpHYyt6WnN3Y1pHUm00ZHUyYTJqWUFycTZ1R0R0MkxENzk5Rk90YzFtelpnMnlzN014ZXZSb3BWRE95TWdJRXlaTXdQZmZmNCtBZ0FBc1hicTAwaWZTdE0zWDB0SVM4Zkh4TURZMnhyQmh3NVMyUFh6NFVLZ1VmUmJ1M0xtRFc3ZHV3Y1BEUTJYYjNyMTdrWktTZ3VuVHB3di92eEFYRjRmdzhIQUVCd2RYR29UbTUrZGp5NVl0a0Vna1NvRXFBQXdjT0JDVEprMUNlbm82eEdLeEVOQnFxOEJ1REo4SEVUVk9ER2lKR2pHSlJDS3NqTnV4WThmNm5nNFJFUkVSMVpJaW5FMUxTME53Y0RBdVhib0VBUGorKys4MVZ2M2R1M2NQTVRFeGFObXlKZHExYXllRXN3Q1V3dG53OEhERXhjVmgxS2hSY0haMlZnbG9qeHc1QXFBOHFHM1hyaDFFSWhGMGRYVlZBcmNGQ3hab25QL1NwVXZScjE4L0RCMDZWTzMycGsyYmFqejJhUWNPSE1ET25Uc2hGb3ZSdjMvL0toK25zSHYzYmh3NmRBZ09EZzc0NUpOUFZMYVBIRGtTUjQ0Y3dlblRwN0YyN1ZwTW5UcTEydGRRNk5HakJ5d3RMYkZ2M3o2VlFQRGpqeitHdTdzN0prMmFwRFIrNDhZTmpRdDJKU2NuVi9uYWYvNzVKd0NvdEFaSVMwdkRsaTFiNE96c3JOUkt3ZGpZR05ldlg4ZktsU3V4Y09GQ3JlY09DZ3BDWGw0ZXhvd1pvL2IrZS8vOTk0VS9LMXBrVkZ3NHJLSVgvZk1nSXFvTkJyUkVqWnl0clMwdVhicUUwdEpTTnJvbklpSWllc2tWRlJWaHo1NDlDQXNMUTNGeE1abzJiWXFzckN6WTJ0cHFQT2J1M2JzQWdCWXRXbWpjNThpUkkvanZmLytMSGoxNjRQUFBQd2NBZlBycHB4Zy9manlBOHFyS2MrZk9vV25UcGdnTkRjV2hRNGZ3M1hmZjRaTlBQbEVKMHlyckVlcmc0RkRsUHFMYWpCOC9IdGV1WFVOQVFBQkNRa0xRdG0zYktoOGJHUm1KRFJzMkNIMTQxVDEyTHhLSk1HL2VQSHo5OWRmNDdiZmZVRlJVQkM4dnJ5ci9USjJUa3dOcmEyc0E1UXVydWJ1N1krdldyVGh4NG9UUWJpRXpNeE9GaFlWcXEwRVRFeE9SbUpoWTVmZWtTVnhjSEN3dExaWDYvcGFXbHNMZjN4OTZlbm9xclFDY25aM2g1dWFHeU1oSVlmRTRkVFp0Mm9SVHAwNmhiZHUyYWdQVnA5Mi9meDhBMUZibHZneWZCeEZSYmVqVTl3U0lxSDdaMk5nb1BmNUdSRVJFUkMrbml4Y3Y0clBQUHNQbXpac2hsVXF4Y3VWS1lTR2swNmRQUXk2WHF4eFRVRkNBZmZ2MlFVZEhSK01UVlljUEgwWkFRQUFjSEJ5d1lNRUNpTVZpQU9VaGxwNmVIcUtpb29UdEd6ZHV4S3haczNEejVrMU1uandaTzNic3FGTFAyV2RCSkJKaDl1elpzTFcxUlU1T1RwV09LU3NydzhhTkd4RWFHZ3BkWFYwc1diSUVMVnUyMUxpL1ZDcUZyNjh2akl5TUVCMGRqVysrK1FZcEtTa2E5OC9QejhmKy9mc3haY29VckZ5NVVtbmJlKys5Qnlzcks0U0VoQ0F6TXhNQThOZGZmd0VvNzVIN05FOVBUOFRFeEdqOVI5MzdxeWcxTlJYSnljbDQ3YlhYaE5DeHNMQVFTNVlzd2JWcjF6Qjc5bXlocDNCSlNRbHljbktRbkp3TVoyZG42T3JxWXQyNmRjakl5RkE2cDF3dXgzLy8rMStFaDRmRDB0SVNpeGN2cmpRa0xTc3J3OEdEQndFby82TGdaZm84aUlocWcrVnlSSTJjdWJrNW1qUnBnclMwdEdlNnFqQVJFUkVSUFZ1dFdyV0NvYUVoSmsyYWhGR2pSa0Vpa2NEWTJCZzdkKzdVMmxZQUtIODgzTnpjWEdsTUxwZGp4NDRkMkw1OU8renM3QkFjSEF3VEV4TmgyL256NTdGejUwNzg5ZGRmY0hSMGhLK3ZMd3dORFRGOCtIQjA2OVlOL3Y3KzJMcDFLMDZkT29VNWMrWlUydTlWUVZzUFdvV3dzREFZR2hwQ1YxZFhDRjhWd1hGRjV1Ym0yTGh4STJReW1UQ1duWjJ0ZHYrVWxCU3NYTGtTLy96ekQ0eU5qYkZvMFNLMVBYdWYxcjU5ZXdRRkJXSGh3b1ZJU2tyQ0YxOThnVysrK1FadWJtNEFJQ3hXdG1qUklwdzVjd1lsSlNWd2NIREFXMis5cFhRZVEwTkRlSHQ3dzl2Ykd6Tm16TURFaVJNUkVSRUJYVjFkbFhrc1dMQUF6WnMzMXpxdng0OGZRMTlmWHdoZTgvUHpjZW5TSmFVS1ZVVmJpb290SU1MQ3doQWZIdzlkWFYxczJMQUJxMWF0UWtGQkFZcUtpbFN1VVZKU2dxQ2dJS3hZc1FJaWtRaDVlWGxZdVhJbFRwNDhDVXRMU3dRR0JzTEd4a2JwbU5UVVZBUUhCOFBTMGhJR0JnWVFpVVM0Y3VVSzd0NjlDeWNuSjdSdjN4N0F5L1Y1RUJIVkZnTmFva1pPSkJMQjN0NGVhV2xwa012bGZGeUhpSWlJNkNWbFptYUdEUnMyS1AwODE2cFZLNnhmdng2SmlZbHFBemFKUklKV3JWcWhSNDhlS3R2S3lzb1FIUjJObGkxYndzL1BUNmlrVEU1T3hxSkZpNUNabVFsRFEwTjg5TkZIK1BEREQ2R25weWNjYTJOamcrWExsMlBkdW5YWXQyOGY1cytmRDI5dmIram8xTTFEbkthbXB0aXpadzgyYjk0c2pHbXFBQmFKUkRoMTZoU1dMVnNHUTBORFBIbnlSTzMraFlXRnVINzlPcHljbkRCMzdsdzBhOWFzeXZOeGNuTENEei84Z0JVclZpQXJLd3REaGd3QlVCNWtLOW9RWEw1OEdXNXVibmo5OWRmaDVPU2s5anpkdTNmSDRzV0xFUkFRQUQ4L1B3REFCeDk4QUNNakk2WDlxdElDWXVIQ2hiaHc0UUwwOVBRZ2tVanc1TWtUeUdReXBVWGFZbU5qWVd4c2pHN2R1Z2xqYjczMUZzNmNPUU5MUzB0WVdsckN3c0lDNXVibXNMQ3dnSm1aR2N6TXpHQnViZzV6YzNNc1g3NGNodzhmeGg5Ly9BRTNOemY0K2ZraE1URVJqbzZPV0xwMHFVbzRDNVQzRWI1Ky9UcEtTa3FFTVgxOWZRd2NPQkJUcGt4UnF1UjlXVDRQSXFMYUVzblZQZWRDUkkxS1dsb2FUcHc0Z2FGRGh3by9lQk1SRVJGUnpaMDhlUktuVHAzQ2pCa3o2bnNxdFpLUWtJQXVYYnFvTE55MFpzMGFPRGc0d05YVlZXM1AwSW9PSFRxRU5tM2F3TkhSc1U3bmR1UEdEV0dCcS9idDI2TnYzNzRhOTgzSnlVRjBkRFJrTWhsMGRIVFFybDA3OU9uVFIyVy9wS1FrdEduVHBsWkJjbUZob2RMWEt5RWhBUVVGQlJnd1lFQ1YrNkhtNWVYaDFLbFRNRFEweElBQkEycFVSQkViRzRzTEZ5NEkxY002T2pwd2RIU0V1N3M3ZEhWMUFaU0g3WGZ1M01HZ1FZT3FmWDZndkc5c1pHUWtSbzhlRFgxOWZXUm1aaUl5TWhJZmYveXhVbUN2amx3dVIzRnhNUUNvN1NrTE5LelBnNGhJR3dhMFJJU3lzakw4OXR0dmFOZXVIYnAyN1ZyZjB5RWlJaUo2NlRXVWdKYUlpSWllUFM0U1JrUVFpOFd3dGJWRldscGFmVStGaUlpSWlJaUlpS2hSWVVCTFJBQUFlM3Q3UEh6NEVQbjUrZlU5RlNJaUlpSWlJaUtpUm9NQkxSRUJBT3pzN0NBU2lWaEZTMFJFUkVSRVJFVDBIREdnSlNJQTVZMzVyYXlzY1BmdTNmcWVDaEVSRVJFUkVSRlJvOEdBbG9nRTl2YjJ5TTNOUlZGUlVYMVBoWWlJaUlpSWlJaW9VV0JBUzBRQ2UzdDd5T1Z5cEtlbjEvZFVpSWlJaUlpSWlJZ2FCUWEwUkNRd01UR0JpWWtKKzlBU0VSRVJFUkVSRVQwbkRHaUpTRW16WnMyUWtaR0Jzckt5K3A0S0VSRVJFUkVSRVZHRHg0Q1dpSlRZMjl1anJLd01XVmxaOVQwVklpSWlJaUlpSXFJR2p3RXRFU214dExSRWt5Wk4yT2FBaUlpSWlJaUlpT2c1WUVCTFJFcEVJaEhzN2UyUmxwWUd1VnhlMzlNaElpSWlJaUlpSW1yUUdOQVNrUXA3ZTNzOGVmSUU5Ky9mcisrcEVCRVJFUkVSRVJFMWFBeG9pVWlGalkwTnhHSXgyeHdRRVJFUkVSRVJFVDFqREdpSlNJVllMSWFOalEzdTNyMWIzMU1oSWlJaUlpSWlJbXJRR05BU2tWck5talhEdzRjUGtaK2ZYOTlUSVNJaUlpSWlJaUpxc0JqUUVwRmFkbloyQU1BMkIwUkVSRVJFUkVSRXp4QURXaUpTcTBtVEpyQzJ0bVpBUzBSRVJFUkVSRVQwRERHZ0pTS043TzN0a1pPVGcrTGk0dnFlQ2hFUkVSRVJFUkZSZzhTQWxvZzBzcmUzaDF3dVIzcDZlbjFQaFlpSWlJaUlpSWlvUVdKQVMwUWFtWmlZd01URWhHME9pSWlJaUlpSWlJaWVFUWEwUktTVnZiMDkwdFBUVVZwYVd0OVRJU0lpSWlJaUlpSnFjQmpRRXBGV3paczNSMWxaR2RzY0VCRVJFUkVSRVJFOUF3eG9pVWdyQ3dzTEdCc2JJelUxdGI2blFrUkVSRVJFUkVUVTREQ2dKYUpLTlcvZUhPbnA2U2dwS2FudnFSQVJFUkVSRVJFUk5TZ01hSW1vVWkxYXRJQk1Kc1BkdTNmcmV5ci9qNzM3am82Nnl2OC8vcG9VSUlVa2hJUVVFa2tDQkRCU1ExZFJCSFFwd2lLNHFHQlpaUlVWeFFaU0ZuQ1JIa0JGa0tVb29vS2dMQWlMOUxJRTBBQUdRaWUwaERRNkdBZ2hmWDUvOE10OEdXWW1oVFlCbm85ejlwemtmdTduZnQ0emtuT3lyOXg1WHdBQUFBQUFnSHNLQVMyQVlubDRlTWpUMDVNMkJ3QUFBQUFBQUxjWUFTMkFFZ2tPRHRhcFU2ZVVuWjF0NzFJQUFBQUFBQUR1R1FTMEFFb2tPRGhZUnFOUktTa3A5aTRGQUFBQUFBRGdua0ZBQzZCRTNOM2Q1ZTN0VFpzREFBQUFBQUNBVzRpQUZrQ0pCUWNINjh5Wk03cHk1WXE5U3dFQUFBQUFBTGduRU5BQ0tMSGc0R0JKWWhjdEFBQUFBQURBTFVKQUM2REVYRnhjNU92clMwQUxBQUFBQUFCd2l4RFFBaWlWNE9CZ25UOS9YcGN2WDdaM0tRQUFBQUFBQUhjOUFsb0FwUklVRkNTRHdjQXVXZ0FBZ0x1STBXalV0OTkrcXhNblR0elVPcG1abVRwNDhPQk4xeE1kSGEyb3FDZ1pqY2FiWHV0T09uandvTFpzMlZMcXVxOWN1YUpEaHc0cE16UHpObFYyNDlMVDAwczBiL2JzMmRxMmJkdHRydWJHcEtXbGFlblNwZll1QXdCdW1KTzlDd0J3ZHlsZnZyejgvUHlVbEpTazJyVnIyN3NjQUFBQWxNREpreWUxYk5reXJWaXhRdVBHalZOSVNJalo5Y3VYTDh2VjFWVUdnNkhJZFNaUG5xem82R2pObVROSHYvMzJXNmxxNk5LbGkrbnJ3NGNQYS9YcTFmcnd3dytMZldaUnRtL2ZidlVBMjFhdFd1bm8wYVBhdTNkdnNXdTBiOTllNWNxVks5SHp2djMyVyszYXRVc3JWcXdvVloxSGp4N1YrKysvcndrVEpxaCsvZnJLeTh2VDd0MjdTM3gvbzBhTlRGK3ZYTG55cG9QZVo1NTVSdEwvQmVYdnZmZWUyclJwVStROTgrYk5VOWV1WGRXMGFkTmkxeThvS05BYmI3eWhOOTk4VTQwYU5TclY1bzdDY3k4a2FmWHExUmJYdzhQRExmNzlwcVdsNmJ2dnZ0T0ZDeGYwOHNzdmwvaFpBRkJXRU5BQ0tMWGc0R0J0Mzc1ZEZ5OWVsSWVIaDczTEFRQUFRREVDQWdJVUZSV2wvdjM3NjZPUFB0TDQ4ZU1WRmhabXVqNTI3RmlkUEhsU1gzNzVwU3BVcUdCMWpjV0xGMnZkdW5YcTNyMjdmSDE5TldYS2xGTFZjRzFBV3hqSzJncG5qVWFqQ2dvS2JLN2w2T2dvU1pveVpZclMwdElzcnE5WnMwWTdkdXpRakJrelZLbFNKYXRyNU9UazZQTGx5M3I4OGNkTEhORGVxdDkvTDE2OHFJOC8vcmpFODllc1dXUDYrb2NmZnRDcFU2ZHU2dm1GQVczanhvMzE0SU1QYXV6WXNVcElTTkJycjcxMlU0RjVvZjM3OXlzeE1WRyt2cjZTcEZkZmZiWEU5MTc3V3FPaW9peXV2Lzc2NjNycnJiZVVtNXRyY2UySEgzN1FEei84VU9TYUFGQVdFZEFDS0xXcVZhc3FOalpXeWNuSmlvaUlzSGM1QUFBQVpaYlJhTHdsZ2RlTjJyZHZuK0xqNC9YTU04OG9ORFJVNDhhTjAwY2ZmYVRCZ3dkcnpwdzVLbCsrdkdKaVloUVRFNk9ubm5yS1pqaTdjZU5HVFpzMlRaR1JrZXJkdTdja3k5QnIvZnIxR2pObWpLS2lvdFNnUVFPTE5ZeEdvK2tjZyt6c2JFbXlPTmZBeWNsSkZTcFUwTmRmZjYwRkN4YllmRjJGejU0elo0N1orTTgvLzZ3Wk0yYVlqZjMwMDA5VzExaTNicDNHamgxcjh4blduRDE3VmxXcVZDblZQZFo0ZW5wcTFLaFJHakpraURwMjdLZ09IVHBZblRkeDRrU2RQSG5TYk14YUFGbFNreVpOTXR2OTYrcnFxbEdqUm1uY3VIRmFzR0NCdkx5ODFLMWJONXZuVGVUbTVpb2pJOE5pM00zTnplemYrZSsvLzY2Z29DQ3ozYkN2dlBLS2V2YnNhYk8ydVhQbjZ0dHZ2N1VZZi8zMTEvWHNzODhxSmlaR1E0Y09WVWhJaUdiTW1LSGMzRnhObno1ZHp6MzNuQ3BYcm14Mno0RURCNVNRa0tEMjdkdmI5ZWNQQUVxS2dCWkFxVGs3T3lzZ0lFQkpTVWtFdEFBQUFGWVU3c2hNVDArWGw1ZVgzZXI0L2ZmZnRXREJBdE9PeWVyVnEydkVpQkhLeXNwUytmTGxsWjJkcmFsVHA4ckR3MFAvK01jL3JLNnhldlZxVFp3NFVUVnExTkN3WWNOTXUxZXZsNWlZS0VkSFI1dHRzQzVmdnF5dVhidWFqVjMvZllNR0RjeDJUYjc1NXBzV3J5Y3VMcTdvRjMyYlpHWm02c0tGQzNyd3dRZExOUC84K2ZQYXVYT25KQ2tsSlVXU0ZCc2JxN05uejBxU0huLzhjVGs0T01ob05DbzhQTnptR2c4ODhNQXRxTjQySnljbkRSNDhXQTg5OUpBNmR1eW9peGN2cW52MzdsYm5MbHUyVE11V0xiTVlYN2h3b1R3OVBTVmRiVyt3YnQwNi9lVXZmN21sZGY3eHh4K3FXTEdpR2pWcUpFZEhSMlZsWlNrMU5WVS8vdmlqeG80ZGF3cGlDd29LTkhyMGFKMCtmVnAvKzl2ZmJPNmdCb0N5aElBV3dBMEpEZzVXYW1xcUxseTR3Qzg5QUFBQTF3a01ESlFrblQ1OStvNEh0T25wNlhKemM1T1RrL1gvdTFlM2JsM1QxMU9uVHRYSmt5YzFhTkFnVThCV3lHZzBhdWJNbWZyNTU1OVZxMVl0alIwN1ZxNnVycWJyKy9mdjErSERoMDNmYjkrK1haNmVubHExYXBYRk03dDA2YUlLRlNxb2I5KytrcVRObXpkcjkrN2RldXV0dDB4ejVzK2ZieEgrRmdiTGhjNmNPVlBxZ05aVy85Tno1ODZWYXAyRWhBUkowcEVqUjBvMC8ralJveFk3ZEgvODhVZlQxMjNhdEpHL3Y3OHB2TDNlMmJObjllZWZmNnBWcTFhbXNYYnQycFdxNWtJK1BqNW16NzcyR1Q0K1BqSVlES1lXRkc1dWJobzhlTERGM05HalI2dHAwNlpxMjdhdHhUVTNOemZUMTl1M2I5ZTVjK2YweEJOUDNGQ3R0bXpmdmwyUFBQS0lUcDA2cGZ6OGZFbFgvMzFNbno1ZHNiR3g4dlB6azNSMUovZVJJMGZVdTNkdlpXUmtLQ01qUTVVcVZaSzd1L3N0clFjQWJpVUNXZ0EzSkNBZ1FFNU9Ua3BPVGlhZ0JRQUF1RTVBUUlCOGZYMjFkZXRXVmE5ZTNlYXUwOXRoeG93WjJyNTl1K2JQbjEva3ZQWHIxMnZGaWhWcTNicTF6VEJ0Ky9idGF0eTRzWVlPSFNwWFYxZkZ4Y1ZweVpJbEdqQmdnSDc3N1RlcmJRaXM5YWJ0MHFXTG5KeWNUQ0ZnYW1xcURodzRZTmFYZHRteVphVituOWF1WGF0eDQ4WVZPYWMwL1UrTGN1REFBVW5TcVZPbmRQejRjVldyVnEzSStVMmFOREcxWWhnM2JweldybDFyT2lTc1VGaFltSGJ0Mm1XMUZjYisvZnNseVd6SDd2VTdpa3ZLeGNYRll1elVxVlBxMDZlUFdyUm9vWDc5K3FsOCtmS1NydTZvYmQyNnRjWDgwYU5IcTJyVnFsYXZYV3Z4NHNXU1pMSHpOejA5dmNqRHd0TFQwMjFlUzA1T1ZscGFtdDU3N3owTkdEREFvZ2Z2b0VHRExPNlpOV3VXWnMyYUplbnErM1o5MkE4QVpRa0JMWUFiNHVUa3BNREFRQ1VuSjZ0dTNicjBkZ0lBQUxpR3dXQlErL2J0OWNNUFAyakRoZzFxM2JyMUhRdHBkKzdjcVdyVnFzbkJ3Y0htbktTa0pIMysrZWNLREF6VWUrKzlwOWpZV0gzNzdiY2FOMjZjYVplc3dXRFFQLy81VHdVRkJjblIwVkVaR1JtS2lvcFNUazZPcmx5NVlscHI1Y3FWcHE5emNuTGs2T2hvZXEyelo4KzJHdUxtNU9USTJkblpiS3lnb0tESW1xMDVkKzZjL1B6OE5ITGtTRW5TcWxXcnRIRGhRa25TWC83eUZ6VnYzdHpVQjNYSmtpV2FNbVdLRmk5ZUxIZDNkMlZtWnVyY3VYT3FXTEZpaVo2MVk4Y09PVGc0eU5uWldaczJiU28yb0wzMmRXM2J0czMwZlY1ZW5tbDNjKzNhdGJWNTgyWWxKeWRiQkpwLy9QR0hKS2xodzRhbXNWc1pNdnI2K3FwTm16WmFzbVNKamgwN3BoRWpSdHgwZjkzNCtIakZ4c1phdmJaNDhXSlRlRnRhTVRFeDh2YjJWdjM2OVcrcUJ5OEFsRlVFdEFCdVdIQndzSktTa25UdTNEbjUrUGpZdXh3QUFJQXlwVEFBVzdkdW5kTFMwdFNzV1RQNStmbkowOVB6dHYxeE95RWhRV2ZPbk5IVFR6OXRjODZaTTJjMGNPQkFHUXdHalJneFFxNnVycXBRb1lJT0hqeW8rZlBubSswNExRd2hDd29LTkhMa1NKMDVjMGFqUjQrV3Q3ZTNhYzYxd1hQbnpwM1ZvMGNQMDBGaXRtUm5aNXY2OUJZcUtDaXcyWmJCbHZQbno4dkh4MGNoSVNHU3BOYXRXOHZiMjF2NStma3FLQ2lRaDRlSGFXZG1WbGFXSk9uU3BVdW1qOGg3ZUhqbzBxVkxGdTBkcm5mNThtWHQzTGxURVJFUjh2THkwcXBWcTlTelo4OFMvWGY4NDQ4L2RQSGlSVWxYRHpYTHo4L1gyTEZqNWVMaVlqcE1iZnYyN1dZQmJVRkJnWDc3N1RmVnFWUEg3TDB1VkZoL2NZcjZvNENEZzRQNjl1MHJmMzkvelpneFF5TkhqdFRreVpOTHRLNHRzMmZQdG5udDJrUENEaDA2cExmZmZsdVRKMDlXblRwMUpOaytKS3pRNWN1WGxaYVdwcUNnSUNVbko1ZDRaL1QxaDlrQlFGbEVRQXZnaHZuNys4dloyVm5KeWNrRXRBQUFBRmJVcTFkUEFRRUJXckZpaGRYRGxXeHAwYUtGV3Jac1dlcm54Y1RFU0pLYU5XdG05ZnFsUzVjMGFOQWduVDkvWGlOR2pEQUZzQkVSRVdyVXFKRVdMVnFrdi83MXIyYWhvTkZvMU9lZmY2N1kyRmoxN3QxYmpSczNMblZkMTh2S3lsS0ZDaFhNeHE3ZFdWcFM1ODZkTSt2eEd4NGVydkR3Y08zZHUxZnZ2LysrMVh0ZWV1a2xpN0hpUXJ3Tkd6WW9MeTlQano3NnFDcFhycXhObXpacDI3WnROdC9uYTYxYXRVcEJRVUZLU1VsUnJWcTE5TXN2djJqWXNHRWFNMmFNd3NQRDVlM3RyZWpvYUhYcjFzMTBUMHhNak5MVDAvWGlpeTlhWGJPa0IzQ1ZKSnpzM3IyN2ZIMTlGUllXcG9LQ0FpMWZ2dHptM0lTRUJKdi9qajA5UFJVYkc2dG16WnBwNjlhdFp0ZisvZTkvV3cyYXIvVzN2LzNOck9YRjlUV3VYNzllVTZaTU1ldnJXOVJ1MnJTME5BMFlNS0RJWndKQVdVRkFDK0NHT1RnNG1QNkMzYUJCQTlvY0FBQUFXT0hyNjZzWFgzeFJKMDZjVUZwYW1uSnljb3E5cC9CaithVVZIUjB0UHo4L2hZV0ZXVno3ODg4L05YandZQ1VsSlduQWdBRnEyclNwMmZVWFhuaEJIMzMwa2ViUG4yODZ2S3Vnb0VDZmYvNjVWcXhZb2ZidDI2dEhqeDQybjIwMEdpVVZ2V3V6MElVTEZ5d09UOHZQenk5MUc0ano1OC9MMjl2YnJMZnB0WWRCalJrelJqVnIxcFIwdFJYRHJGbXo5TjEzMzVuYU9QejN2Ly9WbkRsemlueUcwV2pVTDcvOEltZG5aN1ZwMDBhdXJxNnFWS21TNXM2ZFcyeEFtNWFXcHMyYk42dG56NTc2L3Z2djFieDVjNFdIaDJ2TW1ESDYvUFBQOWRGSEgrbUpKNTdRd29VTGRlellNZE4vdDRVTEY4ckZ4YVhJUThFaUl5UDEyR09QV2IyMmVmTm1zN1lLeFNsY0p5Y25SMTk4OFlYTmVYRnhjVFlQYVh2cXFhZjArT09QcTM3OStxYUF0dkMvUzdseTVVd0hka2t5OVpBOWRlcVV4ZUZkRnk1Y1VPWEtsYzBPcERNWURIcjU1WmMxZE9oUUpTVWxtZjUveC9WdE1xNVYxRFVBS0dzSWFBSGNsT0RnWUNVa0pPajA2ZE9tazFNQkFBQmd6bUF3S0RBd1VJR0JnYmZ0R2NuSnlUcHk1SWk2ZCs5dWNlM0VpUk1hT0hDZ1RwdzRvUTgrK0VCdDI3YTFtRk8vZm4yRmg0ZHIrZkxsZXY3NTUrWGk0cUpQUHZsRXNiR3hhdGV1bldsSDZwa3paK1RyNjJ0eGYyWm1waVJaN0l5MTV0U3BVMmFIWDBsWHc4RWIyVUc3Wjg4ZWJkeTQwVFRXclZzM1BmTElJNUlrTnpjM1UvdUN3cm9xVnF4b0NnVUxEOFlxeXYvKzl6OGRQMzVjVHo3NXBEdzhQQ1JKVHovOXRMNzc3anRGUjBlclZhdFdOdStkTzNldS9QMzkxYkJoUTMzLy9mZVNyclpoT0gzNnRDcFhybXhhYTlHaVJabzdkNjZHRGgycVAvNzRRM3YyN05Genp6MW5GbEplTHpRMFZPM2J0N2Q2TFRVMXRWUUJiVXhNakh4OGZGU2pSZzJMWGJjN2R1elF4eDkvckNlZWVNTHFZVnlGRWhJUzVPdnJxLy85NzMrbXNlTGFFSXdhTmNycStNQ0JBOVdtVFJ1enNjYU5HNnQ4K2ZMYXMyZVA2dFdySjBsRi9zRUFBTzRtQkxRQWJrcVZLbFZVb1VJRkpTWW1FdEFDQUFEWVVXcHFxdHpkM2EzdXV1elhyNStwdlVIcjFxMXRydEc5ZTNlTkhqMWFNVEV4ZXZMSko1V1VsS1N1WGJ2cXpUZmZsTUZnVUVaR2h0NTk5MTJyQWUvcDA2Y2x5UlE4MnBLUmthR3paODlhSExLVm01dGI2bDJQMSs5KzdkaXhvMXhjWEVxMVJsRXlNek0xYytaTU9UbzZxbGV2WHFieFo1NTVSb3NXTGRMVXFWUFZxRkVqaTEyZzB0VStxMnZXck5IYmI3OXQ4VW16YTRQRndNQkF0V3ZYVHF0V3JkTG16WnMxYytaTWVYbDUzZEh3Y2Rhc1djck16TlM4ZWZQTXhnc0tDalJ0MmpTNXU3dXJUNTgrUmE0UkdocHFNWFo5Mkp1ZW5xNDMzbmhESVNFaGlvMk5WZTNhdGVYbDVhVlBQLzIwMkJxZG5Kems3ZTJ0Q3hjdTJGei9XcVhwVXdzQTlrWkFDK0NtR0F3R1ZhdFdUVWVPSExtaFg2b0JBQUJ3YXpSdjNseno1ODgzN1FvMUdvMm0wRFEvUDE5anhvd3hIVXAxcmV6c2JIM3h4UmZxMnJXckhuMzBVWDN4eFJlbTNhM2p4NDlYVUZDUWFlN25uMyt1YytmT3FVR0RCdHE1YzZmWk9vY09IWklrMDRGZHR1emR1MWZTMVg2eDE4ckp5Ym1wM3lYejh2S1VrNU5qRnRDKysrNjdGdk82ZHUxYTRqVy8vUEpMblRselJzOCsrNndDQWdKTTQyNXVibnJsbFZkTVBWRS8vZlJUaXhBMk16TlRQajQrYXQrK3ZlbTlzZVcxMTE1VFRFeU1Sb3dZSWFQUnFDRkRobGdOZlcrSGxKUVVIVDkrM09yN3NtalJJaVVtSnVxRER6NVFwVXFWSkVrYk4yN1UvUG56RlJVVlZhb2FDd29LTkhic1dMbTZ1bE9ORlJvQUFDQUFTVVJCVktwbno1NktqWTNWU3krOXBISGp4bW5Ka2lVMis4OFd5c3JLMG9VTEY4eDJhQmZWQWdJQTdpWUV0QUJ1V2toSWlPTGo0NVdjbkd5MTN4a0FBQUR1ak1Kd05pMHRUVkZSVWFZd2RNcVVLV1lCNDdYT256K3ZOV3ZXcUZxMWFxcFpzNlpaNjRGcnc5bjU4K2RyNDhhTjZ0YXRteUlqSXkwQzJnMGJOa2k2R3RUV3JGbFRCb05CenM3T0ZpMFBmdi85ZHprNk9xcHUzYnFtc2J5OFBPWGw1YWxjdVhJMy9Ob0xXeXk0dXJyS1lEREl3Y0ZCZ3djUE52MSt1bTdkT3MyZE8xZFRwa3d4dFE2d2RsaFpvWVVMRjJydDJyVUtDZ3JTeXkrL2JIRzljK2ZPMnJCaGc3WnUzYXFwVTZlcWI5KytadGZyMTYrdmdRTUhsdWcxZVhsNXFXN2R1dHE4ZWJNcVZxeW9pSWlJWXU4NWR1eVl6UU83amg0OVd1ejloVFp0MmlSSkZxMGEwdExTOU8yMzN5b3lNdEtzbFlLN3U3dU9IRG1pU1pNbWFkaXdZU1Y2aHRGbzFQang0N1Zueng1Tm5qeFplWGw1cHJVKy92aGpEUjA2VkM0dUxucnl5U2N0N3QyNGNhUDI3OSt2bEpRVVpXZG5xMUdqUm5KeGNWSExsaTMxeGh0dm1PYTkvUExMZXZubGwvWEVFMDlJdXRwemVjR0NCU1YrSHdEQW5naG9BZHcwRHc4UGVYdDdLekV4a1lBV0FBREFqckt6cy9XZi8veEg4K2JOVTA1T2pxcFVxYUxUcDAvTDM5L2Y1ajJwcWFtU3BBY2VlTURtbkEwYk51aWJiNzVSdzRZTjlZOS8vRU9TOVBlLy8xMHZ2ZlNTcEtzaFdteHNyS3BVcWFJdnZ2aENhOWV1MWZ2dnYyOEt6UXBkdVhKRjBkSFJpb3lNbEp1Ym0yazhLeXRMa2l6Q3pKaVlHTFB2VDV3NFliUEd3Z09vWEZ4Y0ZCRVJvVldyVnBsZEw5d0JXclZxVmJtN3V5c3hNVkVEQmd6UWdBRURMQTVsVzdac21XYk1tR0hxdzJ1dFY2M0JZTkNRSVVQMDFsdHZhY21TSmNyT3psYS9mdjFNZlhRTkJvT3BWMnBScmx5NW9na1RKbWp6NXMycVdyV3FVbE5UMWE5ZlB3MFpNcVRJb0hiSGpoM2FzV05Ic2VzWForUEdqZkwyOWpaN1ZsNWVuc2FNR2FOeTVjcXBmLy8rWnZNakl5UFZxVk1uTFZ1MnpIUjRYRkd1WExtaWNlUEdLU1ltUnNPSEQxZFlXSmpaanVJbVRacW9kKy9laW9xS1VrSkNnbDU5OVZXem5kU0JnWUU2ZnZ5NHZMMjk5ZUtMTDhyWjJWbFhybHhSNzk2OWxaK2ZiL1lzbzlGb0dxdFlzYUo2OSs2dDVPUmtlWGg0bUhvUkEwQlpSRUFMNEpZSUNRblJqaDA3ZE9uU0pWV3NXTkhlNVFBQUFOeDNkdTNhcGZIangrdjA2ZE1LQ2dyU2h4OStxTjI3ZDJ2MjdObmF1bldybWpWclp2RXgvTXVYTDJ2cDBxVnljSEJRblRwMXJLNjdmdjE2alJzM1RrRkJRUm82ZEtnY0hSMGxTWTZPam5KMGROU0tGU3MwZWZKa0JRVUZhZXJVcWRxOGViT21UcDJxUG4zNnFHZlBubnIrK2VkTjl5eGR1bFFaR1JucTBLR0QyVFBpNCtNbFhkMUplcTJoUTRlVytQVVg5aWE5L25mUnZMdzhaV1ZsbVhiWUppUWt5TUhCUVZsWldmTHc4TkMvLy8xdk5XblNSRTVPVHNyUHo5YzMzM3lqbjM3NlNlWEtsZE8vL3ZVdmkxNjUxL0wxOWRYSWtTUDE4Y2NmYStYS2xUcDY5S2dHREJoUWJKdUhRdnYyN1ZOVVZKUlNVMVBWckZrekRSczJUUC85NzM4MWZmcDBmZkRCQjNybW1XZlVzMmRQcTYwRXVuZnZicmFEdENTdUR6U1RrNU4xOU9oUmRlclV5ZlJ2SXpNelUyUEdqRkY4Zkx4R2pCaGg2aW1jbTV1cjlQUjBwYWVuS3pJeVVxdFdyZEswYWRQVXNHRkRtMzhBMkxkdm55Wk9uS2lUSjA5cXlKQWhhdEdpaGRWNTNidDNsNk9qbzZaTm02WXRXN1pveUpBaHFsV3JsaVNwWnMyYUdqeDRzR2x1VVcwTnZ2dnVPMzMzM1hjVzR5KysrS0xwandrQVVCWVIwQUs0SllLRGd4VVhGNmZqeDQvcm9ZY2VzbmM1QUFBQTk1MlFrQkM1dXJxcWQrL2U2dGF0bTV5Y25PVHU3cTY1YytjV0czUjI3dHpaSWh3MUdvMzY0WWNmOVAzMzN5c2dJRUJSVVZHbThOTm9OR3JuenAyYU8zZXVkdS9lcmREUVVJMGNPVkt1cnE1Njhza25WYjkrZlkwWk0wWno1c3pSNzcvL3JrR0RCc25SMFZGejU4NVZhR2lvV3Jac3FhKysra3E1dWJreUdBemF2SG16MVIybjF4OWFOVy9lUExPUDlSODZkRWdYTGx5UWs1T1RGaTVjS0lQQm9ORFFVUFhyMTA5SlNVbkt5c295Zlp5KzBBY2ZmR0R4K3YvNzMvK3FZY09HbWpScGtnNGNPQ0IzZDNjTkh6N2Nhcy9lNjlXcVZVdmp4NC9Yc0dIRGRQandZYjMrK3V0Njk5MTMxYWxUSjV2M25EMTdWblBtek5HcVZhdGtOQnJWbzBjUHZmcnFxM0p3Y0ZDM2J0MFVIQnlzOGVQSGErSENoVnE5ZXJVNmQrNnN2LzcxcjZaZG9FT0hEclhZOVh1OUsxZXVxRUtGQ3FiZ05TTWpRM3YzN2pVTGV3dmJVanp5eUNPbXNYbno1aWttSmtiT3pzNmFNV09HUHZ2c00xMitmRm5aMmRrV3o4ak56ZFg0OGVNMWNlSkVpL0EvTFMxTi9mdjNsNWVYbDZLaW9vcHQyOUMxYTFjOThNQUQrdkxMTCtYcjYydHpucTJEd2RxMWE2ZCsvZm9WK2I0RFFGbEZRQXZnbGloWHJwd0NBd09WbUppb2lJZ0lpMS9RQUFBQWNIdDVlbnBxeG93WlpyK0hoWVNFYVByMDZkcXhZNGZWZ00zSnlVa2hJU0ZxMkxDaHhiWDgvSHl0WExsUzFhcFYwK2pSbzAwN0tZOGVQYXJodzRmcjFLbFRjblYxVmE5ZXZmVDg4OCtidFNmdzgvUFRoQWtUTkczYU5DMWR1bFQvL09jLzlkUlRUeWtySzB2dnZQT09EQWFEVHA4K3JTMWJ0a2lTS1ZpK2Z1ZnA5VUhkOWYxaUR4dzRvQ2xUcHBpKzc5R2poM3g5ZlJVZUhpNWZYMTk1ZUhqSTNkMWRIaDRlcHE4clZxeG85ciszMzM1YmMrZk9WVmhZbUk0Y09hTHc4SEFOSGp4WVZhdFdMZUU3Zi9YQXM2Kysra29USjA3VTZkT24xYnAxYTV0ejE2OWZyNGtUSnlvbkowZCtmbjc2OE1NUExkNy9wazJiNnV1dnY5YlVxVk8xWWNNR3JWbXp4dXdRcmV2N3hWb3piTmd3eGNYRnFWeTVjbkp5Y2xKV1ZwWUtDZ3IwbDcvOHhUUm4zYnAxY25kM1YvMzY5VTFqSFRwMDBQYnQyK1h0N1MxdmIyOVZxbFJKWGw1ZXFsU3Branc5UGVYcDZTa3ZMeTk1ZVhscHdvUUpXcjkrdlg3OTlWZUxZRFF3TUZDalI0OVd6Wm8xemRwWkZDVXlNbExmZlBPTkhCd2NTalFmQU80VkJxUFJhTFIzRVFEdURTZFBudFNtVFp2VXFsVXIrZm41MmJzY0FBQUEzS1J0MjdicG9ZY2VNaDJxVmVqTEw3OVVVRkNRMnJWclovWGo5OWRhdTNhdHFsZXZycENRRVAzKysrOXEyYktsMmZXQ2dvSWJEdVF1WGJxa3BLUWtTWktQajg4Ti9RNjZlZk5tdWJ1N3EwR0RCanA4K0xDcVY2OStVd0ZoWm1hbXhmdTFkKzlldmYvKys1b3dZWUxDdzhQMTBVY2ZxV25UcHVyUm80Zk5ROG9LN2QrL1g4N096cXBaczJhcDZsaTNicDNpNHVKVVVGQWdTWEp3Y0ZCb2FLaWVmdnBwVTQvWG8wZVBLaVVsUlk4OTlsaXAxaTUwNGNJRkxWdTJUTTgrKzZ6cGRlemJ0MDhiTjI3VVcyKzlaZk8rRXlkTzZKdHZ2dEhmLy81M0JRWUcycHczZi81OE5XalFRTFZyMXk2MmxrbVRKcWx0MjdZbDZ2c0xBR1VOQVMyQVc4Wm9OR3Jac21XcVVxV0ttalZyWnU5eUFBQUFBQUFBeWp3K053RGdsakVZREtwV3JacFNVMU9WbTV0cjczSUFBQUFBQUFES1BBSmFBTGRVU0VpSTh2UHpsWnljYk85U0FBQUFBQUFBeWp3Q1dnQzNsSWVIaDd5OXZaV1ltR2p2VWdBQUFBQUFBTW84QWxvQXQxeG9hS2pPblR1bjlQUjBlNWNDQUFBQUFBQlFwaEhRQXJqbGdvT0Q1ZVRrcEdQSGp0bTdGQUFBQUFBQWdES05nQmJBTGVmczdLemc0R0FkUDM1YytmbjU5aTRIQUFBQUFBQ2d6Q0tnQlhCYmhJV0ZLVGMzVnlrcEtmWXVCUUFBQUFBQW9Nd2lvQVZ3VzNoN2U4dkx5NHMyQndBQUFBQUFBRVVnb0FWdzI0U0ZoZW5zMmJPNmVQR2l2VXNCQUFBQUFBQW9rd2hvQWR3MkR6endnQndkSGRsRkN3QUFBQUFBWUFNQkxZRGJ4dG5aV1E4ODhBQ0hoUUVBQUFBQUFOaEFRQXZndGdvTEMxTk9UbzVTVTFQdFhRb0FBQUFBQUVDWlEwQUw0TGJpc0RBQUFBQUFBQURiQ0dnQjNIWmhZV0U2YythTUxsMjZaTzlTQUFBQUFBQUF5aFFDV2dDM0hZZUZBUUFBQUFBQVdFZEFDK0MyS3p3c0xDRWhRWGw1ZWZZdUJ3QUFBQUFBb013Z29BVndSOVNvVVVPNXVibEtTa3F5ZHlrQUFBQUFBQUJsQmdFdGdEdkN5OHRMUGo0K09uTGtpTDFMQVFBQUFBQUFLRE1JYUFIY01UVnExRkI2ZXJyT25EbGo3MUlBQUFBQUFBREtCQUphQUhkTTFhcFY1ZUxpd2k1YUFBQUFBQUNBLzQrQUZzQWQ0K0Rnb0xDd01LV21waW96TTlQZTVRQUFBQUFBQU5nZEFTMkFPeW9zTEV3R2cwSEhqaDJ6ZHlrQUFBQUFBQUIyUjBBTDRJNnFVS0dDZ29PRGRlellNZVhuNTl1N0hBQUFBQUFBQUxzaW9BVnd4OVdvVVVQWjJkbEtTVW14ZHlrQUFBQUFBQUIyUlVBTDRJN3o5dmFXdDdjM2g0VUJBQUFBQUlEN0hnRXRBTHVvVWFPR3pwOC9yL1Buejl1N0ZBQUFBQUFBQUxzaG9BVmdGOEhCd1NwZnZyd09IejVzNzFJQUFBQUFBQURzaG9BV2dGMDRPRGlvZXZYcVNrNU9WbVptcHIzTEFRQUFBQUFBc0FzQ1dnQjJVNzE2ZFJrTUJuclJBZ0FBQUFDQSt4WUJMUUM3cVZDaGdxcFZxNlpqeDQ0cE56ZlgzdVVBQUFBQUFBRGNjUVMwQU93cVBEeGN1Ym01U2toSXNIY3BBQUFBQUFBQWR4d0JMUUM3OHZEd1VFQkFnQTRmUGl5ajBXanZjZ0FBQUFBQUFPNG9BbG9BZGhjZUhxN016RXlscEtUWXV4UUFBQUFBQUlBN2lvQVdnTjFWcVZKRlhsNWVpbytQdDNjcEFBQUFBQUFBZHhRQkxZQXlvVmF0V3JwdzRZTE9uRGxqNzFJQUFBQUFBQUR1R0FKYUFHVkNVRkNRWEZ4Y2RPalFJWHVYQWdBQUFBQUFjTWNRMEFJb0V4d2NIRlN6WmsybHBhWHAwcVZMOWk0SEFBQUFBQURnamlDZ0JWQm1oSVdGeWNuSmlWMjBBQUFBQUFEZ3ZrRkFDNkRNY0haMlZsaFltQklURTVXVmxXWHZjZ0FBQUFBQUFHNDdBbG9BWlVwNGVMZ2tzWXNXQUFBQUFBRGNGd2hvQVpRcExpNHVxbGF0bW80ZVBhcWNuQng3bHdNQUFBQUFBSEJiRWRBQ0tITnExNjZ0L1B4OEhUbHl4TjZsQUFBQUFBQUEzRllFdEFES0hIZDNkd1VIQit2dzRjUEt5OHV6ZHprQUFBQUFBQUMzRFFFdGdES3BUcDA2eXNuSjBkR2pSKzFkQ2dBQUFBQUF3RzFEUUF1Z1RQTHc4RkRWcWxWMTZOQWg1ZWZuMjdzY0FBQUFBQUNBMjRLQUZrQ1pWYWRPSFdWbFpTa3hNZEhlcFFBQUFBQUFBTndXQkxRQXlxeEtsU3JKMzk5ZjhmSHhLaWdvc0hjNUFBQUFBQUFBdHh3QkxZQXlyVTZkT3JwOCtiS1NrNVB0WFFvQUFBQUFBTUF0UjBBTG9Feno4ZkdSajQrUERodzRJS1BSYU85eUFBQUFBQUFBYmlrQ1dnQmxYcDA2ZFhUcDBpV2xwcWJhdXhRQUFBQUFBSUJiaW9BV1FKbm43Kzh2YjI5djdkdTNqMTIwQUFBQUFBRGdua0pBQytDdUVCRVJvWXNYTDlLTEZnQUFBQUFBM0ZNSWFBSGNGZno5L2VYajQ4TXVXZ0FBQUFBQWNFOGhvQVZ3MTRpSWlGQkdSb2FPSHo5dTcxSUFBQUFBQUFCdUNRSmFBSGVOS2xXcXFFcVZLdHEvZjc4S0NncnNYUTRBQUFBQUFNQk5JNkFGY0ZlSmlJalE1Y3VYbFppWWFPOVNBQUFBQUFBQWJob0JMWUM3aW8rUGovejkvWFhnd0FGMjBRSUFBQUFBZ0xzZUFTMkF1MDVFUklReU16TjE3Tmd4ZTVjQ0FBQUFBQUJ3VXdob0FkeDF2TDI5RlJnWXFBTUhEaWcvUDkvZTVRQUFBQUFBQU53d0Fsb0FkNldJaUFobFpXWHA2TkdqOWk0RkFBQUFBQURnaGhIUUFyZ3JlWGw1S1Nnb1NBY1BIbFJlWHA2OXl3RUFBTGd2N2RpeFEwdVdMQ21UcmFjeU1qTDB3dzgvS0NZbXBsVDNwYWVubDJqZTdObXp0VzNidGhLdk8yL2VQTzNidDgvcXRkT25UK3ZISDM5VVdscGFpZGV6Smk0dVRoczJiRkJLU3NwTnJWTlFVS0QxNjllWDZ2VUJBRzZjazcwTEFJQWJGUkVSb2RXclYrdlFvVU42OE1FSDdWME9BQURBZldYLy92MGFNbVNJOHZMeTlNd3p6K2pOTjk4czBYMnpaczNTZ2dVTGJ2aTVhOWFzS2RFOEJ3Y0hMVjI2VkM0dUxtclNwSWtjSFIyTHZTYzZPbHBSVVZGNjc3MzMxS1pObXlMbnpwczNUMTI3ZGxYVHBrMkxYZmZRb1VPYVBYdTJ1blhycG9pSUNLdlAvZWFiYjFTN2RtMEZCZ1lXdTU0MXk1Y3YxK2VmZnk2ajBhalhYbnROenozM1hJbnZOUnFOT24vK3ZDcFhyaXhKeXMvUDE5ZGZmeTJEd2FCdnZ2bEc1Y3FWTTV1Zm1KZ29QejgvdWJpNDNGQ3RBQUJ6QkxRQTdsb2VIaDRLQ1FsUmZIeTh3c0xDVktGQ0JYdVhCQUFBY0Y4NGZ2eTRoZzRkS25kM2QwVkdSbXJSb2tXcVdyV3FPbmZ1WE9JMSt2WHJWNnBuYnRteVJYLzg4WWZaMklFREI1U1ltR2p6bnBvMWEycmJ0bTJhUG4yNlFrTkRiYzVyMzc2OUpLbHg0OFo2OE1FSE5YYnNXQ1VrSk9pMTExNlR3V0FvVlozV3JGcTFTZ2FEUVYyNmRMRjZQVG82V3BVclYxYURCZzF1YVAzVnExZnI4ODgvVjdObXpSUVVGS1J2dnZsR25wNmVwdGRWbk5kZmYxMVZxbFRScUZHakpFbk96czdxMWF1WEprMmFwUC84NXo5Ni92bm56ZWIzNzk5ZmZuNSttakpseWczVkN3QXdSMEFMNEs0V0VSR2hwS1FrN2QrL1g0MGFOYkozT1FBQUFQZTh3NGNQYTlDZ1Fjck56ZFg0OGVOVnExWXQ1ZWJtbXNLNmtvYTBuVHAxS3RWelQ1NDhhUkhRYnRpd1FZc1hMeTcyM3VMbUZBYVpycTZ1R2pWcWxNYU5HNmNGQ3hiSXk4dEwzYnAxMCtYTGw2M2VsNXVicTR5TURJdHhOemMzR1F3R3JWaXhRcEswZnYxNkJRUUVLQzR1VG5GeGNaS2trSkFRMWFsVFI4bkp5VHB3NElCcTFhcWxoUXNYV3F6bDUrZW5WcTFhV1gyKzBXalVuRGx6TkhmdVhEVnQybFREaHcrWG82T2pUcDgrcmM4Kyswem56cDFUejU0OWl3MlovZjM5dFd2WEx1WGw1Y25KNldwTThOUlRUMm4rL1BuNjZhZWYxTGx6WjdtNXVVbVN6cDgvcnovLy9GT1BQdnBva1dzQ0FFcU9nQmJBWGMzRnhVWGg0ZUU2ZVBDZ2F0YXNxWW9WSzlxN0pBQUFnSHRXWVFzQUJ3Y0hqUm8xU3JWcjE1WWtEUnc0VUhsNWVmcnl5eStWa3BLaTExOS8zUlQwM1FrclY2NjhvZnVtVDU5dUVkNDZPVGxwOE9EQmV1aWhoOVN4WTBkZHZIaFIzYnQzdDNyL3NtWEx0R3paTW92eGhRc1h5dFBUVTVNbVRUS05aV1JrbUgzZnRXdFgxYWxUUjcvKytxc2tLVDQrWHZIeDhSWnJOVzNhMUdwQW01NmVyczgrKzB4YnRteFJ1M2J0OU54enorbW5uMzdTODg4L3I4R0RCeXNxS2twejVzelJ2bjM3OU1FSEg4algxOWZtKzlDc1dUUEZ4TVJveDQ0ZHBwWU5EZzRPZXZiWlovWEZGMTlvOGVMRjZ0V3JseVJwNzk2OWtxUjY5ZXJaWEE4QVVEb0V0QUR1ZXJWcTFkS3hZOGUwWjg4ZXRXelowdDdsQUFBQTNIT3lzckkwYytaTUxWMjZWTDYrdmhvNWNxVEN3c0pNMTUyZG5mWEpKNTlveXBRcFdyeDRzZmJ0MjZmKy9mc3JKQ1RranRSWGt2NnlrdFNyVnk4OThjUVRldlhWVjYxZVAzdjJySHg4Zk16YUViaTV1V253NE1FV2MwZVBIcTJtVFp1cWJkdTJGdGNLZDV0S1YzY0t2L0xLSzJiWEN3UGZqSXdNTFYrK1hJOCsrcWlHREJsaXNVNlhMbDNrN094c01SNGRIYTNKa3lmcjBxVkxldjMxMS9Yc3M4OHFPanBhMzM3N3JmNzg4MCs5OWRaYkdqaHdvTUxDd2pSNzltejE3dDFienovL3ZMcDI3YXJ5NWN0YnJOZXlaVXRObmp4Wkd6ZHVOT3VwKzlSVFR5azFOVlVkT25Rd2pXM2R1bFVPRGc1cTJMQ2h4VG9BZ0J0RFFBdmdydWZzN0t3SEgzeFFPM2Z1MUxsejUweUhHd0FBQU9EbWJkMjZWVk9uVHRXSkV5Y1VHUm1wUVlNR3lkUFQwMktld1dEUU8rKzhvK3JWcSt1cnI3NVNuejU5MUxGalIvWHMyVlBlM3Q0Vzg5dTFhM2ZUdFRWcDBrVHU3dTRsbm4vcTFDbGR1blRKNnYyblRwMVNuejU5MUtKRkMvWHIxODhVWkRvNU9hbDE2OVlXYTQwZVBWcFZxMWExZXUxYXpzN09WdDh2U2ZycHA1K1VsWldsRjE1NHdXckluSitmYjdZVE9UNCtYck5uejFac2JLeUNnNE0xY3VSSTB5N21WcTFhNmU5Ly83dm16Sm1qdG0zYktqdzhYSC83MjkvVXNHRkRUWm8wU1Y5Ly9iVVdMbHlvTGwyNnFIMzc5dkx4OFRHdDYrM3RyVWFOR2lrNk9scHZ2LzIyWEYxZFRiVy84Y1licG5tNXVibjY3YmZmVkw5K2ZadXZDUUJRZWdTMEFPNEpZV0ZoT256NHNIYnYzbDNzTDhrQUFBQW8zckZqeHpSanhnekZ4c2FxUW9VS2V2dnR0OVdsUzVkaSs1bDI2TkJCOWVyVjAvang0N1YwNlZLdFdMRkNQWHYyVk0rZVBjM20yVG9rYk4rK2ZWcTdkcTFlZXVrbFZhcFV5VFJ1N1pDd0prMmFxRW1USmpmNENzM3Y5L1gxVlpzMmJiUmt5UklkTzNaTUkwYU1VSlVxVlc1NDdlSVVocDJ0VzdkV2pSbzFyTTdKejg4MzdhQ2RPM2V1dnYzMlc1VXJWMDdQUGZlY0FnTURsWnFhcXRUVVZOUDhLbFdxcUh2MzdrcE9UbFp5Y3JKcC9OVlhYOVdaTTJmMC9mZmY2N3Z2dmxOQVFJREZ6dDhPSFRvb05qWldLMWFzVUxkdTNheldzM0hqUm1Wa1pOeVNjQjBBOEg4SWFBSGNFeHdjSEZTM2JsMzkvdnZ2U2t0TFUyQmdvTDFMQWdBQXVLdGxaMmRyNTg2ZGV2amhoL1htbTIrcVY2OWVtanAxYW9udkR3Z0kwS0JCZ3pSNzlteEZSa1phWExkMVNKaXZyNi9XcmwyckJnMGFxRzdkdXFieHh4OS8zT0t3TG12OVg0dHovUGh4aS90Q1EwTVZFUkdodm4zN3l0L2ZYek5tek5ESWtTTTFlZkxrVXE5ZlVzN096cG81YzZaT25EaWhZY09HNlkwMzNsRFZxbFZOMTQxR280eEdveW1nYmRPbWpVNmNPS0dYWDM1WnZyNitwUXBKNjlXcnA0a1RKK3JKSjUvVTFxMWI5ZkRERDF2TWVlU1JSK1RuNTZlZmYvNVpuVHAxc21pRllEUWE5ZU9QUDhyVDAxT1BQLzc0amIxb0FJQlZCTFFBN2hsQlFVSHk5dmJXN3QyN0ZSQVFVT3p1RGdBQWdMdFJabWFtdG0zYnBpTkhqaWc5UGIxRTk3Um8wYUxVdmZycjFLbWoyYk5ubS83dzNiZHZYNHM1YTlldTFjR0RCNjFlYzNkMzF4TlBQS0hXclZ1WDZ2ZXl3dWVkUEhuU0xLQjFkM2UzYUdmd3hSZGZsSGpkUW52MjdOR2VQWHZNeHJwMjdhcUlpQWhKVi92RCt2cjZLaXdzVEFVRkJWcStmTG5OdFJJU0VteUd4SVVCOU1XTEY1V1ltR2gxam91TGk5emQzYlYzNzE0Tkd6Wk1YMzc1cGFtOVFGNWVuaVNaQWxwL2YzOTk5TkZIcG52WHJGbFQ1T3ZNeXNyU3A1OStxcDA3ZDZwSGp4NlNyclpyc0JiT1NsYzNQUFRzMlZPVEprM1NmLzd6SDczd3dndG0xMWV1WEtta3BDUzk4Y1liVnZ2aUFnQnVIQUV0Z0h0Sy9mcjF0V0hEQmlVa0pKZ2RYQUVBQUhBdk9IejRzTmFzV2FQOC9Id0ZCQVNvUm8wYUtsZXVYTEgzQlFjSDM5RHpydjFVVXVHaFdkYzZkT2lRRGg0OGFQVmFJVnZoYkU1T2p0VnhIeDhmT1RrNUtTRWh3ZVljQndjSE9UazVGUnRTWHE5ZHUzYnExS21UemZZS2hSNTc3REZUalVXRndIRnhjWXFMaTdONnJUQ2dYYmR1bmRhdFcyZHpqU3BWcW1qQWdBRWFPblNvb3FLaU5IejRjRW4vRjlDVzVML3Y5ZExTMHZTdmYvMUxKMCtlMU9qUm85V2dRWU1TM2ZmVVUwOXAwYUpGbWp0M3JscTFhcVdnb0NCSjB2bno1elZ6NWt3RkJBU29jK2ZPcGE0SEFGQTBBbG9BOXhRZkh4OEZCZ1pxMzc1OWV1Q0JCOHdPVlFBQUFMaWJIVDU4V0V1WExsVjRlTGphdG0wckZ4Y1hlNWQwVXpwMjdGams5WjkvL2xrLy8veXoxV3R0MnJUUndJRURUZDhmT0hCQWt5ZFAxb0FCQXhRYUduclR0Y1hFeE1qSHgwYzFhdFN3Q0lGMzdOaWhqei8rV0U4ODhZUUdEUnBVN0ZxdFdyVlMxNjVkemNiZWYvOTlzKytiTjIrdXpwMDdhK25TcGZybGwxLzAxNy8rVmJtNXVaSjBRN3RWbloyZEZSb2Fxb0VEQjVicS9YQndjTkFISDN5Z2Z2MzZtVm84T0RvNmF2VG8wY3JJeU5DUUlVTnVLREFHQUJTTjVBTEFQYWRldlhwYXRXcVZEaHc0WVBheE9BQUFnTHRWWm1hbTFxeFpvL0R3Y0QzOTlOTjMvUGxMbGl5eE9wNlVsRlRrOWViTm04dlB6OC9xdGY3OSs5dDgzcVpObXhRVEU2TytmZnRhRGFJREFnTE12cy9MeTlQSmt5ZjEzbnZ2NlpOUFBsSERoZzF0cmwwU3MyYk5VbVptcHViTm0yYzJYbEJRb0duVHBzbmQzVjE5K3ZRcDBWcVZLMWZXUXc4OVZPeTgzcjE3YSt2V3JWcTFhcFU2ZCs1czJqMXNMUkF0YWYvWjYzZnVsbVRIY1owNmRmVFNTeTlwenB3NUdqMTZ0RHc4UExScjF5NzE2TkhEYWk5aEFNRE5JNkFGY00rcFdMR2lhdFNvb1VPSERpazBOTlNpVnhrQUFNRGRadHUyYmNyUHoxZmJ0bTN0OHZ3cFU2YmMwSFUvUHorYkFlMlRUejVwY3oxdmIyL0Z4TVRJM2QxZGJkcTBNYnQyOGVKRmVYaDRtSTNWclZ0WGt5Wk4wc0NCQXpWNDhHRDk4NS8vdE5scnRUZ3BLU2s2ZnZ5NHhhNVhTVnEwYUpFU0V4UDF3UWNmcUZLbFNwS2tqUnMzYXY3OCtZcUtpcnFwM3p0ZFhGdzBhdFFvK2Z2N3k4SEJRZG5aMlpKa2NWaFhvYVpObTVwYU1SUm40OGFOMnJadFc0bHI2ZG16cDVLVGs3VisvWHBKMHNNUFA2elhYbnV0eFBjREFFcUhnQmJBUFNraUlrSkpTVW5hdFd2WERmOXlEZ0FBVUZZY09YSkVBUUVCZG10cllHdm5aVlJVbEZhdlhsM3FYckRGYWRpd29ieTl2YlYwNlZLTGdQYkZGMS9VMDA4L3JkNjllNXVOaDRhR2FzS0VDZnJvbzQvMDZhZWZhdXpZc1NYdXZYcXRUWnMyU2JyYW11QmFhV2xwK3ZiYmJ4VVpHYW4yN2R1Ynh0M2QzWFhreUJGTm1qUkp3NFlOSy9YenJsV3RXalhUMTFsWldaSnNCN1Nob2FGRmh0elhTa3BLS2xWQW01NmVyb3lNRE5QM0owNmM0SXdIQUxpTkhPeGRBQURjRHM3T3pucm9vWWVVbHBhbWt5ZFAycnNjQUFDQW01S2VuaTRmSHg5N2wzRmJuVDE3MXZTMW82T2pubjc2YWUzZnYxOWJ0bXd4alo4NmRVcVptWmsyRHg0TERnN1d1SEhqMUxadFcwVkVSTnhRSFJzM2JwUzN0N2ZaL1hsNWVSb3pab3pLbFN0bjBab2hNakpTblRwMTBxWk5tN1JpeFlvYmVxWTFoUUZwaFFvVmJ0bWF4Y25MeTlNdnYveWlWMTk5VmR1M2IxZVBIajMwd2dzdktDRWhRVys5OVphKytPSUxuVHAxNm83VkF3RDNDM2JRQXJobmhZYUc2dGl4WTRxTGk5T1RUejRwQndmK0pnVUFBTzVlOStMaFRCa1pHWXFPanRhdnYvNHFUMDlQalI0OTJuVHRtV2VlMGJKbHkvVDU1NStyUm8wYTh2UHowKzdkdXlWSnRXdlh0cmxtU0VpSVB2cm9JNHZ4SzFldVNKTE5jRmVTa3BPVGRmVG9VWFhxMU1rMEx6TXpVMlBHakZGOGZMeEdqQmloeXBVclM1SnljM09WbnA2dTlQUjBSVVpHYXRXcVZabzJiWm9hTm13b2YzOS8wNXFMRnkvVzRzV0xTL0d1WEhYNDhHRkpzbWpuY0R0Y3ZIaFJLMWV1MUMrLy9LSXpaODRvTkRSVUkwYU1NUFhPYmRxMHFiNzg4a3N0VzdaTUsxYXNVUFBtemRXdVhUczFhZExrbnZ4M0NRQjNHZ0V0Z0h1V3dXQlFnd1lOdEdIREJoMDVja1RoNGVIMkxna0FBT0N1c25uelpwMCtmZHJtOWVQSGowdTYycHUxS004ODg0enA2NHNYTDBxU2hnOGZydTNidHlzM04xZEJRVUhxMEtHRDJUMnVycTRhT0hDZ0JnNGNxQTgvL0ZDdnZmYWFGaXhZSUdkbjV4SzFMa2hOVGRYNTgrZFZvVUlGNWVYbGFmbnk1WkpVNUU3a0RSczJTSkllZWVRUjA5aThlZk1VRXhNaloyZG56Wmd4UTU5OTlwa3VYNzVzNmhGN3JkemNYSTBmUDE0VEowNDBCYndSRVJGcTNyeTUyYnl2di83YTdQdWZmLzVaWjg2Y1VVQkFnQ3BXcktnelo4NW93WUlGY25KeVVxMWF0YXpXdW1EQkFpMVlzS0RZOThHV3pNeE1iZCsrWFJzMmJORFdyVnVWbDVlbndNQkE5ZS9mWCszYXRUTUxzaU1pSWpSdDJqVDk3My8vMDQ4Ly9xZ3RXN1pveTVZdEtsKyt2T3JYcjY5T25UcXBSWXNXTjF3TFUwMFRqd0FBSUFCSlJFRlVBTnp2Q0dnQjNOTjhmSHowd0FNUGFQLysvYXBXclpyTkhsNEFBQUN3dEhUcFV1M2N1YlBZZWRPbVRTdnllbUZBYXpRYXRXUEhEa25Tdm4zNzFLbFRKN1Z0MjlibUg5SWJOR2lnVHo3NVJHUEhqalh0cnUzUm80ZmMzTnlLclduMzd0MmFOR21TMlZoZ1lLQlovOWpyclZ1M1R1N3U3cXBmdjc1cHJFT0hEdHErZmJ1OHZiM2w3ZTJ0U3BVcXljdkxTNVVxVlpLbnA2YzhQVDNsNWVVbEx5OHZUWmd3UWV2WHI5ZXZ2LzZxVHAwNlNaTEN3OFAxM0hQUG1UM24rb0EyT3p2YllwZHQrZkxsMWJkdlg5TmhaTmRyMnJTcFdaQmNsTTJiTjF2MG9QM2pqejgwY3VSSVNWZmY1eTVkdXVqaGh4KzJ1Y1BZWURDb2RldldhdDI2dFhidDJxWGx5NWRyeTVZdGlvK1BWNzkrL1VwVUJ3REFPb1BSYURUYXV3Z0F1SjJ1WExtaWxTdFhLamc0V0kwYk43WjNPUUFBQUtVMmNlSkV0V2pSUWkxYnRyUjNLVGR0MjdadHVuejVzaDU5OUZFNU9aVnN6MUI2ZXJwKy8vMTN1YnE2NnRGSEh5MnlUVUdoaXhjdktqNCszdlM5dTd1N2F0YXNXZVF6ang0OXFwU1VGRDMyMkdNbHF1dDZGeTVjMExKbHkvVHNzOCtxUW9VSzJyNTl1L3o5L1JVY0hHdzJMeTB0VFc1dWJ2TDA5SlIwZFRmcjZkT25sWjJkcmJ5OFBEazVPU2s0T0ZpdXJxNVduek43OW16VnExZFBrWkdSSmFwcjkrN2QycjkvdjBWUXZIYnRXajM0NElNS0RBeThnVmQ3OVNDekN4Y3VLQ0FnNElidUJ3QmNSVUFMNEw1dzhPQkI3ZG16UjIzYnRyVzVDd0VBQUtDc3VwY0NXZ0FBWUk0VGN3RGNGMnJXckNrM043Y1NmVVFQQUFBQUFBRGdUaUdnQlhCZmNIUjBWSU1HRFhUdTNEa2xKaWJhdXh3QUFBQUFBQUJKQkxRQTdpT0JnWUh5OS9mWHJsMjdySjY2Q3dBQUFBQUFjS2NSMEFLNHJ6UnExRWo1K2ZuYXZYdTN2VXNCQUFBQUFBQWdvQVZ3ZjNGemMxTkVSSVFTRXhOMSt2UnBlNWNEQUFBQUFBRHVjd1MwQU80N05XdldsS2VucDNiczJLSDgvSHg3bHdNQUFBQUFBTzVqQkxRQTdqc09EZzZLakl6VXBVdVhkUERnUVh1WEF3QUFBQUFBN21NRXRBRHVTNVVyVjFiMTZ0VjE4T0JCWGJwMHlkN2xBQUFBQUFDQSt4UUJMWUQ3VnQyNmRWV3VYRG5GeHNiYXV4UUFBQUFBQUhDZklxQUZjTjl5ZG5aV3c0WU5kZWJNR1NVa0pOaTdIQUFBQUFBQWNCOGlvQVZ3WHdzS0NsSkFRSUIyNzk2dDdPeHNlNWNEQUFBQUFBRHVNd1MwQU81N0RSczJWSDUrdnVMaTR1eGRDZ0FBQUFBQXVNOFEwQUs0NzdtNXVTa2lJa0pKU1VsS1MwdXpkemtBQUFBQUFPQStRa0FMQUpMQ3c4UGw3ZTJ0Mk5oWTVlVGsyTHNjQUFBQUFBQndueUNnQlFCSkJvTkJUWnMyVlU1T2puYnUzR252Y2dBQUFBQUF3SDJDZ0JZQS9yK0tGU3VxYnQyNlNrcEtVbXBxcXIzTEFRQUFBQUFBOXdFQ1dnQzRSczJhTmVYajQ2UFkyRmhsWjJmYnV4d0FBQUFBQUhDUEk2QUZnR3NZREFZMWFkSkVlWGw1dERvQUFBQUFBQUMzSFFFdEFGekgzZDFkZGV2V1ZYSnlzbEpTVXV4ZERnQUFBQUFBdUljUjBBS0FGVFZxMUpDdnI2OTI3TmhCcXdNQUFBQUFBSERiRU5BQ2dCV0ZyUTd5OC9PMVk4Y09lNWNEQUFBQUFBRHVVUVMwQUdDRG01dWI2dFdycDVTVUZDVW5KOXU3SEFBQUFBQUFjQThpb0FXQUlsU3ZYbDErZm42S2pZMVZabWFtdmNzQkFBQUFBQUQzR0FKYUFDaEdreVpOWkRBWXRIWHJWaG1OUm51WEF3QUFBQUFBN2lFRXRBQlFEQmNYRnpWdTNGaG56NTdWZ1FNSDdGME9BQUFBQUFDNGh4RFFBa0FKVksxYVZkV3JWOWYrL2Z0MTl1eFplNWNEQUFBQUFBRHVFUVMwQUZCQzlldlhWOFdLRmJWMTYxYmw1T1RZdXh3QUFBQUFBSEFQSUtBRmdCSnlkSFJVOCtiTmxaMmRyZGpZV0h1WEF3QUFBQUFBN2dFRXRBQlFDcDZlbnFwZnY3NVNVbEtVa0pCZzczSUFBQUFBQU1CZGpvQVdBRXFwZXZYcUNnd00xTTZkTzNYcDBpVjdsd01BQUFBQUFPNWlCTFFBY0FPYU5HbWljdVhLS1NZbVJnVUZCZll1QndBQUFBQUEzS1VJYUFIZ0JwUXJWMDdObWpYVG4zLytxZDI3ZDl1N0hBQUFBQUFBY0pjaW9BV0FHK1RyNjZzNmRlcm84T0hEU2s1T3RuYzVBQUFBQUFEZ0xrUkFDd0EzSVNJaVFsV3FWTkVmZi95aGl4Y3YycnNjQUVBcDdkaXhRMHVXTE5HeFk4ZnNYWXFGakl3TS9mRERENHFKaVNuVmZlbnA2U1dhTjN2MmJHM2J0cTNFNjg2Yk4wLzc5dTJ6ZXUzMDZkUDY4Y2NmbFphV1Z1TDFyRm0wYUpIaTR1SktkVTkyZHZaTlBSTTNoNStoc3ZVekJBQzRPem5adXdBQXVKc1pEQVkxYjk1Y2E5ZXUxVysvL2FZMmJkckkyZG5aM21VQkFFcGcvLzc5R2pKa2lQTHk4dlRNTTgvb3pUZmZMTkY5czJiTjBvSUZDMjc0dVd2V3JDblJQQWNIQnkxZHVsUXVMaTVxMHFTSkhCMGRpNzBuT2pwYVVWRlJldSs5OTlTbVRac2k1ODZiTjA5ZHUzWlYwNlpOaTEzMzBLRkRtajE3dHJwMTY2YUlpQWlyei8zbW0yOVV1M1p0QlFZR0ZydWVMZE9tVFZPblRwM1VvRUdERXMxZnVuU3BmdnJwSjQwYU5VclZxbFdUSkowOGVkSm1DR1pOY2U4VGJPTm55RDQvUS92MjdWTkNRa0t4enl4S3pabzFWYXRXTGUzZHUxZEhqeDY5cWJXNmRPbHlVL2NEQUFob0FlQ21sUzlmWGkxYXROQ0dEUnUwZmZ0MnRXelowdDRsQVFDS2NmejRjUTBkT2xUdTd1NktqSXpVb2tXTFZMVnFWWFh1M0xuRWEvVHIxNjlVejl5eVpZdisrT01QczdFREJ3NG9NVEhSNWowMWE5YlV0bTNiTkgzNmRJV0dodHFjMTc1OWUwbFM0OGFOOWVDREQycnMyTEZLU0VqUWE2KzlKb1BCVUtvNnJWbTFhcFVNQm9QTklDWTZPbHFWSzFjdWNiQjZxOVN1WFZ0WldWbDY3NzMzTkhMa1NFVkVSR2pmdm4wYU8zWnNpZGNnb0wweC9BeVZ6cTM4R2RxNGNhTVdMMTU4VS9XODhNSUxxbFdybHFLam8yOTZMUUphQUxoNUJMUUFjQXQ0ZTN1clljT0dpbzJOVlh4OHZHclZxbVh2a2dBQU5odytmRmlEQmcxU2JtNnV4bzhmcjFxMWFpazNOMWRUcGt5UnBCSUhUSjA2ZFNyVmMwK2VQR2tSTG0zWXNLRkU0VWh4Y3dyREpWZFhWNDBhTlVyanhvM1RnZ1VMNU9YbHBXN2R1dW55NWN0Vzc4dk56VlZHUm9iRnVKdWJtd3dHZzFhc1dDRkpXcjkrdlFJQ0FoUVhGMmRxUVJBU0VxSTZkZW9vT1RsWkJ3NGNVSzFhdGJSdzRVS0x0Zno4L05TcVZTdlQ5OFY5ZkR3bko4Zm1uUExseTZ0Q2hRcW03OFBEd3pWaHdnVDE3OTlmSDMvOHNXYk5tcVUyYmRvVUdib2VPM1pNRXlkTzFLRkRoOVN1WGJzaWE0RjEvQXo5SDN2OERCWDY5ZGRmcmRZMGZQaHd4Y1hGNmJ2dnZwT25wNmZWT2RmdkpsNjZkS25WZVpzMmJWSklTSWlDZzRNdHJzMmFOY3ZtZlFDQTBpR2dCWUJiSkN3c1RPZlBuOWVlUFh0VXFWSWxWYWxTeGQ0bEFRQ3VVL2p4WlFjSEI0MGFOVXExYTllV0pBMGNPRkI1ZVhuNjhzc3ZsWktTb3RkZmYxMU9UbmZ1VitXVksxZmUwSDNUcDArM0NKNmNuSncwZVBCZ1BmVFFRK3JZc2FNdVhyeW83dDI3VzcxLzJiSmxXclpzbWNYNHdvVUw1ZW5wcVVtVEpwbkdNakl5ekw3djJyV3I2dFNwWXdxSjR1UGpGUjhmYjdGVzA2Wk56Y0lsVzdVVVdyMTZ0VmF2WG0zMVd1Zk9uZlhPTysrWWpZV0VoQ2dxS2twYnRteVJ2NysvelhWemMzTTFkKzVjTFZpd1FGV3FWRkZVVk5RZDMvRjdMK0JueUp3OWZvWUtsU3RYem1MczdObXoyckZqaDlxMGFTTmZYMThicjlxU2k0dUwxZkdvcUNpOThzb3JDZzhQdDdoV2twWVJBSUNTSWFBRmdGdW9ZY09HK3ZQUFB4VVRFNk8yYmR2SzFkWFYzaVVCQUNSbFpXVnA1c3laV3JwMHFYeDlmVFZ5NUVpRmhZV1pyanM3Tyt1VFR6N1JsQ2xUdEhqeFl1M2J0MC85Ky9kWFNFaklIYW12cEVGSHIxNjk5TVFUVCtqVlYxKzFldjNzMmJQeThmRXgreWkxbTV1YkJnOGViREYzOU9qUmF0cTBxZHEyYld0eHpjM056ZlIxcDA2ZDlNb3JyNWhkTHd5ck1qSXl0SHo1Y2ozNjZLTWFNbVNJeFRwZHVuU3gycHU5ZnYzNmV2enh4ODNHc3JLeU5IMzZkRVZHUnVxUlJ4Nnh1T2VMTDc2d2ZNSC9YMGhJaUVKQ1FwU1JrYUVMRnk1WTdQWTdmdnk0Um93WW9iUzBORDM3N0xQcTFhdVh5cFVyWjVvZkZCUjBTejdHZmkvalo2aHMvUXhkeTlwTzhEVnIxdGpzMVZ2U0hyNEFnRHVIZ0JZQWJpRkhSMGUxYk5sU2E5YXMwZSsvLzY3V3JWdkx3Y0hCM21VQndIMXQ2OWF0bWpwMXFrNmNPS0hJeUVnTkdqVEk2c2QrRFFhRDNubm5IVld2WGwxZmZmV1YrdlRwbzQ0ZE82cG56NTd5OXZhMm1IOHJQaDdmcEVrVHVidTdsM2orcVZPbmRPblNKYXYzbnpwMVNuMzY5RkdMRmkzVXIxOC9sUzlmWHRMVjNZQ3RXN2UyV0d2MDZOR3FXcldxMVd2WGNuWjJ0dmt4Nlo5KytrbFpXVmw2NFlVWHJBWmsrZm41Vm5kUlZxdFd6ZUxqN2NuSnlabytmYm9hTm14bzlhUHYxd2UwVjY1YzBZd1pNL1RjYzgvSno4OVAwdFhkdDlPbVRkUE1tVE0xZHV4WWZmTEpKL0wzOTllZVBYdVVsSlNrbVRObktpUWtSTkhSMFZxN2RxMGFOR2lnYWRPbTZkZGZmN1c2R3hGWDhUTlU5bjZHcnRlOWUzZDE2TkNoeURuTGx5KzMya0toVUU1T2p0WHgvUHg4aTJzY2lnc0F0eFlCTFFEY1lxNnVybXJldkxrMmJkcWt1TGc0TldyVXlONGxBY0I5NmRpeFk1b3hZNFppWTJOVm9VSUZ2ZjMyMityU3BVdXhPeVU3ZE9pZ2V2WHFhZno0OFZxNmRLbFdyRmlobmoxN3FtZlBubWJ6YkIxd3RHL2ZQcTFkdTFZdnZmU1NLbFdxWkJxM2RzQlJreVpOMUtSSmt4dDhoZWIzKy9yNnFrMmJObHF5WkltT0hUdW1FU05HM05aMk83bTV1ZnJ0dDkvVXVuVnIxYWhSdytxYy9QejhFZ2M1eWNuSmtxU3FWYXVXYVA3eDQ4Y1ZIUjJ0OWV2WDY5MTMzelhyTzF1MWFsVTVPenRyK1BEaG1qeDVzbWs4SkNSRXUzYnQwcmh4NDlTcFV5ZEMyV0x3TTNUMy9BeDVlbnBhN1JONy9aeWlkT3pZMGVyNDk5OS9yKysvLzk1c2JNS0VDY1hXQkFBb09RSmFBTGdOL1B6ODlOQkREMm5QbmozeTh2SXkrd2dnQU9ET3lNN08xczZkTy9Yd3d3L3J6VGZmVks5ZXZUUjE2dFFTM3g4UUVLQkJnd1pwOXV6WmlveU10TGh1NjRBalgxOWYwKzdNdW5Ycm1zWWZmL3h4aTRPR3JQV3VMTTd4NDhjdDdnc05EVlZFUklUNjl1MHJmMzkvelpneFF5TkhqalFMSjI4MVoyZG56Wnc1VXlkT25OQ3dZY1AweGh0dm1JV3JScU5SUnFPeHhBSHR6cDA3SmFuRWZVdHIxNjZ0YWRPbWFmanc0Um83ZHF6T25qMXJlcGF6cy9QL1krKyt3NW84MjcrQmZ4UENEbHNFR1dJUkIrREFvaFNyaU9Mb28rTHNzTC9hcWEzVjF0SFdVY0NLMWxXY3JhdlVVVWRyYVIzVnlvTmFaYWhReElrNEVOUTZrS0dJb2lBZ21KQzhmL0J5UDhZa0VJYUMrdjBjaDBlVGE5MW5VcUp3Y3QzbmhSa3pabURNbURINCtlZWYwYng1Y3dBVnQ2OS84ODAzOFBmM3g5aXhZN1Vlc2tRVitCbDZkajVEUC8vOE0zNysrZWM2eGZONEdZZjc5KzlqeFlvVkdEaHdJRHAyN0tqUzUrTGlnc1RFeERwZGo0aUkvb2NKV2lLaUo2UnQyN2E0ZS9jdWtwT1RZV3BxS3R4K1NVUkVGYWZBbno1OUdqazVPWkRKWk5XTzc5cTFLMTU5OWRVYVhjUGQzUjBiTm15QWc0TURBR0Q4K1BGcVkySmlZcENlbnE2eFR5cVZJaUFnQUwxNjlhcFJmZExLNjkyOGVWTWx1U1NWU3RWdXhhNnFycW8yWjgrZXhkbXpaMVhhaGcwYkJrOVBUd0FWdHpyYjJ0ckMxZFVWQ29VQ2UvYnMwYnJXMWF0WHRTYTRLcE5uaFlXRnVIYnRtc1l4eHNiR2tFcWxPSGZ1SEVKRFE3Rml4UXFoL3JwY0xnZWcyNjNRUlVWRmlJbUpnVmdzeHV6WnN6RjU4bVNWSGJIYU5HM2FGRC84OEFQV3IxK1AxMTU3RFhGeGNTcDlvYUdoYU5HaUJRNGZQZ3dBYU5La0NXYk1tSUhPblR2WFM4M1pKVXVXMUhtTm1raEtTa0pTVWxLdDV2SXo5RC9QdzJmbzhSSmE5VkhpNFBGU0RhZFBud1lBK1ByNnd0Zlh0OHExaVlpb2JwaWdKU0o2Z254OGZIRHc0RUVrSlNVaElDQUE1dWJtRFIwU0VWR0RldkRnQVdKalkzSGh3Z1hZMk5qQXpjME5GaFlXMVNadnFydDFWNXZLUkE4QTRjQ2ZSMTI4ZUJIcDZla2EreXBwaTAxYnZjWW1UWnBBSXBIZzZ0V3JXc2VJeFdKSUpKSWFIOWJUdDI5ZkJBWUdhcjAxdkpLL3Y3OFFZMVVKckpTVUZLU2twR2pzcTB3dXhjYkdJalkyVnVzYVRaczJ4YlJwMHpCanhnd3NXclFJTTJmT0JQQy81Skl1WlFTV0wxK09vcUlpZlBQTk4waEtTa0pZV0JpeXNyTHd3UWNmVkR2WDBOQVE0OGFOMDlqWHVuVnJSRVpHQ2ttOWE5ZXVRYUZRMUZ0OStLZjU3M3BoWVNGc2JXMjEzZ3BmSFg2R0tqd1BueUdaVEthV3RLMlBFZ2VQTzNUb0VBQmc5ZXJWYU42OHVjclhBaEVSMVM4bWFJbUluaUE5UFQxMDY5WU5zYkd4K09lZmY5QzdkMi9od0FraW9oZU5RcUhBbjMvK2ljTENRZ3dhTkFpdFc3ZHU2SkRxUkZ1OXhrcmJ0bTNEdG0zYk5QYjE3dDBiUVVGQnd2TzB0RFFzWDc0YzA2Wk53MHN2dlZUbjJJNGNPWUltVFpyQXpjMU5MWUdWbkp5TXI3LytHZ0VCQVFnT0RxNTJyUjQ5ZW1EWXNHRXFiVjkrK2FYS2MxOWZYd3dlUEJpUmtaSDQ2NisvTUhUb1VHRm5kRlU3YUJVS0JWYXRXb1VEQnc2Z1Y2OWU4UGYzUjQ4ZVBXQnFhb3JObXpjak56Y1hreWRQMW5oNFVpV2xVb25Dd2tLMTVGTmVYaDVDUWtLZ1VDaUVuWUZuejU3RnlwVXJNWHo0Y0h6ODhjZlZ2dmJxZlBMSkozVmVRMWRMbGl5Qm01dGJqWGZCTm1iOERQMVBUVDVEcGFXbE1ESXlVbW1yanhJSGo3cCsvVHIrL3Z0dmRPM2FGYm01dVJnL2ZqeG16WnFGRGgwNjFOczFpSWpvZjVpZ0pTSjZ3b3lNak5DOWUzZkV4Y1hoOE9IRDhQZjNyN2VkTzBSRXo1SWpSNDRnTHk4UEkwZU9mS0lINzJpeWE5Y3VqZTNYcjErdnN0L1gxMWRyaVpxcFU2ZHF2VjVDUWdLT0hEbUM4ZVBIdzlqWVdLMi9XYk5tS3MvbGNqbHUzcnlKTDc3NEFyTm16VUtuVHAyMHJxMkxkZXZXb2FTa0JCRVJFU3J0Q29VQzRlSGhrRXFsR0R0MnJFNXIyZGpZb0YyN2R0V08rL2pqajNIMDZGSHMyN2NQZ3djUEZuWSthdHRCbTV1Ymk4V0xGeU1sSlFXZE9uWENsQ2xUQUZUc3Rwd3dZUUlNREF5d2ZmdDIzTDkvSDZHaG9WcXZtNTJkalRGanhtRDY5T2xDVzJwcUtyNzk5bHZZMk5nZ0xDd01DUWtKQUlCQmd3YkIxdFlXOCtiTnc1VXJWM2lRWnczd00xU2hNWHlHN3QrL0QxTlRVK0c1ZzRNRCt2WHJoeDQ5ZWdodHYvLytPNktqbzdGKy9YcWhMVDQrSHZ2Mzc2ODJqdno4Zk15YU5RdjYrdnFZTUdFQ2pJMk5FUklTZ3ErLy9ocFRwa3pScWZ3SUVSSFZEQk8wUkVSUGdZV0ZCWHg5ZllYVGgzMThmQm82SkNLaXArckJnd2M0ZXZRb3VuVHA4dFNUc3dDd2N1WEtXdlhiMmRscFRTNzE2OWRQNjNyVzF0WTRjdVFJcEZLcFdqS2pzTEJRN2RiNDl1M2JZK25TcFFnS0NrSklTQWkrK2VZYmRPdldyY3FZdGNuS3lrSkdSb2JhamowQTJMRmpCNjVkdTRhdnZ2b0tWbFpXQUNwdVkvN2pqeit3YU5FaXRmcWVOV0ZzYkl4NTgrYkIzdDRlWXJFWVpXVmxBS0R4enBINzkrOWo3Tml4S0NvcXdvQUJBekJod2dTMXc4RSsvZlJUbEplWDQ2Ky8vc0taTTJlMFh2ZkNoUXVReVdSbzJyUXBjbk56QVZRa2VWMWRYVEZqeGd5VlJCWlFrVEJjdW5RcElpSWlkQ3EvUUJYNEdhclFHRDVEdDI3ZGdvMk5qZkI4MDZaTjJMOS9QKzdldlN2c2NLMk13OW5aR1E4ZlBzVE9uVHN4WXNRSWpCdzVzc29ZVWxOVE1XL2VQTnk5ZXhmZmZ2c3RiRzF0QVFBTEZ5N0VqQmt6c0dEQkF1VGw1ZUh0dDkrdTllc2tJaUoxVE5BU0VUMGx6Wm8xZzVlWEYwNmRPZ1V6TXpPNHU3czNkRWhFUkUvTjFhdFhvVkFvNnVYVzQ5clFWcWR5MGFKRjJMOS9mNDNyV0ZhblU2ZE9zTGEyUm1Sa3BGcHk2YjMzM3NPZ1FZUFVickYvNmFXWHNIanhZa3laTWdWejVzeEJXRmdZdkx5OGFuenR5dDJpais2bUE0Q2NuQnhzM0xnUjN0N2U2TisvdjlBdWxVcng3Ny8vWXVuU3BWWHVWTldGaTR1TDhMaTB0QlNBNWdTdG1aa1p4bzBiQjZsVVd1VXQrK1BHallPZm41L0tRVkdQTzNmdUhFeE1UTkN5WlV2aDRDY1BEdzhFQndjalB6OGZKU1VsT0hQbWpNb3V6RmF0V21IbXpKbGFEM2NpZGZ3TU5ZN1AwTU9IRDVHWm1hbVMzTDV4NHdhV0wxOE9TMHRMYk55NFVlMlhIY2VQSDhlNmRldVFscGFHR1RObWFDd1pjdXZXTFd6Y3VCRXhNVEV3TnpmSC9QbnpWWFloR3hrWlllN2N1WmcrZlRwKy92bG5tSm1aMWVsMUVoR1JLdDVqUzBUMEZMbTV1Y0hOelEzbnpwMURWbFpXUTRkRFJQVFVGQlFVQUlDd0crdDVkUHYyYmVHeG5wNGVCZzBhaFBQbnp5TXhNVkZvejgzTlJVbEppZFpEazV5ZG5iRmd3UUwwNmROSE9GRytwZzRkT2dScmEydVYrWEs1SE45OTl4ME1EQXpVYml2Mzl2WkdZR0FnRWhJU3NIZnYzbHBkVTVPaW9pSUFVS3VWV2FsZnYzN1YxbE1WaVVSVkptZUJpZ1N0aDRlSFd2bWdqSXdNakJvMUN1Kzg4dzRPSERoUTVXNU5haHo0R1ZLbDZUT1VrcElDdVZ3dXhLWlFLTEJnd1FJOGZQZ1FVNmRPVlV2T0FrQzNidDN3M252dklURXhFWXNYTDRaU3FWUWJvNit2aitUa1pQVHQyeGZyMXEzVFdDTEMwTkFRYytmT3hWdHZ2WVcrZmZ2VzE4c2tJaUp3QnkwUjBWUG41ZVdGb3FJaUhEdDJEQ1ltSnJDMnRtN29rSWlJbnJqS2hNRHpka3Q1VVZFUjR1UGpzWHYzYmxoWVdHRCsvUGxDMy9EaHd4RVZGWVVmZnZnQmJtNXVzTE96RTI3VmI5dTJyZFkxVzdSb0lkUmpmZFNEQnc4QVFHdGlDZ0F5TXpOeCtmSmxCQVlHQ3VOS1NrcnczWGZmNGNLRkM1ZzllN1p3YTdSTUprTkJRUUVLQ2dyZzdlMk5mZnYySVR3OEhKMDZkWUs5dmIydzVzNmRPN0Z6NTg0YXZDc1ZMbDI2QkFCcXQ2TFhSdVZyZnp3Sm01K2ZqMnZYcnFGbno1NXFjMXEzYm8zWnMyZWp2THdjTmpZMnZIT2xrZUpuU0R0Tm42RTllL1pBSXBIZ2xWZGVBUUJzM0xnUnFhbXBlUC85OTlHeFkwZXRhNzMvL3Z1NGZmczI5dTdkQzJ0cmE3VUQ3c1JpTVZhc1dDSDhIVjM1U3pWTjNucnJMVHg0OEVBNHhJeUlpT3FPQ1ZvaW9xZE1KQkxCMTljWGNYRngrT2VmZjlDclZ5L2VKa1pFOUlUODg4OC91SFhybHRiK2pJd01BQlYxSmFzeWZQaHc0WEZoWVNFQVlPYk1tVGgrL0Roa01obWNuSnd3WU1BQWxUa21KaVlJQ2dwQ1VGQVFKaytlak5HalIyUExsaTNRMTlmWDZiYnI3T3hzNU9mbnc4aklDSEs1SEh2MjdBRUFOR25TUk91Y0F3Y09BQUM2ZCs4dXRFVkVST0RJa1NQUTE5ZkhtalZyOFAzMzM2TzR1RmlvYi9rb21VeUdoUXNYWXNtU0pVSnl5dFBURTc2K3ZpcmpIajh0ZnR1MmJjakx5ME96WnMxZ1ptYUd2THc4Yk5teUJSS0pCRzNhdEtuMnRUN3UvdjM3V0xwMEtjek16R0JzYkl4Ly8vMFhBTlJxbVo0OGVWS0k4VkhjM1ZkLytCbHFQSitoSzFldTRQRGh3K2pac3ljc0xDeHc0TUFCL1BISEgraldyUnZlZlBOTjVPYm13dExTRWdCdzhlSkZtSmlZcUZ4ajRzU0p1SDc5T3JadTNZcG16Wm9oTURCUTZIdmpqVGVxZmpPSmlPaUpZb0tXaUtnQjZPdnJ3OC9QRDNGeGNZaVBqMGRBUUlER0U0cUppS2h1SWlNamNlclVxV3JIaFllSFY5bGZtVnhTS3BWSVRrNEdVSEdZVG1CZ0lQcjA2WVBXclZ0cm5PZmw1WVZaczJZaExDeE0yQms0WXNRSXRZT3JORGx6NWd5V0xsMnEwdWJnNEtCUysvSnhzYkd4a0VxbEtqdnBCZ3dZZ09QSGo4UGEyaHJXMXRhd3NyS0NwYVVsckt5c1lHRmhBUXNMQzFoYVdzTFMwaEtMRnk5R1hGd2NkdS9lTFNSdldyZHVyWFlnME9QSnBiS3lNclVkZ29hR2hoZy9mcnh3a0ZKTm1KbVpJU1VsUmJqRld5d1dxOVg5QklDa3BDU0l4V0loZ2RXaFF3ZU1HemRPNSt1a3BxWWlQajYreHZHOVNQZ1phanlmb2NqSVNJakZZcnozM251UXkrV0lpSWhBbXpadEVCUVVoSktTRXJ6Nzdyc3E4eCt2M1N1UlNCQWFHb292di94UzdiREdrSkFRcmUrSk5qRXhNVGgyN0ZpTjV4RVJrVHFSVWxNQkdpSWllaW9LQ3d0eDRNQUJHQmtab1ZldlhzL2RyYjlFUkpVT0h6Nk1wS1FrVEo0OHVhRkRxYk5qeDQ2aHVMZ1lmbjUrR3VzOWFsSlFVSUNrcENTWW1KakF6OCt2eWx1c0t4VVdGdUxDaFF2Q2M2bFVpbGF0V2xWNXpjdVhMeU1yS3d2Ky92NDZ4Zlc0dTNmdklpb3FDbSsrK1NhTWpJeHcvUGh4Mk52Ync5blpXV1ZjVGs0T1RFMU5ZV0ZoQWFEaUZ2QmJ0MjZockt3TWNya2NFb2tFenM3T2FqdjRLbU8wc0xDb2NoZmpveFFLQlVRaWtjYjNiTisrZlVoTVRNVHMyYk5yOFdxQnFLZ29MRnUyREx0MzcyNzAvd1l2V2JJRVhidDJyYlp1NzdPQW42SGFmWVlLQ2dvUUZ4ZUhZY09HQWFnb0Q2RlVLb1U3c1RadDJvU0hEeDlDcVZUQzN0NGVyNzMybXNaRCtpclhCNENEQnc4aU9Ua1pYMzMxVlkxZmExM21FaEdSS2lab2lZZ2EySjA3ZHhBZkh3OXpjM1A0Ky92ci9JTUtFZEd6NUhsSzBCSTFoT2NwUVV0RVJFU3F4TlVQSVNLaUo4bkd4Z2F2dnZvcTd0MjdoOE9IRDBPaFVEUjBTRVJFUkVSRVJFVDBsREJCUzBUVUNOaloyZUdWVjE1QmJtNHVqaDA3QnQ3Y1FFUkVSRVJFUlBSaVlJS1dpS2lSY0hKeWdyZTNOekl6TTNVNmpJT0lpSWlJaUlpSW5uMHNkRWhFMUlpNHVycmk0Y09IT0h2MkxBd05EZUhwNmRuUUlSRVJFUkVSRVJIUkU4UUVMUkZSSTlPMmJWdVVsWlhoL1BuejBOZlhSK3ZXclJzNkpDSWlJaUlpSWlKNlFwaWdKU0pxaERwMjdJaUhEeC9pOU9uVEVJbEVhTldxVlVPSFJFUkVSRVJFUkVSUEFCTzBSRVNOVk9mT25hRlFLSkNTa2dLbFVzbWR0RVJFUkVSRVJFVFBJU1pvaVlnYUtaRklCQjhmSDRoRUlwdytmUm9BbUtRbElpSWlJaUlpZXM0d1FVdEUxSWlKUkNKMDZkSUZBSEQ2OUdrb2xVcTBhZE9tZ2FNaUlpSWlJaUlpb3ZyQ0JDMFJVU05YbWFRVmlVUTRjK1lNQURCSlMwUkVSRVJFUlBTY1lJS1dpT2daSUJLSjBMbHpad0RBbVRObm9GUXEwYlp0MndhT2lvaUlpSWlJaUlqcWlnbGFJcUpuUkdXU1ZpUVM0ZXpaczFBcWxYQjNkMi9vc0lpSWlJaUlpSWlvRHBpZ0pTSjZob2hFSW5oN2V3TUF6cDA3QjZWU0NROFBqd2FPaW9pSWlJaUlpSWhxaXdsYUlxSm5UR1dTVmlRU0lUVTFGVEtaREIwNmRJQklKR3JvMElpSWlJaUlpSWlvaHBpZ0pTSjZCb2xFSXJ6ODhzdVFTQ1M0ZVBFaVNrdEwwYVZMRjRqRjRvWU9qWWlJaUlpSWlJaHFnQWxhSXFKbmxFZ2tRc2VPSFdGa1pJUXpaODZnckt3TXI3NzZLaVFTL3RWT1JFUkVSRVJFOUt6Z1Zpc2lvbWRjbXpadDRPUGpnMXUzYnVIUW9VTW9LeXRyNkpDSWlJaUlpSWlJU0VkTTBCSVJQUWRjWEZ6UXZYdDNGQllXSWk0dURzWEZ4UTBkRWhFUkVSRVJFUkhwZ0FsYUlxTG5oTDI5UGZ6OS9TR1R5UkFYRjRkNzkrNDFkRWhFUkVSRVJFUkVWQTBtYUltSW5pUFcxdGJvMWFzWDlQVDBjUERnUWVUbDVUVjBTRVJFUkVSRVJFUlVCU1pvaVlpZU0yWm1aZ2dJQ0lDcHFTbmk0K09SbVpuWjBDRVJFUkVSRVJFUmtSWk0wQklSUFllTWpJelFzMmRQTkduU0JFZU9IRUZxYWlxVVNtVkRoMFZFUkVSRVJFUkVqMkdDbG9qb09hV3ZydzgvUHorNHVycmkvUG56U0VwS2dsd3ViK2l3aUlpSWlJaUlpT2dSVE5BU0VUM0h4R0l4dkwyOThmTExMeU1uSndkeGNYRW9MaTV1NkxDSWlJaUlpSWlJNlA5amdwYUk2QVhRc21WTCtQdjc0OEdEQjRpSmljR3RXN2NhT2lRaUlpSWlJaUsybCs0UUFBQWdBRWxFUVZRaUFoTzBSRVF2REZ0YlcvVHAwd2ZHeHNhSWo0L0g1Y3VYR3pva0lpSWlJaUlpb2hjZUU3UkVSQzhRVTFOVEJBUUV3TkhSRWNuSnlUaDU4aVFVQ2tWRGgwVkVSRVJFUkVUMHdtS0Nsb2pvQlNPUlNPRHI2d3RQVDA5Y3VYSUZodzRkUW1scGFVT0hSVVJFUkVSRVJQUkNZb0tXaU9nRkpCS0o0T0hoZ1ZkZmZSWDM3dDFEZEhRMDY5SVNFUkVSRVJFUk5RQW1hSW1JWG1DT2pvN28zYnMzREF3TWNPalFJWnc3ZHc1S3BiS2h3eUlpSWlJaUlpSjZZVEJCUzBUMGdqTTNOMGVmUG4zZzZ1cUt0TFEwSER4NEVDVWxKUTBkRmhFUkVSRVJFZEVMZ1FsYUlpS0NucDRldkwyOTBiVnJWeFFVRkdELy92M0l6czV1NkxDSWlJaUlpSWlJbm51U2hnNkFpSWdhRHljbkoxaFpXZUhvMGFNNGZQZ3czTnpjMEtGREIranA2VFYwYUZRUDVISTVNakl5a0plWGh3Y1BIcUM4dkx5aFE2S25RRTlQRDhiR3hyQzF0WVdMaXdza0VuNzdSMFJFUkVUVW1QQTdkQ0lpVW1GcWFvcWVQWHNpTlRVVjZlbnB5TXZMUTlldVhXRm1adGJRb1ZFZDVPZm40L3o1ODdDeHNZRzd1enVrVWlrVDd5K0k4dkp5RkJVVklTY25CMGVPSElHSGh3ZXNyYTBiT2l3aWVrNGtKeWNqTXpNVDdkdTNoNnVyYTBPSG82S29xQWgvL2ZVWDNOemM0T3ZycS9POGdvSUNXRmhZVkR0dXc0WU44UFQwaEkrUGowN3JSa1JFb0dQSGp2RDA5RlRydTNYckZtSmpZK0h2N3c4SEJ3ZWRZNjFQSlNVbE1ERXgwZGozNE1FREZCVVZ3ZGJXOWlsSFZiV1RKMDhpS3lzTFE0WU1BUUJrWm1iQzB0S1MzN2NTMFRPSENWb2lJbElqRm92UnZuMTdORzNhRk1lT0hVTjBkRFE2ZGVxRWwxNTZxYUZEbzFySXo4OUhhbW9xMnJWckJ5c3JxNFlPaDU0eVBUMDlXRmhZd01MQ0FuZnYzc1c1YytmZzZlbkpKQzBSMWRuNTgrY3hmZnAweU9WeURCOCtIT1BHamROcDNycDE2N0JseTVaYVh6YzZPbHFuY1dLeEdKR1JrVEEyTmthWExsMTArc1ZrZkh3OEZpMWFoQysrK0FLOWUvZXVjbXhFUkFTR0RSdW1VNEwyNHNXTDJMQmhBMTUvL1hXTkNkcjQrSGlzWDc4ZWJkdTJyVFpCdTJIREJrUkVSRlI3emNlOTg4NDcrT2lqajdUMmYvNzU1K2phdFN2R2pCbWoxaGNWRllVMWE5WlUrZDQvZVBBQWd3Y1BybkZjbXVqNi96ZzZPaHF4c2JFWU1tUUk1SEk1WnM2Y2lZS0NBbnoyMldmVi92OGpJbXBNbUtBbElpS3Q3T3pzMExkdlh4dzdkZ3duVHB4QVptWW12TDI5WVdwcTJ0Q2hrWTdrY2puT256L1A1Q3dCQUt5c3JOQ3VYVHVrcHFiQzE5ZVg1UTZJcU5ZeU1qSXdZOFlNU0tWU2VIdDdZOGVPSFhCMGRLeFJnbTdTcEVrMXVtWmlZaUpPbkRpaDBwYVdsb1pyMTY1cG5kT3FWU3NjTzNZTXExZXZydklYemYzNzl3Y0FkTzdjR1I0ZUhnZ0xDOFBWcTFjeGV2Um9pRVNpR3NXcHliNTkreUFTaVlTZG5vK0xqNCtIalkwTnZMeThkRjZ6SnUvZnNtWExxdXpQeU1oQVZsWVdQRHc4ZEY3emNVWkdSbGkvZnIxYSs3NTkrN0JseXhhVlBrMXRkU1dSU0xCbzBTS0VoWVVoTEN3TW1abVorUERERCt0dGZTS2lKNG5mbFJNUlVaV01qSXpnNStlSHExZXY0dlRwMDlpL2Z6L2F0MitQbGkxYjFzc1BMUFJrWldSa3dNYkdoc2xaRWxoWldjSEd4Z1laR1JsbzJiSmxRNGREUkRXZ1ZDb2JPZ1FBd0tWTGx4QWNIQXlaVElhRkN4ZWlUWnMya01sa1dMbHlKUURvbktRTkRBeXMwWFZ2M3J5cGxxQTljT0FBZHU3Y1dlM2M2c1pVSm1oTlRFd3diOTQ4TEZpd0FGdTJiSUdscFNWZWYvMTFGQmNYYTV3bms4bFFWRlNrMW01cWFncVJTSVM5ZS9jQ0FPTGk0dENzV1RPa3BLUWdKU1VGQU5DaVJRdTR1N3NqTXpNVGFXbHBhTk9tRGJadjM2NjJscDJkSFhyMDZLSFdYcFAzcjdvRTdhRkRoNFNkeHJVbEVvbmc3T3lzMWw1Wkx1TFJQazF0bW1oNmJ4OGxsOHRWeGhrYUdpSTBOQlJidDI1RlFFQ0EwRjVaajUySXFMRmlncGFJaUtvbEVvbmc2dW9LZTN0N0pDY240OVNwVThqTXpFVG56cDFaNDZ1Unk4dkxnN3U3ZTBPSFFZMk1nNE1EMHRQVG1hQWxlb2JvNit1am9LQ2dvY01RU2dDSXhXTE1temNQYmR1MkJRQUVCUVZCTHBkanhZb1Z5TXJLd3BneFk1N3FMdjIvLy82N1Z2TldyMTZ0bHJ5VlNDUUlDUWxCdTNidE1IRGdRQlFXRnVLTk45N1FPRDhxS2dwUlVWRnE3ZHUzYjRlRmhRV1dMbDBxdEJVVkZhazhIelpzR056ZDNiRjc5MjRBd0lVTEYzRGh3Z1cxdFh4OGZEUW1hRE16TTNWN2tkVlFLQlRZdTNjdmV2YnNpZE9uVCtQV3JWdHFZOUxTMGdCQTQyc0YvcGNzTGk0dVJuNSt2a3BmNWRmdG8vRnFhcXYwYU5KMjJMQmhPcjBHVGVQKytPTVA0WEdIRGgyd1pNa1NuZFlpSW1vSVROQVNFWkhPVEV4TTBMMTdkMlJrWkNBbEpRWDc5KzlIdTNidDBMcDFhKzZtYmFRZVBIZ0FxVlRhMEdGUUl5T1ZTbEZTVXRMUVlSQlJEVGc0T0doTW5EMHRwYVdsV0x0MkxTSWpJMkZyYTR1NWMrZXFIQXFtcjYrUFdiTm1ZZVhLbGRpNWN5ZFNVMU14ZGVwVXRHalI0cW5FcCt2QmwrKysreTRDQWdJd2F0UW9qZjIzYjk5R2t5Wk5WTW9SbUpxYUlpUWtSRzNzL1BuejRlUGpnejU5K3FqMVBWb09LakF3VU8xVys4cUViMUZSRWZiczJRTS9QejlNbno1ZGJaMGhRNFpBWDE5Zlk2emFYa05OSFQ1OEdMZHYzMGJmdm4yeFpjc1dIRDE2Vk90WWJUdHhLeE8waVltSldMUm9rY1l4bXVMVjFQWm8vVmxONy91aklpTWpjZTdjdVdySDhVNGlJbXJzbUtBbElxSWFjM0Z4Z2IyOVBVNmRPb1V6Wjg0Z016TVRYYnAwMGVuRVkzcTZ5c3ZMZGY2aGxWNGNlbnA2S0M4dmIrZ3dpS2dHT25ic2lNaklTRnk4ZUJHdFc3ZCtxdGMrZXZRb1ZxMWFoUnMzYnNEYjJ4dkJ3Y0VhLzgwWGlVU1lNR0VDV3Jac2lSOS8vQkZqeDQ3RndJRURNWExrU0kwSEUvYnQyN2ZPc1hYcDBxVkd2NGpNemMzRi9mdjNOYzdQemMzRjJMRmowYlZyVjB5YU5BbUdob1lBS25iVTl1clZTMjJ0K2ZQbnc5SFJVV1Bmby9UMTliVitqN1IxNjFhVWxwYmluWGZlMGZqdmRYbDV1ZGFkeUxvZXBBVm9mNitWU2lWKy9mVlhBSUNscFNYbXpwMnIwdi9nd1FPODlkWmJhTjY4T1M1ZXZBZ0hCd2Y4NXovL3dmLzkzLzlWZWIyZE8zY0s3K3UyYmR2VURoalQxTFpqeHc2RWg0ZXJyRlA1M2w2NmRBa3RXclJRUzFZZlBYb1U1ODZkUTlldVhXRmtaS1FXUjI1dUx1enM3S3FNbFlpb01XQ0Nsb2lJYXNYUTBCQyt2cjV3ZG5aR2NuSXlvcU9qNGU3dWpyWnQyekloU0VSRVZNOWF0V3FGTm0zYUlDWW1CcGFXbG1qYXRPa1R2K2FWSzFld1pzMGFuRHg1RWtaR1J2ajg4ODh4Wk1pUWF1K2FHVEJnQURwMDZJQ0ZDeGNpTWpJU2UvZnV4Y2lSSXpGeTVFaVZjZG9PdVVwTlRVVk1UQXplZi85OWxaMlBtZzRKNjlLbFM1M3FwajQ2MzliV0ZyMTc5OGF1WGJ0dzVjb1Z6SjQ5KzRtK3p6S1pESWNQSDBhdlhyM2c1dWFtY1V4NWVibldIYlQxVWVMZzBLRkR1SExsU3BYOUNvVUNQajQrdUhqeElqcDM3b3lEQnc5V202Q3RUN201dVpnMGFSSjhmSHdRR2hvS3NWaXNObWJYcmwwWU1XS0VTdHY2OWV1eGMrZE96Smd4QXo0K1BrOHJYQ0tpV21HQ2xvaUk2c1RSMFJHMnRyWTRmZm8wenA4L2o0eU1ESFRzMkJHT2pvNE5IUm9SRWRGenBYZnYzdmp6enoveDIyKy9vWFBuem5CMWRZV3RyUzBNREF5ZXlQWEt5c3B3NnRRcGRPdldEZVBHamNPNzc3NkxWYXRXNlR5L1diTm1DQTRPeG9ZTkcrRHQ3YTNXcisyUUsxdGJXOFRFeE1ETHl3dnQyN2NYMm52MjdLbDJXSmUybXFoVnljaklVSnYzMGtzdndkUFRFK1BIajRlOXZUM1dyRm1EdVhQbll2bnk1VFZlWDFmNit2cFl1M1l0YnR5NGdkRFFVSHo2NmFjcTN6OHBsVW9vbGNvblZ1S2dwS1FFYTlhc2dabVptY3F1NGtmdDNMa1QzYnQzaDRtSkNRREF6ODhQa1pHUlNFOVBGK29QYTVLZG5TM00wYlVHN2IxNzl6U3VaV2RuaHhFalJtRHo1czFZdG13WnZ2enlTN1V4VzdkdXhhQkJnNFJyYnQrK0hiLy8vanVjbkp6dzBrc3ZhWTJUaUtpeFlJS1dpSWpxek1EQUFGMjZkSUdMaXd0U1VsSncrUEJoTkczYUZGNWVYaXg3UUVSRVZFK01qWTN4emp2djRPalJvemh5NUFpT0hUdW04OXl1WGJ2aTFWZGZyZEgxM04zZHNXSERCamc0T0FBQXhvOGZyelltSmlZRzZlbnBHdnVrVWlrQ0FnTFFxMWV2R3RXcXI3emV6WnMzVlJLMFVxbFVyWnlCdHBxb1ZUbDc5aXpPbmoycjBqWnMyREI0ZW5vQ3FLZ1BhMnRyQzFkWFZ5Z1VDdXpaczBmcldsZXZYcTMyNEt6Q3drSmN1M1pONHhoalkyTklwVktjTzNjT29hR2hXTEZpaFpCa2xNdmxBS0ExUVZ2WEVnYy8vL3d6N3Q2OWl6Rmp4dURISDM5VTYwOU1UTVNWSzFjd2NlSkVuRDkvSGtCRnFZMm1UWnRpNjlhdENBME4xWG85VFY4UHV0YWcxZVQ5OTk5SFJrWUc5dXpaQXljbko3ejU1cHNxL1VWRlJWaXpaZzIrK09JTFJFUkVZTU9HRFhCMWRVVllXQmpyenhMUk00RUpXaUlpcWpkTm16WkYzNzU5Y2VYS0ZadzdkdzdSMGRGd2RYV0ZwNmVuVU1lTmlJaUlhazhzRnFOcjE2N3c4dkxDMWF0WFVWQlFBS1ZTV2UwOFoyZm5XbDJ2TWxrS1FEZzA2MUVYTDE1RWVucTZ4cjVLMnBLekR4OCsxTmplcEVrVFNDUVNYTDE2VmVzWXNWZ01pVVJTb3lRbFVKR29EQXdNMUZwZW9aSy92NzhRWTFWSjRKU1VGS1NrcEdqc3EwelF4c2JHSWpZMlZ1c2FUWnMyeGJScDB6Qmp4Z3dzV3JRSU0yZk9CUEMvQksyMkhkSjFMWEZnYUdpSTk5OS9IMDVPVG1wOWNya2M2OWF0UTd0MjdlRHA2U2trYUVVaUVRSURBN0Zod3dhTnUyaWJOMitPd1lNSFk4eVlNY0wzZmtlT0hNR21UWnZ3eFJkZm9FMmJObHJqT1gzNk5PTGo0elgyaVVRaVRKa3lCVmxaV1JwLytUOWd3QURzM3IwYjkrN2RRMkppSXRxM2I0L1pzMmZ6b0ZRaWVtWXdRVXRFUlBWS0pCS2haY3VXY0haMnh2bno1L0h2di8vaSt2WHI4UFQwUk11V0xUWFdEU01pSXFLYU1UWTJob2VIUjBPSFVTY0RCdzZzc24vYnRtM1l0bTJieHI3ZXZYc2pLQ2hJZUo2V2xvYmx5NWRqMnJScDlYSkwrNUVqUjlDa1NSTzR1Ym1wSllHVGs1UHg5ZGRmSXlBZ0FNSEJ3ZFd1MWFOSER3d2JOa3lsN2ZIYjlIMTlmVEY0OEdCRVJrYmlyNy8rd3RDaFF5R1R5UUJvMzBGYjF4SUhJMGFNZ0ptWkdVNmVQS25XdDNuelptUmxaV0hLbENscWZZTUhEOGJXclZ1eGJOa3lyRml4UWpqRUxETXpFNmFtcGhnNmRDaHUzYm9Gb0tLRzdvb1ZLeUNYeTZHdnIxOWxVdG5hMmhwRGh3NUZabVltcksydFlXcHFxdEp2WW1LQzhQQnc2T25wb2Fpb0NMLzk5aHNPSFRvRUFCZzllalNTa3BLUW1KaUlidDI2WWZyMDZWcmZOeUtpeG9nSldpSWllaUlNREF6ZzVlV0ZsaTFiQ3J0TExsKytEQzh2TDlqYjJ6ZDBlRVJFUkZRRHUzYnQwdGgrL2ZyMUt2dDlmWDFoWjJlbnNXL3ExS2xhcjVlUWtJQWpSNDVnL1BqeE1EWTJWdXR2MXF5WnluTzVYSTZiTjIvaWl5Kyt3S3haczlDcFV5ZXRhK3RpM2JwMUtDa3BRVVJFaEVxN1FxRkFlSGc0cEZJcHhvNGRxOU5hTmpZMmFOZXVYYlhqUHY3NFl4dzllaFQ3OXUzRDRNR0RoZDNEMm5iUTFyWEVnYll5VkNrcEtmajk5OS9SdjM5L29lekRvMHhOVGZIKysrL2p4eDkvUkhoNE9DWk1tQUNnK29UeHA1OStxbk84WDMzMUZmcjM3Ni9XcmxRcXNXUEhEdnoyMjI4b0xDd1UzaHVwVklxdnYvNGFRVUZCdUg3OU9vcUtpbGphZ0lpZUtVelFFaEhSRTJWbVpnWS9Qei9jdkhrVEtTa3BTRWhJZ0wyOVBkcTNidzlMUzh1R0RvK0lpSWgwc0hMbHlscjEyOW5aYVUzUTl1dlhUK3Q2MXRiV09ITGtDS1JTS1hyMzdxM1NWMWhZQ0hOemM1VzI5dTNiWStuU3BRZ0tDa0pJU0FpKytlWWJkT3ZXcmNxWXRjbkt5a0pHUm9iYXJsY0EyTEZqQjY1ZHU0YXZ2dnBLU0FBZU9uUUlmL3p4QnhZdFdsU25XK3FOalkweGI5NDgyTnZiUXl3V282eXNEQUNFVWdHWEwxOEdBTnk5ZTFmbHVhN3UzcjByekxHenM5TVlhMlptSnViTW1RTjdlL3NxRTlCRGhneEJmSHc4SWlNallXNXVqZzgrK0VBdFlSd1ZGWVZseTVaaCt2VHA2Tm16cDlvYTZlbnArUExMTCtIcDZZbEZpeFpWV2FkWXFWUWlOallXR3pkdVJHNXVMdHpjM0JBU0VvTG82R2loZkVTblRwMHdidHc0ckZxMUNwTW5UOGE4ZWZQVUV2bEVSSTBWRTdSRVJQUlUyTnZibzErL2ZyaDgrVEpTVTFNUkhSME5Cd2NIZUhwNk1sRkxSRVRVeUduYnJibG8wU0xzMzcrL3hyVmdxOU9wVXlkWVcxc2pNakpTTFVINzNudnZZZENnUWZqNDQ0OVYybDk2NlNVc1hyd1lVNlpNd1p3NWN4QVdGZ1l2TDY4YVh6c2hJUUZBUldtQ1IrWGs1R0RqeG8zdzl2WlcyZDBwbFVyeDc3Ly9ZdW5TcFZVZW5LVUxGeGNYNFhGcGFTbUEveVZvSDArWTZycUR0OUxldlh1eGQrOWVBRUJRVUpEYSszcjkrbldzWExrUzVlWGwrUGJiYjNIanhnMjFhenk2RS9lUFAvN0F4SWtUc1huelpsaGJXMlBRb0VGQzM1VXJWL0RUVHovQjJ0b2ErdnI2S0MwdGhaR1JrZEIvNmRJbGZQUE5OekEzTjhmWFgzK3ROVG1yVkNvUkh4K1BYMzc1QmRldlg0ZWRuUjJDZ29JUUVCQUFrVWlrOW5VM2RPaFFGQmNYWStQR2paZ3dZUUttVFpzR0h4K2ZHcjFQUkVRTmdRbGFJaUo2YXNSaU1WcTFhb1VXTFZyZzBxVkx1SGp4SXFLam8rSG82QWdQRHc4bWFvbUlpRjVndDIvZlJwTW1UUUFBZW5wNkdEUm9FRFp0MmlUVUZRV0EzTnhjbEpTVWFFM29PVHM3WThHQ0JkaStmYnZHMi9OMWNlalFJVmhiVzZ2TWw4dmwrTzY3NzJCZ1lLQldtc0hiMnh1QmdZR0lpb3JDM3IxN05kNmFYeHRGUlVVQUlDUTJseTlmcm5IY3BVdVgwS3BWSzVXMmh3OGZvcWlvQ05iVzFocm5QSHI0VzZYYzNGdzhlUEFBOCtiTlE0c1dMVkJZV0NnY3BwYWNuSXlFaEFTVnc5VnNiR3l3YU5FaUxGKytYQzNaYTJWbGhURmp4aUFoSVFHelo4K0ducDRlT25Ub2dGZGVlUVZ5dVJ5Yk5tMkNxYWtwRml4WUFGdGJXNDB4M3JsekI5T21UY1AxNjlkaFltS0MwYU5INC9YWFg2KzJ0dXpJa1NOaGJtNk9WYXRXWWZyMDZYanR0ZGN3YXRRb3JlOEZFVkZqd0FRdEVSRTlkZnI2K3ZEdzhFQ3JWcTJFUkcxMmRqWVR0VVJFUkMrWW9xSWl4TWZIWS9mdTNiQ3dzTUQ4K2ZPRnZ1SERoeU1xS2dvLy9QQUQzTnpjWUdkbmh6Tm56Z0FBMnJadHEzWE5GaTFhYUR6YzZzR0RCd0JRNWEzMG1abVp1SHo1TWdJREE0VnhKU1VsK082NzczRGh3Z1hNbmowYk5qWTJBQUNaVElhQ2dnSVVGQlRBMjlzYisvYnRRM2g0T0RwMTZxUlNiMy9uenAzWXVYTm5EZDZWQ3BjdVhRSUFvWnlEdTd1NzBDZVh5NUdRa0lEdDI3Zmo0c1dMbURwMXFrckppSFhyMW1IcjFxMW8yN1l0dW5Ycmh1N2R1OFBSMGJISzYzWHAwZ1grL3Y3QzZ6TTNOMGRnWUNDQWl2Y3VJU0ZCZUY3SndjRUJZV0ZoYW10WldWbGg4T0RCR0R4NE1PN2R1NGZvNkdoczJyUko1VUN5N3QyNzQvNzkrMUFvRkJvUGtiVzJ0b2Fob1NINjkrK1BVYU5HYWZ6K1VLRlFhSHd0Z3dZTlFvc1dMZkRkZDk5aDM3NTl5TW5Kd2RLbFM2dDgvVVJFRFlrSldpSWlhakJNMUJJUkVUVnUvL3p6RDI3ZHVxVzFQeU1qQTBCRmJkYXFEQjgrWEhoY1dGZ0lBSmc1Y3lhT0h6OE9tVXdHSnljbkRCZ3dRR1dPaVlrSmdvS0NFQlFVaE1tVEoyUDA2TkhZc21VTDlQWDFkU3Bka0oyZGpmejhmQmdaR1VFdWwyUFBuajBBSU96UzFlVEFnUU1BS3BLSGxTSWlJbkRreUJIbzYrdGp6Wm8xK1A3NzcxRmNYQ3pVaUgyVVRDYkR3b1VMc1dUSkVpSEI2K25wQ1Y5Zlg1VnhQLy84czhyemJkdTJJUzh2RDgyYU5ZT1ptUm55OHZLd1pjc1dTQ1FTdEduVFJoaVhrWkdCNk9obzdOKy9IM2Z2M2tXelpzM3cyV2Vmd2MvUFQyVzkxMTU3RFVaR1JvaVBqOGU2ZGV1d2J0MDZ0R3JWQ2oxNzlrVFBuajNSdEdsVGphKy9NamxiVnpLWkRCa1pHVWhMUzhPcFU2ZHcvUGh4bEpXVm9XM2J0dkR6ODBOeWNqSU9IanlJMk5oWVNLVlNkT25TQmI2K3Z2RHg4UkZxNDRwRUl2end3dzhxaDZRVkZSVkJvVkJBS3BYaXpwMDdTRTFORlVwQVBLNTkrL1pZdTNZdGZ2bmxGNVd2UHlLaXhvZ0pXaUlpYW5CVkpXcmJ0R2xUYno4c0VCRVJVYzFFUmtiaTFLbFQxWTRMRHcrdnNyOHlRYVpVS3BHY25Bd0FTRTFOUldCZ0lQcjA2WVBXclZ0cm5PZmw1WVZaczJZaExDeE0yRjA3WXNRSW1KcWFWaHZUbVRObjFIWk5Pamc0VkZtQ29ESmgyTEZqUjZGdHdJQUJPSDc4T0t5dHJXRnRiUTByS3l0WVdsckN5c29LRmhZV3NMQ3dnS1dsSlN3dExiRjQ4V0xFeGNWaDkrN2R3bTdUMXExYjQrMjMzMWE1enVNSjJyS3lNclZkdG9hR2hoZy9mcnh3R05ucTFhdXhmZnQyaU1WaWVIdDdZK0RBZ1hqMTFWYzE3Z2gyZG5iR3UrKytpM2ZmZlJmWHJsMURURXdNb3FPanNYYnRXa1JIUjJQTm1qVlY3aVN1alljUEh5STBOQlE1T1RtNGRlc1d5c3ZMQVFCT1RrNElEQXhFUUVDQVVJcmhyYmZlUW1GaElSSVRFM0hvMENIRXg4Zmp3SUVETURRMHhDKy8vQ0tVSTNnME9Rc0FwMDZkd3V6WnMxWGFldlhxcFRVbVUxTlRqQnMzcmo1ZkpoSFJFOEVFTFJFUk5ScmFFclZXVmxad2MzT0RzN016OVBUMEdqcE1JaUtpRjhiQ2hRdnJkVDJSU0lTSkV5ZWl1TGdZZm41K2tFaXEvNUhVMTljWG16WnRRbEpTRWt4TVROUjJpMnJUclZzM2xkMnlVcWtVclZxMXF2S2FvYUdoeU1yS1Vobmo0T0NBMWF0WDYzVE5zV1BId3NuSkNYMzY5QUVBeko4L1g2WGNRYVhLR3F5VmhnOGZqdTdkdTZPc3JBeHl1UndTaVFUT3pzNHdNVEVSeGdRRUJNRE16QXo5K3ZXcmNoZnc0MXEwYUlHUFAvNFlvMGFOUWxKU0Vzek16RlNTczJLeFdHT0pnWm95TURDQWs1TVRqSXlNMExOblQ3aTV1Y0hEdzBOcnJPYm01dWpmdnovNjkrK1Bnb0lDSkNRa1FDYVRWVmtyMXQzZEhZTUhENFpjTG9kSUpJS0xpNHZhem1zaW9tZVJTS2xVS2hzNkNDSWlJazNrY2ptdVhidUdmLy85Ri9mdjM0ZWhvU0ZjWFYzUnNtVkxHQnNiTjNSNHo0U1ltQmpoaDBTaVJ6M3RyNDNEaHc4aktTa0preWRQZm1yWEpDSWlJaUo2Rm5BSExSRVJOVm9TaVFSdWJtNXdjM05EYm00dS92MzNYNlNscFNFOVBSMk9qbzVvMWFwVmpYYVFFQkVSRVJFUkVUVTJUTkFTRWRFendjN09EbloyZGlndUxzYmx5NWR4NWNvVlpHVmx3ZExTRW01dWJtamV2RG5MSHhBUkVSRVJFZEV6aHdsYUlpSjZwcGlhbXFKRGh3N3c5UFJFUmtZRy92MzNYNXc0Y1FLblQ1K0drNU1UWEZ4YzBLUkprM28vK0lLSWlJaUlpSWpvU1dDQ2xvaUlua2w2ZW5wd2RYV0ZxNnNyOHZMeWNPWEtGV1JtWnVMcTFhc3dOalpHOCtiTjRlTGlBZ3NMaTRZT2xZaUlpSWlJaUVnckptaUppT2laWjJ0ckMxdGJXOGpsY3VUazVPRDY5ZXU0ZVBFaUxseTRBQXNMQ3pSdjNoek5temRYT1FtWmlJaUlpSWlJcURGZ2dwYUlpSjRiRW9sRVNNYVdsWlVoS3lzTEdSa1pPSHYyTE02ZVBRdGJXMXMwYjk0Y1RrNU9NREF3YU9od256dHl1UnpidG0yRFRDYURvNk1qZXZmdTNkQWgxY21WSzFld2RldFdPRG82NHIzMzNxdlZHdG5aMlhCMGROUjV2Rnd1eDZ4WnN3QUFjK2ZPcmRVMWlZaUlpSWpvMmNJRUxSRVJQWmNNRFEzUnNtVkx0R3paRXNYRnhiaCsvVHF1WDcrT2t5ZFBJams1R1RZMk5yQzN0MGV6WnMxZ2FXblowT0UrRjVZdlg0NjllL2NDQUxwMDZZS2VQWHZXNnVDMlVhTkcxV3RjNjlldnI5VzhyS3dzeE1iR3d0RFFFQU1HRElDTmpVMk41bS9ldkJrUkVSSDQ4c3N2MGJkdlg1M21LQlFLSEQxNnREYmhFaEVSRVJIUk00b0pXaUlpZXU2Wm1wckMzZDBkN3U3dXVIZnZIckt6czNIanhnMmNPM2NPNTg2ZGc1R1JrWkNzdGJPemc3Nitma09IL015SmpJekUzcjE3SVJhTFlXSmlndVBIajJQcDBxV1lNbVZLalE5c3k4ek1mRUpSMWt5UEhqM2c3dTZPdExRMGJObXlCWjk5OWxtTjVvdEVJc2hrTWl4Y3VCQ1ptWm40NktPUGVIZ2RFUkVSRVJHcFlZS1dpSWhlS0phV2xyQzB0SVNucHlkS1MwdVJtNXVMR3pkdUlDY25COWV1WFlOSUpJS05qUTJhTldzR2UzdDc3cTdWUVh4OFBNTER3d0VBbjMvK09kcTBhWU5wMDZaaC8vNzlNRGMzeDZlZmZscmpOZlgxOWJGbno1NDZ4YVZ0MTZwY0xzZVlNV04wV3FPd3NCQUE4Ti8vL2hjblRweW9kdnlhTldzZ2tWUjhlelZ5NUVoWVdscGkyYkpsK1AzMzMzSHIxaTFNbVRKRjZDY2lJaUlpSWdLWW9DVWlvaGVZa1pFUlhGeGM0T0xpQXFWU2lUdDM3dURtelp1NGNlT0dVTGZXeU1nSU5qWTJ3aDhySzZ0YTNiYi92TnEvZnorV0xGa0NoVUtCWWNPR1lmRGd3UUFxNnFjR0J3ZGorL2J0eU0vUHgrVEpreHROM1YrRlFsSGpYYnB5dVZ5bk9RcUZRdVg1d0lFRFlXeHNqQVVMRmlBMk5oYnQyclZEWUdCZ2phNU5SRVJFUkVUUE55Wm9pWWlJVUhFN2VwTW1UZENrU1JPMGE5Y09wYVdsdUhuekpuSnpjM0huemgxa1oyY0w0eXd0TFdGdGJTMGtiYVZTYVFOSDN6QzJiOStPTld2V1FLbFVvbS9mdmhnN2RxelExNzU5ZTh5Wk13ZXpaczFDWEZ3Y2NuSnk4TzIzMzhMYTJyb0JJMVlYSFIxZEwrdFVWV00ySUNBQUVva0VwMDZkd3NDQkF3RUFFeVpNUUhwNmVxM1hySys0aVlpSWlJaW80VEZCUzBSRXBJR1JrUkZhdEdpQkZpMWFBQUJLUzB1Um41K1BPM2Z1SUQ4L0h4a1pHYmg4K1RJQXdNREFBRFkyTnJDMnRvYVZsUlhNek14Z2FtcjYzTlliTFNvcXd0S2xTNUdRa0FBQUdEWnNHTWFORzZmMmVqdDE2b1JseTVaaHhvd1pTRTlQeDVneFkvRHBwNS9xZkdCV1kxUldWb2EvLy80YkFEQmt5QkNkNS9YbzBRTTlldlFRbnR2YjI2TzR1Rmh0bkZLcFJGWldGZ0RBMmRtNWp0RVNFUkVSRWRHemdBbGFJaUlpSFJnWkdjSEJ3UUVPRGc0QUtoSnBoWVdGdUhQbmpwQzB2WEhqaGpCZUxCWkRLcFhDM053Y1ptWm1LbitlNVVQSTB0TFNNRy9lUE9UbTVrSWtFbUhVcUZGNCsrMjN0WTV2MGFJRlZxNWNpVysvL1Jabno1N0Z3b1VMc1cvZlBreWFOT21aVEVBV0Z4ZGo1Y3FWQUtwTzBCWVhGK1BQUC8vRWlCRWpZR2hvcU5ZL2ZmcDBqZk1lUG53bzdMSmR2MzU5UFVSTVJFUkVSRVNOSFJPMFJFUkV0U0FTaVdCaFlRRUxDd3U0dXJvQ0FHUXlHUW9LQ25ELy9uM2hUMEZCQWJLenM2RlVLb1c1eHNiR1FyTFcxTlFVUmtaR01EUTBoSkdSa2ZDNHNlMitMU3dzeE1hTkc3Rjc5MjRvRkFwWVdWa2hKQ1FFWGw1ZTFjNjFzTERBa2lWTHNIWHJWbXphdEFtblQ1L0dKNTk4QW45L2Y3ejU1cHR3YzNOVG15T1R5WjdZVGx0OWZYMTgvLzMzOWJwbTVYcVZ5ZmZGaXhmam4zLytRVUpDQXI3NTVodTR1TGpVNi9XSWlJaUlpT2o1d1FRdEVSRlJQZEhYMXhmcTJENUtvVkNndUxnWTkrL2ZSMkZob1pDOHpjek14TU9IRDlYV0VZbEVNREF3RUJLMmp5WndEUTBOb2FlbkI3RllyTk4vNjBxaFVDQXFLZ29iTjI3RS9mdjNBUUJlWGw0SURnNnVVVDFaa1VpRUVTTkc0SlZYWHNIaXhZdHg0Y0lGeE1YRklTNHVEajQrUHBnelp3N0VZckhLZUNjbnB5clh2SHYzTG9xS2ltQmxaYVd4RHJDMlE3MUVJaEhhdFd1bmMreTZlSHk5VHo3NUJKbVptYmgyN1JyR2p4K1BLVk9td04vZnYxNnZTVVJFUkVSRXp3Y21hSW1JaUo0d3NWZ3M3Sml0TEpGUVNTNlhvNnlzREtXbHBXcC9LdHR2Mzc2TjB0SlNsSmVYMS9qYVZqejdMVjRBQUNBQVNVUkJWRlpXZFlwZExwZmp2Ly85TCs3ZnZ3OHpNek44OHNrbnVIanhJcVpNbVZMck5aVktKVUpDUXJCeDQwYms1T1RBdzhOREpUa0xBQktKcE5wYi9EZHYzb3hObXpaaDZOQ2hlT2VkZDlUNmQrellVZXNZNjhyQndRSExseS9IbkRsemNPTEVDY3lkT3hkNWVYbDQ0NDAzR2l3bVRaWXNXZExRSVJBUkVSRVJ2ZkNZb0NVaUltcEFFb2tFRW9rRXBxYW0xWTZWeVdSNCtQQWh5c3ZMb1ZBb2RQcXZ0bDJrdWpJd01NRFVxVk94YTljdWpCa3pCaFlXRmtoTVRLenp1cjE2OVlLZm54L2k0dUlRRUJCUXF6WHM3T3dBQUxtNXVScjdodzhmcnJHOXZrb25hRnRuOCtiTnNMT3pnNG1KQ2ViTm00ZGx5NVloS1NrSjNicDFxNWZyMXFmcWRpblhwOHJEejRpSWlJaUlTQlVUdEVSRVJNOElmWDM5R2g4d1Z0ZEVLZ0MwYnQwYVU2ZE9GWjdQblR0WDY5aktwR1ZFUkFSc2JXMnJYRmNpa2FCZnYzNjFqcXZ5a0xIczdPeGF6YXVOOHZKeTVPVGtWTG5PbzZVbHhHSXh2dnp5UzN6d3dRZENTWWhSbzBacFhmL1JXc1ZWalFPQTRPQmd0R3JWU3VmWU5Sa3hZa1NkNXRmRTRjT0hrWlNVOU5TdVIwUkVSRVQwckdDQ2xvaUlpSjVKTGk0dUVJbEV1SHIxYW8zbVZWYzZvU3I1K2ZsQ1VyTW02enhhcjFmWHBIbDE0OHJLeW5TK1BoRVJFUkVSTlY1TTBCSVJFVkdqSTVmTHE5MUJXcW13c0JBZmZmUVJSQ0pSbGVNbVRKaUFUcDA2cWJRcGxVcXNXN2NPYmRxMFFZOGVQV29kYjFWeWMzTlJWRlNFbGkxYkFnQ2lvNk0xamx1d1lBRmlZbUxRckZrenJGMjdGb2FHaGs4a0hpSWlJaUlpYWx5WW9DVWlJcUpHUjZsVTFxZzhneTcxVFV0S1N0VGFZbU5qc1hYclZvaEVJb3dkTzFacjNkcTYyTDE3TjM3Ly9YY0VCZ1ppMHFSSkdzZWtwYVVoTmpZV0FEQng0a1FtWjRtSWlJaUlYaUJNMEJJUkVaSE9mdjMxVjhURXhGUTc3c3N2djFTcHhhckpwazJidFBicDYrdGp6NTQ5MVY0bk5qWVdZV0ZoOFBQelEyaG9hTFhqSDllblR4OWtaV1hodDk5K1EzaDRPUEx5OHZEcHA1L1dlSjJxL1BQUFB3QXFTakpvb2xRcXNXclZLaWlWU3ZUcDB3ZWRPM2RXNlV0TFM0T0hoMGU5eGtSRVJFUkVSSTBIRTdSRVJFU2tzM3YzN2dtSFpGVWxOemYzS1VRRHZQTEtLNUJJSkRoMjdCaEtTa3BnWW1LaU5xYTR1QmltcHFaYTEvand3dzhobFVxeGV2VnFiTisrSGFXbHBaZzRjV0sxSlJOMGtabVppY3pNVEloRUlxMGxGUDc4ODA5Y3VIQUIxdGJXK1B6eno0VjJ1VnlPeVpNbjQ4S0ZDL2orKysvaDd1NWU1M2lJaUlpSWlLanhZWUtXaUlpSWREWmh3Z1JNbURCQmEzL2Z2bjBCQUJFUkViQzF0WDNpOFVpbFVyejg4c3M0ZHV3WTl1L2ZqNkZEaDZxTkdUVnFGSm8zYjQ3Um8wZWpiZHUyR3RkNTQ0MDNvS2VuaHg5Ly9CRlJVVkdReStYNDZxdXY2cHlrcmR3OTYrbnBxWEpRV0tXY25CeHMzTGdSQURCNThtUklwVktoVHlLUndNUERBK2ZQbjBkWVdCaCsrdWtuR0JzYjF5a2VJaUlpSWlKcWZNUU5IUUFSRVJGUlhWVFdqZDJ5WlF0a01wbEtYMGxKQ2ZMejg1R1Nrb0xpNHVJcTF4azJiQmhHang0TkFDZ3JLNE5Db2FoemJBa0pDUUFBUHo4L3RUNjVYSTd2dnZzT1pXVmxHREprQ0h4OGZOVEdmUFRSUjNCMmRrWk9UZzVXcmx4WjUzaUlpSWlJaUtqeFlZS1dpSWlJbmdrRkJRWFl1blVySGo1OHFOTHU3ZTBOTnpjMzNMNTlHeHMyYkZEcHUzejVzdkRZemMydDJtdTgvZmJiK09hYmJ4QWNIRnh0RGQzcVpHZG40OUtsU3dDQTd0MjdxL1FwbFVyODhNTVBTRTlQaDZ1cks4YU1HYU54RFFNREEyRW43Lzc5KzVHWW1GaW5tSWlJaUlpSXFQRmhpUU1pSWlKcXRKUktKVTZkT29XLy8vNGJDUWtKa012bHdvN1pSMDJjT0JHVEprM0M5dTNiNGVucGlXN2R1Z0VBVHA0OENRQndkbmFHaFlXRlR0ZjA5L2ZYMmxkWVdBZ0FFSXVyL3gxM2JHd3NBS0IxNjlabzJyU3AwSDczN2wwc1c3WU1pWW1KTURVMVJXaG9LR1F5R1FvS0NsQmNYSXlpb2lJVUZCVGczcjE3dUhmdkhnb0tDbUJ1Ym82Q2dnSXNXN1lNN2R1M2g3bTV1VTZ2aFlpSWlJaUlHajhtYUltSWlLaEtaV1Zsd3EzL3VwbzBhWkpPU1V3QTJMeDVzL0M0cUtnSUFLQlFLQkFlSG82REJ3OGlQejhmQUNBU2llRGw1YVZ4RFhkM2Q3ejk5dHY0L2ZmZk1YZnVYRXljT0JIdTd1Nklpb29DVUhHWVdFMlZscGJDeU1oSWVGNVNVb0pmZi8wVkFHQnZiMS90L01vRTdlTzdaMCtjT0NIc2hIM3c0QUUrK3VnaktKVktuV0s2ZS9jdVZxNWNpWkNRRUozR0V4RVJFUkZSNDhjRUxSRVJFVlZKb1ZBZ056ZTNSblB5OHZKcWRhMGRPM1lBQU1yTHk0WEhMVnUyUko4K2ZSQVFFS0R4b0sxS28wYU53djM3OXhFVkZZV2xTNWNLN1dLeEdBTUhEcXh4TEo5OTlobXlzckpnWkdRRVBUMDlGQmNYQzRuVVBuMzZWRGszUFQwZE9UazVBQ0RzNXEzVXMyZFByRjY5R2dVRkJWQXFsVEEzTjRlVmxSV3NyS3hnYVdrSlMwdEw0YkdGaFlYUWR1N2NPU3hhdEFnSERoeUF2NysvMnJwRVJFUkVSUFJzWW9LV2lJaUlxbVJzYkl6bzZPaW5jaTBmSHg5czNyd1pwcWFtNk51M0wvN3puLy9BMWRWVjUvbVRKazNDU3krOWhGOS8vUlgzN3QyRFJDTEJ1SEhqNE9Ua1ZPTlkzTnpja0oyZGpiS3lNZ0NBbnA0ZUhCMGQwYnQzYjd6NTVwdFZ6aTB2TDRlWGx4ZnUzcjJMNXMyYnEvVHA2K3RqMWFwVjBOZlhoNldscGM0N2pSMGNIQkFiRzR2TXpFeUlSS0lhdng0aUlpSWlJbXFjUkVwZDc2a2pJaUtpWjA1TVRFeTF1ejBibTJQSGpxRmp4NDR3TkRTczlSb0toUUk1T1Rtd3RMU0VWQ3F0eCtocVJpNlhReUtwdjkrSDM3bHpCNmFtcGlxbEYycnJhWDl0SEQ1OEdFbEpTWmc4ZWZKVHV5WVJFUkVSMGJPQU8yaUppSWlvVWZIeDhhbnpHbUt4dUZhN1p1dGJmU1puQWNER3hxWmUxeU1pSWlJaW9vYW4yejExUkVSRVJFUkVSRVJFUkZUdm1LQWxJaUlpSWlKNmpxU2xwZUdYWDM1UmF5OG9LTUFQUC95QXdzSkN0YjdmZnZzTkowK2VmQnJoVlNrNU9SbTdkdTNDbFN0WEdpeUdnb0lDbmNadDJMQUJ4NDRkcTNLTVFxRkFVVkZSbFdQeTgvT3haY3NXM0x0M1QrY1luNWJObXpjak9EaTQxb2QvRWhHUmJsamlnSWlJaUlpSTZEbVNscGFHWDMvOUZlKy8vNzVLZTNsNU9SSVRFNUdYbDRlNWMrY0tCdzZlT1hNR216WnR3dWpSbytIdDdhMHk1L2p4NDNqdzRJSGFOWHIwNklITGx5L2ozTGx6MWNiVHYzOS9HQmdZVkR2dS9QbnptRDU5T3VSeU9ZWVBINDV4NDhaVk93Y0ExcTFiaHkxYnR1ZzBWcE5IRDhLTWo0L0hva1dMOE1VWFg2QjM3OTVWem91SWlNQ3dZY09xTE0zejAwOC9JVDQrSHRPbVRjUExMNytzY2N4dnYvMkd5TWhJTkcvZUhGMjdkcTNkaXdDd2E5Y3VyRnk1c3RweEVSRVJzTFcxclhiY2I3LzloazJiTmtFa0VpRThQQndoSVNIMVhycUhpSWdxOEc5WElpSWlJaUtpRjRDMXRUV21UWnVHeFlzWDQ5YXRXN0N6czBOUlVSSEN3c0xRcmwwN3ZQWFdXMnB6VnE1Y2laeWNITFgyNk9ob0pDY25ZODJhTmJDeXN0SjR2WWNQSDZLNHVCZzllL2FzTmtHYmtaR0JHVE5tUUNxVnd0dmJHenQyN0lDam95TUdEeDZzOCt1Yk5HbVN6bU1CSURFeEVTZE9uRkJwNjl5NU16dzhQQkFXRm9hclY2OWk5T2pSUWlLN052N3puLy9nMkxGakNBb0t3dHR2djQwUFAvd1FZdkgvYm1UTnpNekVuajE3MEsxYnQycVRzMmxwYVpnNGNhTEd2clZyMXdxUFAvendRNDN2OThXTEYzSHc0TUZxWTFZcWxWaXpaZzIyYjkrT045NTRBeSsvL0RLKy9mWmJCQWNISXpRMEZHWm1adFd1UVVSRU5jTUVMUkVSRVJFUjBYTXNOallXWVdGaEttM3Z2dnV1eXZPOHZEejA2OWNQQURCMTZsVGg4YVpObTFUR2JkdTJEV3ZXckZGcDI3cDFxODdYMWVUU3BVc0lEZzZHVENiRHdvVUwwYVpORzhoa01tRTNxSzVKMnNEQVFKM0dWYnA1ODZaYWd0YkV4QVR6NXMzRGdnVUxzR1hMRmxoYVd1TDExMTlIY1hHeHhqVmtNcG5HRWdhbXBxWVFpVVJ3ZFhYRnFsV3JNSC8rZlB6KysrK3d0cmJHMEtGRGhYR3JWcTJDb2FFaEpreVlJTFJsWm1ZS3UzaGRYVjJGZGx0YlczejQ0WWNxMTdsMDZSSVNFeE9ocDZjbnRBMFpNZ1JTcVZRdHB2Mzc5MWVib0Mwb0tNQ0NCUXR3NHNRSmZQamhoeGc1Y2lRQUlDd3NES0dob1JnM2JoeUNnb0xRcmwyN0t0Y2hJcUthWVlLV2lJaUlpSWpvQmJCKy9YcmhjVkZSRVNaT25JZ3BVNmJBdzhORGFCODFhdFJUamFteXBJQllMTWE4ZWZQUXRtMWJBRUJRVUJEa2NqbFdyRmlCckt3c2pCa3o1cW5kWGkrUlNCQVNFb0oyN2RwaDRNQ0JLQ3dzeEJ0dnZLRnhiRlJVRktLaW90VGF0Mi9mRGdzTEN3QVZ5ZG81YytaZzkrN2RHRGh3b0REbTc3Ly94c21USnpGMTZsVFkyTmdJN1RZMk5zalB6OGY4K2ZPRkJDNEFOR25TUkVpWVZ0cXlaUXNTRXhOVjVsZmF0Mjhmd3NQRDhldXZ2K3EwNi9YZ3dZTll1WElseXN2TE1YUG1UQmdZR0NBNE9CamZmdnN0MnJWcmg1OSsrZ2x6NXN6QlYxOTloY0RBUUh6d3dRZkNheVFpb3JwaGdwYUlpSWlJaU9nNWNPVElFUlFXRmlJOVBSMUF4WTVKQU1MdVNpY25KMFJFUk9DMTExNkR1Yms1Z0lwZG1VNU9UbGk2ZENtR0RSdFdxK3RtWm1acWJMOXo1NDdXT2FXbHBWaTdkaTBpSXlOaGEydUx1WFBucXV3VzFkZlh4NnhaczdCeTVVcnMzTGtUcWFtcG1EcDFLbHEwYUZHckdIVjErL1p0TkduU0JDS1JDRU9HREFGUWtXQU5DUWxSR3p0Ly9uejQrUGlnVDU4K2FuMm1wcVlBS2tvM3VMaTRRQ3dXWTlDZ1FVSi9kblkyd3NQRDBiMTdkMkczY2lVVEV4TjgvZlhYbUR4NU1sYXZYcTFTMXFDa3BBUVpHUmx3ZDNjSEFOeTZkUXNtSmlZd01URlJpMEVtazZHNHVCZ0toYUxLMTV5V2xvWjE2OWJoekpremVQbmxsekY1OG1RMGJkb1VxYW1wT0hYcUZCWXZYb3lRa0JBMGJkb1UzMy8vUFg3OTlWZHMzYm9WTVRFeEdEUm9FQVlQSGd3N083c3FyMEZFUkZWamdwYUlpSWlJaU9nNThNc3Z2K0RTcFV2QzgwV0xGZ0dvMkkwS0FDS1JDQ2twS1VoUFQ4ZVVLVk9FY1gvLy9UZjI3ZHVIL3YzN3E2MFpFeE9EQlFzV1ZIbmRtdTY2UFhyMEtGYXRXb1ViTjI3QTI5c2J3Y0hCR25kaWlrUWlUSmd3QVMxYnRzU1BQLzZJc1dQSFl1REFnUmc1Y2lTc3JhM1Z4dmZ0MjdkR2NUd3VOemNYWThlT1JkZXVYVEZwMGlSaDU2cEVJa0d2WHIzVXhzK2ZQeCtPam80YSs0Q0szYlhMbHkvSHNHSERNR3JVS0dHOXUzZnZZdGFzV1pCS3BaZzhlYkxLSEpsTWhyS3lNdGpaMmVIVlYxL0ZmLy83WDNUcjFrMDR2TzJubjM3QzRjT0g4Y3N2djhERXhBVFoyZGx3ZG5hdTFldTlkT2tTZnY3NVo1dzhlUkxXMXRZSUNncFNPUmpOMDlNVG8wYU53dHExYStIcjY0dUFnQUJJSkJKODlORkg2TjI3TjFhdFdvV3RXN2RpMjdadEdEbHlKRDc0NElOYXhVRkVSRXpRRWhFUkVSRVJQUmQrL1BGSEFNQ09IVHNRSGg2TzZPaG9BQlcxWUN0Tm5EZ1J3Y0hCS0Nnb0FGQnhJTlN1WGJ2dzFsdHZxWlE2cUhUbnpoM1kyZGxoN3R5NUFDcHVtOSsrZlR1QWlnT3dmSDE5aFFUaHJsMjdoQjJ2VXFrVUpTVWx1SFBuam5CNy9aVXJWN0JtelJxY1BIa1NSa1pHK1B6enp6Rmt5SkJxRCtFYU1HQUFPblRvZ0lVTEZ5SXlNaEo3OSs3RnlKRWoxVzczMTNaSTJQOWo3NzdEb3JpNlA0Qi9sNmJBSWwwUUpEYkViakNJQlh2QlJNR0NyeVZSak1aZWlNWUthRVRVaUwxSERXREVob29TQ3lLQ29paUtnQlZGZ2dvb3FNRUEwanZiZm4vd3pMd3NPMXRRbFBlWG5NL3orSVNkdVZOMm1MMWt6NXg3YmxKU0VpSWpJL0g5OTk5TFRXaFdlNUl3VTFOVERCa3lCQmN1WE1ETGx5K3hidDA2TkczYVZPRzVLZUxvNklqVTFGU2NQWHNXOSs3ZHc4cVZLMkZrWklRNWMrYWdvS0FBZkQ0ZmMrZk9SVlZWRlNvcksxRlJVY0daN2JwejUwNGNQSGdRalJzM3hzU0pFeEVSRVlHelo4L0MxZFVWYVdscDZOR2poOEx6a0hkOUd6ZHVqSlNVRkxpNnVtTENoQW5RMXRhV2FUTisvSGcwYXRRSS9mdjNsMXIreFJkZllQUG16VWhNVE1TcFU2Znd6VGZmMU9IS0VFSUlxWTBDdElRUVFnZ2hoQkR5TDhDVUlsaTNiaDA3NmRYNzkrK3hmUGx5cUt1cmM1WXF5TXZMZzRtSkNWdGFZTkNnUVRBeU1vSklKSUpZTEVhVEprM1lZRzlGUlFVQW9MaTRHQ0tSQ0FEUXBFa1RGQmNYUTE5Zkg1V1ZsWGowNkJINjlPbURlZlBtd2RYVkZmdjI3VlA1L0pzMWF3WlBUMDhFQkFTd0dhVTF5WnNrek5UVUZKR1JrYkMxdFVXWExsM1k1UU1IRHBTYS9FdE5UUTF1Ym00d056ZUhuNThmZnZubEYrelpzMGZsODZ1dFVhTkcrT21ubjlDNWMyZnMyclVMcjErL2hyVzFOZXpzN0ZCWldRbHpjM01ZR0JoQVQwOFBmRDRmZW5wNmJMbUN4bzBiUTBkSEIwK2VQSUdYbHhjT0hUcUUrZlBudzlMU0VvNk9qZ2dPRGtiUG5qMVJVRkRBbGp1b1RTZ1VBb0RVQkdJMVdWbFo0ZFNwVTlEVTFBU2dPQU9abWJDTk1YSGlSTXljT1JOZHVuU1J1cWFFRUVJK0RBVm9DU0dFRUVJSUllUVRTMGxKd2VQSGo1R1ptUW1CUUtDMGZlL2V2ZUhnNEZDdjU4QlZpbURidG0wS3Q4bk56WVdCZ1FINzJzYkdCalkyTm5qNjlDa1dMMTdNdWMzMzMzOHZzK3pxMWF2bzBLRURBZ0lDWUdGaEFRQndjM09UYVJjWkdZbG56NTV4cnVQeitSZzhlREFHRFJxa05PdTJKdVo0Zi8vOXQxUXdrYy9uZzgvbnk3UWZOMjRjVEUxTjBicDFhNGpGWW9TRmhjbmQ5NnRYcnpnbkNRUCtHekFlT25Rb2JHMXRZV0ppQXVDL0pTZFUwYnQzYnd3ZlBsenFYbkIxZFVWa1pDUjhmSHdBVkpjaTRGSmVYZzZnT2xOV0hpWTRxK3A1SlNRa0lEdzhISmFXbGlxZFB5R0VFTlZRZ0pZUVFnZ2hoQkJDUHBIeThuSmN1M1lOejU4L2g3R3hNYXl0cmFHdnI2ODB3UGloZFVXNWZQbmxsMWkvZmoxNjllcWx0RzFjWEJ6YXRHbkR2czdMeTRPUmtaRlVkbTNOb09iR2pSdlJ0bTFiQU5XMWJBOGVQTWpXUndXQWl4Y3Y0c2lSSTJ4N0psZ0tnSjJFcTZZWEwxN2cyYk5ubk9zWThxNWRWVlVWNTNJVEV4Tm9hR2pnMWF0WGN0dW9xYWxCUStPL1g0OEhEQmpBN25QMzd0MXl6eVVoSVFFSkNRbWM2MnBtOURMQldRWVRQRlhGa2lWTHBGNmJtNXZEMGRFUjRlSGhNRFUxUmF0V3JUaTN5ODNOaGE2dXJ0d00ydHBxMXAvbEloYUxjZkxrU1RSdjNseG1Zak5DQ0NFZmh3SzBoQkJDQ0NHRUVQSUppTVZpL1BISEh5Z3FLc0xJa1NOaFkyUFRJT2RoWW1LQ3hvMGJjNVl3cU0zUzBoS21wcWJzNjl6Y1hDUW1KdUxtelp2c3N2Lzg1ei9vMjdjdkFFQlhWNWVkNEl2SjFHU0c3QU5nSjhiNkhKeWNuQlN1UDNQbURNNmNPY081YnNpUUlWSVpwSEZ4Y1RBeE1ZRzF0VFZieTVmeDhPRkR1THU3WS9EZ3dmRDA5RlI2WG1LeEdPN3U3bkJ4Y1lHRGd3T3FxcW93YXRRb0ZkNVJ0ZHJIQjRCUm8wWWhQRHdjN2RxMWs3dGRSa1lHK0h3K0hqOStqQysvL0ZMbDR6RnUzcnlKdkx3OHVMaTRBS2l1TVp5UmtZSDE2OWVySFBRbGhCQ2lHZ3JRRWtJSUlmOWc2dXJxRUlsRTlFV0tTS0Y3Z3BEUEl5NHVEams1T1pnOGVmSkhUVFpWSDI3Y3VLRXdFN1NtbWdIQm10bXZRSFVRbEdzeXFicTZjT0VDNS9MWHIxOHJYTityVnkrWW1abHhybHUrZkxuYzQ5MjZkUXR4Y1hGd2MzUGpQUDltelpwSnZUNTQ4Q0RLeXNwdzRzUUpxZVZpc1JnSERoeGdKL2hTUlhKeU1oSVNFdEN4WTBlcFVnV09qbzRLczVwdjM3Nk5xS2dvem5WMzd0d0JBTVRIeHlNbkowY3FxQTRBbFpXVlNFNU9oa2drd3JKbHkzRDE2bFVZR3h1amUvZnUwTkxTa252TTR1SmlGQmNYdzhMQ0FuRnhjWWlNaklSQUlJQ0xpd3N1WExpQVhyMTZvVmV2WGhDTHhiaC8vNzdTQ2NvSUlZU29oZ0swaEJCQ3lEK1l0clkyU2twSzJPd21RZ0NncEtTRUhYNU1DUGsweXN2TEVSOGZEM3Q3K3dZUHp0YkVsWTNKQ0EwTlZSakVGUXFGcUtxcWtncHdMbHk0VUtZZGszR3BTTzFKcDFSZGIyWm1KamRBcTJqWXZaR1JFZUxpNHNEbjgyV0c4aGNWRmFGSmt5YnM2N2R2M3lJakk0UHpmWnc5ZXhicDZlbFlzbVFKREEwTkFWUm5tcDQ2ZFFwYnQyN2xyR2w3Ly81OUFHQ3pqaG10V3JWQy8vNzk1WjZ6dkl6bmtwSVNYTGh3QVhaMmRraEtTc0t4WThld1pNa1NqQjQ5bWkwTkVSNGVqc3JLU3ZUbzBRTjM3OTRGQU5qWjJjSE96ZzRsSlNWUys1czdkeTRHRFJxRWlSTW5Jamc0R0NkT25NRFZxMWV4ZlBseWlFUWkrUHY3UTAxTkRmNysvdXhFY0pjdVhjS2VQWHZnNGVHaHREUUNJWVFRNVNoQVN3Z2hoUHlEbVpxYUlqTXprd0swUkVwbVpxWk1QVVJDU1AxNjllb1Z4R0t4M1BxZ24wTlVWQlJpWW1La0FwZUt5aHprNStjcjNGOVpXUmtBUUVkSEJ6d2VEMnBxYWxpNWNpVmF0MjROQUxoMjdSb0NBd1B4NjYrL3NnK0JLaW9xT0NlcGtoY28zcnAxSzY1Y3VhSXdrUHdodW5YckJpTWpJNFNFaE1nRUZLZE1tWUtSSTBkaTVzeVpBS3F6YlFISUJFOHpNek54K1BCaDJOblpZZmp3NGV4eVBwK1AxTlJVN05peEExNWVYakxIam8yTmhabVpHVnVyOTJNZE9YSUVKU1VsbUQxN05zTEN3aEFhR29wdnYvMldyZTliWEZ5TXc0Y1B3OXJhR3JhMnRteUFsckZvMFNJNE9EaGd4b3daU0VsSlFWcGFHaHdkSFdXT282YW1oaFVyVnFDb3FBZ0JBUUhvMzc4L1RFeE00Ty92anhFalJ1RExMNy9FOXUzYllXbHBpZmJ0MjlmTGV5T0VrSDhydFlZK0FVSUlJWVI4T2kxYXRFQnVicTdTTDkzazN5TS9QeCs1dWJsbzJiSmxRNThLSWY5b2hZV0ZBQ0F6OVB4VCt2dnZ2eEVTRW9MSXlFZ0FnSStQRHhJVEU2VW12NW8rZmJyY2YwZVBIbFc0ZnlielVsdGJHNTA2ZFVKRVJBUUdEQmdBS3lzcldGbFpzUm1sbHBhV3NMS3lna2drd29vVksvRDI3ZHRQOUk0VmUvLytQZnV6dXJvNlJvNGNpVC8vL0JNeE1USHM4cXlzTEpTVmxVbE5QSGJ6NWswWUdSbWhVNmRPN0RLaFVJaU5HemRDUzB0THBwU0NuWjBkbkoyZGNldldMVnkrZkZscVhWWldGdExTMHFSS0czeU1oSVFFWExod0FjT0dEVVByMXEweGR1eFlpTVZpOW5kWFdWa0piMjl2RkJRVWNHWTNBOVgzWm01dUxvRHEwaGM4SGc4REJ3N2tiS3Vob1FFdkx5OXMzcndaVFpzMlJVNU9EazZmUG8xSGp4NWgxYXBWME5QVHc5cTFhK24vTXdnaDVDTlJCaTBoaEJEeUQ2YWhvWUdPSFR2aTZkT242Tnk1TS92bG1mdzc1ZWZuNCtuVHAralVxUlBWb0NYa0U1TklKQUNnc041bmZWdTllalhTMDlOaGFXbUpiNy85Rm4zNjlFRzdkdTNBNC9HUW1aa0o0T05LSERCQk9EMDlQYW5sUXFFUUZSVVZiSWJ0cTFldm9LYW1ob3FLQ2pScDBnUy8vZlliN08zdHBRTEZuMHBKU1FtaW82Tng2ZElsNk92cnc4ZkhoMTAzZHV4WWhJYUdZdGV1WGJDMnRvYVptUm1lUEhrQ0FHd0c2SnMzYjVDV2xnWm5aMmMyYUZ0V1ZvYU5HemZpK2ZQbldMZHVIWXlOalFFQUFvRUFoWVdGS0N3c2hKMmRIU0lpSW5EZ3dBRjA2OVlONXVibUFNQk9yc1lWb0MwdExVVk9UbzdjOThKY1QwWldWaFo4Zkh4Z1lHQ0FXYk5tQVFBc0xDemc1T1NFcmwyNzR2Mzc5MWk3ZGkyZVAzK094WXNYbzBPSERraEtTZ0x3MzlyamxaV1ZLQ29xZ3FtcEthcXFxaEFSRVFFN096djJQYW1wVmVkd1ZWWldzaE84NmVqb29IUG56Z0NBNTgrZkF3RGF0V3NIUTBORGVIcDZZc1dLRlRoNDhLRENHc0NFRUVJVW93QXRJWVFROGcvSFpBRWxKU1hCMk5nWUZoWVc0UFA1RktEN2x4Q0pSQ2dwS1VGbVppWnljM1BScVZNbkdCa1pOZlJwRVVJK0FUYzNOK2pxNnNMYTJscHVtN3FXT0hqeDRnWHk4L09ob2FHQjRPQmc4SGc4dEdyVkNvc1dMY0xyMTY5UlVWRUJvVkFvdGMyU0pVdGs5blB4NGtXNHVMamc5dTNieU03T2xuc09HUmtaQUtwcnZTb3lkdXhZOXVlaW9pSUF3Sm8xYTNEdjNqMElCQUkwYjk0Y0kwYU1rTnBHUjBjSEhoNGU4UER3d05LbFN6Rmp4Z3dFQlFWQlUxTVR0cmEyQU1CT3lsV3pYdXlKRXljUUZ4Y0hUVTFOK1BuNVllZk9uU2d0TFVWbFphWE1lUWtFQW16WnNnWGJ0MjhIajhmRDlldlh3ZWZ6MGFWTEY1bTJnWUdCQ0F3TVZQZythd29KQ1VGQlFRRjhmSHlrU2hjdFhMZ1FWNjlleGV6WnMxRmVYbzVseTVheFpTMllCN08rdnI1bzE2NGRFaElTSUpGSTBLWk5HOXk0Y1FPRmhZVndkblptOTJWbFpRV2d1Z2F3ZzRPRFZHWnhlWGs1amh3NUFqTXpNL1llczdXMXhjcVZLMm15TUVJSStVZ1VvQ1dFRUVMK0JZeU1qTkNyVnk5a1pHVGcyYk5uS0NzcmcwZ2thdWpUSXArQnVybzZkSFIwWUdKaWdsNjllbjJXRERaQ1NNUDQ4c3N2bGJhWlBuMTZuZmFabkp3c05XSFh4SWtUWVdwcUNoc2JHNWlhbXFKSmt5Ymc4L2xvMHFRSis3T2VucDdVdndVTEZpQXdNQkFqUm94QVNFZ0lIajE2cFBTNEJ3NGNVTGllQ2RCS0pCSThmUGdRQUpDVWxBUm5aMmNNSFRvVU5qWTJuTnZaMnRyQzI5c2Jtelp0WXJOckowNmNDRjFkWFFEVmRYVDVmTDdVdFJ3eFlnVHUzYnNISXlNakdCa1p3ZERRRUFZR0JqQTBOSVMrdmo3MDlmVmhZR0FBQXdNRGJOdTJEZGV2WDhlbFM1ZGdiMitQakl3TTlPdlhqL09ocUpPVGs4Skp3cTVkdTRZclY2NndyeWRQbm95V0xWdWllL2Z1VXUxaVltS3dkZXRXV0ZoWXdNZkhSNm9lYk4rK2ZkRzFhMWVjTzNlT1hkYXpaMDg0T0RpZ3NySVM1ZVhsVXRtOS9mdjNSMnhzTEs1Y3VZTHc4SENaYzdLeXNvS25wNmRVNEZaZWVRUkNDQ0dxNDBtWXNUZUVFRUlJSVlSOEluZnUzRUZzYkN5V0xsM2EwS2RDeUdmeHYzYlBNK1VMVkNseFVMTk5jWEV4WHI5K0RRQXdNVEdCbVpsWm5ZOTkrL1p0OFBsOE5rdTF2dDI5ZXhlbHBhWG8xNitmeWcraENnc0xFUnNiQ3gwZEhmVHIxNDhOT0thbHBlSHQyN2NZTUdEQUI1MUxmbjQrUWtORE1YNzhlRFJ1M0JpRmhZVW9LU21CcGFVbDIwWWtFc0hYMXhjT0RnNEtyOG1EQnc4UUh4K1ArZlBuS3ozdXpaczMwYXRYTDdZc1FXMWxaV1VRQ0FSbzNMaXgzRFkxTVdVcmF0TFUxRlJwVzBJSUlYVkhBVnBDQ0NHRUVQTEovYThGcXdqNTFQN1g3bm1SU0lTcXFpcG9hMnQvVkJ0Q0NDR0UxRCsxaGo0QlFnZ2hoQkJDQ0NHZmxycTZ1dExBcXlwdENDR0VFRkwv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c1EvYTNnQUFJQUJKUkVGVUlZUVFRZ2doRFlRQ3RJUVFRZ2doaEJCQ0NDR0VFTkpBS0VCTENDR0VFRUlJSVlRUVFnZ2hEWVFDdElRUVFnZ2hoQkJDQ0NHRUVOSkFLRUJMQ0NHRUVFSUlJWVFRUWdnaERZUUN0SVFRUWdnaGhCQkNDQ0dFRU5KQUtFQkxDQ0dFRUVJSUlZUVFRZ2doRFlRQ3RJUVFRZ2doaEJCQ0NDR0VFTkpBS0VCTENDR0VFRUwrMGVMajQ3RjE2MWFaNVdLeEdBY1BIc1N6Wjg4QUFEazVPWWlPamxhNlA3Rll6TG44NWN1WG5OdEhSMGZqNWN1WGRUenJhZzhmUHNTRkN4YytlUHRQcWFTa0JNZVBIMGRjWEZ5ZHRpc3NMRlNwWFVCQUFPN2V2ZnNocDBZYXlOMjdkeEVRRUNEM002S0taOCtlSVNZbUJoS0pwQjdQclA1RlIwZERJQkJJTFJPSlJIVytaK1BpNG5EdDJqV1VsWlhWYWJ2SGp4OGpPenU3VHR2VVZYcDYra2YvTG5OemMyV1dWMVpXSWl3c1RPVjkxMmVmSVJhTFVWSlNvckJOWGw0ZWdvS0NVRkJRb05KeFA2ZjQrSGhzMjdhdFhqOGZEeDgraEtPakkzSnljcENZbUlnTkd6YW9kTTFQbkRpQnBLUWt6blhaMmRrNGVmSWtNak16NiswOEc5TGp4NCtSbFpXbHNFMVdWaGFlUG4zNm1jNUl1WnljSEJ3NmRBamw1ZVdmWlA5MTZlLy9QMTYvaHFEUjBDZEFDQ0dFRUVMSXAvVHExU3RjdVhJRnk1Y3ZsMXArNDhZTkJBVUZ3Y3JLQ3UzYnQwZGdZQ0RDdzhOaFptYUdkdTNhY2U3TDE5Y1hhV2xwMkx4NU0zZzhudFM2OFBCd25EdDNEbGV2WHBWYXZuNzllcmk0dUdEKy9QbDFPdTgvLy93VHExYXRnbEFveE5peFl6RnYzanlWdGp0NDhDQ0Nnb0xxZEt5YWFwKy9QR3BxYWdnSkNZRzJ0amJzN2UyaHJxNnVkSnZvNkdoczNib1ZQLzMwRTRZTUdhS3c3WWtUSitEaTRvSWVQWHFvZEQ2a1dubDVPYlpzMllJZVBYcGcrUERoQUFDaFVJaDM3OTdWYVQ5V1ZsWjFQdmI5Ky9keDd0dzVUSmt5QldwcUg1WUxkUGp3WVR4Ky9CaVhMMTlXZVp2NnV1ZFZ1VTVXVmxiSXlNakFsaTFiWUd0ckMyOXZiMmhvVkgrdFBuMzZOSTRmUDQ2QWdBQTBiZHBVNlhFakl5UFp2c1RIeHdmZHUzZFgrWnlYTFZ1R0dUTm00TnR2djVWYW5wNmVqclMwTk01dDJyUnBnNVl0VzZxMC85emNYTXllUFJ0anhveXBjOThGQUJLSkJON2UzbEJUVThQeDQ4ZWw3b2VJaUFqczNic1hyMTY5d29JRkN4VHVwNzc3ak45Kyt3M1IwZEZZc1dJRnZ2cnFLODQyZ1lHQkNBa0p3UmRmZklIZXZYc3JQR1phV3ByYzY2MnExcTFidzlyYVdxVzJqeDgvUmtSRUJLeXNyREJ4NGtTbDdSMGRIVG1YSHpwMGlQMk1hMnBxQXFoK3dLQ3VybzdFeEVUTW1qVUw3dTd1c0xPejQ5eit4WXNYQ0FnSXdILys4eDkwNnRSSlpuMTBkRFFPSFRxRTl1M2J3OExDUXU3NWljVmlsSmFXb3FDZ0FBVUZCWGovL2oyeXM3TmhiR3lNb1VPSEtuMS84amc2T3NMRHc0TzlaMkppWWxCUlVhRndHMjF0YlRnNE9IQ3VXN1pzR2FaTW1ZTHZ2LzllNnR4cjN0Y1hMMTVFVUZDUTByK2hJcEVJMmRuWmVQUG1EVkpUVS9IaXhRdThlUEVDVTZaTVlmdnMrbkQ3OW0yY1BIa1NSVVZGK09tbm4rcHR2NHk2OVBmMWVmMyt5U2hBU3dnaGhCQkMvblhFWWpFQ0F3TmhZV0hCZmdtY09YTW1ZbU5qc1dYTEZ2ajUrWEVHSEsydHJSRWNISXhqeDQ1SmZkR29ieGtaR1ZpOWVqWDRmRDdzN094dzl1eFpXRnBhWXRTb1VTcnZZOUdpUlhVNlpreE1ETzdmdnkrMUxEazVHZW5wNlhLM2FkdTJMZTdldlF0ZlgxKzBhdFZLYmp2bVMyZjM3dDNSc1dOSGJOcTBDYTlldmNLTUdUTmtBdDNrNDJob2FJREg0MkhIamgzNDY2Ky9NR1BHREx4OSt4YXpaczJxMDM2WUw4blRwMC9IbXpkdmxMWUR3R2IxcVJLc2w2ZW9xQWhObWpUNW9HMC85cDdQemMzRjlPblRGVzV6OWVwVnRHalJBai8vL0RPOHZMeXdmZnQydUx1NzQ4OC8vOFRSbzBleFlNRUNsWUt6OSs3ZHcvYnQyOUcyYlZ0VVZWVmgvZnIxMkx4NU05cTNiMStuOTFCYlhGd2Nmdi85ZDg1MU0yYk1rQnVncmYwN3ZucjFLaVFTQ2JwMTZ5YjM5NjhvaVAvOCtYUGs1dVppNnRTcE1zR2JVYU5HNGVIRGh6aC8vank2ZHUyS2Z2MzZ5ZDFQZmZjWjMzenpEZTdldlFzUER3OTgrKzIzbURadG10VDV2WG56Qm1GaFllalRwNC9TNEN4UWZROGRPM2JzZzg4SEFDWk5tcVJ5Z0hiYXRHbUlqbzVHY25JeUpCS0pTdGRpMDZaTmFOYXNHZnQ2NnRTcFV1dTF0TFFBVkQrZzZOaXhJdzRjT0FCdmIyLzQrL3VqVzdkdW5NRzNpSWdJOEhnOGpCNDltdk9ZMGRIUk1EWTJocTJ0cmR6emV2andJVHc4UERpemdidDA2WUpldlhyQnhjVkY2ZnNEbEQ5WVBIRGdnTklNVGdzTEM3a0JXbm5IUEhqd0lGYXZYbzJ1WGJzcWJSOFdGb2Fnb0NCa1pXVkJKQklCQUhSMWRkR3FWU3YwNmRPSC9SMHB5eUkxTVRHQnVibTUwdU9OSGowYUVSRVJ1SFRwRWdZUEhxelNPWDdPL3I2dTErL2ZnQUswaEJCQ0NDSGtzMUgxQytXbkZoWVdodGV2WDJQQmdnVlNRem1uVEprQ1RVMU5tZUdkaG9hRzRQRjRHREprQ0I0K2ZJakF3RURZMjl1alE0Y095TXZMQTFBOWJCY0ErN3FteXNwS2RqbWZ6MmUvRUhOSlNVbUJwNmNuQkFJQnRtelpnbmJ0MmtFZ0VPRFhYMzhGQUpXRHRNN096aXExWS96OTk5OHlBZHFvcUNpY08zZE82YmJLMmpBQldoMGRIV3pZc0FHYk4yOUdVRkFRREF3TThKLy8vQWVscGFXYzJ3a0VBczdoeUxxNnV2OFQ5OUgvSWsxTlRmejg4OC9ZdEdrVGdvS0MwS1JKRXphamNOdTJiZmp5eXkvWnRoTW1UTUNzV2JPa3N1d3VYTGpBM21zQU1ISGlSQlFWRmFsMGJMRllEQjZQOTFHL20vZnYzNnNVNE9UeXNmZThtWmtaRzRBWU8zWXNSbzhlelFhenJsMjdoazJiTmtFaWthQzB0QlNkTzNmR3RHblRZR0JnZ0pLU0VtUm1abUx3NE1FWU9IQWdTa3BLRk42ajBkSFIyTGh4STR5TWpMQjI3VnBJSkJJc1diSUU3dTd1V0wxNmRaMHlhZVdwSGJDU2wwbkprQmVZOXZMeVV2a1lOVVZIUjBOVFV4UERoZzNqRFBpTUd6Y09tcHFhTURjM1Z4Z0FydTgrbzNYcjF0aTNieDk4Zkh4dzh1UkpHQmtaWWN5WU1XeTdmZnYyb1ZHalJ2anh4eC9aWlcvZXZHR3plRnUzYmwzbmE2Rkk3ZC9ML3YzN1ZlcHpzN0t5TUd6WU1MbnJhNDdhYU5xMHFjSXMxa2FOR2dFQXFxcXFBRlQvdmR1MmJSdUtpb3BRWEZ3TVRVMU42T2pvQUFDYjJYNzkrblUwYTlZTUNRa0pTRWhJQUFDMGJOa1NIVHAwd0pzM2I1Q2NuSXgyN2RvaE9EaFk1bmhtWm1ibzM3OC9iR3hzTUcvZVBEUnAwZ1NwcWFrSURnNkdyNjh2ckt5c29LbXB5ZjRlaHc4Zkx2Y3pjZnYyYlVSRlJTbThWa0IxK1l2TXpFek1uRGtUSGg0ZVVnOEYwdExTc0hEaFFya2paMnFxckt4a3IxZENRZ0pLU2tyazNoTzFXVnRibzFldlhyQzB0SVNXbGhhMmI5K09SWXNXWWRDZ1FWTHRGaTllckhBL3pPOVdKQklwTGRjeFpjb1VYTDkrSGJxNnVuTExWdkQ1ZkRiSStxbjcrNCs1ZnY4R0ZLQWxoQkJDQ0NHZkhCT1FMQ3dzaElHQndXYzVadTB2dnN6ci9mdjM0L0Rod3dDcXY0enYyN2RQNmI1T25EZ0JVMU5UQU1DOGVmTncvLzU5eE1URW9FT0hEakxEVExtR25ZYUZoU0VzTEF3QXNITGxTcGt2WkF4bU9LK2FtaG8yYk5qQVp0TjVlSGhBS0JSaTc5NjllUHYyTFdiUG5zME9xLzRjd3NQRFAyZzdYMTlmbVdDRGhvWUdWcTVjaWM2ZE84UEp5UWxGUlVVWU4yNGM1L2Fob2FFSURRMlZXUjRjSEF4OWZmMFBPcWQvQXpVMU5iaTd1Nk5EaHc0WU9YSWszcjU5eTlrdVB6K2ZmYkFnejlkZmY2MXcvYU5Iai9Ebm4zOENxTTZhQktxSGlOYzJmUGh3R0JrWktkeFhXVmtaOHZQejBiRmpSNFh0UGdlaFVNajVJSVhyZnQyNWN5Zjc4NVVyVndBQXg0OGZoNW1abVZRN2tVaUVvMGVQNHVUSmsyamF0Q20yYk5uQzlpdmJ0MitIaDRjSFZxMWFoVW1USm1IeTVNa3luL0czYjkreTF4aW9EaXhkdTNZTkFOaWgzSVdGaGREVzF2Nmc5enh4NGtUTW5EbFRhVHRmWDEvT3dCdERLQlRpNnRXckdENThPSVJDb2NLczVCczNic2hkeHdROTY3dlAwTlhWeGZyMTYzSHAwaVU0T1RteGJjTER3L0hnd1FNc1g3NGN4c2JHN0hKalkyUGs1ZVhCeDhlSERlQnl5Y3ZMa3hzNDVxSW9BMW5Wa2paY0RodzRvSExiMHRKU3ZILy9IZ0J3NmRJbEFOVVBMckt5c3BDVmxZV0tpZ29zV3JTSWZmaXhZOGNPZHR1U2toS3AxeTR1THVqUW9RTzduK2ZQbjB2ZHI0d2VQWHFnZi8vKzRQUDVNaG15eHNiR2JNa0ZScHMyYmRDL2YzL084NjhaM0s5OS9YTnpjOW4xVE5BWHFMNmZhbjYyang4L0RnME5EVXliTmsxbS96VURpbi84OFFkZXZud0piMjl2aUVRaXhNZkhvMDJiTnV3eG1Ickx5Y25KTXZ0cDM3NDliR3hzWUdOakF3QkthL01PSERnUVk4ZU9sVm0rY09GQzl1Y1hMMTVJdlZaRVVYMzlmZnYyc2VkVjMvMTlmVjYvZjhORFdRclFFa0lJSVlTUVQ0N0ozc25PenY1c0FWcW01bXg4ZkR5aW82UFoxNEdCZ1Nnc0xNU2tTWk13ZnZ4NHR2M05temV4YTljdStQcjZ5bVR3NmVycXNqL3orWHpzM3IyYkhXTG83ZTBOb1ByTGZWeGNIUHVhNGUzdGpWNjlldUdiYjc0QkFNNHNuWXFLQ3ZqNyt5TWtKQVNtcHFiNDVaZGZwTEpLTkRVMTRlM3RqVjkvL1JYbnpwMURVbElTbGk5ZnJuSTl5WStsNmhCR1YxZFhEQjQ4V0c1QTV2Mzc5ekF4TVpFYUdxdXJxNHVWSzFmS3RQWHg4VUdQSGowNDZ4RFcvSDBRYnVycTZwekRnMmZObWlWVnRtTDM3dDNZdlhzM2dBL0xBcng3OTY1TXNJNTVBRkpUNzk2OWxRWm9YNzE2QlFCSVRVMnQ4M25VaDU5Ly9obng4ZkhzNjBPSER1SFFvVU5TYmNhTkd5ZFY3MVlnRU1EVjFSV3VycTRZT1hJa3U3eDJQL2ZxMVN2czJMRUR6NTQ5US92MjdiRjI3VnFwNjJGbVpvWTllL1pnNDhhTk9INzhPS0tqb3pGanhneXBJZGNQSGp5UXltNitjZU1HRytBY01tUUlKQklKN3Q2OWl5KysrSUx6L1NtYldLcTR1RmpoOE9hYTdSU0ppWWxCUVVFQnZ2MzJXNWlhbXNyY1YrZk9uY1ArL2Z2eHpUZmZZT25TcFFyM1ZkOTlSa1pHQmxxMGFBRTFOVFdwMzlkZmYvMkZBd2NPb0cvZnZqS1pxVG82T25CM2Q4ZlNwVXZoNitzck55am01K2ZIQnN4Vm9lanp4Z1RuSGp4NGdDKysrSUlONURPaW9xS1FrcEtDMmJObnkyeXJTb0QycjcvK3dzS0ZDNlV5TU1QQ3d0amg4eDA2ZE1EQWdRTmhibTZPenAwN1MyM3I3T3dzRTh4a0F1WWxKU1VJQ3d0RHYzNzlzR3JWS3BuampoNDlXaVlBVzE5cVgzOS9mMy80Ky9zRHFMN1dURm1CbW9HK3BLUWszTDE3RjZOR2plTE1NcDQwYVJMYzNOd0FBRjI3ZHNXZE8zZncvUGx6RkJZV29yaTRHTStmUDVlNUg3anVENlpldTZvTURRM1JvVU1IaFcyYU5XdW10S3pMN3QyN1lXaG9xTEFrVSswSFNZclV0Yjl2cU92My94VUZhQWtoaEJCQ3lDZlhyRmt6bUpxYXNoa1RIMU9qVWxYTWwreTh2RHhFUjBkajJMQmhpSXFLUWt4TURJRHFyRjQrbjgrMmI5eTRNWURxTC9JMWwzT3BXZit0VDU4K0FLb25iK0h4ZU96cm1wbzFhOGE1SEtnT0lPL2J0dy92M3IyRG5aMGRQRDA5T2JORGVUd2Vmdnp4UjdScDB3Yjc5Ky9IM0xsejRlVGtoTW1USjNNR3ZwUU5hVmFGdmIyOTBtdFJVMVpXbGxUd3B1YjJXVmxabUR0M0xucjM3bzFGaXhheFdUVWFHaHFjR2NVK1BqNnd0TFNVbTIxTVpLV2twT0QxNjlmc2E2NUpsZGF2WHcrQlFBQ2dlbGo3OTk5L2o0RURCMzd3TWVmTW1ZTTVjK1lBcUM2aGNPdldMVnk0Y0lGZGYvbnlaZXpZc1VPbG9BeVRPWldWbGNVRzB1cmlZKy81UllzV29hS2lBbVZsWlhCemM4UE1tVFBaQUdsc2JDejgvZjF4Nk5BaHFjOGJNeXhjUjBlSDgzT1lsNWVIWThlTzRmTGx5eENMeFJnM2JoeG16SmpCbVFHdnA2ZUhEUnMyNFB6NTh6aDA2QkRXckZtREZpMWFZTVNJRVJnd1lBQkdqeDdOQmlrZEhSMWxKZ2tMQ2dyQzY5ZXZPYk5nbXpScGdpdFhya0JMU3dzYUdocFFVMU9EczdPelZMQ3FacWIvaDVKSUpEaDU4aVFBeUFRVmdlb0FIcE54cHl3WVhOOTlSbWhvS1BiczJRTVhGeGRNbno2ZDNWOStmajY4dmIzQjUvTmxBc1lDZ1FDVmxaVXdNek9EZzRNRExsNjhpRDU5K25CT251WGg0UUVQRHcrcFpXZlBuc1dCQXdkVWZ2alJzMmRQdHY4WENvVUlDQWhBV2xvYUJnOGVERmRYVjdaT2FYeDhQSzVmdjg0Wm9KMDJiWnBVTFdPdUIyWk5temJGcUZHallHNXVqcVpObThMRHd3TXJWNjVVV0ErWW9hbXBLWGNFdytuVHAxRlJVWUZKa3laeC9wMFhpVVRzdmYveTVVdjJZUXlUbFhuanhnMDJFRmVYZXJEQWY2Ly9YMy85aFduVHBrbE5Fc1ljRzZoK1dNSms1UDcrKys5bzNMZ3hKaytlTExPL25Kd2NGQlVWc2ZkeDI3WnRvYTJ0alpDUUVCUVZGY0hDd2dLLy9QSUwyejQ0T0JoaFlXRXlEM1dBNnYrL21EcDFxa3ptckkrUEQzeDhmTmpYZFhsSVptQmdvTFNzeSs3ZHU4SG44K3RjL2tXZXV2VDM5WDM5L2cwb1FFc0lJWVFRUWo0NUhvK0g0Y09INC9qeDQ0aUtpc0tnUVlNK1M1QzJ0ck5uejJMQWdBRzRlZk5tbmJlOWN1V0tWQTIzbXRtM2dQTHN0TnBldm53SlB6OC9QSGp3QUkwYk44YUNCUXN3ZXZSb3BjUDRSb3dZZ2E1ZHUyTExsaTBJQ1FuQjVjdVhNWG55Wkprdm1QSXlhNUtTa2hBWkdZbnZ2LzhlaG9hRzdIS3VTY0xzN2UxaGIyOWZwL2NsYjN0VFUxTU1HVElFRnk1Y3dNdVhMN0Z1M2JvUHJqVkt1RjI5ZWxXcXBBUlhnTGIyNURLR2hvWnloMXFucHFiaXlaTW5Tby9MWlBzSmhVS1pRQ3dUREZhbEpNZkRodytocHFZR1RVMU4zTHAxcTg0QjJvKzk1NWxBQWpPWlVJc1dMZGhyOCtMRkN3Q0toNlhYRmhFUmdkMjdkME1nRUtCMTY5WndjM09EV0N4R2RuWTJaN2JlZ3djUDhPVEpFMHlkT2hYOSsvZkhrU05IY1BYcVZSdzRjQUF0V3JTUUduWmZVMGxKQ1FJQ0FoQVNFZ0lMQ3d2T2ladCsvUEZIK1BuNXdkZlhGeEtKQksxYXRaTEtJQVhxcDhSQmJHd3MwdExTRkc1YlhGeU03dDI3NC9Iang2aXFxcElhYmg0ZEhZMnFxaW9NSFRxMDN2c01SMGRIcEthbTR1elpzN2gzN3g1V3Jsd0pJeU1qekprekJ3VUZCZUR6K1pnN2R5NnFxcXBRV1ZtSmlvb0tpTVZpbWYzczNMa1RCdzhlL0NSQkl6czdPemI0cTZHaGdUMTc5aUEwTkJRQkFRRzRmdjA2Rml4WUFHZG5aNGpGWXJtZnFacC9DMGFOR29WaHc0WkJUMDhQVTZkT1pTY01hOXEwS1g3NDRRZTJuYWFtSnNyS3lqajNKeGFMT1NjS3EwMGdFT0RPblRzWU5HaVEzRW5QUkNJUjIwZkV4c2JLWkYvV3pCQlhwUll2bDBlUEhuRXVaeDZteE1iR3NyV2xFeE1UQVVpWEpycDA2UkswdExTUW1wb0tIbzhuTlFIbUR6LzhnTHk4UEN4ZXZCaHVibTVTL1lHZW5oNEErWDNFcGsyYklCUUtBVlRYeEwxMTZ4Ym16Sm1EbmoxN2Z0RDdyRy8xM2QvWDkvWDdONkFBTFNHRUVFSUkrU3lZTDl2WHJsMURabVltZXZic0NUTXpNK2pyNjMrMjJtSnIxNjZGdXJvNmJ0NjhpY09IRDNNT3pYTjFkWlY2UFh6NGNDeFpzZ1JuenB5UkdocGVPMERMVEppaHFzcktTang2OUFoOSt2VEJ2SG56NE9ycXFsSTlYRWF6WnMzZzZlbUpnSUFBem13dWVSa3pwcWFtaUl5TWhLMnRMYnAwNmNJdUh6aHdvRXo5Uks1YWpzcGtaR1RJYk5lcVZTdDA2dFFKYm01dU1EYzNoNStmSDM3NTVSZnMyYk9uenZzbjhzMmZQeC96NTg5bnMvYTQxTTR5clZuaVFGTlRrODJPQW9BblQ1Nm9ORnlhK2NKZVdsb3FFN1JpQWhMS01taExTMHZ4Nk5FamRPclVDUVlHQm9pSWlNRGt5WlByOUpuNjJIdGVLQlRpM2J0MzdPZTh2THhjcGo0aXdKMnA2K2ZuQno4L1B3RFZzNnlmUEhrU1BYcjBnSldWRlZ4Y1hQRDExMStqc0xBUTQ4ZVB4NlJKazZTQ1k0eUhEeC9pOU9uVG1EWnRHb3lOamJGa3lSSk1uVG9WVDU0ODRmeU1NelEwTkpDVGs0Tm16WnJCeDhlSE0zQTRjT0JBcFpuU0gxcmlnQW5nQ1FRQytQbjVvVkdqUnB5MWphT2pveEVlSGc1WFYxZDA3ZG9WOSsvZngrUEhqMkZ2YncrSlJJTERodyt6OWI0ZEhCeWdvNk5UcjMxR28wYU44Tk5QUDZGejU4N1l0V3NYWHI5K0RXdHJhOWpaMmFHeXNoTG01dVl3TURDQW5wNGUrSHcrOVBUMG9LT2pBeDBkSFRSdTNCZzZPanA0OHVRSnZMeThjT2pRSVhZU3JwcHFYNytDZ2dMTzVlcnE2Z29uN2twS1NrSjJkallHRGh5SVVhTkdvVy9mdnZEMTlXWHZnNXExUFJXcE9ka1pJSC9DTUQ2Zmo4TENRZ2dFQXJ4OCtSSXZYcnhBU2tvS25qOS9qcXFxS2dRRUJDZzlscWFtSnZ6OS9mSHUzVHQ0ZVhsaHpwdzVzTFMwWk5kTEpCSklKQksyTDZqNVlOSER3d01QSGp5UXFoV3NiQUlzZVc3ZHVnVUF1SGp4SXRMVDB6Rmp4Z3dBMVo5bm9McDI4NXMzYjJCbFpZVWxTNWF3MnlVbEpTRXFLb3A5ZUp5Y25BeExTMHVwa2pyTm1qWERrU05IWUd4c3pKWXRVaFdUL1N3UUNOZ2dzckd4OGY5TVFMSysrL3Y2dm43L0JoU2dKWVFRUWdnaG4wM1hybDNSckZrelhMNTh1VTdCdjk2OWU5ZDV1R050dTNmdnhwMDdkN0J0MnpZQTFST2ExTXdnWTRZd2I5bXlCU1ltSnV4eTVzc0ZVOHZ1Nk5Hak9IYnNHQURwQUNaVFA1UHJmYjE2OVVwcStZZ1JJOUNoUXdjRUJBU3dYNWFaT20wMVJVWkc0dG16WjV6citIdytCZzhlakVHREJ0VXBpTVVjNysrLy81WUtWdkg1ZkpseUJremdyaTRTRXhQWnJDU0dpNHNMT25YcUJLQzZWcUdwcVNsYXQyNE5zVmlzY0VoMTdldFcwNGNNMmR5K2ZYdWR0L2xZSDNyTStyam51WEFOSDJYd2VEdzhlUENBZlQxMjdGajJ5L2pCZ3dmeHh4OS9JREF3VUc0dDJZS0NBallMaXNGa1ZDa0wwRVpGUlVFb0ZLSmZ2MzR3TmpiR3JWdTNjUGZ1M1hySkxsUDFucy9PenBZYURsNXo2SEZOTmEraFFDREFuRGx6TUhIaVJIYUNIU2JBWTJob0NGOWZYN1l0RTdUVTBkSGgzRzlGUlFXQTZzQUhjMTdHeHNaeWgreS9lZk1HKy9mdmg2bXBLWDcrK1dlRWhZVWhLU2tKU1VsSm5PMFp0V3VzTWo2a3hFRjBkRFIrLy8xM2JOeTRFWkdSa2NqT3pzYllzV09sNnZRQzFTTUd0bS9mRGx0Ylczei8vZmNRQ0FUUTBkRkJkSFEwV3JkdWpZMGJOK0x4NDhkc21aZWExNmkrKzR5aFE0ZkMxdGFXN2Vkcmx5VlFwSGZ2M2hnK2ZMamN6NmE4K3R1MWx6TkJmSG5PbnorUEd6ZHVJREF3RU5PbVRVUGZ2bjNoNmVuSnJpOHRMVldwRm5mTnJObmFSQ0lSTWpJeWtKS1NBcEZJaEpNblR5SWdJSUFOc2dIVmYvK1l2cHRSVkZRazliQ3lKbTF0YmZENWZEeDkraFJlWGw3WXUzY3YrN3VVOTdBbU56Y1hEeDgrWk0vcFkrVG01ckxsRW5SMGRCQVVGSVQ4L0h3c1hicVVmYkRRb2tVTFJFUkVZT2JNbVJnK2ZEaTc3ZjM3OTlHOWUzZjI4NXVXbHNaWkIzYmt5SkhvMmJNbjV5U0NxcmgrL1RvYmZMNTU4eWIrK3Vzdm1RZkRkYUZzd2pHaFVDaTNEWS9IWSsrTit1N3ZQOVgxK3llakFDMGhoQkJDQ1Btc1RFMU5NV1hLRkx4Nzl3NlptWm5zc0VORlBpVEQ1UExseTdoLy96NDdoRGswTkpTZGJBWUE5UFgxcGZiTERHRzJzTEJRZWRJTXJnQW0xN0tFaEFRa0pDU3dyNGNOR3dZdExTMnBUQ2F1WWNrdlhyekFzMmZQT05jeDVBVm41VjFYRXhNVGFHaG80TldyVjNMYnFLbXBRVU5Ebzg2VFJqazZPc0xaMlZucHhDVURCZ3hnejFGUkVMajJkYXZwUXdLMFRabzBxZk0ySDZxb3FBaEFkVURuUTN5S3JDb2VqNmQwdnpVRHRBeUpSSUliTjI2Z1g3OStDaWY2ZXZ2MkxicDE2eWExakFuS0tQb3lMcEZJY1A3OGVXaHFhbUxJa0NIUTBkR0JvYUVoQWdNRDZ4U2cvZGg3M3NMQ0FsZXZYc1h1M2J2eDhPRkRIRGx5aEYzLzRNRUQ5c0ZNeld2STdLOTJmOElsSnllSFBSOHVUQW1WSjArZWNBWUFSU0lSRWhNVGNmdjJiUURWWlZlMHRiVXhhOVlzaUVRaWxUUHc1UVZvNjFyaWdQbnYwS0ZEWVd4c2pLcXFLbnozM1hkU1pTUUE0TjI3ZDFpMWFoWEt5c3JRc1dOSDhIZzhhR2xwd2NIQkFUZHUzRUJzYkN6S3lzb3dhOVlzakI4L25yTlBxKzgrby9idmdNbXVWRVhOck12YWF2ZVpOV3ZRWm1WbElUczdXK29oZ1R3clY2NUV6NTQ5Y2Zqd1lheGR1eFoyZG5iWXVIRWplMjN5OHZKa3JqT1h6TXhNcVlEcnUzZnZBRlRmcnpObnprUitmajY3VGt0TEN4MDZkSUNOalEzN3o5TFNVdWIzY2UzYU5ZV1RvVFZ0MmhRclZxekE2dFdyc1hYclZxeFpzd2FBL0w3ZzRzV0xiSWtnZDNkMzlPL2ZIMU9tVEdIWC8vcnJyMUtsRHhRNWYvNDhiRzF0RVJjWGh5RkRoc0RCd1FHN2QrOUcrL2J0MlhJVlRrNU9PSDc4T0taTW1jSm1JV2RuWitQT25UdHdkM2RuOTdWaHd3Yk9zZytkT25XQ2lZa0pXd3FGd1dUajExNXVZR0RBSGtjaWtlRDA2ZE93dHJaR2Ftb3Fzck96RVJNVGc0cUtDcFUrZTF5WWNnM3l2SHYzVG00YlRVMU5tUWNlOWRYZmY0cnI5MDlIQVZwQ0NDR0VFUExaOFhnOFdGaFlLQnppK2JGMjdOZ2g5WHJqeG8yd3M3T3IxM0lLTmIrTVQ1bzBDVTJiTnNXdVhidWsyamc2T3NMRnhZVnpPT3luNU9Ua3BIRDltVE5uY09iTUdjNTFRNFlNa2NvcVMwNU94cDQ5ZTdCaXhRcXBlbklmS2k0dURpWW1KckMydHBZSmFEeDgrQkR1N3U0WVBIaXdWTVpZZlpnMWExYTk3aytSTzNmdUlEWTI5cE5rd2RZVkU1aFFWMWZINDhlUHNXelpNczUyOGdMeWlZbUp5TXJLZ3Flbkp3UUNBUTRmUGd4cmEydXB6TTdNekV5VWxKU2daY3VXVXRzeVdhT0tBclEzYnR4QVJrWUdoZzBieGdiUlI0NGNpYU5IanlJNk9wcWQwRWVaK3JqbnhXSXhZbU5qWmNvWTFLd04rcUV5TWpJQVZKY2tlUC8rdlV5UWtNbHlrM2ZmN042OUc1Y3ZYMll6RWtlT0hJbDU4K2F4R1lubno1L0hoQWtUOE5OUFA4bWNQL081NnQ2OU83dnMvZnYzVWhtTHBhV2xNc0VSTGt6UUpTUWtCQXNYTG1SSElvd2VQUnFHaG9ZSUR3OW4yNzU5K3hidTd1NmN0VnhIamh5SnlNaEk2T25wWWN1V0xXamR1clhjWTlabm55RVdpK0h1N2c0WEZ4YzRPRGlncXFvS28wYU5Vcm9kbzY0UHJoaisvdjZJajQvSDFxMWJwU2J4NHNMajhUQjA2RkQwNjljUHAwNmRnbzZPRHZ1M2l5bkYwYmR2M3pxZnc2cFZxd0JVVHlRMlljSUVOR3JVQ0ZaV1ZyaHc0UUxldjM4djlYY3pORFFVVVZGUmNIVjFsZnE3MmI5L2Y3aTR1RWp0ZC9IaXhWS3ZlL1hxaFZHalJpRWtKQVRuejUvSG1ERmpPTFBweTh2TEVSb2FpaTVkdWlBeE1SRmZmLzAxL1B6OHdPUHhNR2JNR0FEVnBSQzQ2bWtEMWNGZHBsWnRjWEV4UWtORDhlT1BQeUl1TGc1QWRWRGV4TVFFUFhyMGdMKy9QL1QxOWZIMTExOGpJQ0FBRnk5ZXhMaHg0d0FBeDQ4ZkI1L1BsN21tOHJMZEZXVzgxbDYzZXZWcXRnKzdldlVxWHI5K2phVkxsMkw3OXUwWVAzNDhuajU5aXFDZ0lLaXBxY25Od0ZaazVjcVZjdGY1K1BqQTJOaFlxblJOVFZ4ekFkUm5mMS9mMSsrZmpnSzBoQkJDQ0NIa0gybklrQ0hvMjdjdlhyNThpV1BIamtrRkpvRHFiTFdhZFFHWkdwTzFzM3AxZFhVVlpwRUFRSHA2T25KeWNqQjQ4T0FQT3RlYXN5RFg5UHIxYTRYcmUvWHFKVGZiZC9ueTVYS1BkK3ZXTGNURnhjSE56WTJkTWJ1bTJzTmhoVUloL3Y3N2IvejAwMC93OXZhV3lacXBxNE1IRDZLc3JBd25UcHlRV2k0V2kzSGd3QUYyc2g3eThWSlNVcENTa2dLZytzc3lrOWxiczVUSDdkdTNGWlkrdUhUcEV0cTNiODhPZGI1Ly96NXUzNzZOQVFNR3NKTUhNVU9VYTJjSGxwZVhRMTFkWGU2a2dHVmxaZkQzOTRlNnVyclVGL094WThmaTdObXJ5M2NvQUFBZ0FFbEVRVlN6Mkxkdkg3NzY2aXVaOGh0YzZ1T2VqNG1KUVc1dUxrNmRPb1ZUcDA3SnRQUDM5NWNKU3FqcXlaTW4wTkRRWU8veG5UdDNza09FcTZxcWtKNmVEaDBkSGR5K2ZSdHVibTR5V1dQMjl2Ym8xcTBiSEJ3YzRPenNqS1pObTBvRnUzUjFkZEduVHgrRWhJUklCV2pGWWpFT0hqd0lEUTBOcVljVUsxYXNrT29EUTBORDYxUjZadCsrZlZMWGdwbGtqZkgwNlZONGUzdWpvcUlDTzNmdWxIbEkxYkZqUjNUdDJoWEp5Y2xLUzJEVVo1K1JuSnlNaElRRWRPellVU29RN3Vqb2lGNjllc25kN3ZidDI0aUtpbExwR0Z5V0xWdUdoUXNYWXRldVhUaHc0QURudzBLdUJ3aE1rSXRabDVlWEI2RlFpS0tpSXJrUEhJeU5qVG4vSGgwNmRJZ3owL3ZaczJlNGQrOGVXMDg0S2lvS2UvZnVoWU9EQThSaXNkVG4xOWpZR0owN2QxYjZmbWZPbkluNCtIaEVSRVJnMUtoUjdOL1ZtZzlyL3ZqakR3aUZRZ3dhTkFpSmlZbHdkSFJFVlZVVmpoMDdocjU5KzhMZjN4L0d4c1l5UStrWmt5ZFB4b2dSSXdBQXg0NGRnN3E2dWt5UWxmbWRwcWFtb21YTGx0RFIwWUdqb3lNQ0F3UGg2T2lJek14TWhJZUg0NGNmZmxCcE1rTUFiS21rbWk1ZHVvU29xQ2laZGN4bnBMeThISWNQSDBhblRwM1F0V3RYZHIyYm14dHljM09SbVpsWjU4bEdBY2d0Z1FKVUIyaDFkSFFVdHFudFUvYjNqQSs1ZnY4R0ZLQWxoQkJDQ0NIL1NFd0c2TnUzYnpuWG56dDNqbk9XNkJVclZraTlaaVlKVTRTcHQ4Z013NjByWmNNMzVhMDNNek9URzZDVk40d1pBSXlNakJBWEZ3YytueStUbVZSVVZDUlRDcUJMbHk3WXNXTUhQRHc4c0hMbFN2ejg4OC9vMDZlUHduT1c1KzNidDhqSXlKREp3QUtxaHdPbnA2ZGp5WklsN1BEZG16ZHY0dFNwVTlpNmRhdEtRVHJ5WC9IeDhkaXdZUVBzN2UwQlZBZlFtQUJ0elZJZXhzYkdjdmVSbDVlSDZPaG9xU3l0Y2VQR1ljdVdMYmgyN1JvYkNMeCsvVHIwOVBSa3ZyQ1hsWlVwSEo2NmQrOWU1T1RrWVB6NDhWSVBCblIxZFRGdDJqVDgrdXV2MkxScEU5YXZYNjgwKy8xajczbXhXSXlqUjQrQ3grTkJJcEZJQmExZnYzNE5iMjl2QU1vbkNRTmtodzVYVkZRZ05qWVczYnAxdzRRSkUrRHA2Y2tPQWRmVTFNVERodzhoRUFnd2UvWnM3TnUzancxcTFkU3ZYeitGN3g4QXZ2dnVPOHlaTXdkUlVWRnNVT2I0OGVOSVNVbkI5T25UcGJKVS9mejhPRE5iYTJQcXZoNDdkZ3hDb1JEbTV1WklUMDlYR2poNS8vNDlTa3RMc1hidFdyUnQyNWF6RFRPeDNaWXRXN0I5KzNiT1RPdjY3ak9Zc2plMUEzbXRXclZTbUttbmFBSTFpVVFpTThraThOK01RcWJtcUx1N083UzB0T1RXa0sxNUR5bno4T0ZETmxCV1cvdjI3ZXYwd0xCdDI3YW9yS3pFaXhjdmtKeWNqQU1IRHNEQndRR3JWcTFTR215VFIxdGJHeHMyYklDNXVUblUxTlRZYThIMEIxbFpXUWdLQ3NLWU1XT2tNaTBuVFpvRUJ3Y0g5djdLeWNuQnExZXZwSUthUXFFUXljbko2TktsQ3p1cG1McTZPc2FPSGN0NUQ1V1hseU1wS1FrVEprd0FBRXlZTUFGaFlXSFl1blVyTWpJeVlHQmd3R2JzcXVMTEw3K1VXWGJ2M2oyNTY0RHFod3c1T1RreVdkNDhIZytlbnA1UVYxZi9iQk9teXZPcCszdkdoMXkvZndNSzBCSkNDQ0dFa0grbGFkT21zVE5JQTlWMTlUWnQyb1RqeDQrclhJTVdxTTZxaW95TVJQZnUzZVVHSVpTUk4yUjI2OWF0dUhMbHlnY1BxWlduVzdkdU1ESXlRa2hJaUV5d2FzcVVLUmc1Y3FSTVBieFdyVnBoMjdadFdMWnNHZGF2WDQ5Tm16YkIxdGEyenNkbVp0aXVIUWpKek16RTRjT0hZV2RuSnpWeEM1L1BSMnBxS25iczJBRXZMNjg2SCsvZmlKazUzc3ZMQzJQSGprVkpTUW1hTm0wcUZhekt5OHRqczZHWXlYTzQvUDc3NzdDMHRKUUtaZzBZTUFENzkrOUhVRkFRaGc0ZGloY3ZYaUF4TVJHalJvMlN5VUNycUtpUW1lbWJFUndjak1qSVNEUnYzcHl6UnVLb1VhTVFGUldGK1BoNDdOdTNqM095UEZXcGNzL3I2dW9pUFQwZC9mcjF3NjFidHpocnpRTEtKd2tEWkd0RGg0YUdvcnk4SEk2T2pyQzF0WVdibXh0MjdkcUZIVHQyd04zZEhjSEJ3VEEyTnNhb1VhTnc0OFlOSEQ5K0hFT0dERkZwSXFpYVdyVnFoYkZqeDJMUG5qMW8xYW9WVWxOVDJYMTkrKzIzVW0yVlpRdEtKQkxFeGNYaDBLRkRTRTlQUjU4K2ZiQmd3UUkyS0tyTXdJRUQwYUpGQzRWbFVkcTBhWU5Ka3liaCtQSGo4UEh4Z1plWEYzdGZNdXE3ejRpTmpZV1ptZGtIOTlkYzh2UHpNWEhpUkxucnVZTEx6TVNUTlNucjYwTkRRN0Y3OTI1MDZ0UUoyN1p0VXpualU1bU9IVHRDUTBNRDY5YXRRMDVPRHNhTUdZTzVjK2ZpM3IxN2VQTGtDYVpNbWNLWmVhNU1peFl0MkorWlNmQ1lBTjd0MjdlaG9hR0JpUk1uSWo0K1htbzdKamdyRkFxeFljTUd2SGp4QWtlT0hHR3p0SC8vL1hlY1BYc1dHelpzWUVmSGpCZ3hBazJiTnVVOGo5allXQWdFQXJhbXRabVpHU1pNbU1CbVpIdDRlSHpRKzZ1TFAvLzhFNE1HRFVLWExsMWtKdTM2WDZteCtpbjdlNkljQldnSklZUVFRZ2lwZzcvLy9odEFkVmJaalJzM3NIWHJWdWpwNmVHbm4zNXE0RE5UckdiTlMzVjFkWXdjT1JKSGpoeEJURXdNbXcyYmxaV0Zzckl5dVZrOFZsWlcyTHg1TTRLRGcyVm05bGJWelpzM1lXUmtKTFc5VUNqRXhvMGJvYVdsSlROTTNjN09EczdPemdnTkRjWGx5NWVsQWpGRWxrUWl3ZlhyMTlHNGNXTXNYNzRjRGc0T21EUnBFbnIwNkNIVmJ1SENoVXIzZGYzNmRWeTVjZ1d0VzdlR2w1Y1hDZ29La0orZmo0S0NBbFJXVnFLa3BBU3hzYkVJRGc2R3VybzZ4bzhmTDdPUHNySXl6anFFb2FHaDhQUHpnN2EyTnJ5OXZUa0RGRHdlRDZ0V3JjTDgrZk54NGNJRlZGWldZdEdpUlNvSHBlcDZ6Nzk2OVFxdFc3ZUdnNE1ER3hUa1V0ZEp3bkp5Y2hBWUdBZ0xDd3MyeU9qazVJU25UNStpcUtnSVlXRmhlUHo0TVdiT25BazFOVFZNblRvVksxYXN3SzVkdTlpYW9YVXhZOFlNcEthbVlzbVNKU2dwS2NHUUlVT3dkT2xTbGJQemhFSWhvcUtpY1ByMGFhU25wNk5ObXpidzhmRmhNN0hyUWw1dzlzMmJOL0R6ODhPRUNSTXdaY29VcEtTa0lDWW1CcDZlbnZqNTU1K2xoclRYWjUrUmxaV0Z0TFEwem9EcHh6QTBOR1JIVXFpS3lmeFVoVUFnd0pFalJ4QVVGQVFkSFIwa0pTVmg4dVRKR0RseUpKeWRuV0ZnWUtEeXZwaHNYdWFCalVRaVlZT2xPVGs1V0xwMEtiNzU1aHNBMVdVQmdvT0RsVTVFVlpmak1nRzh3WU1IUTFkWFYrSElpSDM3OWlFcEtRbExsaXlSS3FFeFpjb1V4TWZIWS8zNjlkaXpadzlhdEdpaGNKSys0T0JnV0ZoWVNOWCtyVGxCMnRPblR6RjQ4T0JQbXNIcTZ1cXE4dC9OL1B4OEpDY25mN0p6NGZJcCszdWlHZ3JRRWtJSUlZUVFvZ0t4V0l6ZHUzZmo2dFdyNFBGNDJMWnRHeVpNbUFBYkd4dTR1Ym5WS2V2MmN5a3BLVUYwZERRdVhib0VmWDE5K1BqNHNPdkdqaDJMME5CUTdOcTFDOWJXMWpBek04T1RKMDhBUU9FRU5pMWJ0dVNjWklxWkJWM1JGOXczYjk0Z0xTME56czdPYkx1eXNqSnMzTGdSejU4L3g3cDE2OWpoOWdLQkFJV0ZoU2dzTElTZG5SMGlJaUp3NE1BQmRPdldEZWJtNW5XL0dQOFNQQjRQczJmUFJ2UG16ZEc2ZFd1RWhvWWlQeitmSFpxcW82T0Q5dTNidzlQVFUra3M4RzNidG9XK3ZqNDd4Tm5hMmhyR3hzYnM3eWdrSkFRblQ1N0VzMmZQTUdIQ0JKbmZpMFFpd1pzM2I2UktLSWhFSWh3NmRBaW5UNStHbHBZVzFxNWRLNVZsVjV1cHFTbCsrZVVYdUx1N0l6dzhIR2xwYVZpeFlvWGM0ZlVmYzg4N09UbmgzYnQzeU12TEF5QTltemhUbzdxdXlzdkxzWDc5ZXBTVWxMRERtQm1MRnk5R2NuSXlWcTVjaWViTm03TkJ3MjdkdW1IWXNHRzRjdVVLREEwTk1XL2V2RG9GanRMUzBpQVNpZGpNYUQ2Zmo0S0NBcGxKeVdwNzgrWU5JaUlpY1BYcVZlVGw1YUZseTVidzh2SkMzNzU5cFk0dkVBanFITWhpYW1zV0ZCUmc3OTY5dUhUcEVqUTFOVEZtekJpb3FhbkJ5OHNMYTlhc3dmMzc5ekY3OW16TW1ERURRNFlNd2R1M2IrdTF6N2g1OHlZQWNFN0NWbHBhaXB5Y0hMbnZnV3RHZWdhUHgxTmFxL3hEbEpXVklUSXlFa0ZCUWNqT3prYlBuajNoNGVHQjE2OWY0OHlaTXpoNjlDaE9uRGlCUVlNR1lmejQ4VktmQ3laak5TWW1odjE1OGVMRktDd3NoS2VuSndZT0hJaVltQmdjUDM0Y0wxKytSTHQyN2ZEOCtYT3B3R1Y2ZWpxKytPSUxxUWNvOHNvREtjUFV3bVpLNkJnYUdyS0JZQzZuVDU5R2FHZ294bzBiSi9OZ1RrZEhCMnZYcnNXQ0JRdmc3ZTJOZmZ2MnlRME1Sa1pHSWlVbEJRc1dMR0RMbCt6ZHV4ZVhMMTlHang0OTJNbkY4dlB6NGU3dS9za3lhZXRTRnVqR2pSdTRjZU9Hd2piTTMxeGxKQktKMHJiYTJ0cWZwTDhuZFVNQldrSUlJWVFROG8vMDVzMGJhR2hvSUQwOW5YTUNtc09IRCtQdzRjTXl5N2xtRi83dHQ5OXc5T2hSM0xsekI5OTk5eDFhdFdxRnpaczM0OEdEQitqYnR5OFNFeE9SbXBvS0RRME5hR2hvc0pOa0NJVkN1THU3UXlBUUlDUWtCRUtoRUFLQkFNN096dERWMWNYdDI3ZVJuWjB0OXowd3M3NmZQWHRXNFhzZE8zWXMrek5UWTNUTm1qVzRkKzhlQkFJQm1qZHZ6azZrd3REUjBZR0hod2M4UER5d2RPbFN6Smd4QTBGQlFkRFUxRlNwZE1GZmYvMkZ2THc4Tkc3Y0dFS2hrSzIzcVNnSXhFeXdVM1A0NUlrVEp4QVhGd2ROVFUzNCtmbGg1ODZkS0MwdFplc1YxaVFRQ05oYWxRMWRxKzkvR1pPbG1abVppWU1IRDZKVHAwNXNYYisyYmR0aTc5NjliTnZjM0Z5SVJDSm9hMnVqcEtRRXljbkpiSWFxbFpVVmdvT0Q1UjVIUzBzTG16ZHZSc3VXTGZIOTk5OERxUDRTbjV5Y0RCMGRIYng2OVFwWldWbHNMY3owOUhUczJMRUR5Y25KNFBQNVdMTm1qVXIzV3J0MjdiQmx5eFo0ZVhraEpTVUZzMmZQeHNLRkMrSHM3QXlnL3U1NVhWMWRtSnViNDlxMWF3QVV6elN1aXZmdjMyUGR1blZJVGs3R3VISGpaTEtZbzZLaXNIdjNibWhxYW1MMTZ0VlN0VE1YTGx5SU4yL2U0Tnk1YzBoUFQ4ZjgrZlBSckZrejhIZzhObGhjc3hSQVlXRWg3dHk1Zy9Ed2NQejU1NSt3dExURUw3LzhnaGN2WHVEVXFWTUlDUWxCOSs3ZDBidDNiM1RyMWcwV0ZoYmc4WGhJVDA5SFhGd2NZbUppOE96Wk0vQjRQSHoxMVZkWXZIZ3hPeHc4UHo4ZnVycTYwTkxTUW5aMk51N2R1MWZuWU9TN2QrOEFBR0ZoWWVEeGVQam1tMjh3YmRvMGRqOWFXbHJZc0dFRC9QejhjUGJzV1Z5K2ZCa0RCZ3lvOXo3ait2WHI0UFA1TXJVekFTQXdNQkNCZ1lGMWVsOE1ycnJFSHlvN094c0pDUW1JajQvSDNidDNVVkZSQVhOemMzaDZlcktmcFk0ZE8yTE5talhJek16RUgzLzhnWWlJQ0Z5NWNnVTlldlRBK1BIajBiVnJWN2FreGUrLy93NGpJeVBZMjl1alRaczJhTldxRlJJVEU5bWFxQzFhdE1DR0RSdlFvMGNQckZ1M0RnRUJBZERVMUVUUG5qM3g2TkVqbVZxOW5UcDFrcGxNN2ZmZmY1ZDZmZWJNR2VUazVLQlpzMmJRMDlORFRrNE9nb0tDb0tHaGdYYnQyaW05QmhFUkVUaDQ4Q0Q2OWV1SDJiTm5jN2F4c3JMQ2p6LytpQzFidG1EejVzM3c5dmFXK2J2dy92MTcvUGJiYnpBek00T1RreFBLeXNxd2FkTW14TWJHb212WHJ2RHk4b0pJSklLWGx4ZGlZbUl3ZCs1Y0xGdTJqUFArWUREOVEyM00zMnV1OVJZV0Z1alFvWVBTOTgwWVBIZ3dXeSszcHBvVDRkV3VVUzNQMjdkdmxiWTlkKzVjdmZmMzhueU82L2YvRlFWb0NTR0VFRUxJUDlMR2pSdlpqQjA3T3p1WjlTNHVMaGc1Y3FSSyt6STNOMGVUSmswd2J0dzRUSjgrSFVCMUp1a2ZmL3lCKy9mdkl5SWlnak00d0tWcDA2WnNyY0tRa0JBOGV2Ukk2VFlIRGh4UXVKNEowRW9rRW5iU21LU2tKRGc3TzJQbzBLR3dzYkhoM003VzFoYmUzdDdZdEdrVG0yazRjZUpFbGVwZVBubnlCRHQyN0pCYVptRmhvYkFFd2JWcjE4RG44NlVtQVJreFlnUWI4REV5TW9LaG9TRU1EQXhnYUdnSWZYMTk2T3ZydzhEQUFBWUdCdGkyYlJ1dVg3K09TNWN1c2NFNUlsOWdZQ0JFSXBIQ1NlNmlvcUxnNitzcnRVeVZUSy95OG5MNCtmbkJ3TUFBYTlldWxjcXd1M2J0R2lRU0NYZzhIbnIwNk1FR2lzckt5cENhbWdvYkd4dXNYTGtTbHBhV0tyOFhHeHNiN04rL0g5dTNiMGQyZGpZN0FkYW52T2N2WGJyRS9weWVubzZsUzVmSzFFZFY1TUtGQzBoT1RvYXpzN05Na0duLy92MDRkKzRjakl5TXNIYnRXcW5KdTREcW1wVE1PY2JIeCtQcDA2Zkl6TXpFbWpWcjJEWnQyclRCNDhlUDRldnJpN1MwTklqRllyUnQyeFlyVnF6QTRNR0RvYTZ1anA0OWU4TEp5UW5uejUvSGxTdFhjUGZ1WFFEVlFXOGJHeHRjdkhnUlFQV0RsWEhqeHNISnlRbk5temRuanlHUlNQREREei9JWkkvV05YajkvUGx6QU5VUENCWXRXc1FacEZOVFU4UGN1WFBScDA4ZnRHelpFcHFhbXZYYVo5amIyeU1qSXdQOSt2WGpuUGpLeWNsSjRTUmgxNjVkdzVVclZ6algxUzZ6b0txdFc3ZXlQeGNXRm1MQmdnVnM1cmE2dWpxNmRldUc0Y09IbzArZlBwem5iR0ZoZ1I5Ly9CR3VycTRJRGc3R3hZc1hjZmZ1WFV5ZVBCay8vdmdqZEhWMTBiWnRXNW1zeG9TRUJIenh4UmRZdUhBaGV2YnN5UVkybHkxYmhxS2lJdmo2K3NMWDF4ZHFhbW95ZmJxTmpZMU1QZVBhQWRyS3lrcVpMTnRHalJyQnpjMU5hZWErUkNMQmxTdFgwS1ZMRjNoNGVDaDhHT2ZvNk1oTytpWVVDcVVleGtva0VxeGR1eGFGaFlWd2QzZEhSa1lHMXE1ZGk3Ly8vaHY5Ky9mSGloVXIySDVyMDZaTjJMTm5EeTVmdmd4UFQwLzQrL3RMVFZwWTA2Wk5teFNlUDlmNjRjT0gxeW5BcUsrdmp6WnQyaWhzczJqUklwWDNwNHl5dXJFZjB0L0w4em11My85WFBBa3oxb0FRUWdnaGhKQi9rUGo0ZUdSblo2TkpreWJvMGFPSDFMREZkZXZXWWRDZ1FTck5pczRvTGk0R244OVgrR1ZSS0JTeS8yck9qczVzdytQeG9LR2g4VWtuMGJoNzl5NUtTMHZScjE4L2xXdDFGaFlXSWpZMkZqbzZPdWpYcjU5SzJhbEZSVVZzMEFXb0hrYmR0bTFiaGNkTVMwdkQyN2R2TVdEQUFKWE9xN2I4L0h5RWhvWmkvUGp4Ly9NVGtkeTVjd2V4c2JGWXVuUnBnNTFEY1hFeDB0TFNGR2FwNXVmbkl6RXhFUUtCQUNLUkNIcDZlckMzdDFmcDNrbEpTWUdXbGhabmlRS2hVQWcxTlRXWmdHWktTZ3JhdEdsVHAwQm5iYlhySE5iM1BWOVZWWVdTa2hLVnNrVEZZakZPbmp5SnI3NzZTaWFBSUpGSWNPL2VQWm5NV2FCNmtyYkF3RUM0dXJvcURGaEpKQkk4ZXZRSVgzMzFGWEp5Y25EMjdGbW9xYW5CMnRvYWd3WU5na0Fnd01hTkcyRnRiUTBIQndlcEllNWMrMHBLU3NLalI0L1F2WHQzR0JrWjRkU3BVeGc0Y0NDNmR1MHE5M01mR2hxSzdPeHNpTVZpOXRpSytvbUVoQVNFaDRmRHc4TkQ2dGdYTDE2RWs1TVRaNkJSbnZydU13b0xDMUZTVWlMMWNFQWtFc0hYMXhjT0RnNEtQeXNQSGp4QWZIdzg1cytmenk0N2QrNGN6cDgvanlOSGpuelErVTJmUGgwalI0NWt5MXY4OGNjZlNFOVBSN2R1M1dCdmJ5OVZpMWNWeGNYRk9IdjJMUHIyN2Fzd3dNY0UxT1N0dTNQbkR0TFMwdEN0V3plcGJOSjc5KzdCM054Y3B0NXJabVltZEhWMTJicTZaV1ZseU03T1JtVmxKWVJDSVRRME5HQmxaU1czRE1HZmYvNkpTNWN1d2MzTkRkcmEyaWd2TDRkRUlsR3BuaW16LzVwR2pCaUI1Y3VYUTBOREEybHBhWmcyYlJxS2k0dXhiTmt5ZlBQTk4zSnJFRis3ZGcxYVdsb3kvMi9nNk9pSUtWT21zSm1qSHlzdkx3OWJ0MjdGZDk5OWg2NWR1MHF0S3l3c1JLTkdqVGoveGlsYTk2bDlTSC9QcU8vcjkwOUZBVnBDQ0NHRUVFSUlxV2YvQ3dGYVFnZ2gvNlVvTUUxSVEvdnd4NWFFRUVJSUlZUVFRZ2doaFB3L1FNRlo4citNQXJTRUVFSUlJWVFRUWdnaGhCRFNRQ2hBU3dnaGhCQkNDQ0dFRUVJSUlRMkVBclNFRUVJSUlZUVFRdjZ2dlR1UHJ2bk8vemordWxsa2tRU1pSQVJ0MGRxSG9acXFOWlNxV0dxcFRvWmpPV01idFVUTElHT081ZGhLaktrUlNnalRhaGs3UmFhMjJFcGpxOVllVlllaFlrMVNKRVFTOS83K3lNbDNjblB2RFZINlBlUDNmSnpqMVBmeitYNC85M052Y25wT1gzM2Y5d2NBQUppRWdCWUFBQUFBQUFBQVRFSkFDd0FBQUFBQUFBQW1JYUFGQUFBQUFBQUFBSk1RMEFJQUFBQUFBQUNBU1Fob0FRQUFBQUFBQU1Ba0JMUUFBQUFBQUFBQVlCSUNXZ0FBQUFBQUFBQXdDUUV0QUFBQUFBQUFBSmlFZ0JZQUFBQUFBQUFBVEVKQUN3QUFBQUFBQUFBbUlhQUZBQUFBQUFBQUFKTVEwQUlBQUFBQUFBQ0FTUWhvQVFBQUFBQUFBTUFrQkxRQUFBQUFBQUFBWUJJQ1dnQUFBQUFBQUFBd0NRRXRBQUFBQUFBQUFKaUVnQllBQUFBQUFBQUFURUpBQ3dBQUFBQUFBQUFtSWFBRkFBQUFBQUFBQUpNUTBBSUFBQUFBQUFDQVNRaG9BUUFBQUFBQUFNQWtCTFFBQUFBQUFBQUFZQklDV2dBQUFBQUFBQUF3Q1FFdEFBQUFBQUFBQUppRWdCWUFBQUFBQUFBQVRFSkFDd0FBQUFBQUFBQW1JYUFGQUFBQUFBQUFBSk1RMEFJQUFBQUFBQUNBU1Fob0FRQUFBQUFBQU1Ba0JMUUFBQUFBOEp6WnUzZXZaczZjS1p2Tlp2WlcvdWM4ZlBqUTZYaHljckoyNzk3dGRHN2R1blZLVDA4dmN0M2s1R1Q5OE1NUFR1ZXVYNyt1bVRObjZ2cjE2OFhhcXlzelo4N1U0Y09IbjhwYUFJQm56OFBzRFFBQUFBQUFucTV6NTg1cDI3WnRHamx5cEN3V3l4T3ZjL2p3WWQyL2Y5OWh2SG56NWpwLy9yeE9uano1eURVaUlpSlVva1FKbC9PSERoMVNXbHFhM256elRlTytiZHUyYWRPbVRmcjQ0NC9sNFZIMGY3Ykd4OGRyNWNxVmo5eUhLOXUzYnpmK1BudjJiTjI0Y1VPVEowK1d1N3U3M1gwYk5telE3dDI3NWUvdnJ3WU5HaGpqVzdaczBmejU4NVdSa2FIZXZYczdmWTBIRHg3b280OCtVbWhvcUtaUG4rNHdmL3YyYlczYnRrMmRPblZTU0VqSUU3K1hmTnUyYlZPbFNwVVVGaGIyeUhzUEhEaWc5UFIwUlVSRU9NeXRXN2ZPNVhQVnExZFg3ZHExZjlFK0FRQjVDR2dCQUFBQTREbVRIOHE2Q21kdE5wdXNWcXZMNS9QRHlibHo1eW9sSmNWaGZ2djI3VHA2OUtnV0xseW9NbVhLT0Ywak96dGJtWm1aYXRHaWhjdUExbXExYXNHQ0JicHo1NDZhTjI5dTNPZm01cWJrNUdUdDNMbFRiZHEwY2YxR0N4ZytmUGhqM1pkdi8vNzlPbkxraU4xWXRXclZsSkNRb05qWVdIM3d3UWVTWkFUVWd3WU4wdG16WjdWdjN6N1ZxbFZMa3BTYW1xcjU4K2VyUVlNRzZ0YXRtM0d2dTd1NzNYdU9qWTFWZW5xNlltSmk5TlpiYjduYzA1QWhRNXlPSnlRa2FPVElrVXBPVG5hWTI3NTl1N3AzNzY1YnQyN1pqUzljdUZBTEZ5NjBHMXV5WklsZWVPRUY0OXBtczJudDJyVTZkdXlZSGp4NG9NNmRPOXZkUDMvK2ZKZDdqWXlNSktBRmdLZUVnQllBQUFBQW5oR2J6ZmFMS2xpTCsxcVptWm1TOGlvMkpSblgrVHc4UE9UdDdhM0ZpeGNYV1hXYVgxWDYyV2VmMlkydlhyM2FJZlJidFdxVjB6VVNFeE9kVm9zV2xKQ1FvTXVYTDJ2dzRNSHk5ZlUxeGx1MGFLRlBQLzFVUzVjdVZYaDR1THk4dklwY1I1STZkT2p3eUhzS3VuYnRta05BMjY1ZE8zMy8vZmRLU0VoUTFhcFYxYjU5ZTczenpqdDI5L3owMDAvYXZIbXozZGkzMzM2clRwMDZHZGZObWpYVCtQSGpKVW1iTm0zUzFxMWJOWHIwYUlXRWhHakpraVVPZTdsNDhhSW1UWnFrOGVQSHExS2xTZzd6bnA2ZUdqaHdvTzdjdVNNcDcrYzZlL1pzVmFoUVFaSTBhOVlzdTlZTWZmdjJWV1JrcE41KysyMUplZTBWWW1KaUhOYTFXQ3lhTkdtUy92S1h2MmpldkhseWMzTXozbTkrZ04rOWUzZjE3ZHZYN3JtaVFtWUFRUEVSMEFJQUFBREFVNVpmUFhuNzltMlZMbDM2VjNuTnpNeE1kZW5TeFc2czhIVzlldlUwYytaTTQvcjk5OSszbTA5S1N0TDMzMy8vN0RaWlFHcHFxcFlzV2FMeTVjdXJZOGVPZG5NZUhoN3ExNitmcGsyYnBvVUxGMnJZc0dHL3lwNGtLU29xU21mUG5sVk9UbzRrYWZueTVRNzNUSnc0VVZhclZaTW1UWEs2aHJlM3Q2UzhYc0N4c2JHS2lJZ3dRczBYWG5qQm9jOXRmcEFlSEJ5czh1WEwyODNsVnpQWHFWTkhVbDRRUDJIQ0JIbDZlbXJDaEFtUzVQQ01KSlVxVmNxb2xrMUxTM1A1Zm4xOGZEUjU4bVNOR1RQR3JxM0RwVXVYSk9sWCsvMEZnUC9QQ0dnQkFBQUE0Q25MRDh4dTNManhxd1ZjM3Q3ZUdqcDBxQ1JwMzc1OU9uNzh1QVlQSG16TXIxaXh3cUd2YXRldVhlMnViOTY4V2V5QTl2TGx5MDdIVTFOVFhUNWpzOWswWThZTVpXWm1hdkxreVU3N3pMWnMyVkk3ZCs3VXhvMGJWYU5HalYrdGF0UFB6MCtMRnk4MjloUVVGR1RYUHNCbXMray8vL21QVVoxYVdGQlFrQ3dXaS9iczJhTnAwNmFwVHAwNmlvcUtVa1pHaG5KemMzWDM3bDJIaXRSOHpvTG93bTBKVnExYXBhU2tKSTBiTjA0VksxWjArYms0YTNHUS83ckxseTlYY0hDd01lN3Y3Njk1OCtZWjFkNDJtMDFMbHk2VmxCZnFGMmF4V0hUOStuVlpyVmE1dVhIMk9BRDhVZ1MwQUFBQUFQQ1VoWWFHS2pnNFdBY1BIdFRMTDcvc0VJdytDeDRlSHNiWDdLOWN1YUl6Wjg3WWZlMSs4K2JOeGQ3SGpoMDdOR1BHakNMdmNSVTJGaVUrUGw3ZmZmZWR1blhycHQvKzlyY3U3eHMxYXBRR0R4NnNXYk5teWR2Ylc4MmFOWE41NzlNTWNBc0d4bmZ1M0ZHUEhqMGM3dG00Y2FNMmJ0em9kTnpIeDBlZW5wNnFXcldxSmsyYUpBOFBEeTFkdWxRblRwelEyTEZqSmYyM2ZVU2ZQbjAwZmZwMGhZYUc2dXJWcTRxT2pyYWJLK2o0OGVOYXNtU0ozbjMzWFRWdjNseVNuTFpNY05YaVlPclVxUW9ORFZWZ1lLRHUzYnVuckt3czQ1bVNKVXZLeTh0TG1abVppbzJOMWRkZmY2M3c4SEJWcVZMRllmM3ExYXRyOSs3ZDJyMTd0eVNwUVlNR2oyeG5BUUJ3allBV0FBQUFBSjR5aThXaWlJZ0lmZkhGRjlxMWE1ZGF0bXo1cTRTMCtiS3pzK1hwNldrMzlpVFZqcW1wcVFvSkNkR1VLVk1rU1Z1M2J0V2FOV3NrU1czYnR0VWJiN3hoVkhkKytlV1htanQzcnRhdlh5OC9Qei9kdTNkUHFhbXA4dmYzdDF0ejNicDFXclZxbGVyV3JhdCsvZm9WK2ZvQkFRR2FPbldxUm93WW9jbVRKMnZnd0lIcTFxMmIwM3RkSFJKMjZ0UXA3ZGl4UTcxNzk3WTcwS3p3SVdHblQ1L1d1WFBuak92bXpadmIzVDlpeEFpMWFOSEM1VjYzYjkrdTJOaFk0N3BSbzBhcVY2K2VmSDE5ZGVYS0ZXM2F0RWxSVVZIR2ZNRzJCR1hMbGxYNTh1V04xZ2ZPV2hha3BhVnA2dFNwcWxtenBnWU1HR0NNRjZ5dUxjaFppNFBRMEZCajdOTlBQOVg2OWV2dDNsL2J0bTBWSFIydDVPUmsxYTlmWHlOR2pIQzY5dFNwVTdWdjN6NmpOY05MTDczazhuTUJBRHdhQVMwQUFBQUFQQVBCd2NGcTFhcVZFaE1UbFpLU29vWU5HeW9rSkVTbFNwVjY1Z2VIUFhqd3dPaURtODlxdFRwdEpWQ1V0TFEwQlFVRkdRZFh0V3paVW9HQmdYcjQ4S0dzVnFzQ0FnSjArL1p0U1RLcU1lL2V2V3NFalFFQkFicDc5NjVLbFNvbFNWcXpabzNpNHVKVXZueDVUWnc0MFc0LzY5YXRVNVVxVlJ5K1V2L1NTeTlwNXN5WmlvNk9WbHhjbkk0ZE82YW9xQ2k3citoTHJnOEpDdzRPMW80ZE8xU3ZYajJqajZ1VWR4Qlp3VVBVdnZubUc3dUQwNnBWcTJZWDBHWm1aaW85UGQzbFoxWDRRRGFMeFNKZlgxL1piRFo5L1BISEtsZXVuTnEwYWFPVWxCUko5cTBocmw2OWF2ZFBaMjBqamh3NW9yUzBOTjIvZjErLy8vM3ZqZkcxYTllcWUvZnVkbTBZSk9jdERncUtpSWpRNzM3M08yVm1aaHA5aWNoWERnQUFBQThpU1VSQlZDMFdpMGFQSHEzdnZ2dE9IVHQyZFBsN0doQVFvSGJ0MnJsY0d3QlFQQVMwQUFBQUFQQ00xSzFiVjZHaG9mcnFxNiswZWZQbXgzNnVVYU5HYXR5NDhSTy9ibFpXbG5GUVZiN2MzTnhpQjdTcHFhbDJQWFNyVmF1bWF0V3E2ZVRKay9yd3d3K2RQdE83ZDIrSHNlM2J0MnZ0MnJWR09Cc1RFMk5YV1h2cDBpWEZ4Y1VwSkNSRWl4Y3ZkcWorclZLbGl1Yk9uYXR4NDhicHdJRURDZ3NMMHp2dnZQTlk3eUcvR3ZYYXRXdDJBYTJmbjUvOC9QeU02Lzc5KzZ0Ly8vNDZldlNveG93WjQ3Qk9YRnljNHVMaUh1czFDOXEwYVpPT0hUdW1ZY09HMlZWUkYyd044ZGUvL3RYdUdXZHRJMnJYcm0xWDBmck5OOThZL1lKbnpacGxkL0JZNFJZSFY2NWMwWmRmZm1uM08xRzVjbVZWcmx6WjRRQ3hGMTU0UVgzNzlyV3JCbmFsUllzV0Ruc0hBQlFmQVMwQUFBQUFQRVBCd2NIcTFhdVhybDY5cXBTVUZHVm5aei95R1ZkZlczOWM2ZW5wRG9lVFBYejRzTmh0RnRMUzBoUVlHR2hYMFZrdzFQem9vNDlVdFdwVlNkS1dMVnNVSHgrdnBVdVh5dGZYVjFKZU9KbmZUN1ZObXpZNmZmcTBoZ3dab3NEQVFMdlhXYlJva2F4V3E0WU1HZUlRenVZclc3YXNZbU5qdFd2WExxY0hkTG42WElPQ2d1VGg0YUVMRnk2NHZNZk56ZTJSNFhWMGRMUmF0V3JsY3Y2cnI3N1MzLy8rZDd1eEgzLzhVUXNXTEpBa0l4d3RVNmFNM24vL2ZZY0QycHhadDI2ZFVjWHI3Kyt2aWhVckdpSHpxVk9ualBBNUpDVEU0VmwvZjM5anZuejU4Z29MQzN2c0ZoZGp4NDdWc21YTGRQZnVYUTBhTk1oaC91REJnMHBNVEhTb1lnWUFQQmtDV2dBQUFBQjR4aXdXaThxWEwrKzB0K2l6Y1AzNmRkV3FWY3R1TERzNys0a3FhRStjT0tFOWUvWVlZKysrKzY2YU5tMHFLZTlncWZ6MkJma0JwTCsvdnhIaWVubDVHYy81Ky90cjNMaHhEcTl4NU1nUkhUaHdRTTJhTlZQRGhnMkwzRStKRWlXY2hyT1MxTDU5K3lLZlhiMTZ0VmF2WHUxMHJsV3JWb3FPamk3eStmVDBkS005Z1RNLy8veXozZlhObXpjMWZ2eDRCUVVGR2EwTDh0Y0pDd3R6MnNhZ3NMQ3dNS1ducHlzek0xTnIxcXpSb1VPSGpNRDcvUG56eGdGZWJkdTJkWGcyUGo1ZThmSHhkbU1OR3pZMCtna1hwV1hMbHNySXlOQ2NPWE5Vcmx3NTFheFowNWl6V3EzNi9QUFA1ZVhsNWJJZk1BQ2dlQWhvQVFBQUFPQTVrcEdSb1Z1M2Jqa2MzSlNUaytPeU90V1YvREF3WC92MjdlWGo0L09MOTVndk96dGJzYkd4OHZQejA5Q2hRNDN4ek14TXpaOC9YMisrK2FaZWZmWFZ4MXByMUtoUkx1ZSsvdnBySFRod1FFT0hEblc2LzlEUTBFZXVYOXdXQjh1V0xaUFZhdFdVS1ZQc0RrTnoxcjdnVWFwVXFhS2hRNGRxdzRZTlNrNU9Wb1VLRlhUaHdnV2o3MjdobjFPZlBuMzBoei84UVJFUkVYYmpoZHRlRk9YdHQ5L1dpaFVyOU1rbm4yak9uRGxHUDlwMTY5YnA4dVhMR2pCZ2dFTWxOQURneVJEUUFnQUFBTUJ6NU9USms1THkrc1VXbEoyZFhleUF0cURjM0Z4bFoyZmJCWnhSVVZFTzkzWHAwdVd4MTF5NmRLbFNVbEkwZXZSb3U3RFB3OE5EcDA2ZDBzR0RCN1Znd1FMOTVqZS9lZVJhYmRxMGNUa1hHQmlvQXdjT3lNL1B6NkZOd1owN2R4UVFFUERJOVl2YjRxQno1ODU2NzczM0hOb0FKQ1FreU5QVFUvZnYzMWRxYXFyOC9QdzBaODRjdFdqUlF1SGg0WGIzbmp0M3ptZ2hJVWt2dnZpaTFxeFpvd1lOR3NocXRhcFJvMFpGVnZVV2xwV1ZwUWNQSHRoVk5oZVdmOEJjaVJJbE5IandZRTJjT0ZGTGx5NVZuejU5ZFByMGFTMVpza1IxNnRTaGVoWUFuaUlDV2dBQUFBQjRqaVFsSmNuZDNkM3VRS3pjM0Z6bDV1YXFSSWtTVDd6dXZYdjNKRW0rdnI2eVdDeHljM1BUMkxGamphL1pKeVltYXRteVpabzdkNjdSZzliWllXWDVUcHc0b1ZXclZxbHAwNlo2NjYyMzdPYTh2THdVSFIydDRjT0hhL3IwNllxSmlURXFPSjlFL2ZyMUZSZ1lxSTBiTnpxRXJMMTY5VkxIamgzVnYzLy9JdGRJVFUwdHNpMUI0Y08yS2xXcUpNbXhOKzdxMWF0MTdOZ3hkZWpRUVpNblQ5YkdqUnNWRUJDZ3FWT255bXExcW1YTGxzckt5bEpLU29vR0R4NnNQLy81ejBaYmg1NDllMnJhdEdrNmRlcVVYbjMxVlFVR0JqcDhkdmxXckZpaEZTdFdPSXpQbURIRFpWWHltVE5uTkdQR0RQM2pILzlRcVZLbDFLUkpFM1hwMGtWZmZQR0Zzckt5dEdYTEZwVXRXMVlUSmt4NDdINjJBSUJISTZBRkFBQUFnT2ZFL2Z2M3RYZnZYalZvMEVBbFM1WTB4ck95c2lUSklhQTljT0NBM1hYQlhxbUZaV1JrU0pKOGZIeFV1M1p0YmQyNjFXNCsvekNyQ2hVcXlNL1BUeGN2WHRUbzBhTTFldlJvaDBQUDB0TFNOSFhxVkFVRkJlbkREejkwK25yVnExZFhaR1NrbGk5ZnJuLzk2MS9xMGFOSFVXL2R3YTFidHhRVUZDUkpjbmQzVjhlT0hmWFpaNTlwLy83OWF0S2tpYVM4WHIzMzd0MnpDMzhmUEhqZ2RMMUZpeFpwMGFKRnhkcERZVGFiVFZ1M2JuV29NbzZLaXRMVnExZVZtSmlvOFBCd1RaNDhXVFZyMWxTVEprMFVHeHVyNnRXcnExS2xTbXJac3FVMmJkcWtFeWRPR0ovSGxpMWJIRjZuYmR1MjZ0Ky92OU1xMThMQmFrNU9qcVM4QTkxKy9QRkhsUzFiMW01K3dJQUJPbkxraU5hc1dTTWZIeC9ObURIRDZEc01BSGc2Q0dnQkFBQUE0RG14Y2VOR1pXUmtxRjI3ZG5ialo4K2VsU1NWTGwzYWJ0elpvVjJ1cEtlblM4bzc3S3VnM054Y1pXVmxHUlcyRnk1Y2tKdWJtN0t5c2hRUUVLQUZDeFlvTEN6TU9LRHM0c1dMbWpScGtsSlRVL1duUC8xSmx5NWQwb01IRDR3LytWL0R6OHJLVW01dXJ0emMzUFQ1NTUvcnRkZGVjMmpiVUZoR1JvYjI3dDJyaElRRWxTcFZTdE9tVFRQbXVuYnRxczJiTjJ2MjdObDY1WlZYRkJJU291UEhqMHVTYXRTb0lVazZkT2lRWW1KaTVPSGhvZVhMbDJ2TW1ESHk5dlpXcjE2OTFMUnBVNk5hMkpsejU4NHBLU21weURZU08zZnUxTDE3OXhRUkVhSERodzlMeWd0dDNkM2ROV1hLRkNOQXYzYnRtdXJYcjY4ZVBYcG8vLzc5K3R2Zi9xYlkyRmo5OU5OUE9uLyt2RHc5UFRWLy9uemR2SGxUblR0M2R0b0wxczNOVGU3dTdrVitYdEovUS9wejU4NnBRNGNPR2pod29IeDhmSlNUazZPZE8zZHErZkxsU2tsSlVaMDZkWFRxMUNtTkhEbFMzYnQzVit2V3JZdHNsUUFBZUh3RXRBQUFBQUR3SExoNjlhcVdMVnVteXBVcnEzSGp4dnJrazArVWs1TWppOFdpZmZ2MnlXS3hxRzdkdW5iUExGKyszT0Y2OCtiTnh2VVBQL3lnOVBSMGVYaDRhTTJhTmJKWUxLcGN1YktHRHgrdVM1Y3VHU0ZxUVNOR2pIRFkyNlpObTlTbFN4ZlpiRGFOSHovZXFOUXQ2dEF0RHc4UCtmcjZLamc0V0RkdjN0VDA2ZE8xWU1FQ2h5cmdPM2Z1U0pJbVRKaWd3NGNQS3ljblJ4VXJWblFJcVgxOWZSVWRIYTNvNkdpTkhEbFMvZnIxMDhxVksrWHA2YWw2OWVwcDgrYk5tak5uanNMQ3dqUm8wQ0JGUjBlclo4K2VDZzhQVjYxYXRYVHIxaTJscDZmTDNkM2RhUEVnNVFYVU9UazV5czNOVmFWS2xiUm56eDZWS0ZGQ3pabzFjM2hQR3pac1VQZnUzZVh0N1cxVUhPL1lzVVAxNjllWGxCZldKaWNuNi9MbHk2cFRwNDZxVmF1bU1XUEc2TFhYWHRQTm16YzFidHc0ZVh0N0t5NHV6bWhoc0dMRkNsV3ZYbDJ2dlBLS2dvT0Q1ZVBqbzZpb0tMbTV1U2toSVVFMm0wMFBIejQwOXBtZG5hMjJiZHNhbGJJK1BqNHFWYXFVUm8wYXBkZGZmMTJuVDUvVzd0Mjd0V3ZYTHQyK2ZWdFZxMVpWVEV5TTZ0ZXZyK1RrWk0yWk0wZXpaOC9Xb2tXTDlNWWJieWdzTEV5MWE5ZFd1WExsWFA0c0FRQkZJNkFGQUFBQWdPZkEzcjE3bFpXVnBXSERoc2xpc2VqR2pSdmF2MysvcEx4d3NuLy8va1pmMUh5RkQ3QXEzQy8yekprem1qdDNybkVkR1JtcDRPQmdWYXRXVGNIQndRb0lDSkNmbjU4Q0FnS012L3Y3Kzl2OUdUSmtpSll0VzZaMjdkckp5OHRMZi96akg3Vi8vMzY5K09LTEtsMjZ0QUlDQXVUdjd5OC9Qei81K2ZtcFpNbVNLbG15cEYwbGFueDh2RmF1WEtuMTY5Y3JNakxTR0xmWmJEcDY5S2drNmRTcFUrclFvWU5hdDI3dHN0SzJYcjE2bWpoeG9xWlBuMjVVMTBaR1JxcGt5WklxVTZhTXFsYXRxdkhqeDh2THkwc0xGaXpRaWhVcnRIdjNidjM3My84dTFzOGlNakxTYVVBN2JkbzA0NUMxMnJWcnEzWHIxcG8vZjc1ZHlPM2o0Nk91WGJ1cWV2WHFrcVRXclZ0TGtnWVBIcXlmZi81Wk1URXhLbGV1bkQ3NDRBTzk5OTU3U2t4TTFQSGp4NVdVbEtTN2QrOHFOemRYTnB2TitId0tDd2tKVWMrZVBZM3JObTNhcUZHalJ2TDI5bGEvZnYxMCtmSmxXU3dXaFlXRnFWT25UbnI5OWRlTmUydlVxS0Y1OCtacC8vNzlXcnQyclJJVEU1V1ltS2podzRlclE0Y094ZnFNQUFEL1piRTUremMyQUFBQUFPQi9pczFtVTFKU2tobzNibXczYnJWYW4vaEFwN3QzNytyU3BVdVNwS0NnSUlXRWhCUjdqWDM3OXNuUHowLzE2dFY3b2oxSWVYMWhOMnpZb0s1ZHV6cTBFRGgwNkpBeU16UFZyRmt6bzQzQ285eStmVnRKU1VueTlmVlZzMmJOWkxGWVpMUFpkT2ZPSGFmOVZmTmJPT1RtNWhyVnFGYXJWVGFiVFc1dWJrWkZyY1Zpa2NWaVVXQmdvUEgxLzRjUEgrcWYvL3lud3NQRFZiVnExU2YrREE0ZVBLaWdvQ0M5L1BMTHhYNjJZR0NidjBkbnZ2MzJXMTI0Y0VIaDRlRU80YjB6S1NrcE9uUG1qTVBCYXdDQTRpR2dCUUFBQUFBQUFBQ1RQTm4vUmdVQUFBQUFBQUFBL0dJRXRBQUFBQUFBQUFCZ0VnSmFBQUFBQUFBQUFEQUpBUzBBQUFBQUFBQUFtSVNBRmdBQUFBQUFBQUJNUWtBTEFBQUFBQUFBQUNZaG9BVUFBQUFBQUFBQWt4RFFBZ0FBQUFBQUFJQkpDR2dCQUFBQUFBQUF3Q1FFdEFBQUFBQUFBQUJnRWdKYUFBQUFBQUFBQURBSkFTMEFBQUFBQUFBQW1JU0FGZ0FBQUFBQUFBQk1Ra0FMQUFBQUFBQUFBQ1lob0FVQUFBQUFBQUFBa3hEUUFnQUFBQUFBQUlCSkNHZ0JBQUFBQUFBQXdDUUV0QUFBQUFBQUFBQmdFZ0phQUFBQUFBQUFBREFKQVMwQUFBQUFBQUFBbUlTQUZnQUFBQUFBQUFCTVFrQUxBQUFBQUFBQUFDWWhvQVVBQUFBQUFBQUFreERRQWdBQUFBQUFBSUJKQ0dnQkFBQUFBQUFBd0NRRXRBQUFBQUFBQUFCZ0VnSmFBQUFBQUFBQUFEQUpBUzBBQUFBQUFBQUFtSVNBRmdBQUFBQUFBQUJNUWtBTEFBQUFBQUFBQUNZaG9BVUFBQUFBQUFBQWt4RFFBZ0FBQUFBQUFJQkpDR2dCQUFBQUFBQUF3Q1FFdEFBQUFBQUFBQUJnRWdKYUFBQUFBQUFBQURBSkFTMEFBQUFBQUFBQW1JU0FGZ0FBQUFBQUFBQk1Ra0FMQUFBQUFBQUFBQ1lob0FVQUFBQUFBQUFBa3hEUUFnQUFBQUFBQUlCSkNHZ0JBQUFBQUFBQXdDUUV0QUFBQUFBQUFBQmdFZ0phQUFBQUFBQUFBREFKQVMwQUFBQUFBQUFBbUlTQUZnQUFBQUFBQUFCTVFrQUxBQUFBQUFBQUFDWWhvQVVBQUFBQUFBQUFreERRQWdBQUFBQUFBSUJKQ0dnQkFBQUFBQUFBd0NRRXRBQUFBQUFBQUFCZ0VnSmFBQUFBQUFBQUFEQUpBUzBBQUFBQUFBQUFtSVNBRmdBQUFBQUFBQUJNUWtBTEFBQUFBQUFBQUNiNVAwaXFGaUQ3cmFTc0FBQUFBRWxGVGtTdVFtQ0MiLAoJIlRoZW1lIiA6ICIiLAoJIlR5cGUiIDogIm1pbmQiLAoJIlZlcnNpb24iIDogIjMyIgp9Cg=="/>
    </extobj>
  </extobjs>
</s:customData>
</file>

<file path=customXml/itemProps51.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1668</Words>
  <Application>WPS 演示</Application>
  <PresentationFormat/>
  <Paragraphs>100</Paragraphs>
  <Slides>13</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13</vt:i4>
      </vt:variant>
    </vt:vector>
  </HeadingPairs>
  <TitlesOfParts>
    <vt:vector size="34" baseType="lpstr">
      <vt:lpstr>Arial</vt:lpstr>
      <vt:lpstr>宋体</vt:lpstr>
      <vt:lpstr>Wingdings</vt:lpstr>
      <vt:lpstr>思源黑体 CN Normal</vt:lpstr>
      <vt:lpstr>黑体</vt:lpstr>
      <vt:lpstr>庞门正道标题体</vt:lpstr>
      <vt:lpstr>思源等宽 N</vt:lpstr>
      <vt:lpstr>思源黑体 CN Normal</vt:lpstr>
      <vt:lpstr>微软雅黑</vt:lpstr>
      <vt:lpstr>Source Han Serif SC</vt:lpstr>
      <vt:lpstr>Segoe Print</vt:lpstr>
      <vt:lpstr>Segoe UI</vt:lpstr>
      <vt:lpstr>Wingdings</vt:lpstr>
      <vt:lpstr>Calibri</vt:lpstr>
      <vt:lpstr>MS PGothic</vt:lpstr>
      <vt:lpstr>汉仪楷体简</vt:lpstr>
      <vt:lpstr>思源等宽 N</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chrinstine</cp:lastModifiedBy>
  <cp:revision>1</cp:revision>
  <dcterms:created xsi:type="dcterms:W3CDTF">2023-07-28T15:22:55Z</dcterms:created>
  <dcterms:modified xsi:type="dcterms:W3CDTF">2023-07-28T15:22:55Z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2052-12.1.0.15120</vt:lpwstr>
  </property>
</Properties>
</file>