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600" r:id="rId3"/>
    <p:sldId id="545" r:id="rId5"/>
    <p:sldId id="559" r:id="rId6"/>
    <p:sldId id="560" r:id="rId7"/>
    <p:sldId id="562" r:id="rId8"/>
    <p:sldId id="615" r:id="rId9"/>
    <p:sldId id="616" r:id="rId10"/>
    <p:sldId id="617" r:id="rId11"/>
    <p:sldId id="290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 userDrawn="1">
          <p15:clr>
            <a:srgbClr val="A4A3A4"/>
          </p15:clr>
        </p15:guide>
        <p15:guide id="2" orient="horz" pos="344" userDrawn="1">
          <p15:clr>
            <a:srgbClr val="A4A3A4"/>
          </p15:clr>
        </p15:guide>
        <p15:guide id="3" orient="horz" pos="1756" userDrawn="1">
          <p15:clr>
            <a:srgbClr val="A4A3A4"/>
          </p15:clr>
        </p15:guide>
        <p15:guide id="4" pos="1332" userDrawn="1">
          <p15:clr>
            <a:srgbClr val="A4A3A4"/>
          </p15:clr>
        </p15:guide>
        <p15:guide id="5" pos="23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2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4" autoAdjust="0"/>
    <p:restoredTop sz="97496" autoAdjust="0"/>
  </p:normalViewPr>
  <p:slideViewPr>
    <p:cSldViewPr showGuides="1">
      <p:cViewPr varScale="1">
        <p:scale>
          <a:sx n="103" d="100"/>
          <a:sy n="103" d="100"/>
        </p:scale>
        <p:origin x="1157" y="48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6B9B72B8-0C32-4C9A-BC55-17A2BFA2457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C0F23849-D67E-4DED-99CA-9AC6D58CE2F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0B40198-E460-4B1B-A174-849DAD82442A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D1B7B79-CFF4-48FF-9F03-81D287037518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C0469BE3-BD3D-4060-A3DD-6511441F6DD7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AFDD71E5-C974-421E-BACC-3712ABDAF2E4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DD49903-B23F-43E2-88D0-8BE6184EB2C5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13E8BC8-C81B-4D40-A3D9-35EBC05D38D1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693EE5D-D92A-46B1-B1CD-58AC9F5E9C2C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558E6164-A072-4F75-8B6B-C73F41219DB3}" type="slidenum">
              <a:rPr lang="zh-CN" altLang="en-US" sz="1200" b="0"/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8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24B4E7-0614-4A9F-A916-84650D733D64}" type="slidenum">
              <a:rPr lang="zh-CN" altLang="en-US">
                <a:solidFill>
                  <a:schemeClr val="tx1"/>
                </a:solidFill>
              </a:rPr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slide" Target="../slides/slide3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8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5"/>
          <p:cNvGrpSpPr/>
          <p:nvPr userDrawn="1"/>
        </p:nvGrpSpPr>
        <p:grpSpPr bwMode="auto">
          <a:xfrm>
            <a:off x="-322522" y="1745161"/>
            <a:ext cx="299845" cy="1606556"/>
            <a:chOff x="-244" y="2152"/>
            <a:chExt cx="238" cy="1599"/>
          </a:xfrm>
        </p:grpSpPr>
        <p:sp>
          <p:nvSpPr>
            <p:cNvPr id="7" name="圆角矩形 87209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文本框 87210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合作探究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攻重难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9" name="组合 87223"/>
          <p:cNvGrpSpPr/>
          <p:nvPr userDrawn="1"/>
        </p:nvGrpSpPr>
        <p:grpSpPr bwMode="auto">
          <a:xfrm>
            <a:off x="8180220" y="4846138"/>
            <a:ext cx="963787" cy="326352"/>
            <a:chOff x="6493" y="3846"/>
            <a:chExt cx="765" cy="259"/>
          </a:xfrm>
        </p:grpSpPr>
        <p:grpSp>
          <p:nvGrpSpPr>
            <p:cNvPr id="10" name="组合 87205"/>
            <p:cNvGrpSpPr/>
            <p:nvPr userDrawn="1"/>
          </p:nvGrpSpPr>
          <p:grpSpPr bwMode="auto">
            <a:xfrm>
              <a:off x="6493" y="3861"/>
              <a:ext cx="765" cy="244"/>
              <a:chOff x="6871" y="4089"/>
              <a:chExt cx="809" cy="259"/>
            </a:xfrm>
          </p:grpSpPr>
          <p:pic>
            <p:nvPicPr>
              <p:cNvPr id="13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758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  <a:endPara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endParaRPr>
              </a:p>
            </p:txBody>
          </p:sp>
        </p:grpSp>
        <p:pic>
          <p:nvPicPr>
            <p:cNvPr id="11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7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  <a:endParaRPr lang="zh-CN" altLang="en-US" sz="1400">
                <a:solidFill>
                  <a:srgbClr val="006600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9237232" y="491418"/>
            <a:ext cx="303625" cy="1935428"/>
            <a:chOff x="7335" y="1345"/>
            <a:chExt cx="240" cy="1389"/>
          </a:xfrm>
        </p:grpSpPr>
        <p:sp>
          <p:nvSpPr>
            <p:cNvPr id="16" name="圆角矩形 87221"/>
            <p:cNvSpPr>
              <a:spLocks noChangeArrowheads="1"/>
            </p:cNvSpPr>
            <p:nvPr userDrawn="1"/>
          </p:nvSpPr>
          <p:spPr bwMode="auto">
            <a:xfrm>
              <a:off x="7335" y="1345"/>
              <a:ext cx="19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2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3" y="1375"/>
              <a:ext cx="19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素养达标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固双基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 bwMode="auto">
          <a:xfrm>
            <a:off x="-322522" y="102064"/>
            <a:ext cx="299845" cy="1606556"/>
            <a:chOff x="-244" y="2152"/>
            <a:chExt cx="238" cy="1599"/>
          </a:xfrm>
        </p:grpSpPr>
        <p:sp>
          <p:nvSpPr>
            <p:cNvPr id="19" name="圆角矩形 87231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文本框 87232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自主预习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探新知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 bwMode="auto">
          <a:xfrm>
            <a:off x="9244791" y="2710356"/>
            <a:ext cx="314963" cy="1935428"/>
            <a:chOff x="7344" y="2151"/>
            <a:chExt cx="250" cy="1536"/>
          </a:xfrm>
        </p:grpSpPr>
        <p:sp>
          <p:nvSpPr>
            <p:cNvPr id="22" name="圆角矩形 87234"/>
            <p:cNvSpPr>
              <a:spLocks noChangeArrowheads="1"/>
            </p:cNvSpPr>
            <p:nvPr userDrawn="1"/>
          </p:nvSpPr>
          <p:spPr bwMode="auto">
            <a:xfrm>
              <a:off x="7344" y="2151"/>
              <a:ext cx="193" cy="1536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文本框 87235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401" y="2184"/>
              <a:ext cx="193" cy="1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24" name="组合 23"/>
          <p:cNvGrpSpPr/>
          <p:nvPr userDrawn="1"/>
        </p:nvGrpSpPr>
        <p:grpSpPr bwMode="auto">
          <a:xfrm>
            <a:off x="-331340" y="3417242"/>
            <a:ext cx="299845" cy="1606557"/>
            <a:chOff x="-244" y="2152"/>
            <a:chExt cx="238" cy="1599"/>
          </a:xfrm>
        </p:grpSpPr>
        <p:sp>
          <p:nvSpPr>
            <p:cNvPr id="25" name="圆角矩形 87240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59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文本框 87241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-199" y="2187"/>
              <a:ext cx="193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知识整理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巧调用</a:t>
              </a: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5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5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27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5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C26B2E9-134F-4FE9-89B8-83AD17265B66}" type="slidenum">
              <a:rPr lang="zh-CN" altLang="en-US"/>
            </a:fld>
            <a:endParaRPr lang="zh-CN" altLang="en-US"/>
          </a:p>
        </p:txBody>
      </p:sp>
      <p:sp>
        <p:nvSpPr>
          <p:cNvPr id="28" name="矩形 27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  <a:endParaRPr lang="en-US" altLang="zh-CN" sz="100" dirty="0">
              <a:solidFill>
                <a:schemeClr val="bg1"/>
              </a:solidFill>
            </a:endParaRP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  <a:endParaRPr lang="en-US" altLang="zh-CN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-3.52941E-6 L 0.04022 -3.5294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3.72549E-6 L 0.04022 3.72549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5 3.72549E-6 L 0.04022 3.7254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-4.90196E-6 L -0.0419 -4.90196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7349E-6 4.49669E-6 L -0.04285 4.49669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emf"/><Relationship Id="rId1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emf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直接连接符 1085441"/>
          <p:cNvSpPr>
            <a:spLocks noChangeShapeType="1"/>
          </p:cNvSpPr>
          <p:nvPr/>
        </p:nvSpPr>
        <p:spPr bwMode="auto">
          <a:xfrm>
            <a:off x="188978" y="2171056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5443" name="矩形 9"/>
          <p:cNvSpPr>
            <a:spLocks noChangeArrowheads="1"/>
          </p:cNvSpPr>
          <p:nvPr/>
        </p:nvSpPr>
        <p:spPr bwMode="auto">
          <a:xfrm>
            <a:off x="71812" y="1316747"/>
            <a:ext cx="8977700" cy="57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30000"/>
              </a:lnSpc>
            </a:pPr>
            <a:r>
              <a:rPr lang="zh-CN" altLang="en-US" sz="28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第八课　法治中国建设</a:t>
            </a:r>
            <a:endParaRPr lang="zh-CN" altLang="en-US" sz="2800" dirty="0">
              <a:solidFill>
                <a:srgbClr val="99663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5444" name="矩形 5"/>
          <p:cNvSpPr>
            <a:spLocks noChangeArrowheads="1"/>
          </p:cNvSpPr>
          <p:nvPr/>
        </p:nvSpPr>
        <p:spPr bwMode="auto">
          <a:xfrm>
            <a:off x="2" y="2216419"/>
            <a:ext cx="9052031" cy="7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30000"/>
              </a:lnSpc>
              <a:tabLst>
                <a:tab pos="2059305" algn="l"/>
              </a:tabLst>
            </a:pPr>
            <a:r>
              <a:rPr lang="zh-CN" altLang="en-US" sz="3600" dirty="0">
                <a:solidFill>
                  <a:srgbClr val="666633"/>
                </a:solidFill>
                <a:latin typeface="+mn-lt"/>
                <a:ea typeface="+mn-ea"/>
                <a:cs typeface="+mn-ea"/>
                <a:sym typeface="+mn-lt"/>
              </a:rPr>
              <a:t>第一框　法治国家</a:t>
            </a:r>
            <a:endParaRPr lang="zh-CN" altLang="en-US" sz="3600" dirty="0">
              <a:solidFill>
                <a:srgbClr val="66663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8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42" grpId="0" animBg="1"/>
      <p:bldP spid="10854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对象 959498"/>
          <p:cNvGraphicFramePr/>
          <p:nvPr/>
        </p:nvGraphicFramePr>
        <p:xfrm>
          <a:off x="411972" y="119706"/>
          <a:ext cx="8282262" cy="46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5946775" progId="Word.Document.8">
                  <p:embed/>
                </p:oleObj>
              </mc:Choice>
              <mc:Fallback>
                <p:oleObj name="" r:id="rId1" imgW="10515600" imgH="5946775" progId="Word.Document.8">
                  <p:embed/>
                  <p:pic>
                    <p:nvPicPr>
                      <p:cNvPr id="0" name="对象 959498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2" y="119706"/>
                        <a:ext cx="8282262" cy="46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9500" name="矩形 959499"/>
          <p:cNvSpPr>
            <a:spLocks noChangeArrowheads="1"/>
          </p:cNvSpPr>
          <p:nvPr/>
        </p:nvSpPr>
        <p:spPr bwMode="auto">
          <a:xfrm>
            <a:off x="4816938" y="1048462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依法行使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9501" name="矩形 959500"/>
          <p:cNvSpPr>
            <a:spLocks noChangeArrowheads="1"/>
          </p:cNvSpPr>
          <p:nvPr/>
        </p:nvSpPr>
        <p:spPr bwMode="auto">
          <a:xfrm>
            <a:off x="2454191" y="3834315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民主程序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9502" name="矩形 959501"/>
          <p:cNvSpPr>
            <a:spLocks noChangeArrowheads="1"/>
          </p:cNvSpPr>
          <p:nvPr/>
        </p:nvSpPr>
        <p:spPr bwMode="auto">
          <a:xfrm>
            <a:off x="1172923" y="2903143"/>
            <a:ext cx="1848940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宪法法律至上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9503" name="矩形 959502"/>
          <p:cNvSpPr>
            <a:spLocks noChangeArrowheads="1"/>
          </p:cNvSpPr>
          <p:nvPr/>
        </p:nvSpPr>
        <p:spPr bwMode="auto">
          <a:xfrm>
            <a:off x="2553721" y="565761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依法治国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59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9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9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59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500" grpId="0"/>
      <p:bldP spid="959500" grpId="1"/>
      <p:bldP spid="959501" grpId="0"/>
      <p:bldP spid="959501" grpId="1"/>
      <p:bldP spid="959502" grpId="0"/>
      <p:bldP spid="959502" grpId="1"/>
      <p:bldP spid="959503" grpId="0"/>
      <p:bldP spid="95950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对象 999426"/>
          <p:cNvGraphicFramePr/>
          <p:nvPr/>
        </p:nvGraphicFramePr>
        <p:xfrm>
          <a:off x="337643" y="342734"/>
          <a:ext cx="8458641" cy="442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695305" imgH="5577840" progId="Word.Document.8">
                  <p:embed/>
                </p:oleObj>
              </mc:Choice>
              <mc:Fallback>
                <p:oleObj name="" r:id="rId1" imgW="10695305" imgH="5577840" progId="Word.Document.8">
                  <p:embed/>
                  <p:pic>
                    <p:nvPicPr>
                      <p:cNvPr id="0" name="对象 999426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342734"/>
                        <a:ext cx="8458641" cy="4424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9428" name="矩形 999427"/>
          <p:cNvSpPr>
            <a:spLocks noChangeArrowheads="1"/>
          </p:cNvSpPr>
          <p:nvPr/>
        </p:nvSpPr>
        <p:spPr bwMode="auto">
          <a:xfrm>
            <a:off x="2835459" y="1271489"/>
            <a:ext cx="71401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效力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9429" name="矩形 999428"/>
          <p:cNvSpPr>
            <a:spLocks noChangeArrowheads="1"/>
          </p:cNvSpPr>
          <p:nvPr/>
        </p:nvSpPr>
        <p:spPr bwMode="auto">
          <a:xfrm>
            <a:off x="1935133" y="3649089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科学立法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9430" name="矩形 999429"/>
          <p:cNvSpPr>
            <a:spLocks noChangeArrowheads="1"/>
          </p:cNvSpPr>
          <p:nvPr/>
        </p:nvSpPr>
        <p:spPr bwMode="auto">
          <a:xfrm>
            <a:off x="6169494" y="2720436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类别齐全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9431" name="矩形 999430"/>
          <p:cNvSpPr>
            <a:spLocks noChangeArrowheads="1"/>
          </p:cNvSpPr>
          <p:nvPr/>
        </p:nvSpPr>
        <p:spPr bwMode="auto">
          <a:xfrm>
            <a:off x="6020830" y="2237840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公平正义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99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9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99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99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8" grpId="0"/>
      <p:bldP spid="999428" grpId="1"/>
      <p:bldP spid="999429" grpId="0"/>
      <p:bldP spid="999429" grpId="1"/>
      <p:bldP spid="999430" grpId="0"/>
      <p:bldP spid="999430" grpId="1"/>
      <p:bldP spid="999431" grpId="0"/>
      <p:bldP spid="9994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对象 1001474"/>
          <p:cNvGraphicFramePr/>
          <p:nvPr/>
        </p:nvGraphicFramePr>
        <p:xfrm>
          <a:off x="413231" y="156247"/>
          <a:ext cx="8282262" cy="467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5946775" progId="Word.Document.8">
                  <p:embed/>
                </p:oleObj>
              </mc:Choice>
              <mc:Fallback>
                <p:oleObj name="" r:id="rId1" imgW="10515600" imgH="5946775" progId="Word.Document.8">
                  <p:embed/>
                  <p:pic>
                    <p:nvPicPr>
                      <p:cNvPr id="0" name="对象 1001474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31" y="156247"/>
                        <a:ext cx="8282262" cy="4679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1476" name="矩形 1001475"/>
          <p:cNvSpPr>
            <a:spLocks noChangeArrowheads="1"/>
          </p:cNvSpPr>
          <p:nvPr/>
        </p:nvSpPr>
        <p:spPr bwMode="auto">
          <a:xfrm>
            <a:off x="6613751" y="604925"/>
            <a:ext cx="71401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权利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77" name="矩形 1001476"/>
          <p:cNvSpPr>
            <a:spLocks noChangeArrowheads="1"/>
          </p:cNvSpPr>
          <p:nvPr/>
        </p:nvSpPr>
        <p:spPr bwMode="auto">
          <a:xfrm>
            <a:off x="1823006" y="4354714"/>
            <a:ext cx="2416403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不能腐的防范机制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78" name="矩形 1001477"/>
          <p:cNvSpPr>
            <a:spLocks noChangeArrowheads="1"/>
          </p:cNvSpPr>
          <p:nvPr/>
        </p:nvSpPr>
        <p:spPr bwMode="auto">
          <a:xfrm>
            <a:off x="4607279" y="2980006"/>
            <a:ext cx="714014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法律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1479" name="矩形 1001478"/>
          <p:cNvSpPr>
            <a:spLocks noChangeArrowheads="1"/>
          </p:cNvSpPr>
          <p:nvPr/>
        </p:nvSpPr>
        <p:spPr bwMode="auto">
          <a:xfrm>
            <a:off x="3753099" y="1571276"/>
            <a:ext cx="1565209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权利和尊严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01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01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01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01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6" grpId="0"/>
      <p:bldP spid="1001476" grpId="1"/>
      <p:bldP spid="1001477" grpId="0"/>
      <p:bldP spid="1001477" grpId="1"/>
      <p:bldP spid="1001478" grpId="0"/>
      <p:bldP spid="1001478" grpId="1"/>
      <p:bldP spid="1001479" grpId="0"/>
      <p:bldP spid="100147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对象 1005570"/>
          <p:cNvGraphicFramePr/>
          <p:nvPr/>
        </p:nvGraphicFramePr>
        <p:xfrm>
          <a:off x="337642" y="83164"/>
          <a:ext cx="8427145" cy="485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701655" imgH="6169025" progId="Word.Document.8">
                  <p:embed/>
                </p:oleObj>
              </mc:Choice>
              <mc:Fallback>
                <p:oleObj name="" r:id="rId1" imgW="10701655" imgH="6169025" progId="Word.Document.8">
                  <p:embed/>
                  <p:pic>
                    <p:nvPicPr>
                      <p:cNvPr id="0" name="对象 1005570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2" y="83164"/>
                        <a:ext cx="8427145" cy="485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5573" name="矩形 1005572"/>
          <p:cNvSpPr>
            <a:spLocks noChangeArrowheads="1"/>
          </p:cNvSpPr>
          <p:nvPr/>
        </p:nvSpPr>
        <p:spPr bwMode="auto">
          <a:xfrm>
            <a:off x="3255457" y="561981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治国理政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5574" name="矩形 1005573"/>
          <p:cNvSpPr>
            <a:spLocks noChangeArrowheads="1"/>
          </p:cNvSpPr>
          <p:nvPr/>
        </p:nvSpPr>
        <p:spPr bwMode="auto">
          <a:xfrm>
            <a:off x="1778912" y="1011817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法律体系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5575" name="矩形 1005574"/>
          <p:cNvSpPr>
            <a:spLocks noChangeArrowheads="1"/>
          </p:cNvSpPr>
          <p:nvPr/>
        </p:nvSpPr>
        <p:spPr bwMode="auto">
          <a:xfrm>
            <a:off x="5092320" y="974015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严格实施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5576" name="矩形 1005575"/>
          <p:cNvSpPr>
            <a:spLocks noChangeArrowheads="1"/>
          </p:cNvSpPr>
          <p:nvPr/>
        </p:nvSpPr>
        <p:spPr bwMode="auto">
          <a:xfrm>
            <a:off x="4703026" y="1940470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依宪治国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5577" name="矩形 1005576"/>
          <p:cNvSpPr>
            <a:spLocks noChangeArrowheads="1"/>
          </p:cNvSpPr>
          <p:nvPr/>
        </p:nvSpPr>
        <p:spPr bwMode="auto">
          <a:xfrm>
            <a:off x="2343324" y="2423066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依宪执政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05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05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05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05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05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573" grpId="0"/>
      <p:bldP spid="1005573" grpId="1"/>
      <p:bldP spid="1005574" grpId="0"/>
      <p:bldP spid="1005574" grpId="1"/>
      <p:bldP spid="1005575" grpId="0"/>
      <p:bldP spid="1005575" grpId="1"/>
      <p:bldP spid="1005576" grpId="0"/>
      <p:bldP spid="1005576" grpId="1"/>
      <p:bldP spid="1005577" grpId="0"/>
      <p:bldP spid="100557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对象 1116163"/>
          <p:cNvGraphicFramePr/>
          <p:nvPr/>
        </p:nvGraphicFramePr>
        <p:xfrm>
          <a:off x="337643" y="1232323"/>
          <a:ext cx="8357853" cy="262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701655" imgH="3359150" progId="Word.Document.8">
                  <p:embed/>
                </p:oleObj>
              </mc:Choice>
              <mc:Fallback>
                <p:oleObj name="" r:id="rId1" imgW="10701655" imgH="3359150" progId="Word.Document.8">
                  <p:embed/>
                  <p:pic>
                    <p:nvPicPr>
                      <p:cNvPr id="0" name="对象 1116163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3" y="1232323"/>
                        <a:ext cx="8357853" cy="262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165" name="矩形 1116164"/>
          <p:cNvSpPr>
            <a:spLocks noChangeArrowheads="1"/>
          </p:cNvSpPr>
          <p:nvPr/>
        </p:nvSpPr>
        <p:spPr bwMode="auto">
          <a:xfrm>
            <a:off x="5703873" y="1305511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制度前提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6166" name="矩形 1116165"/>
          <p:cNvSpPr>
            <a:spLocks noChangeArrowheads="1"/>
          </p:cNvSpPr>
          <p:nvPr/>
        </p:nvSpPr>
        <p:spPr bwMode="auto">
          <a:xfrm>
            <a:off x="5983036" y="2905662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有法可依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1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1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5" grpId="0"/>
      <p:bldP spid="1116165" grpId="1"/>
      <p:bldP spid="1116166" grpId="0"/>
      <p:bldP spid="111616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对象 1118210"/>
          <p:cNvGraphicFramePr/>
          <p:nvPr/>
        </p:nvGraphicFramePr>
        <p:xfrm>
          <a:off x="337642" y="825332"/>
          <a:ext cx="8427145" cy="392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701655" imgH="4465320" progId="Word.Document.8">
                  <p:embed/>
                </p:oleObj>
              </mc:Choice>
              <mc:Fallback>
                <p:oleObj name="" r:id="rId1" imgW="10701655" imgH="4465320" progId="Word.Document.8">
                  <p:embed/>
                  <p:pic>
                    <p:nvPicPr>
                      <p:cNvPr id="0" name="对象 1118210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42" y="825332"/>
                        <a:ext cx="8427145" cy="3923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8212" name="矩形 1118211"/>
          <p:cNvSpPr>
            <a:spLocks noChangeArrowheads="1"/>
          </p:cNvSpPr>
          <p:nvPr/>
        </p:nvSpPr>
        <p:spPr bwMode="auto">
          <a:xfrm>
            <a:off x="3090412" y="1383634"/>
            <a:ext cx="2416403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依法履行法定职责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8213" name="矩形 1118212"/>
          <p:cNvSpPr>
            <a:spLocks noChangeArrowheads="1"/>
          </p:cNvSpPr>
          <p:nvPr/>
        </p:nvSpPr>
        <p:spPr bwMode="auto">
          <a:xfrm>
            <a:off x="3754359" y="3014027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公正司法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8214" name="矩形 1118213"/>
          <p:cNvSpPr>
            <a:spLocks noChangeArrowheads="1"/>
          </p:cNvSpPr>
          <p:nvPr/>
        </p:nvSpPr>
        <p:spPr bwMode="auto">
          <a:xfrm>
            <a:off x="5128857" y="825330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有效实施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8215" name="矩形 1118214"/>
          <p:cNvSpPr>
            <a:spLocks noChangeArrowheads="1"/>
          </p:cNvSpPr>
          <p:nvPr/>
        </p:nvSpPr>
        <p:spPr bwMode="auto">
          <a:xfrm>
            <a:off x="3817350" y="2460867"/>
            <a:ext cx="1281477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遵守法律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1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1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1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1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2" grpId="0"/>
      <p:bldP spid="1118212" grpId="1"/>
      <p:bldP spid="1118213" grpId="0"/>
      <p:bldP spid="1118213" grpId="1"/>
      <p:bldP spid="1118214" grpId="0"/>
      <p:bldP spid="1118214" grpId="1"/>
      <p:bldP spid="1118215" grpId="0"/>
      <p:bldP spid="11182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对象 1120258"/>
          <p:cNvGraphicFramePr/>
          <p:nvPr/>
        </p:nvGraphicFramePr>
        <p:xfrm>
          <a:off x="413231" y="1645618"/>
          <a:ext cx="8282262" cy="187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10515600" imgH="2380615" progId="Word.Document.8">
                  <p:embed/>
                </p:oleObj>
              </mc:Choice>
              <mc:Fallback>
                <p:oleObj name="" r:id="rId1" imgW="10515600" imgH="2380615" progId="Word.Document.8">
                  <p:embed/>
                  <p:pic>
                    <p:nvPicPr>
                      <p:cNvPr id="0" name="对象 1120258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31" y="1645618"/>
                        <a:ext cx="8282262" cy="187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0260" name="矩形 1120259"/>
          <p:cNvSpPr>
            <a:spLocks noChangeArrowheads="1"/>
          </p:cNvSpPr>
          <p:nvPr/>
        </p:nvSpPr>
        <p:spPr bwMode="auto">
          <a:xfrm>
            <a:off x="3109441" y="2571854"/>
            <a:ext cx="2132672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国家治理现代化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0262" name="矩形 1120261"/>
          <p:cNvSpPr>
            <a:spLocks noChangeArrowheads="1"/>
          </p:cNvSpPr>
          <p:nvPr/>
        </p:nvSpPr>
        <p:spPr bwMode="auto">
          <a:xfrm>
            <a:off x="2465531" y="2125696"/>
            <a:ext cx="1848940" cy="41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规范权力运行</a:t>
            </a:r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2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20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60" grpId="0"/>
      <p:bldP spid="1120260" grpId="1"/>
      <p:bldP spid="1120262" grpId="0"/>
      <p:bldP spid="11202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图片 81938" descr="欣赏副本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779235" y="1922830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59" name="图片 81941" descr="欣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69156" y="1929130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ags/tag1.xml><?xml version="1.0" encoding="utf-8"?>
<p:tagLst xmlns:p="http://schemas.openxmlformats.org/presentationml/2006/main">
  <p:tag name="ISPRING_PRESENTATION_TITLE" val="PowerPoint 演示文稿"/>
  <p:tag name="COMMONDATA" val="eyJoZGlkIjoiNjhjZTc3YmYzMTUxOGJmYzVhODk4MmU5ZTJhNDMyMWQ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o1sxia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WPS 演示</Application>
  <PresentationFormat>全屏显示(16:9)</PresentationFormat>
  <Paragraphs>54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宋体</vt:lpstr>
      <vt:lpstr>Wingdings</vt:lpstr>
      <vt:lpstr>Times New Roman</vt:lpstr>
      <vt:lpstr>Calibri Light</vt:lpstr>
      <vt:lpstr>Calibri</vt:lpstr>
      <vt:lpstr>隶书</vt:lpstr>
      <vt:lpstr>微软雅黑</vt:lpstr>
      <vt:lpstr>Arial Unicode MS</vt:lpstr>
      <vt:lpstr>第一PPT模板网-WWW.1PPT.COM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第一PPT模板网-WWW.1PPT.COM</dc:creator>
  <cp:lastModifiedBy>chrinstine</cp:lastModifiedBy>
  <cp:revision>217</cp:revision>
  <dcterms:created xsi:type="dcterms:W3CDTF">2016-06-29T09:22:00Z</dcterms:created>
  <dcterms:modified xsi:type="dcterms:W3CDTF">2023-07-28T15:21:16Z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920E7BD9914B47ABB95F1F54EECB2F81_12</vt:lpwstr>
  </property>
</Properties>
</file>