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doc" ContentType="application/msword"/>
  <Default Extension="wav" ContentType="audio/wav"/>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49" r:id="rId2"/>
  </p:sldMasterIdLst>
  <p:notesMasterIdLst>
    <p:notesMasterId r:id="rId3"/>
  </p:notesMasterIdLst>
  <p:sldIdLst>
    <p:sldId id="680" r:id="rId4"/>
    <p:sldId id="682" r:id="rId5"/>
    <p:sldId id="687" r:id="rId6"/>
    <p:sldId id="688" r:id="rId7"/>
    <p:sldId id="689" r:id="rId8"/>
    <p:sldId id="714" r:id="rId9"/>
    <p:sldId id="712" r:id="rId10"/>
    <p:sldId id="713" r:id="rId11"/>
    <p:sldId id="691" r:id="rId12"/>
    <p:sldId id="692" r:id="rId13"/>
    <p:sldId id="693" r:id="rId14"/>
    <p:sldId id="715" r:id="rId15"/>
    <p:sldId id="716" r:id="rId16"/>
    <p:sldId id="717" r:id="rId17"/>
    <p:sldId id="718" r:id="rId18"/>
    <p:sldId id="697" r:id="rId19"/>
    <p:sldId id="698" r:id="rId20"/>
    <p:sldId id="719" r:id="rId21"/>
    <p:sldId id="720" r:id="rId22"/>
    <p:sldId id="721" r:id="rId23"/>
    <p:sldId id="722" r:id="rId24"/>
    <p:sldId id="694" r:id="rId25"/>
    <p:sldId id="695" r:id="rId26"/>
    <p:sldId id="723" r:id="rId27"/>
    <p:sldId id="724" r:id="rId28"/>
    <p:sldId id="725" r:id="rId29"/>
    <p:sldId id="727" r:id="rId30"/>
    <p:sldId id="726" r:id="rId31"/>
    <p:sldId id="696" r:id="rId32"/>
    <p:sldId id="684" r:id="rId33"/>
  </p:sldIdLst>
  <p:sldSz cx="12190412" cy="6858000"/>
  <p:notesSz cx="6858000" cy="9144000"/>
  <p:custDataLst>
    <p:tags r:id="rId34"/>
  </p:custDataLst>
  <p:defaultTextStyle>
    <a:defPPr>
      <a:defRPr lang="en-US"/>
    </a:defPPr>
    <a:lvl1pPr marL="0" indent="0" algn="l" defTabSz="914400" rtl="0" eaLnBrk="1" fontAlgn="base" hangingPunct="1">
      <a:lnSpc>
        <a:spcPct val="100000"/>
      </a:lnSpc>
      <a:spcBef>
        <a:spcPct val="0"/>
      </a:spcBef>
      <a:spcAft>
        <a:spcPct val="0"/>
      </a:spcAft>
      <a:buClrTx/>
      <a:buSzTx/>
      <a:buFontTx/>
      <a:buNone/>
      <a:defRPr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sz="2400" b="0" i="0" u="none" baseline="0">
        <a:solidFill>
          <a:srgbClr val="FF0000"/>
        </a:solidFill>
        <a:latin typeface="Times New Roman" pitchFamily="18" charset="0"/>
        <a:ea typeface="宋体" pitchFamily="2" charset="-122"/>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5197" autoAdjust="0"/>
  </p:normalViewPr>
  <p:slideViewPr>
    <p:cSldViewPr>
      <p:cViewPr varScale="1">
        <p:scale>
          <a:sx n="48" d="100"/>
          <a:sy n="48" d="100"/>
        </p:scale>
        <p:origin x="0" y="0"/>
      </p:cViewPr>
    </p:cSldViewPr>
  </p:slideViewPr>
  <p:notesViewPr>
    <p:cSldViewPr>
      <p:cViewPr varScale="1">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tags" Target="tags/tag1.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6.e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6.e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11.e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6.e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p:bgPr>
    </p:bg>
    <p:spTree>
      <p:nvGrpSpPr>
        <p:cNvPr id="1" name=""/>
        <p:cNvGrpSpPr/>
        <p:nvPr/>
      </p:nvGrpSpPr>
      <p:grpSpPr/>
      <p:sp>
        <p:nvSpPr>
          <p:cNvPr id="3074" name="页眉占位符 3073"/>
          <p:cNvSpPr/>
          <p:nvPr>
            <p:ph type="hdr" sz="quarter" idx="4294967295"/>
          </p:nvPr>
        </p:nvSpPr>
        <p:spPr>
          <a:xfrm>
            <a:off x="0" y="0"/>
            <a:ext cx="2971800" cy="457200"/>
          </a:xfrm>
          <a:prstGeom prst="rect">
            <a:avLst/>
          </a:prstGeom>
          <a:noFill/>
          <a:ln w="9525">
            <a:noFill/>
          </a:ln>
        </p:spPr>
        <p:txBody>
          <a:bodyPr/>
          <a:lstStyle/>
          <a:p>
            <a:pPr lvl="0" fontAlgn="base"/>
            <a:endParaRPr lang="zh-CN" altLang="x-none" sz="1200" strike="noStrike" noProof="1">
              <a:ea typeface="宋体" pitchFamily="2" charset="-122"/>
            </a:endParaRPr>
          </a:p>
        </p:txBody>
      </p:sp>
      <p:sp>
        <p:nvSpPr>
          <p:cNvPr id="3075" name="日期占位符 3074"/>
          <p:cNvSpPr/>
          <p:nvPr>
            <p:ph type="dt" idx="1"/>
          </p:nvPr>
        </p:nvSpPr>
        <p:spPr>
          <a:xfrm>
            <a:off x="3884613" y="0"/>
            <a:ext cx="2971800" cy="457200"/>
          </a:xfrm>
          <a:prstGeom prst="rect">
            <a:avLst/>
          </a:prstGeom>
          <a:noFill/>
          <a:ln w="9525">
            <a:noFill/>
          </a:ln>
        </p:spPr>
        <p:txBody>
          <a:bodyPr/>
          <a:lstStyle/>
          <a:p>
            <a:pPr lvl="0" algn="r" fontAlgn="base"/>
            <a:endParaRPr lang="zh-CN" altLang="x-none" sz="1200" strike="noStrike" noProof="1">
              <a:ea typeface="宋体" pitchFamily="2" charset="-122"/>
            </a:endParaRPr>
          </a:p>
        </p:txBody>
      </p:sp>
      <p:sp>
        <p:nvSpPr>
          <p:cNvPr id="3076" name="幻灯片图像占位符 3075"/>
          <p:cNvSpPr>
            <a:spLocks noRot="1"/>
          </p:cNvSpPr>
          <p:nvPr>
            <p:ph type="sldImg" idx="2"/>
          </p:nvPr>
        </p:nvSpPr>
        <p:spPr>
          <a:xfrm>
            <a:off x="381000" y="685800"/>
            <a:ext cx="6096000" cy="3429000"/>
          </a:xfrm>
          <a:prstGeom prst="rect">
            <a:avLst/>
          </a:prstGeom>
          <a:noFill/>
          <a:ln>
            <a:noFill/>
            <a:miter lim="800000"/>
          </a:ln>
        </p:spPr>
      </p:sp>
      <p:sp>
        <p:nvSpPr>
          <p:cNvPr id="3077" name="文本占位符 3076"/>
          <p:cNvSpPr>
            <a:spLocks noRot="1"/>
          </p:cNvSpPr>
          <p:nvPr>
            <p:ph type="body" sz="quarter" idx="3"/>
          </p:nvPr>
        </p:nvSpPr>
        <p:spPr>
          <a:xfrm>
            <a:off x="685800" y="4343400"/>
            <a:ext cx="5486400" cy="4114800"/>
          </a:xfrm>
          <a:prstGeom prst="rect">
            <a:avLst/>
          </a:prstGeom>
          <a:noFill/>
          <a:ln>
            <a:noFill/>
            <a:miter lim="800000"/>
          </a:ln>
        </p:spPr>
        <p:txBody>
          <a:bodyPr anchor="ctr" anchorCtr="0"/>
          <a:lstStyle>
            <a:lvl1pPr marL="0" indent="0" algn="l" defTabSz="914400" rtl="0" eaLnBrk="1" fontAlgn="base" hangingPunct="1">
              <a:lnSpc>
                <a:spcPct val="100000"/>
              </a:lnSpc>
              <a:spcBef>
                <a:spcPct val="30000"/>
              </a:spcBef>
              <a:spcAft>
                <a:spcPct val="0"/>
              </a:spcAft>
              <a:buClrTx/>
              <a:buSzTx/>
              <a:buFontTx/>
              <a:buNone/>
              <a:defRPr lang="en-US" altLang="en-US" sz="1200" b="0" i="0" u="none" baseline="0">
                <a:solidFill>
                  <a:schemeClr val="tx1"/>
                </a:solidFill>
                <a:latin typeface="Arial" pitchFamily="34" charset="0"/>
                <a:ea typeface="宋体" pitchFamily="2" charset="-122"/>
              </a:defRPr>
            </a:lvl1pPr>
            <a:lvl2pPr marL="457200" indent="0" algn="l" defTabSz="914400" rtl="0" eaLnBrk="1" fontAlgn="base" hangingPunct="1">
              <a:lnSpc>
                <a:spcPct val="100000"/>
              </a:lnSpc>
              <a:spcBef>
                <a:spcPct val="30000"/>
              </a:spcBef>
              <a:spcAft>
                <a:spcPct val="0"/>
              </a:spcAft>
              <a:buClrTx/>
              <a:buSzTx/>
              <a:buFontTx/>
              <a:buNone/>
              <a:defRPr lang="en-US" altLang="en-US" sz="1200" b="0" i="0" u="none" baseline="0">
                <a:solidFill>
                  <a:schemeClr val="tx1"/>
                </a:solidFill>
                <a:latin typeface="Arial" pitchFamily="34" charset="0"/>
                <a:ea typeface="宋体" pitchFamily="2" charset="-122"/>
              </a:defRPr>
            </a:lvl2pPr>
            <a:lvl3pPr marL="914400" indent="0" algn="l" defTabSz="914400" rtl="0" eaLnBrk="1" fontAlgn="base" hangingPunct="1">
              <a:lnSpc>
                <a:spcPct val="100000"/>
              </a:lnSpc>
              <a:spcBef>
                <a:spcPct val="30000"/>
              </a:spcBef>
              <a:spcAft>
                <a:spcPct val="0"/>
              </a:spcAft>
              <a:buClrTx/>
              <a:buSzTx/>
              <a:buFontTx/>
              <a:buNone/>
              <a:defRPr lang="en-US" altLang="en-US" sz="1200" b="0" i="0" u="none" baseline="0">
                <a:solidFill>
                  <a:schemeClr val="tx1"/>
                </a:solidFill>
                <a:latin typeface="Arial" pitchFamily="34" charset="0"/>
                <a:ea typeface="宋体" pitchFamily="2" charset="-122"/>
              </a:defRPr>
            </a:lvl3pPr>
            <a:lvl4pPr marL="1371600" indent="0" algn="l" defTabSz="914400" rtl="0" eaLnBrk="1" fontAlgn="base" hangingPunct="1">
              <a:lnSpc>
                <a:spcPct val="100000"/>
              </a:lnSpc>
              <a:spcBef>
                <a:spcPct val="30000"/>
              </a:spcBef>
              <a:spcAft>
                <a:spcPct val="0"/>
              </a:spcAft>
              <a:buClrTx/>
              <a:buSzTx/>
              <a:buFontTx/>
              <a:buNone/>
              <a:defRPr lang="en-US" altLang="en-US" sz="1200" b="0" i="0" u="none" baseline="0">
                <a:solidFill>
                  <a:schemeClr val="tx1"/>
                </a:solidFill>
                <a:latin typeface="Arial" pitchFamily="34" charset="0"/>
                <a:ea typeface="宋体" pitchFamily="2" charset="-122"/>
              </a:defRPr>
            </a:lvl4pPr>
            <a:lvl5pPr marL="1828800" indent="0" algn="l" defTabSz="914400" rtl="0" eaLnBrk="1" fontAlgn="base" hangingPunct="1">
              <a:lnSpc>
                <a:spcPct val="100000"/>
              </a:lnSpc>
              <a:spcBef>
                <a:spcPct val="30000"/>
              </a:spcBef>
              <a:spcAft>
                <a:spcPct val="0"/>
              </a:spcAft>
              <a:buClrTx/>
              <a:buSzTx/>
              <a:buFontTx/>
              <a:buNone/>
              <a:defRPr lang="en-US" altLang="en-US" sz="1200" b="0" i="0" u="none" baseline="0">
                <a:solidFill>
                  <a:schemeClr val="tx1"/>
                </a:solidFill>
                <a:latin typeface="Arial" pitchFamily="34" charset="0"/>
                <a:ea typeface="宋体" pitchFamily="2" charset="-122"/>
              </a:defRPr>
            </a:lvl5pPr>
          </a:lstStyle>
          <a:p>
            <a:pPr lvl="0"/>
            <a:r>
              <a:t>Click to edit Master text styles</a:t>
            </a:r>
          </a:p>
          <a:p>
            <a:pPr lvl="1"/>
            <a:r>
              <a:t>Second level</a:t>
            </a:r>
          </a:p>
          <a:p>
            <a:pPr lvl="2"/>
            <a:r>
              <a:t>Third level</a:t>
            </a:r>
          </a:p>
          <a:p>
            <a:pPr lvl="3"/>
            <a:r>
              <a:t>Fourth level</a:t>
            </a:r>
          </a:p>
          <a:p>
            <a:pPr lvl="4"/>
            <a:r>
              <a:t>Fifth level</a:t>
            </a:r>
          </a:p>
        </p:txBody>
      </p:sp>
      <p:sp>
        <p:nvSpPr>
          <p:cNvPr id="3078" name="页脚占位符 3077"/>
          <p:cNvSpPr/>
          <p:nvPr>
            <p:ph type="ftr" sz="quarter" idx="4"/>
          </p:nvPr>
        </p:nvSpPr>
        <p:spPr>
          <a:xfrm>
            <a:off x="0" y="8685213"/>
            <a:ext cx="2971800" cy="457200"/>
          </a:xfrm>
          <a:prstGeom prst="rect">
            <a:avLst/>
          </a:prstGeom>
          <a:noFill/>
          <a:ln w="9525">
            <a:noFill/>
          </a:ln>
        </p:spPr>
        <p:txBody>
          <a:bodyPr anchor="b" anchorCtr="0"/>
          <a:lstStyle/>
          <a:p>
            <a:pPr lvl="0" fontAlgn="base"/>
            <a:endParaRPr lang="zh-CN" altLang="x-none" sz="1200" strike="noStrike" noProof="1">
              <a:ea typeface="宋体" pitchFamily="2" charset="-122"/>
            </a:endParaRPr>
          </a:p>
        </p:txBody>
      </p:sp>
      <p:sp>
        <p:nvSpPr>
          <p:cNvPr id="3079" name="灯片编号占位符 3078"/>
          <p:cNvSpPr/>
          <p:nvPr>
            <p:ph type="sldNum" sz="quarter" idx="5"/>
          </p:nvPr>
        </p:nvSpPr>
        <p:spPr>
          <a:xfrm>
            <a:off x="3884613" y="8685213"/>
            <a:ext cx="2971800" cy="457200"/>
          </a:xfrm>
          <a:prstGeom prst="rect">
            <a:avLst/>
          </a:prstGeom>
          <a:noFill/>
          <a:ln w="9525">
            <a:noFill/>
          </a:ln>
        </p:spPr>
        <p:txBody>
          <a:bodyPr anchor="b" anchorCtr="0"/>
          <a:lstStyle/>
          <a:p>
            <a:pPr lvl="0" algn="r" fontAlgn="base"/>
            <a:fld id="{9A0DB2DC-4C9A-4742-B13C-FB6460FD3503}" type="slidenum">
              <a:rPr lang="zh-CN" altLang="x-none" sz="1200" strike="noStrike" noProof="1">
                <a:latin typeface="Times New Roman" pitchFamily="18" charset="0"/>
                <a:ea typeface="宋体" pitchFamily="2" charset="-122"/>
                <a:cs typeface="+mn-cs"/>
              </a:rPr>
              <a:t/>
            </a:fld>
            <a:endParaRPr lang="zh-CN" altLang="x-none" sz="1200" strike="noStrike" noProof="1">
              <a:ea typeface="宋体" pitchFamily="2" charset="-122"/>
            </a:endParaRPr>
          </a:p>
        </p:txBody>
      </p:sp>
    </p:spTree>
  </p:cSld>
  <p:clrMap bg1="lt1" tx1="dk1" bg2="lt2" tx2="dk2" accent1="accent1" accent2="accent2" accent3="accent3" accent4="accent4" accent5="accent5" accent6="accent6" hlink="hlink" folHlink="folHlink"/>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3841" y="1122363"/>
            <a:ext cx="9143048"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3841" y="3602038"/>
            <a:ext cx="9143048"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transition>
    <p:random/>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8723991" y="365125"/>
            <a:ext cx="2628626"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113" y="365125"/>
            <a:ext cx="7733494"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3841" y="1122363"/>
            <a:ext cx="9143048"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3841" y="3602038"/>
            <a:ext cx="914304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transition>
    <p:random/>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763" y="1709738"/>
            <a:ext cx="10514505"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763" y="4589463"/>
            <a:ext cx="1051450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90500" y="188913"/>
            <a:ext cx="5781167" cy="6032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7633" y="188913"/>
            <a:ext cx="5781167" cy="60325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01" y="365125"/>
            <a:ext cx="10514505"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650" y="1778438"/>
            <a:ext cx="487306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199765" indent="0">
              <a:buNone/>
              <a:defRPr sz="1800"/>
            </a:lvl8pPr>
            <a:lvl9pPr marL="3656965"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650" y="2665379"/>
            <a:ext cx="487306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286" y="1778438"/>
            <a:ext cx="489706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199765" indent="0">
              <a:buNone/>
              <a:defRPr sz="1800"/>
            </a:lvl8pPr>
            <a:lvl9pPr marL="3656965"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286" y="2665379"/>
            <a:ext cx="489706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random/>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cSld>
  <p:clrMapOvr>
    <a:masterClrMapping/>
  </p:clrMapOvr>
  <p:transition>
    <p:random/>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01" y="457200"/>
            <a:ext cx="393182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2648" y="987425"/>
            <a:ext cx="617155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01" y="2057400"/>
            <a:ext cx="393182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199765" indent="0">
              <a:buNone/>
              <a:defRPr sz="1000"/>
            </a:lvl8pPr>
            <a:lvl9pPr marL="3656965"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01" y="457200"/>
            <a:ext cx="4164915"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2648" y="457201"/>
            <a:ext cx="617155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199765" indent="0">
              <a:buNone/>
              <a:defRPr sz="2000"/>
            </a:lvl8pPr>
            <a:lvl9pPr marL="3656965" indent="0">
              <a:buNone/>
              <a:defRPr sz="2000"/>
            </a:lvl9pPr>
          </a:lstStyle>
          <a:p>
            <a:pPr fontAlgn="base"/>
            <a:endParaRPr lang="zh-CN" altLang="en-US" strike="noStrike" noProof="1"/>
          </a:p>
        </p:txBody>
      </p:sp>
      <p:sp>
        <p:nvSpPr>
          <p:cNvPr id="4" name="文本占位符 3"/>
          <p:cNvSpPr>
            <a:spLocks noGrp="1"/>
          </p:cNvSpPr>
          <p:nvPr>
            <p:ph type="body" sz="half" idx="2"/>
          </p:nvPr>
        </p:nvSpPr>
        <p:spPr>
          <a:xfrm>
            <a:off x="839701" y="2057400"/>
            <a:ext cx="4164915"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199765" indent="0">
              <a:buNone/>
              <a:defRPr sz="1400"/>
            </a:lvl8pPr>
            <a:lvl9pPr marL="3656965"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9039225" y="188913"/>
            <a:ext cx="2949575" cy="5988050"/>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90500" y="188913"/>
            <a:ext cx="8677735" cy="598805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763" y="1709738"/>
            <a:ext cx="10514505"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763" y="4589463"/>
            <a:ext cx="10514505"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113" y="1825625"/>
            <a:ext cx="518106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1557" y="1825625"/>
            <a:ext cx="518106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01" y="365125"/>
            <a:ext cx="10514505"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650" y="1778438"/>
            <a:ext cx="487306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199765" indent="0">
              <a:buNone/>
              <a:defRPr sz="1800"/>
            </a:lvl8pPr>
            <a:lvl9pPr marL="3656965"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650" y="2665379"/>
            <a:ext cx="487306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286" y="1778438"/>
            <a:ext cx="489706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199765" indent="0">
              <a:buNone/>
              <a:defRPr sz="1800"/>
            </a:lvl8pPr>
            <a:lvl9pPr marL="3656965"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286" y="2665379"/>
            <a:ext cx="489706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transition>
    <p:random/>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random/>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cSld>
  <p:clrMapOvr>
    <a:masterClrMapping/>
  </p:clrMapOvr>
  <p:transition>
    <p:random/>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01" y="457200"/>
            <a:ext cx="393182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2648" y="987425"/>
            <a:ext cx="6171557"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01" y="2057400"/>
            <a:ext cx="393182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199765" indent="0">
              <a:buNone/>
              <a:defRPr sz="1000"/>
            </a:lvl8pPr>
            <a:lvl9pPr marL="3656965"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01" y="457200"/>
            <a:ext cx="4164915"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2648" y="457201"/>
            <a:ext cx="617155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199765" indent="0">
              <a:buNone/>
              <a:defRPr sz="2000"/>
            </a:lvl8pPr>
            <a:lvl9pPr marL="3656965" indent="0">
              <a:buNone/>
              <a:defRPr sz="2000"/>
            </a:lvl9pPr>
          </a:lstStyle>
          <a:p>
            <a:pPr fontAlgn="base"/>
            <a:endParaRPr lang="zh-CN" altLang="en-US" strike="noStrike" noProof="1"/>
          </a:p>
        </p:txBody>
      </p:sp>
      <p:sp>
        <p:nvSpPr>
          <p:cNvPr id="4" name="文本占位符 3"/>
          <p:cNvSpPr>
            <a:spLocks noGrp="1"/>
          </p:cNvSpPr>
          <p:nvPr>
            <p:ph type="body" sz="half" idx="2"/>
          </p:nvPr>
        </p:nvSpPr>
        <p:spPr>
          <a:xfrm>
            <a:off x="839701" y="2057400"/>
            <a:ext cx="4164915"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199765" indent="0">
              <a:buNone/>
              <a:defRPr sz="1400"/>
            </a:lvl8pPr>
            <a:lvl9pPr marL="3656965"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transition>
    <p:random/>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image" Target="file:///D:\qq&#25991;&#20214;\712321467\Image\C2C\Image2\%7b75232B38-A165-1FB7-499C-2E1C792CACB5%7d.png" TargetMode="External" /><Relationship Id="rId15" Type="http://schemas.openxmlformats.org/officeDocument/2006/relationships/image" Target="../media/image3.png" /><Relationship Id="rId16"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3.png" /><Relationship Id="rId14" Type="http://schemas.openxmlformats.org/officeDocument/2006/relationships/image" Target="../media/image4.jpeg" /><Relationship Id="rId15"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p:cNvGrpSpPr/>
        <p:nvPr/>
      </p:nvGrpSpPr>
      <p:grpSpPr/>
      <p:sp>
        <p:nvSpPr>
          <p:cNvPr id="1026" name="Rectangle 113"/>
          <p:cNvSpPr>
            <a:spLocks noChangeArrowheads="1"/>
          </p:cNvSpPr>
          <p:nvPr/>
        </p:nvSpPr>
        <p:spPr bwMode="auto">
          <a:xfrm>
            <a:off x="-14287" y="0"/>
            <a:ext cx="12204700" cy="765175"/>
          </a:xfrm>
          <a:prstGeom prst="rect">
            <a:avLst/>
          </a:prstGeom>
          <a:solidFill>
            <a:srgbClr val="FF6600"/>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0000"/>
              </a:solidFill>
              <a:effectLst/>
              <a:uLnTx/>
              <a:uFillTx/>
              <a:latin typeface="Times New Roman" pitchFamily="18" charset="0"/>
              <a:ea typeface="宋体" pitchFamily="2" charset="-122"/>
              <a:cs typeface="+mn-cs"/>
            </a:endParaRPr>
          </a:p>
        </p:txBody>
      </p:sp>
      <p:sp>
        <p:nvSpPr>
          <p:cNvPr id="1027" name="AutoShape 8"/>
          <p:cNvSpPr/>
          <p:nvPr/>
        </p:nvSpPr>
        <p:spPr>
          <a:xfrm>
            <a:off x="996950" y="6486525"/>
            <a:ext cx="1250950" cy="260350"/>
          </a:xfrm>
          <a:prstGeom prst="ribbon2">
            <a:avLst>
              <a:gd name="adj1" fmla="val 12500"/>
              <a:gd name="adj2" fmla="val 50000"/>
            </a:avLst>
          </a:prstGeom>
          <a:gradFill rotWithShape="1">
            <a:gsLst>
              <a:gs pos="0">
                <a:srgbClr val="FFFFFF"/>
              </a:gs>
              <a:gs pos="100000">
                <a:srgbClr val="FF6600"/>
              </a:gs>
            </a:gsLst>
            <a:path path="rect">
              <a:fillToRect l="50000" t="50000" r="50000" b="50000"/>
            </a:path>
          </a:gradFill>
          <a:ln>
            <a:no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r>
              <a:rPr lang="zh-CN" altLang="en-US" sz="1200" b="1">
                <a:solidFill>
                  <a:srgbClr val="000000"/>
                </a:solidFill>
                <a:ea typeface="方正楷体_GBK" pitchFamily="65" charset="-122"/>
              </a:rPr>
              <a:t>第</a:t>
            </a:r>
            <a:fld id="{4435005B-3D03-4BF8-9A5A-CFA960935515}" type="slidenum">
              <a:rPr lang="zh-CN" altLang="en-US" sz="1200" b="1">
                <a:solidFill>
                  <a:srgbClr val="000000"/>
                </a:solidFill>
                <a:ea typeface="方正楷体_GBK" pitchFamily="65" charset="-122"/>
              </a:rPr>
              <a:t>1</a:t>
            </a:fld>
            <a:r>
              <a:rPr lang="zh-CN" altLang="en-US" sz="1200" b="1">
                <a:solidFill>
                  <a:srgbClr val="000000"/>
                </a:solidFill>
                <a:ea typeface="方正楷体_GBK" pitchFamily="65" charset="-122"/>
              </a:rPr>
              <a:t>页</a:t>
            </a:r>
            <a:endParaRPr lang="zh-CN" altLang="en-US" sz="1200" b="1">
              <a:solidFill>
                <a:srgbClr val="000000"/>
              </a:solidFill>
              <a:ea typeface="方正楷体_GBK" pitchFamily="65" charset="-122"/>
            </a:endParaRPr>
          </a:p>
        </p:txBody>
      </p:sp>
      <p:pic>
        <p:nvPicPr>
          <p:cNvPr id="1028" name="Picture 118" descr="图片2"/>
          <p:cNvPicPr>
            <a:picLocks noChangeAspect="1"/>
          </p:cNvPicPr>
          <p:nvPr/>
        </p:nvPicPr>
        <p:blipFill>
          <a:blip r:embed="rId12"/>
          <a:stretch>
            <a:fillRect/>
          </a:stretch>
        </p:blipFill>
        <p:spPr>
          <a:xfrm>
            <a:off x="5541963" y="6464300"/>
            <a:ext cx="6369050" cy="285750"/>
          </a:xfrm>
          <a:prstGeom prst="rect">
            <a:avLst/>
          </a:prstGeom>
          <a:noFill/>
          <a:ln>
            <a:noFill/>
            <a:miter lim="800000"/>
          </a:ln>
        </p:spPr>
      </p:pic>
      <p:pic>
        <p:nvPicPr>
          <p:cNvPr id="1029" name="Picture 128" descr="标志"/>
          <p:cNvPicPr>
            <a:picLocks noChangeAspect="1"/>
          </p:cNvPicPr>
          <p:nvPr/>
        </p:nvPicPr>
        <p:blipFill>
          <a:blip r:embed="rId13"/>
          <a:stretch>
            <a:fillRect/>
          </a:stretch>
        </p:blipFill>
        <p:spPr>
          <a:xfrm>
            <a:off x="503238" y="1588"/>
            <a:ext cx="1008062" cy="763587"/>
          </a:xfrm>
          <a:prstGeom prst="rect">
            <a:avLst/>
          </a:prstGeom>
          <a:noFill/>
          <a:ln>
            <a:noFill/>
            <a:miter lim="800000"/>
          </a:ln>
        </p:spPr>
      </p:pic>
      <p:sp>
        <p:nvSpPr>
          <p:cNvPr id="1030" name="Text Box 122"/>
          <p:cNvSpPr/>
          <p:nvPr/>
        </p:nvSpPr>
        <p:spPr>
          <a:xfrm>
            <a:off x="6904038" y="227013"/>
            <a:ext cx="5180012" cy="366712"/>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r"/>
            <a:r>
              <a:rPr lang="zh-CN" altLang="zh-CN" sz="1800" b="1">
                <a:solidFill>
                  <a:schemeClr val="bg1"/>
                </a:solidFill>
              </a:rPr>
              <a:t>第一单元　生产资料所有制与经济体制</a:t>
            </a:r>
            <a:endParaRPr lang="en-US" altLang="zh-CN" sz="1800" b="1">
              <a:solidFill>
                <a:schemeClr val="bg1"/>
              </a:solidFill>
            </a:endParaRPr>
          </a:p>
        </p:txBody>
      </p:sp>
      <p:sp>
        <p:nvSpPr>
          <p:cNvPr id="1031" name="文本框 1158"/>
          <p:cNvSpPr/>
          <p:nvPr/>
        </p:nvSpPr>
        <p:spPr>
          <a:xfrm>
            <a:off x="1800225" y="239713"/>
            <a:ext cx="6553200" cy="366712"/>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en-US" altLang="zh-CN" sz="1800" b="1">
                <a:solidFill>
                  <a:schemeClr val="bg1"/>
                </a:solidFill>
                <a:ea typeface="黑体" pitchFamily="49" charset="-122"/>
              </a:rPr>
              <a:t>5A</a:t>
            </a:r>
            <a:r>
              <a:rPr lang="zh-CN" altLang="en-US" sz="1800" b="1">
                <a:solidFill>
                  <a:schemeClr val="bg1"/>
                </a:solidFill>
                <a:ea typeface="黑体" pitchFamily="49" charset="-122"/>
              </a:rPr>
              <a:t>新学案    思想政治 </a:t>
            </a:r>
            <a:r>
              <a:rPr lang="en-US" altLang="zh-CN" sz="1800" b="1">
                <a:solidFill>
                  <a:schemeClr val="bg1"/>
                </a:solidFill>
                <a:ea typeface="黑体" pitchFamily="49" charset="-122"/>
              </a:rPr>
              <a:t>· </a:t>
            </a:r>
            <a:r>
              <a:rPr lang="zh-CN" altLang="en-US" sz="1800" b="1">
                <a:solidFill>
                  <a:schemeClr val="bg1"/>
                </a:solidFill>
                <a:ea typeface="黑体" pitchFamily="49" charset="-122"/>
              </a:rPr>
              <a:t>必修</a:t>
            </a:r>
            <a:r>
              <a:rPr lang="en-US" altLang="zh-CN" sz="1800" b="1">
                <a:solidFill>
                  <a:schemeClr val="bg1"/>
                </a:solidFill>
                <a:ea typeface="黑体" pitchFamily="49" charset="-122"/>
              </a:rPr>
              <a:t>2    </a:t>
            </a:r>
            <a:r>
              <a:rPr lang="zh-CN" altLang="en-US" sz="1800" b="1">
                <a:solidFill>
                  <a:schemeClr val="bg1"/>
                </a:solidFill>
                <a:ea typeface="黑体" pitchFamily="49" charset="-122"/>
              </a:rPr>
              <a:t>经济与社会</a:t>
            </a:r>
            <a:endParaRPr lang="zh-CN" altLang="en-US" sz="1800" b="1">
              <a:solidFill>
                <a:schemeClr val="bg1"/>
              </a:solidFill>
              <a:ea typeface="黑体" pitchFamily="49" charset="-122"/>
            </a:endParaRPr>
          </a:p>
        </p:txBody>
      </p:sp>
      <p:pic>
        <p:nvPicPr>
          <p:cNvPr id="1032" name="图片 1073743875" descr="学科网 zxxk.com"/>
          <p:cNvPicPr>
            <a:picLocks noChangeAspect="1"/>
          </p:cNvPicPr>
          <p:nvPr/>
        </p:nvPicPr>
        <p:blipFill>
          <a:blip r:embed="rId15"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random/>
  </p:transition>
  <p:timing/>
  <p:txStyles>
    <p:titleStyle>
      <a:lvl1pPr marL="0" lvl="0" indent="0" algn="ctr" defTabSz="914400" rtl="0" eaLnBrk="1" fontAlgn="base" latinLnBrk="0" hangingPunct="1">
        <a:lnSpc>
          <a:spcPct val="100000"/>
        </a:lnSpc>
        <a:spcBef>
          <a:spcPct val="0"/>
        </a:spcBef>
        <a:spcAft>
          <a:spcPct val="0"/>
        </a:spcAft>
        <a:buClrTx/>
        <a:buSzTx/>
        <a:buFontTx/>
        <a:buNone/>
        <a:defRPr sz="2800" b="1" i="0" u="none" kern="1200" baseline="0">
          <a:solidFill>
            <a:srgbClr val="CC0000"/>
          </a:solidFill>
          <a:latin typeface="方正小标宋简体" pitchFamily="65" charset="-122"/>
          <a:ea typeface="方正小标宋简体" pitchFamily="65" charset="-122"/>
          <a:cs typeface="+mj-cs"/>
        </a:defRPr>
      </a:lvl1pPr>
    </p:titleStyle>
    <p:body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sz="2400" b="1" i="0" u="none" kern="1200" baseline="0">
          <a:solidFill>
            <a:srgbClr val="000000"/>
          </a:solidFill>
          <a:latin typeface="+mn-lt"/>
          <a:ea typeface="+mn-ea"/>
          <a:cs typeface="+mn-cs"/>
        </a:defRPr>
      </a:lvl1pPr>
      <a:lvl2pPr marL="1184275" lvl="1" indent="-285750" algn="just" defTabSz="914400" rtl="0" eaLnBrk="1" fontAlgn="base" latinLnBrk="0" hangingPunct="0">
        <a:lnSpc>
          <a:spcPct val="145000"/>
        </a:lnSpc>
        <a:spcBef>
          <a:spcPct val="20000"/>
        </a:spcBef>
        <a:spcAft>
          <a:spcPct val="0"/>
        </a:spcAft>
        <a:buClr>
          <a:schemeClr val="tx2"/>
        </a:buClr>
        <a:buSzTx/>
        <a:buFont typeface="Wingdings" pitchFamily="2" charset="2"/>
        <a:buNone/>
        <a:tabLst>
          <a:tab pos="5029200"/>
        </a:tabLst>
        <a:defRPr sz="2400" b="0" i="0" u="none" kern="1200" baseline="0">
          <a:solidFill>
            <a:srgbClr val="000000"/>
          </a:solidFill>
          <a:latin typeface="+mn-lt"/>
          <a:ea typeface="华文细黑" pitchFamily="2" charset="-122"/>
          <a:cs typeface="+mn-cs"/>
        </a:defRPr>
      </a:lvl2pPr>
      <a:lvl3pPr marL="1592580" lvl="2" indent="-228600" algn="just" defTabSz="914400" rtl="0" eaLnBrk="1" fontAlgn="base" latinLnBrk="0" hangingPunct="0">
        <a:lnSpc>
          <a:spcPct val="145000"/>
        </a:lnSpc>
        <a:spcBef>
          <a:spcPct val="20000"/>
        </a:spcBef>
        <a:spcAft>
          <a:spcPct val="0"/>
        </a:spcAft>
        <a:buClr>
          <a:schemeClr val="tx1"/>
        </a:buClr>
        <a:buSzTx/>
        <a:buFontTx/>
        <a:buNone/>
        <a:tabLst>
          <a:tab pos="5029200"/>
        </a:tabLst>
        <a:defRPr sz="2400" b="0" i="0" u="none" kern="1200" baseline="0">
          <a:solidFill>
            <a:srgbClr val="000000"/>
          </a:solidFill>
          <a:latin typeface="+mn-lt"/>
          <a:ea typeface="华文细黑" pitchFamily="2" charset="-122"/>
          <a:cs typeface="+mn-cs"/>
        </a:defRPr>
      </a:lvl3pPr>
      <a:lvl4pPr marL="2000250" lvl="3" indent="-228600" algn="just" defTabSz="914400" rtl="0" eaLnBrk="1" fontAlgn="base" latinLnBrk="0" hangingPunct="0">
        <a:lnSpc>
          <a:spcPct val="145000"/>
        </a:lnSpc>
        <a:spcBef>
          <a:spcPct val="20000"/>
        </a:spcBef>
        <a:spcAft>
          <a:spcPct val="0"/>
        </a:spcAft>
        <a:buClrTx/>
        <a:buSzTx/>
        <a:buFontTx/>
        <a:buNone/>
        <a:tabLst>
          <a:tab pos="5029200"/>
        </a:tabLst>
        <a:defRPr sz="2400" b="0" i="0" u="none" kern="1200" baseline="0">
          <a:solidFill>
            <a:srgbClr val="000000"/>
          </a:solidFill>
          <a:latin typeface="+mn-lt"/>
          <a:ea typeface="华文细黑" pitchFamily="2" charset="-122"/>
          <a:cs typeface="+mn-cs"/>
        </a:defRPr>
      </a:lvl4pPr>
      <a:lvl5pPr marL="2408555" lvl="4" indent="-228600" algn="just" defTabSz="914400" rtl="0" eaLnBrk="1" fontAlgn="base" latinLnBrk="0" hangingPunct="0">
        <a:lnSpc>
          <a:spcPct val="145000"/>
        </a:lnSpc>
        <a:spcBef>
          <a:spcPct val="20000"/>
        </a:spcBef>
        <a:spcAft>
          <a:spcPct val="0"/>
        </a:spcAft>
        <a:buClrTx/>
        <a:buSzTx/>
        <a:buFontTx/>
        <a:buNone/>
        <a:tabLst>
          <a:tab pos="5029200"/>
        </a:tabLst>
        <a:defRPr sz="2400" b="0" i="0" u="none" kern="1200" baseline="0">
          <a:solidFill>
            <a:srgbClr val="000000"/>
          </a:solidFill>
          <a:latin typeface="+mn-lt"/>
          <a:ea typeface="华文细黑" pitchFamily="2" charset="-122"/>
          <a:cs typeface="+mn-cs"/>
        </a:defRPr>
      </a:lvl5pPr>
      <a:lvl6pPr marL="2514600" lvl="5" indent="-228600" algn="just" defTabSz="914400" rtl="0" eaLnBrk="1" fontAlgn="base" latinLnBrk="0" hangingPunct="0">
        <a:lnSpc>
          <a:spcPct val="145000"/>
        </a:lnSpc>
        <a:spcBef>
          <a:spcPct val="20000"/>
        </a:spcBef>
        <a:spcAft>
          <a:spcPct val="0"/>
        </a:spcAft>
        <a:buFontTx/>
        <a:buNone/>
        <a:tabLst>
          <a:tab pos="5029200"/>
        </a:tabLst>
        <a:defRPr sz="2400" b="0" i="0" u="none" kern="1200" baseline="0">
          <a:solidFill>
            <a:srgbClr val="000000"/>
          </a:solidFill>
          <a:latin typeface="+mn-lt"/>
          <a:ea typeface="华文细黑" pitchFamily="2" charset="-122"/>
          <a:cs typeface="+mn-cs"/>
        </a:defRPr>
      </a:lvl6pPr>
      <a:lvl7pPr marL="2971800" lvl="6" indent="-228600" algn="just" defTabSz="914400" rtl="0" eaLnBrk="1" fontAlgn="base" latinLnBrk="0" hangingPunct="0">
        <a:lnSpc>
          <a:spcPct val="145000"/>
        </a:lnSpc>
        <a:spcBef>
          <a:spcPct val="20000"/>
        </a:spcBef>
        <a:spcAft>
          <a:spcPct val="0"/>
        </a:spcAft>
        <a:buFontTx/>
        <a:buNone/>
        <a:tabLst>
          <a:tab pos="5029200"/>
        </a:tabLst>
        <a:defRPr sz="2400" b="0" i="0" u="none" kern="1200" baseline="0">
          <a:solidFill>
            <a:srgbClr val="000000"/>
          </a:solidFill>
          <a:latin typeface="+mn-lt"/>
          <a:ea typeface="华文细黑" pitchFamily="2" charset="-122"/>
          <a:cs typeface="+mn-cs"/>
        </a:defRPr>
      </a:lvl7pPr>
      <a:lvl8pPr marL="3429000" lvl="7" indent="-228600" algn="just" defTabSz="914400" rtl="0" eaLnBrk="1" fontAlgn="base" latinLnBrk="0" hangingPunct="0">
        <a:lnSpc>
          <a:spcPct val="145000"/>
        </a:lnSpc>
        <a:spcBef>
          <a:spcPct val="20000"/>
        </a:spcBef>
        <a:spcAft>
          <a:spcPct val="0"/>
        </a:spcAft>
        <a:buFontTx/>
        <a:buNone/>
        <a:tabLst>
          <a:tab pos="5029200"/>
        </a:tabLst>
        <a:defRPr sz="2400" b="0" i="0" u="none" kern="1200" baseline="0">
          <a:solidFill>
            <a:srgbClr val="000000"/>
          </a:solidFill>
          <a:latin typeface="+mn-lt"/>
          <a:ea typeface="华文细黑" pitchFamily="2" charset="-122"/>
          <a:cs typeface="+mn-cs"/>
        </a:defRPr>
      </a:lvl8pPr>
      <a:lvl9pPr marL="3886200" lvl="8" indent="-228600" algn="just" defTabSz="914400" rtl="0" eaLnBrk="1" fontAlgn="base" latinLnBrk="0" hangingPunct="0">
        <a:lnSpc>
          <a:spcPct val="145000"/>
        </a:lnSpc>
        <a:spcBef>
          <a:spcPct val="20000"/>
        </a:spcBef>
        <a:spcAft>
          <a:spcPct val="0"/>
        </a:spcAft>
        <a:buFontTx/>
        <a:buNone/>
        <a:tabLst>
          <a:tab pos="5029200"/>
        </a:tabLst>
        <a:defRPr sz="2400" b="0" i="0" u="none" kern="1200" baseline="0">
          <a:solidFill>
            <a:srgbClr val="000000"/>
          </a:solidFill>
          <a:latin typeface="+mn-lt"/>
          <a:ea typeface="华文细黑" pitchFamily="2" charset="-122"/>
          <a:cs typeface="+mn-cs"/>
        </a:defRPr>
      </a:lvl9pPr>
    </p:bodyStyle>
    <p:otherStyle>
      <a:lvl1pPr marL="0" lvl="0" indent="0" algn="l" defTabSz="914400" rtl="0" eaLnBrk="1" fontAlgn="base" latinLnBrk="0" hangingPunct="1">
        <a:lnSpc>
          <a:spcPct val="100000"/>
        </a:lnSpc>
        <a:spcBef>
          <a:spcPct val="0"/>
        </a:spcBef>
        <a:spcAft>
          <a:spcPct val="0"/>
        </a:spcAft>
        <a:buClrTx/>
        <a:buSzTx/>
        <a:buFontTx/>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4"/>
          <a:stretch>
            <a:fillRect/>
          </a:stretch>
        </a:blipFill>
      </p:bgPr>
    </p:bg>
    <p:spTree>
      <p:nvGrpSpPr>
        <p:cNvPr id="1" name=""/>
        <p:cNvGrpSpPr/>
        <p:nvPr/>
      </p:nvGrpSpPr>
      <p:grpSpPr/>
      <p:sp>
        <p:nvSpPr>
          <p:cNvPr id="2050" name="文本占位符 6788097"/>
          <p:cNvSpPr/>
          <p:nvPr>
            <p:ph type="body" idx="4294967295"/>
          </p:nvPr>
        </p:nvSpPr>
        <p:spPr>
          <a:xfrm>
            <a:off x="190500" y="188913"/>
            <a:ext cx="11798300" cy="6032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lvl="0"/>
            <a:r>
              <a:t>单击此处编辑母版文本样式</a:t>
            </a:r>
          </a:p>
        </p:txBody>
      </p:sp>
      <p:pic>
        <p:nvPicPr>
          <p:cNvPr id="2051" name="图片 1073743875" descr="学科网 zxxk.com"/>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iming/>
  <p:txStyles>
    <p:titleStyle>
      <a:lvl1pPr marL="0" lvl="0" indent="0" algn="ctr" defTabSz="914400" rtl="0" eaLnBrk="1" fontAlgn="base" latinLnBrk="0" hangingPunct="1">
        <a:lnSpc>
          <a:spcPct val="100000"/>
        </a:lnSpc>
        <a:spcBef>
          <a:spcPct val="0"/>
        </a:spcBef>
        <a:spcAft>
          <a:spcPct val="0"/>
        </a:spcAft>
        <a:buClrTx/>
        <a:buSzTx/>
        <a:buFontTx/>
        <a:buNone/>
        <a:defRPr sz="2800" b="1" i="0" u="none" kern="1200" baseline="0">
          <a:solidFill>
            <a:srgbClr val="CC0000"/>
          </a:solidFill>
          <a:latin typeface="方正小标宋简体" pitchFamily="65" charset="-122"/>
          <a:ea typeface="宋体" pitchFamily="2" charset="-122"/>
          <a:cs typeface="+mj-cs"/>
        </a:defRPr>
      </a:lvl1pPr>
    </p:titleStyle>
    <p:body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sz="2400" b="0" i="0" u="none" kern="1200" baseline="0">
          <a:solidFill>
            <a:srgbClr val="000000"/>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ClrTx/>
        <a:buSzTx/>
        <a:buFontTx/>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Tx/>
        <a:buNone/>
        <a:defRPr sz="2400" b="0" i="0" u="none" kern="1200" baseline="0">
          <a:solidFill>
            <a:srgbClr val="FF0000"/>
          </a:solidFill>
          <a:latin typeface="Times New Roman" pitchFamily="18"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rgbClr val="FF0000"/>
          </a:solidFill>
          <a:latin typeface="Times New Roman" pitchFamily="18" charset="0"/>
          <a:ea typeface="宋体"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audio" Target="../media/chimes1111.wav"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8.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9.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22312;&#20570;&#35838;&#20214;/&#12298;5A&#26032;&#23398;&#26696;&#12299;&#24605;&#24819;&#25919;&#27835;&#24517;&#20462;2PPT &#23159;/&#28145;&#21270;&#25299;&#23637;.TIF" TargetMode="External" /><Relationship Id="rId3" Type="http://schemas.openxmlformats.org/officeDocument/2006/relationships/image" Target="../media/image10.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oleObject" Target="../embeddings/oleObject3.doc" TargetMode="Internal" /><Relationship Id="rId3" Type="http://schemas.openxmlformats.org/officeDocument/2006/relationships/image" Target="../media/image11.emf" /><Relationship Id="rId4" Type="http://schemas.openxmlformats.org/officeDocument/2006/relationships/vmlDrawing" Target="../drawings/vmlDrawing3.v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12.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22312;&#20570;&#35838;&#20214;/&#12298;5A&#26032;&#23398;&#26696;&#12299;&#24605;&#24819;&#25919;&#27835;&#24517;&#20462;2PPT &#23159;/&#28145;&#21270;&#25299;&#23637;.TIF" TargetMode="External" /><Relationship Id="rId3" Type="http://schemas.openxmlformats.org/officeDocument/2006/relationships/image" Target="../media/image10.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audio" Target="../media/chimes1111.wav"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oleObject" Target="../embeddings/oleObject4.doc" TargetMode="Internal" /><Relationship Id="rId3" Type="http://schemas.openxmlformats.org/officeDocument/2006/relationships/image" Target="../media/image6.emf" /><Relationship Id="rId4" Type="http://schemas.openxmlformats.org/officeDocument/2006/relationships/vmlDrawing" Target="../drawings/vmlDrawing4.vml" /><Relationship Id="rId5" Type="http://schemas.openxmlformats.org/officeDocument/2006/relationships/audio" Target="../media/chimes1111.wav"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13.png" /><Relationship Id="rId3" Type="http://schemas.openxmlformats.org/officeDocument/2006/relationships/image" Target="../media/image14.png" /><Relationship Id="rId4" Type="http://schemas.openxmlformats.org/officeDocument/2006/relationships/image" Target="../media/image15.png" /><Relationship Id="rId5" Type="http://schemas.openxmlformats.org/officeDocument/2006/relationships/image" Target="../media/image16.png" /><Relationship Id="rId6" Type="http://schemas.openxmlformats.org/officeDocument/2006/relationships/image" Target="../media/image17.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18.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5.pn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19.png" /><Relationship Id="rId3" Type="http://schemas.openxmlformats.org/officeDocument/2006/relationships/image" Target="../media/image20.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oleObject" Target="../embeddings/oleObject1.doc" TargetMode="Internal" /><Relationship Id="rId3" Type="http://schemas.openxmlformats.org/officeDocument/2006/relationships/image" Target="../media/image6.emf" /><Relationship Id="rId4" Type="http://schemas.openxmlformats.org/officeDocument/2006/relationships/vmlDrawing" Target="../drawings/vmlDrawing1.vml" /><Relationship Id="rId5" Type="http://schemas.openxmlformats.org/officeDocument/2006/relationships/audio" Target="../media/chimes1111.wav"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oleObject" Target="../embeddings/oleObject2.doc" TargetMode="Internal" /><Relationship Id="rId3" Type="http://schemas.openxmlformats.org/officeDocument/2006/relationships/image" Target="../media/image6.emf" /><Relationship Id="rId4" Type="http://schemas.openxmlformats.org/officeDocument/2006/relationships/vmlDrawing" Target="../drawings/vmlDrawing2.vml" /><Relationship Id="rId5" Type="http://schemas.openxmlformats.org/officeDocument/2006/relationships/audio" Target="../media/chimes1111.wav"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7" name="AutoShape 18"/>
          <p:cNvSpPr/>
          <p:nvPr/>
        </p:nvSpPr>
        <p:spPr>
          <a:xfrm>
            <a:off x="757238" y="2205038"/>
            <a:ext cx="10763250" cy="2087562"/>
          </a:xfrm>
          <a:prstGeom prst="roundRect">
            <a:avLst>
              <a:gd name="adj" fmla="val 16667"/>
            </a:avLst>
          </a:prstGeom>
          <a:noFill/>
          <a:ln w="38100">
            <a:noFill/>
            <a:miter lim="800000"/>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lnSpc>
                <a:spcPct val="150000"/>
              </a:lnSpc>
            </a:pPr>
            <a:r>
              <a:rPr lang="zh-CN" altLang="zh-CN" sz="4000" b="1">
                <a:solidFill>
                  <a:srgbClr val="000000"/>
                </a:solidFill>
                <a:ea typeface="黑体" pitchFamily="49" charset="-122"/>
              </a:rPr>
              <a:t>第一单元　生产资料所有制与经济体制</a:t>
            </a:r>
            <a:endParaRPr lang="zh-CN" altLang="zh-CN" sz="4000" b="1">
              <a:solidFill>
                <a:srgbClr val="000000"/>
              </a:solidFill>
              <a:ea typeface="黑体" pitchFamily="49" charset="-122"/>
            </a:endParaRPr>
          </a:p>
          <a:p>
            <a:pPr lvl="0" algn="ctr">
              <a:lnSpc>
                <a:spcPct val="150000"/>
              </a:lnSpc>
            </a:pPr>
            <a:r>
              <a:rPr lang="zh-CN" altLang="zh-CN" sz="4000" b="1">
                <a:solidFill>
                  <a:srgbClr val="000000"/>
                </a:solidFill>
                <a:ea typeface="黑体" pitchFamily="49" charset="-122"/>
              </a:rPr>
              <a:t>第二课　我国的社会主义市场经济体制</a:t>
            </a:r>
            <a:endParaRPr lang="zh-CN" altLang="zh-CN" sz="4000" b="1">
              <a:solidFill>
                <a:srgbClr val="000000"/>
              </a:solidFill>
              <a:ea typeface="黑体" pitchFamily="49" charset="-122"/>
            </a:endParaRPr>
          </a:p>
        </p:txBody>
      </p:sp>
      <p:cxnSp>
        <p:nvCxnSpPr>
          <p:cNvPr id="4098" name="Line 19"/>
          <p:cNvCxnSpPr/>
          <p:nvPr/>
        </p:nvCxnSpPr>
        <p:spPr>
          <a:xfrm>
            <a:off x="757238" y="3355975"/>
            <a:ext cx="10710862" cy="1588"/>
          </a:xfrm>
          <a:prstGeom prst="line">
            <a:avLst/>
          </a:prstGeom>
          <a:noFill/>
          <a:ln>
            <a:solidFill>
              <a:srgbClr val="CC0000"/>
            </a:solidFill>
            <a:round/>
          </a:ln>
        </p:spPr>
      </p:cxn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randombar(horizontal)">
                                      <p:cBhvr>
                                        <p:cTn id="7" dur="500" fill="hold"/>
                                        <p:tgtEl>
                                          <p:spTgt spid="409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14" presetClass="entr" presetSubtype="1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randombar(horizontal)">
                                      <p:cBhvr>
                                        <p:cTn id="10" dur="500" fill="hold"/>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3313" name="文本占位符 6795266"/>
          <p:cNvSpPr>
            <a:spLocks noGrp="1"/>
          </p:cNvSpPr>
          <p:nvPr>
            <p:ph type="body" idx="1"/>
          </p:nvPr>
        </p:nvSpPr>
        <p:spPr>
          <a:xfrm>
            <a:off x="263525" y="881063"/>
            <a:ext cx="11718925" cy="3451225"/>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lnSpc>
                <a:spcPct val="110000"/>
              </a:lnSpc>
            </a:pPr>
            <a:r>
              <a:rPr lang="en-US" altLang="zh-CN"/>
              <a:t>[</a:t>
            </a:r>
            <a:r>
              <a:rPr lang="zh-CN" altLang="en-US"/>
              <a:t>情境创设</a:t>
            </a:r>
            <a:r>
              <a:rPr lang="en-US" altLang="zh-CN"/>
              <a:t>]</a:t>
            </a:r>
            <a:endParaRPr lang="en-US" altLang="zh-CN">
              <a:ea typeface="楷体_GB2312" pitchFamily="49" charset="-122"/>
            </a:endParaRPr>
          </a:p>
          <a:p>
            <a:pPr marL="0" lvl="0" indent="717550">
              <a:lnSpc>
                <a:spcPct val="110000"/>
              </a:lnSpc>
            </a:pPr>
            <a:r>
              <a:rPr lang="zh-CN" altLang="en-US">
                <a:ea typeface="楷体_GB2312" pitchFamily="49" charset="-122"/>
              </a:rPr>
              <a:t>随着我国经济生产逐步恢复，用电量激增；煤电发电量超过一半，发电用的煤炭价格急升，但供电价格受到限制；顺应碳达峰、碳中和的要求，煤炭和煤电行业去产能。从</a:t>
            </a:r>
            <a:r>
              <a:rPr lang="en-US" altLang="zh-CN">
                <a:ea typeface="楷体_GB2312" pitchFamily="49" charset="-122"/>
              </a:rPr>
              <a:t>2021</a:t>
            </a:r>
            <a:r>
              <a:rPr lang="zh-CN" altLang="en-US">
                <a:ea typeface="楷体_GB2312" pitchFamily="49" charset="-122"/>
              </a:rPr>
              <a:t>年</a:t>
            </a:r>
            <a:r>
              <a:rPr lang="en-US" altLang="zh-CN">
                <a:ea typeface="楷体_GB2312" pitchFamily="49" charset="-122"/>
              </a:rPr>
              <a:t>9</a:t>
            </a:r>
            <a:r>
              <a:rPr lang="zh-CN" altLang="en-US">
                <a:ea typeface="楷体_GB2312" pitchFamily="49" charset="-122"/>
              </a:rPr>
              <a:t>月底开始，限量供电席卷我国</a:t>
            </a:r>
            <a:r>
              <a:rPr lang="en-US" altLang="zh-CN">
                <a:ea typeface="楷体_GB2312" pitchFamily="49" charset="-122"/>
              </a:rPr>
              <a:t>11</a:t>
            </a:r>
            <a:r>
              <a:rPr lang="zh-CN" altLang="en-US">
                <a:ea typeface="楷体_GB2312" pitchFamily="49" charset="-122"/>
              </a:rPr>
              <a:t>个省，部分企业要停工，东北多地大停电波及居民日常生活和社会秩序。</a:t>
            </a:r>
            <a:endParaRPr lang="zh-CN" altLang="en-US">
              <a:ea typeface="楷体_GB2312" pitchFamily="49" charset="-122"/>
            </a:endParaRPr>
          </a:p>
          <a:p>
            <a:pPr marL="0" lvl="0" indent="717550">
              <a:lnSpc>
                <a:spcPct val="110000"/>
              </a:lnSpc>
            </a:pPr>
            <a:r>
              <a:rPr lang="zh-CN" altLang="en-US">
                <a:ea typeface="楷体_GB2312" pitchFamily="49" charset="-122"/>
              </a:rPr>
              <a:t>国务院国资委要求，中央企业要全力以赴做好能源保供，全力保障火电机组能发尽发、应发尽发，促进风电、水电、核电、光电等清洁能源多发满发，</a:t>
            </a:r>
            <a:r>
              <a:rPr lang="zh-CN" altLang="en-US"/>
              <a:t>“</a:t>
            </a:r>
            <a:r>
              <a:rPr lang="zh-CN" altLang="en-US">
                <a:ea typeface="楷体_GB2312" pitchFamily="49" charset="-122"/>
              </a:rPr>
              <a:t>限电不拉闸</a:t>
            </a:r>
            <a:r>
              <a:rPr lang="zh-CN" altLang="en-US"/>
              <a:t>”</a:t>
            </a:r>
            <a:r>
              <a:rPr lang="zh-CN" altLang="en-US">
                <a:ea typeface="楷体_GB2312" pitchFamily="49" charset="-122"/>
              </a:rPr>
              <a:t>，配合地方政府优化有序用电方案。</a:t>
            </a:r>
            <a:endParaRPr lang="zh-CN" altLang="en-US">
              <a:ea typeface="楷体_GB2312" pitchFamily="49" charset="-122"/>
            </a:endParaRPr>
          </a:p>
        </p:txBody>
      </p:sp>
      <p:sp>
        <p:nvSpPr>
          <p:cNvPr id="13314" name="矩形 6795267"/>
          <p:cNvSpPr/>
          <p:nvPr/>
        </p:nvSpPr>
        <p:spPr>
          <a:xfrm>
            <a:off x="371475" y="260350"/>
            <a:ext cx="11520488" cy="549275"/>
          </a:xfrm>
          <a:prstGeom prst="rect">
            <a:avLst/>
          </a:prstGeom>
          <a:noFill/>
          <a:ln>
            <a:noFill/>
            <a:miter lim="800000"/>
          </a:ln>
        </p:spPr>
        <p:txBody>
          <a:bodyPr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eaLnBrk="0" hangingPunct="0"/>
            <a:r>
              <a:rPr lang="zh-CN" altLang="zh-CN" sz="3000" b="1">
                <a:solidFill>
                  <a:schemeClr val="tx1"/>
                </a:solidFill>
                <a:latin typeface="Times New Roman" pitchFamily="18" charset="0"/>
                <a:ea typeface="黑体" pitchFamily="49" charset="-122"/>
              </a:rPr>
              <a:t>议题探究一　电力市场需要发挥“两只手”作用</a:t>
            </a:r>
            <a:endParaRPr lang="en-US" altLang="zh-CN" sz="3000" b="1">
              <a:solidFill>
                <a:schemeClr val="tx1"/>
              </a:solidFill>
              <a:latin typeface="Times New Roman" pitchFamily="18" charset="0"/>
              <a:ea typeface="黑体" pitchFamily="49" charset="-122"/>
            </a:endParaRPr>
          </a:p>
        </p:txBody>
      </p:sp>
      <p:sp>
        <p:nvSpPr>
          <p:cNvPr id="13315" name="矩形 6795269"/>
          <p:cNvSpPr/>
          <p:nvPr/>
        </p:nvSpPr>
        <p:spPr>
          <a:xfrm>
            <a:off x="0" y="2152650"/>
            <a:ext cx="12190413" cy="0"/>
          </a:xfrm>
          <a:prstGeom prst="rect">
            <a:avLst/>
          </a:prstGeom>
          <a:noFill/>
          <a:ln>
            <a:no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13316" name="图片 6795268"/>
          <p:cNvPicPr>
            <a:picLocks noChangeAspect="1"/>
          </p:cNvPicPr>
          <p:nvPr/>
        </p:nvPicPr>
        <p:blipFill>
          <a:blip r:embed="rId2"/>
          <a:stretch>
            <a:fillRect/>
          </a:stretch>
        </p:blipFill>
        <p:spPr>
          <a:xfrm>
            <a:off x="4222750" y="4322763"/>
            <a:ext cx="3168650" cy="2419350"/>
          </a:xfrm>
          <a:prstGeom prst="rect">
            <a:avLst/>
          </a:prstGeom>
          <a:noFill/>
          <a:ln>
            <a:noFill/>
            <a:miter lim="800000"/>
          </a:ln>
        </p:spPr>
      </p:pic>
    </p:spTree>
  </p:cSld>
  <p:clrMapOvr>
    <a:masterClrMapping/>
  </p:clrMapOvr>
  <p:transition>
    <p:random/>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4337" name="文本占位符 6796289"/>
          <p:cNvSpPr>
            <a:spLocks noGrp="1"/>
          </p:cNvSpPr>
          <p:nvPr>
            <p:ph type="body" idx="1"/>
          </p:nvPr>
        </p:nvSpPr>
        <p:spPr>
          <a:xfrm>
            <a:off x="190500" y="301625"/>
            <a:ext cx="11798300" cy="600710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t>根据上述材料，探究下列议题：</a:t>
            </a:r>
            <a:endParaRPr lang="zh-CN" altLang="en-US"/>
          </a:p>
          <a:p>
            <a:pPr marL="0" lvl="0" indent="717550"/>
            <a:r>
              <a:rPr lang="en-US" altLang="zh-CN"/>
              <a:t>1.  </a:t>
            </a:r>
            <a:r>
              <a:rPr lang="zh-CN" altLang="en-US"/>
              <a:t>归纳</a:t>
            </a:r>
            <a:r>
              <a:rPr lang="en-US" altLang="zh-CN"/>
              <a:t>2021</a:t>
            </a:r>
            <a:r>
              <a:rPr lang="zh-CN" altLang="en-US"/>
              <a:t>年我国多地实施停限电措施的原因。</a:t>
            </a:r>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提示：</a:t>
            </a:r>
            <a:r>
              <a:rPr lang="zh-CN" altLang="en-US">
                <a:ea typeface="楷体_GB2312" pitchFamily="49" charset="-122"/>
              </a:rPr>
              <a:t>在供给侧方面，煤电发电量占我国将近一半，煤炭价格持续上行，但由于供电价格受到限制，我国煤电厂亏损严重，减少了发电量；顺应碳达峰、碳中和的要求，影响了一些地方的供电量。在需求侧方面，我国经济复苏，生产订单增加导致工商业用电需求大增。</a:t>
            </a:r>
            <a:endParaRPr lang="zh-CN" altLang="en-US"/>
          </a:p>
          <a:p>
            <a:pPr marL="0" lvl="0" indent="717550"/>
            <a:r>
              <a:rPr lang="en-US" altLang="zh-CN"/>
              <a:t>2.  </a:t>
            </a:r>
            <a:r>
              <a:rPr lang="zh-CN" altLang="en-US"/>
              <a:t>国务院国资委为什么要求央企全力以赴保障能源供应？</a:t>
            </a:r>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提示：</a:t>
            </a:r>
            <a:r>
              <a:rPr lang="zh-CN" altLang="en-US">
                <a:ea typeface="楷体_GB2312" pitchFamily="49" charset="-122"/>
              </a:rPr>
              <a:t>停限电后，企业减产、停产，阻碍经济发展；物价上升，影响居民日常生活。国有企业是推进国家现代化、保障人民共同利益的重要力量，是我们党执政兴国的重要支柱和依靠力量。科学的宏观调控、有效的政府治理，是社会主义市场经济体制优势的内在要求。</a:t>
            </a:r>
            <a:endParaRPr lang="zh-CN" altLang="en-US">
              <a:ea typeface="楷体_GB2312"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7">
                                            <p:txEl>
                                              <p:pRg st="2" end="2"/>
                                            </p:txEl>
                                          </p:spTgt>
                                        </p:tgtEl>
                                        <p:attrNameLst>
                                          <p:attrName>style.visibility</p:attrName>
                                        </p:attrNameLst>
                                      </p:cBhvr>
                                      <p:to>
                                        <p:strVal val="visible"/>
                                      </p:to>
                                    </p:set>
                                    <p:animEffect transition="in" filter="blinds(horizontal)">
                                      <p:cBhvr>
                                        <p:cTn id="7" dur="500" fill="hold"/>
                                        <p:tgtEl>
                                          <p:spTgt spid="14337">
                                            <p:txEl>
                                              <p:pRg st="2" end="2"/>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37">
                                            <p:txEl>
                                              <p:pRg st="4" end="4"/>
                                            </p:txEl>
                                          </p:spTgt>
                                        </p:tgtEl>
                                        <p:attrNameLst>
                                          <p:attrName>style.visibility</p:attrName>
                                        </p:attrNameLst>
                                      </p:cBhvr>
                                      <p:to>
                                        <p:strVal val="visible"/>
                                      </p:to>
                                    </p:set>
                                    <p:animEffect transition="in" filter="blinds(horizontal)">
                                      <p:cBhvr>
                                        <p:cTn id="12" dur="500" fill="hold"/>
                                        <p:tgtEl>
                                          <p:spTgt spid="143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361" name="文本占位符 6818817"/>
          <p:cNvSpPr>
            <a:spLocks noGrp="1"/>
          </p:cNvSpPr>
          <p:nvPr>
            <p:ph type="body" idx="1"/>
          </p:nvPr>
        </p:nvSpPr>
        <p:spPr>
          <a:xfrm>
            <a:off x="190500" y="404813"/>
            <a:ext cx="11798300" cy="17716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endParaRPr lang="en-US" altLang="zh-CN"/>
          </a:p>
          <a:p>
            <a:pPr marL="0" lvl="0" indent="717550" algn="ctr"/>
            <a:r>
              <a:rPr lang="en-US" altLang="zh-CN"/>
              <a:t>[</a:t>
            </a:r>
            <a:r>
              <a:rPr lang="zh-CN" altLang="en-US"/>
              <a:t>核心解读</a:t>
            </a:r>
            <a:r>
              <a:rPr lang="en-US" altLang="zh-CN"/>
              <a:t>]</a:t>
            </a:r>
            <a:endParaRPr lang="en-US" altLang="zh-CN">
              <a:latin typeface="黑体" pitchFamily="49" charset="-122"/>
              <a:ea typeface="黑体" pitchFamily="49" charset="-122"/>
            </a:endParaRPr>
          </a:p>
          <a:p>
            <a:pPr marL="0" lvl="0" indent="717550"/>
            <a:r>
              <a:rPr lang="zh-CN" altLang="en-US">
                <a:latin typeface="黑体" pitchFamily="49" charset="-122"/>
                <a:ea typeface="黑体" pitchFamily="49" charset="-122"/>
              </a:rPr>
              <a:t>全面认识社会主义市场经济体制的基本特征</a:t>
            </a:r>
            <a:endParaRPr lang="zh-CN" altLang="en-US">
              <a:latin typeface="黑体" pitchFamily="49" charset="-122"/>
              <a:ea typeface="黑体" pitchFamily="49" charset="-122"/>
            </a:endParaRPr>
          </a:p>
        </p:txBody>
      </p:sp>
      <p:sp>
        <p:nvSpPr>
          <p:cNvPr id="15362" name="矩形 6818819"/>
          <p:cNvSpPr/>
          <p:nvPr/>
        </p:nvSpPr>
        <p:spPr>
          <a:xfrm>
            <a:off x="0" y="2268538"/>
            <a:ext cx="12190413" cy="0"/>
          </a:xfrm>
          <a:prstGeom prst="rect">
            <a:avLst/>
          </a:prstGeom>
          <a:noFill/>
          <a:ln>
            <a:no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15363" name="图片 6818818"/>
          <p:cNvPicPr>
            <a:picLocks noChangeAspect="1"/>
          </p:cNvPicPr>
          <p:nvPr/>
        </p:nvPicPr>
        <p:blipFill>
          <a:blip r:embed="rId2"/>
          <a:stretch>
            <a:fillRect/>
          </a:stretch>
        </p:blipFill>
        <p:spPr>
          <a:xfrm>
            <a:off x="3214688" y="2332038"/>
            <a:ext cx="6619875" cy="2752725"/>
          </a:xfrm>
          <a:prstGeom prst="rect">
            <a:avLst/>
          </a:prstGeom>
          <a:noFill/>
          <a:ln>
            <a:noFill/>
            <a:miter lim="800000"/>
          </a:ln>
        </p:spPr>
      </p:pic>
    </p:spTree>
  </p:cSld>
  <p:clrMapOvr>
    <a:masterClrMapping/>
  </p:clrMapOvr>
  <p:transition>
    <p:random/>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6385" name="文本占位符 6819841"/>
          <p:cNvSpPr>
            <a:spLocks noGrp="1"/>
          </p:cNvSpPr>
          <p:nvPr>
            <p:ph type="body" idx="1"/>
          </p:nvPr>
        </p:nvSpPr>
        <p:spPr>
          <a:xfrm>
            <a:off x="190500" y="188913"/>
            <a:ext cx="11798300" cy="11874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zh-CN" altLang="en-US"/>
          </a:p>
          <a:p>
            <a:pPr marL="0" lvl="0" indent="717550"/>
            <a:r>
              <a:rPr lang="zh-CN" altLang="en-US">
                <a:latin typeface="黑体" pitchFamily="49" charset="-122"/>
                <a:ea typeface="黑体" pitchFamily="49" charset="-122"/>
              </a:rPr>
              <a:t>认识市场调节与宏观调控的关系</a:t>
            </a:r>
            <a:endParaRPr lang="zh-CN" altLang="en-US">
              <a:latin typeface="黑体" pitchFamily="49" charset="-122"/>
              <a:ea typeface="黑体" pitchFamily="49" charset="-122"/>
            </a:endParaRPr>
          </a:p>
        </p:txBody>
      </p:sp>
      <p:sp>
        <p:nvSpPr>
          <p:cNvPr id="16386" name="矩形 6819843"/>
          <p:cNvSpPr/>
          <p:nvPr/>
        </p:nvSpPr>
        <p:spPr>
          <a:xfrm>
            <a:off x="0" y="3252788"/>
            <a:ext cx="12190413" cy="0"/>
          </a:xfrm>
          <a:prstGeom prst="rect">
            <a:avLst/>
          </a:prstGeom>
          <a:noFill/>
          <a:ln>
            <a:no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16387" name="图片 6819842"/>
          <p:cNvPicPr>
            <a:picLocks noChangeAspect="1"/>
          </p:cNvPicPr>
          <p:nvPr/>
        </p:nvPicPr>
        <p:blipFill>
          <a:blip r:embed="rId3" r:link="rId2"/>
          <a:stretch>
            <a:fillRect/>
          </a:stretch>
        </p:blipFill>
        <p:spPr>
          <a:xfrm>
            <a:off x="695325" y="333375"/>
            <a:ext cx="2028825" cy="352425"/>
          </a:xfrm>
          <a:prstGeom prst="rect">
            <a:avLst/>
          </a:prstGeom>
          <a:noFill/>
          <a:ln>
            <a:noFill/>
            <a:miter lim="800000"/>
          </a:ln>
        </p:spPr>
      </p:pic>
      <p:graphicFrame>
        <p:nvGraphicFramePr>
          <p:cNvPr id="16388" name="表格 6819938"/>
          <p:cNvGraphicFramePr>
            <a:graphicFrameLocks noGrp="1"/>
          </p:cNvGraphicFramePr>
          <p:nvPr/>
        </p:nvGraphicFramePr>
        <p:xfrm>
          <a:off x="261938" y="1474788"/>
          <a:ext cx="11641136" cy="4847018"/>
        </p:xfrm>
        <a:graphic>
          <a:graphicData uri="http://schemas.openxmlformats.org/drawingml/2006/table">
            <a:tbl>
              <a:tblPr/>
              <a:tblGrid>
                <a:gridCol w="1103312"/>
                <a:gridCol w="5268912"/>
                <a:gridCol w="5268912"/>
              </a:tblGrid>
              <a:tr h="53022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717550" lvl="0" indent="-717550" algn="just" defTabSz="914400">
                        <a:lnSpc>
                          <a:spcPct val="120000"/>
                        </a:lnSpc>
                        <a:spcBef>
                          <a:spcPct val="20000"/>
                        </a:spcBef>
                        <a:buClr>
                          <a:schemeClr val="accent1"/>
                        </a:buClr>
                        <a:buFont typeface="Wingdings" pitchFamily="2" charset="2"/>
                        <a:tabLst>
                          <a:tab pos="5029200"/>
                        </a:tabLst>
                      </a:pPr>
                      <a:endParaRPr lang="zh-CN" altLang="en-US" sz="2000" b="1">
                        <a:solidFill>
                          <a:srgbClr val="000000"/>
                        </a:solidFill>
                        <a:latin typeface="Times New Roman" pitchFamily="18"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市场调节</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宏观调控</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6837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手段</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主要通过价格、供求、竞争等机制进行调控</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以经济手段和法律手段为主，辅之以必要的行政手段</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408112">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优势</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通过价格及时、准确反映供求关系变化、传递市场信息，促进劳动生产率的提高和资源的有效利用</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具有自觉性、主动性和预见性，可以弥补市场调节的不足</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69962">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局限性</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市场调节不是万能的，存在自发性、盲目性、滞后性等弊病</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可能出现决策失误或过度干预，抑制市场主体活力</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96837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联系</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20000"/>
                        </a:lnSpc>
                        <a:buClrTx/>
                        <a:buFontTx/>
                        <a:tabLst>
                          <a:tab pos="5829300"/>
                        </a:tabLst>
                      </a:pPr>
                      <a:r>
                        <a:rPr lang="zh-CN" altLang="en-US" b="1">
                          <a:solidFill>
                            <a:schemeClr val="tx1"/>
                          </a:solidFill>
                          <a:latin typeface="Times New Roman" pitchFamily="18" charset="0"/>
                          <a:ea typeface="宋体" pitchFamily="2" charset="-122"/>
                        </a:rPr>
                        <a:t>社会主义市场经济的健康发展，需要将市场的决定性作用和政府的作用结合起来，二者有机统一、相互补充、相互协调、相互促进</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vert="horz" wrap="square"/>
                    <a:lstStyle/>
                    <a:p/>
                  </a:txBody>
                  <a:tcPr>
                    <a:lnR w="12700">
                      <a:miter lim="800000"/>
                    </a:lnR>
                    <a:lnT w="12700">
                      <a:solidFill>
                        <a:prstClr val="black"/>
                      </a:solidFill>
                      <a:miter lim="800000"/>
                    </a:lnT>
                    <a:lnB w="12700">
                      <a:solidFill>
                        <a:prstClr val="black"/>
                      </a:solidFill>
                      <a:miter lim="800000"/>
                    </a:lnB>
                  </a:tcPr>
                </a:tc>
              </a:tr>
            </a:tbl>
          </a:graphicData>
        </a:graphic>
      </p:graphicFrame>
    </p:spTree>
  </p:cSld>
  <p:clrMapOvr>
    <a:masterClrMapping/>
  </p:clrMapOvr>
  <p:transition>
    <p:random/>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7409" name="文本占位符 6820865"/>
          <p:cNvSpPr>
            <a:spLocks noGrp="1"/>
          </p:cNvSpPr>
          <p:nvPr>
            <p:ph type="body" idx="1"/>
          </p:nvPr>
        </p:nvSpPr>
        <p:spPr>
          <a:xfrm>
            <a:off x="190500" y="603250"/>
            <a:ext cx="11798300" cy="5057775"/>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r>
              <a:rPr lang="en-US" altLang="zh-CN"/>
              <a:t>[</a:t>
            </a:r>
            <a:r>
              <a:rPr lang="zh-CN" altLang="en-US"/>
              <a:t>学以致用</a:t>
            </a:r>
            <a:r>
              <a:rPr lang="en-US" altLang="zh-CN"/>
              <a:t>]</a:t>
            </a:r>
            <a:endParaRPr lang="en-US" altLang="zh-CN"/>
          </a:p>
          <a:p>
            <a:pPr marL="0" lvl="0" indent="717550"/>
            <a:r>
              <a:rPr lang="en-US" altLang="zh-CN"/>
              <a:t>1. </a:t>
            </a:r>
            <a:r>
              <a:rPr lang="en-US" altLang="zh-CN">
                <a:ea typeface="楷体_GB2312" pitchFamily="49" charset="-122"/>
              </a:rPr>
              <a:t>(2022</a:t>
            </a:r>
            <a:r>
              <a:rPr lang="en-US" altLang="zh-CN">
                <a:latin typeface="Courier New" pitchFamily="49" charset="0"/>
                <a:ea typeface="楷体_GB2312" pitchFamily="49" charset="-122"/>
              </a:rPr>
              <a:t>·</a:t>
            </a:r>
            <a:r>
              <a:rPr lang="zh-CN" altLang="en-US">
                <a:ea typeface="楷体_GB2312" pitchFamily="49" charset="-122"/>
              </a:rPr>
              <a:t>山东临沂期末</a:t>
            </a:r>
            <a:r>
              <a:rPr lang="en-US" altLang="zh-CN">
                <a:ea typeface="楷体_GB2312" pitchFamily="49" charset="-122"/>
              </a:rPr>
              <a:t>)</a:t>
            </a:r>
            <a:r>
              <a:rPr lang="zh-CN" altLang="en-US"/>
              <a:t>在以习近平同志为核心的党中央坚强领导下，坚持全国一盘棋，调动各方面积极性，实现了第一个百年奋斗目标，在中华大地上全面建成了小康社会</a:t>
            </a:r>
            <a:r>
              <a:rPr lang="en-US" altLang="zh-CN">
                <a:latin typeface="宋体" panose="02010600030101010101" pitchFamily="2" charset="-122"/>
                <a:ea typeface="Times New Roman" panose="02020603050405020304" pitchFamily="18" charset="0"/>
              </a:rPr>
              <a:t>……</a:t>
            </a:r>
            <a:r>
              <a:rPr lang="zh-CN" altLang="en-US"/>
              <a:t>这体现了</a:t>
            </a:r>
            <a:r>
              <a:rPr lang="en-US" altLang="zh-CN"/>
              <a:t>(</a:t>
            </a:r>
            <a:r>
              <a:rPr lang="zh-CN" altLang="en-US"/>
              <a:t>　　</a:t>
            </a:r>
            <a:r>
              <a:rPr lang="en-US" altLang="zh-CN"/>
              <a:t>)</a:t>
            </a:r>
            <a:endParaRPr lang="en-US" altLang="zh-CN"/>
          </a:p>
          <a:p>
            <a:pPr marL="0" lvl="0" indent="717550"/>
            <a:r>
              <a:rPr lang="en-US" altLang="zh-CN"/>
              <a:t>①</a:t>
            </a:r>
            <a:r>
              <a:rPr lang="zh-CN" altLang="en-US"/>
              <a:t>市场调节不利于实现资源优化合理配置</a:t>
            </a:r>
            <a:endParaRPr lang="zh-CN" altLang="en-US"/>
          </a:p>
          <a:p>
            <a:pPr marL="0" lvl="0" indent="717550"/>
            <a:r>
              <a:rPr lang="zh-CN" altLang="en-US"/>
              <a:t>②社会主义国家具有集中力量办大事的优势　③党发挥总揽全局、协调各方的领导核心作用　④宏观调控是社会主义市场经济所特有的</a:t>
            </a:r>
            <a:endParaRPr lang="zh-CN" altLang="en-US"/>
          </a:p>
          <a:p>
            <a:pPr marL="0" lvl="0" indent="717550"/>
            <a:r>
              <a:rPr lang="en-US" altLang="zh-CN"/>
              <a:t>A. ①③ 	B</a:t>
            </a:r>
            <a:r>
              <a:rPr lang="zh-CN" altLang="en-US"/>
              <a:t>． ①④</a:t>
            </a:r>
            <a:endParaRPr lang="zh-CN" altLang="en-US"/>
          </a:p>
          <a:p>
            <a:pPr marL="0" lvl="0" indent="717550"/>
            <a:r>
              <a:rPr lang="en-US" altLang="zh-CN"/>
              <a:t>C. ②③ 	D</a:t>
            </a:r>
            <a:r>
              <a:rPr lang="zh-CN" altLang="en-US"/>
              <a:t>． ②④</a:t>
            </a:r>
            <a:endParaRPr lang="zh-CN" altLang="en-US">
              <a:ea typeface="Times New Roman" panose="02020603050405020304" pitchFamily="18" charset="0"/>
            </a:endParaRPr>
          </a:p>
        </p:txBody>
      </p:sp>
      <p:sp>
        <p:nvSpPr>
          <p:cNvPr id="17410" name="矩形 6820866"/>
          <p:cNvSpPr/>
          <p:nvPr/>
        </p:nvSpPr>
        <p:spPr>
          <a:xfrm>
            <a:off x="3241675" y="2349500"/>
            <a:ext cx="404813" cy="4572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en-US" altLang="zh-CN" b="1">
                <a:latin typeface="Times New Roman" pitchFamily="18" charset="0"/>
              </a:rPr>
              <a:t>C</a:t>
            </a:r>
            <a:endParaRPr lang="zh-CN" altLang="en-US" b="1">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7" dur="500" fill="hold"/>
                                        <p:tgtEl>
                                          <p:spTgt spid="174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8433" name="文本占位符 6821889"/>
          <p:cNvSpPr>
            <a:spLocks noGrp="1"/>
          </p:cNvSpPr>
          <p:nvPr>
            <p:ph type="body" idx="1"/>
          </p:nvPr>
        </p:nvSpPr>
        <p:spPr>
          <a:xfrm>
            <a:off x="190500" y="188913"/>
            <a:ext cx="11798300" cy="2720975"/>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解析：</a:t>
            </a:r>
            <a:r>
              <a:rPr lang="zh-CN" altLang="en-US">
                <a:ea typeface="仿宋_GB2312" pitchFamily="49" charset="-122"/>
              </a:rPr>
              <a:t>材料体现了在中国特色社会主义现代化进程中，党发挥总揽全局、协调各方的领导核心作用，社会主义国家具有集中力量办大事的优势，②③符合题意。充分发挥市场在资源配置中的决定性作用，有利于实现资源优化合理配置，①错误。宏观调控并不是社会主义市场经济所特有的，资本主义也有宏观调控，④错误。</a:t>
            </a:r>
            <a:endParaRPr lang="zh-CN" altLang="en-US">
              <a:ea typeface="仿宋_GB2312" pitchFamily="49" charset="-122"/>
            </a:endParaRPr>
          </a:p>
        </p:txBody>
      </p:sp>
      <p:graphicFrame>
        <p:nvGraphicFramePr>
          <p:cNvPr id="18434" name="对象 6821890"/>
          <p:cNvGraphicFramePr>
            <a:graphicFrameLocks noChangeAspect="1"/>
          </p:cNvGraphicFramePr>
          <p:nvPr/>
        </p:nvGraphicFramePr>
        <p:xfrm>
          <a:off x="334963" y="2967038"/>
          <a:ext cx="11522075" cy="2767012"/>
        </p:xfrm>
        <a:graphic>
          <a:graphicData uri="http://schemas.openxmlformats.org/presentationml/2006/ole">
            <mc:AlternateContent>
              <mc:Choice xmlns:v="urn:schemas-microsoft-com:vml" Requires="v">
                <p:oleObj spid="_x0000_s1040" r:id="rId2" imgW="11522075" imgH="2767012" progId="Word.Document.8">
                  <p:embed/>
                </p:oleObj>
              </mc:Choice>
              <mc:Fallback>
                <p:oleObj r:id="rId2" imgW="11522075" imgH="2767012" progId="Word.Document.8">
                  <p:embed/>
                  <p:pic>
                    <p:nvPicPr>
                      <p:cNvPr id="0" name="OLE substitute image"/>
                      <p:cNvPicPr/>
                      <p:nvPr/>
                    </p:nvPicPr>
                    <p:blipFill>
                      <a:blip r:embed="rId3"/>
                      <a:stretch>
                        <a:fillRect/>
                      </a:stretch>
                    </p:blipFill>
                    <p:spPr>
                      <a:xfrm>
                        <a:off x="334963" y="2967038"/>
                        <a:ext cx="11522075" cy="2767012"/>
                      </a:xfrm>
                      <a:prstGeom prst="rect">
                        <a:avLst/>
                      </a:prstGeom>
                      <a:noFill/>
                      <a:ln w="38100">
                        <a:noFill/>
                        <a:miter lim="800000"/>
                      </a:ln>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fill="hold"/>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9457" name="文本占位符 6800385"/>
          <p:cNvSpPr>
            <a:spLocks noGrp="1"/>
          </p:cNvSpPr>
          <p:nvPr>
            <p:ph type="body" idx="1"/>
          </p:nvPr>
        </p:nvSpPr>
        <p:spPr>
          <a:xfrm>
            <a:off x="263525" y="881063"/>
            <a:ext cx="11718925" cy="220980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r>
              <a:rPr lang="en-US" altLang="zh-CN"/>
              <a:t>[</a:t>
            </a:r>
            <a:r>
              <a:rPr lang="zh-CN" altLang="en-US"/>
              <a:t>情境创设</a:t>
            </a:r>
            <a:r>
              <a:rPr lang="en-US" altLang="zh-CN"/>
              <a:t>]</a:t>
            </a:r>
            <a:endParaRPr lang="en-US" altLang="zh-CN">
              <a:ea typeface="楷体_GB2312" pitchFamily="49" charset="-122"/>
            </a:endParaRPr>
          </a:p>
          <a:p>
            <a:pPr marL="0" lvl="0" indent="717550"/>
            <a:r>
              <a:rPr lang="zh-CN" altLang="en-US">
                <a:ea typeface="楷体_GB2312" pitchFamily="49" charset="-122"/>
              </a:rPr>
              <a:t>电力是关系到国计民生的基础性产业，电价制定得是否合理会影响到社会各个部门和其他产业效益。实施电力工业的市场化改革，是我国电力体制的一项重大的制度革新。为保障电力市场平稳运行，某地发展改革委拟组织召开电价调整听证会。</a:t>
            </a:r>
            <a:endParaRPr lang="zh-CN" altLang="en-US">
              <a:ea typeface="楷体_GB2312" pitchFamily="49" charset="-122"/>
            </a:endParaRPr>
          </a:p>
        </p:txBody>
      </p:sp>
      <p:sp>
        <p:nvSpPr>
          <p:cNvPr id="19458" name="矩形 6800386"/>
          <p:cNvSpPr/>
          <p:nvPr/>
        </p:nvSpPr>
        <p:spPr>
          <a:xfrm>
            <a:off x="371475" y="260350"/>
            <a:ext cx="11520488" cy="549275"/>
          </a:xfrm>
          <a:prstGeom prst="rect">
            <a:avLst/>
          </a:prstGeom>
          <a:noFill/>
          <a:ln>
            <a:noFill/>
            <a:miter lim="800000"/>
          </a:ln>
        </p:spPr>
        <p:txBody>
          <a:bodyPr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eaLnBrk="0" hangingPunct="0"/>
            <a:r>
              <a:rPr lang="zh-CN" altLang="zh-CN" sz="3000" b="1">
                <a:solidFill>
                  <a:schemeClr val="tx1"/>
                </a:solidFill>
                <a:latin typeface="Times New Roman" pitchFamily="18" charset="0"/>
                <a:ea typeface="黑体" pitchFamily="49" charset="-122"/>
              </a:rPr>
              <a:t>议题探究二　怎样保持电力市场平稳运行</a:t>
            </a:r>
            <a:endParaRPr lang="en-US" altLang="zh-CN" sz="3000" b="1">
              <a:solidFill>
                <a:schemeClr val="tx1"/>
              </a:solidFill>
              <a:latin typeface="Times New Roman" pitchFamily="18" charset="0"/>
              <a:ea typeface="黑体" pitchFamily="49" charset="-122"/>
            </a:endParaRPr>
          </a:p>
        </p:txBody>
      </p:sp>
      <p:sp>
        <p:nvSpPr>
          <p:cNvPr id="19459" name="矩形 6800388"/>
          <p:cNvSpPr/>
          <p:nvPr/>
        </p:nvSpPr>
        <p:spPr>
          <a:xfrm>
            <a:off x="0" y="1743075"/>
            <a:ext cx="12190413" cy="0"/>
          </a:xfrm>
          <a:prstGeom prst="rect">
            <a:avLst/>
          </a:prstGeom>
          <a:noFill/>
          <a:ln>
            <a:no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19460" name="图片 6800387"/>
          <p:cNvPicPr>
            <a:picLocks noChangeAspect="1"/>
          </p:cNvPicPr>
          <p:nvPr/>
        </p:nvPicPr>
        <p:blipFill>
          <a:blip r:embed="rId2"/>
          <a:stretch>
            <a:fillRect/>
          </a:stretch>
        </p:blipFill>
        <p:spPr>
          <a:xfrm>
            <a:off x="4583113" y="3152775"/>
            <a:ext cx="4352925" cy="3371850"/>
          </a:xfrm>
          <a:prstGeom prst="rect">
            <a:avLst/>
          </a:prstGeom>
          <a:noFill/>
          <a:ln>
            <a:noFill/>
            <a:miter lim="800000"/>
          </a:ln>
        </p:spPr>
      </p:pic>
    </p:spTree>
  </p:cSld>
  <p:clrMapOvr>
    <a:masterClrMapping/>
  </p:clrMapOvr>
  <p:transition>
    <p:random/>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81" name="文本占位符 6801409"/>
          <p:cNvSpPr>
            <a:spLocks noGrp="1"/>
          </p:cNvSpPr>
          <p:nvPr>
            <p:ph type="body" idx="1"/>
          </p:nvPr>
        </p:nvSpPr>
        <p:spPr>
          <a:xfrm>
            <a:off x="190500" y="250825"/>
            <a:ext cx="11798300" cy="4473575"/>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zh-CN" altLang="en-US"/>
          </a:p>
          <a:p>
            <a:pPr marL="0" lvl="0" indent="717550"/>
            <a:endParaRPr lang="zh-CN" altLang="en-US"/>
          </a:p>
          <a:p>
            <a:pPr marL="0" lvl="0" indent="717550"/>
            <a:r>
              <a:rPr lang="zh-CN" altLang="en-US"/>
              <a:t>根据上述材料，探究议题：</a:t>
            </a:r>
            <a:endParaRPr lang="zh-CN" altLang="en-US"/>
          </a:p>
          <a:p>
            <a:pPr marL="0" lvl="0" indent="717550"/>
            <a:r>
              <a:rPr lang="zh-CN" altLang="en-US"/>
              <a:t>请分别从政府、电力上游企业、发电企业、用电企业、居民用户的角度，搜集资料，结合各方意见，提出电价调整的可行性建议。</a:t>
            </a:r>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提示：</a:t>
            </a:r>
            <a:r>
              <a:rPr lang="zh-CN" altLang="en-US">
                <a:ea typeface="楷体_GB2312" pitchFamily="49" charset="-122"/>
              </a:rPr>
              <a:t>电力上游企业、发电企业希望尽可能提高电价，而用电企业、居民用户希望尽可能降低用电成本，政府要综合各方意见，制定科学合理的电价政策，完善主要由市场决定电价的机制，更好发挥政府作用。</a:t>
            </a:r>
            <a:endParaRPr lang="zh-CN" altLang="en-US">
              <a:ea typeface="楷体_GB2312"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1">
                                            <p:txEl>
                                              <p:pRg st="4" end="4"/>
                                            </p:txEl>
                                          </p:spTgt>
                                        </p:tgtEl>
                                        <p:attrNameLst>
                                          <p:attrName>style.visibility</p:attrName>
                                        </p:attrNameLst>
                                      </p:cBhvr>
                                      <p:to>
                                        <p:strVal val="visible"/>
                                      </p:to>
                                    </p:set>
                                    <p:animEffect transition="in" filter="blinds(horizontal)">
                                      <p:cBhvr>
                                        <p:cTn id="7" dur="500" fill="hold"/>
                                        <p:tgtEl>
                                          <p:spTgt spid="204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505" name="文本占位符 6827009"/>
          <p:cNvSpPr>
            <a:spLocks noGrp="1"/>
          </p:cNvSpPr>
          <p:nvPr>
            <p:ph type="body" idx="1"/>
          </p:nvPr>
        </p:nvSpPr>
        <p:spPr>
          <a:xfrm>
            <a:off x="190500" y="188913"/>
            <a:ext cx="11798300" cy="11874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r>
              <a:rPr lang="en-US" altLang="zh-CN"/>
              <a:t>[</a:t>
            </a:r>
            <a:r>
              <a:rPr lang="zh-CN" altLang="en-US"/>
              <a:t>核心解读</a:t>
            </a:r>
            <a:r>
              <a:rPr lang="en-US" altLang="zh-CN"/>
              <a:t>]</a:t>
            </a:r>
            <a:endParaRPr lang="en-US" altLang="zh-CN">
              <a:latin typeface="黑体" pitchFamily="49" charset="-122"/>
              <a:ea typeface="黑体" pitchFamily="49" charset="-122"/>
            </a:endParaRPr>
          </a:p>
          <a:p>
            <a:pPr marL="0" lvl="0" indent="717550"/>
            <a:r>
              <a:rPr lang="zh-CN" altLang="en-US">
                <a:latin typeface="黑体" pitchFamily="49" charset="-122"/>
                <a:ea typeface="黑体" pitchFamily="49" charset="-122"/>
              </a:rPr>
              <a:t>区分财政政策和货币政策</a:t>
            </a:r>
            <a:endParaRPr lang="zh-CN" altLang="en-US">
              <a:latin typeface="黑体" pitchFamily="49" charset="-122"/>
              <a:ea typeface="黑体" pitchFamily="49" charset="-122"/>
            </a:endParaRPr>
          </a:p>
        </p:txBody>
      </p:sp>
      <p:graphicFrame>
        <p:nvGraphicFramePr>
          <p:cNvPr id="21506" name="表格 6827119"/>
          <p:cNvGraphicFramePr>
            <a:graphicFrameLocks noGrp="1"/>
          </p:cNvGraphicFramePr>
          <p:nvPr/>
        </p:nvGraphicFramePr>
        <p:xfrm>
          <a:off x="142875" y="1565275"/>
          <a:ext cx="11857038" cy="4755515"/>
        </p:xfrm>
        <a:graphic>
          <a:graphicData uri="http://schemas.openxmlformats.org/drawingml/2006/table">
            <a:tbl>
              <a:tblPr/>
              <a:tblGrid>
                <a:gridCol w="1233488"/>
                <a:gridCol w="3430588"/>
                <a:gridCol w="2397125"/>
                <a:gridCol w="2397125"/>
                <a:gridCol w="2398712"/>
              </a:tblGrid>
              <a:tr h="457200">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717550" lvl="0" indent="-717550" algn="just" defTabSz="914400">
                        <a:lnSpc>
                          <a:spcPct val="140000"/>
                        </a:lnSpc>
                        <a:spcBef>
                          <a:spcPct val="20000"/>
                        </a:spcBef>
                        <a:buClr>
                          <a:schemeClr val="accent1"/>
                        </a:buClr>
                        <a:buFont typeface="Wingdings" pitchFamily="2" charset="2"/>
                        <a:tabLst>
                          <a:tab pos="5029200"/>
                        </a:tabLst>
                      </a:pPr>
                      <a:endParaRPr lang="zh-CN" altLang="en-US" sz="2000" b="1">
                        <a:solidFill>
                          <a:srgbClr val="000000"/>
                        </a:solidFill>
                        <a:latin typeface="Times New Roman" pitchFamily="18"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3">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区别</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vert="horz" wrap="square"/>
                    <a:lstStyle/>
                    <a:p/>
                  </a:txBody>
                  <a:tcPr>
                    <a:lnT w="12700">
                      <a:solidFill>
                        <a:prstClr val="black"/>
                      </a:solidFill>
                      <a:miter lim="800000"/>
                    </a:lnT>
                    <a:lnB w="12700">
                      <a:solidFill>
                        <a:prstClr val="black"/>
                      </a:solidFill>
                      <a:miter lim="800000"/>
                    </a:lnB>
                  </a:tcPr>
                </a:tc>
                <a:tc hMerge="1">
                  <a:txBody>
                    <a:bodyPr vert="horz" wrap="square"/>
                    <a:lstStyle/>
                    <a:p/>
                  </a:txBody>
                  <a:tcPr>
                    <a:lnR w="12700">
                      <a:miter lim="800000"/>
                    </a:lnR>
                    <a:lnT w="12700">
                      <a:solidFill>
                        <a:prstClr val="black"/>
                      </a:solidFill>
                      <a:miter lim="800000"/>
                    </a:lnT>
                    <a:lnB w="12700">
                      <a:solidFill>
                        <a:prstClr val="black"/>
                      </a:solidFill>
                      <a:miter lim="800000"/>
                    </a:lnB>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联系</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457200">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含义</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具体政策</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制定</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r h="192087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财政</a:t>
                      </a:r>
                      <a:endParaRPr lang="zh-CN" altLang="en-US" b="1">
                        <a:solidFill>
                          <a:schemeClr val="tx1"/>
                        </a:solidFill>
                        <a:latin typeface="Times New Roman" pitchFamily="18" charset="0"/>
                        <a:ea typeface="宋体" pitchFamily="2" charset="-122"/>
                      </a:endParaRPr>
                    </a:p>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政府通过对财政收入与财政支出的调节来影响社会总需求，使之与社会总供给相适应的经济政策</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财政收入、财政支出、税收、国债等</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财政部制定，经全国人大或全国人大常委会通过</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宋体" panose="02010600030101010101" pitchFamily="2" charset="-122"/>
                          <a:ea typeface="宋体" pitchFamily="2" charset="-122"/>
                        </a:rPr>
                        <a:t>①</a:t>
                      </a:r>
                      <a:r>
                        <a:rPr lang="zh-CN" altLang="en-US" b="1">
                          <a:solidFill>
                            <a:schemeClr val="tx1"/>
                          </a:solidFill>
                          <a:latin typeface="Times New Roman" pitchFamily="18" charset="0"/>
                          <a:ea typeface="宋体" pitchFamily="2" charset="-122"/>
                        </a:rPr>
                        <a:t>都是宏观经济政策，都属于宏观调控的重要方式。</a:t>
                      </a:r>
                      <a:r>
                        <a:rPr lang="zh-CN" altLang="en-US" b="1">
                          <a:solidFill>
                            <a:schemeClr val="tx1"/>
                          </a:solidFill>
                          <a:latin typeface="宋体" panose="02010600030101010101" pitchFamily="2" charset="-122"/>
                          <a:ea typeface="宋体" pitchFamily="2" charset="-122"/>
                        </a:rPr>
                        <a:t>②</a:t>
                      </a:r>
                      <a:r>
                        <a:rPr lang="zh-CN" altLang="en-US" b="1">
                          <a:solidFill>
                            <a:schemeClr val="tx1"/>
                          </a:solidFill>
                          <a:latin typeface="Times New Roman" pitchFamily="18" charset="0"/>
                          <a:ea typeface="宋体" pitchFamily="2" charset="-122"/>
                        </a:rPr>
                        <a:t>都通过社会总供给和社会总需求的平衡实现经济平稳发展。</a:t>
                      </a:r>
                      <a:r>
                        <a:rPr lang="zh-CN" altLang="en-US" b="1">
                          <a:solidFill>
                            <a:schemeClr val="tx1"/>
                          </a:solidFill>
                          <a:latin typeface="宋体" panose="02010600030101010101" pitchFamily="2" charset="-122"/>
                          <a:ea typeface="宋体" pitchFamily="2" charset="-122"/>
                        </a:rPr>
                        <a:t>③</a:t>
                      </a:r>
                      <a:r>
                        <a:rPr lang="zh-CN" altLang="en-US" b="1">
                          <a:solidFill>
                            <a:schemeClr val="tx1"/>
                          </a:solidFill>
                          <a:latin typeface="Times New Roman" pitchFamily="18" charset="0"/>
                          <a:ea typeface="宋体" pitchFamily="2" charset="-122"/>
                        </a:rPr>
                        <a:t>一般条件下，二者相互配合起作用</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919288">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货币</a:t>
                      </a:r>
                      <a:endParaRPr lang="zh-CN" altLang="en-US" b="1">
                        <a:solidFill>
                          <a:schemeClr val="tx1"/>
                        </a:solidFill>
                        <a:latin typeface="Times New Roman" pitchFamily="18" charset="0"/>
                        <a:ea typeface="宋体" pitchFamily="2" charset="-122"/>
                      </a:endParaRPr>
                    </a:p>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中央银行为实现一定的宏观经济目标，对货币供应量、信贷量、利率等进行调节和控制而采取的政策措施</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存贷款基准利率、存款准备金率、公开市场业务、中央银行贷款等</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中国人民银行制定，经国务院批准</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bl>
          </a:graphicData>
        </a:graphic>
      </p:graphicFrame>
    </p:spTree>
  </p:cSld>
  <p:clrMapOvr>
    <a:masterClrMapping/>
  </p:clrMapOvr>
  <p:transition>
    <p:random/>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2529" name="文本占位符 6828033"/>
          <p:cNvSpPr>
            <a:spLocks noGrp="1"/>
          </p:cNvSpPr>
          <p:nvPr>
            <p:ph type="body" idx="1"/>
          </p:nvPr>
        </p:nvSpPr>
        <p:spPr>
          <a:xfrm>
            <a:off x="190500" y="593725"/>
            <a:ext cx="11798300" cy="11874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zh-CN" altLang="en-US"/>
          </a:p>
          <a:p>
            <a:pPr marL="0" lvl="0" indent="717550"/>
            <a:r>
              <a:rPr lang="zh-CN" altLang="en-US">
                <a:latin typeface="黑体" pitchFamily="49" charset="-122"/>
                <a:ea typeface="黑体" pitchFamily="49" charset="-122"/>
              </a:rPr>
              <a:t>理解相关调控政策</a:t>
            </a:r>
            <a:endParaRPr lang="zh-CN" altLang="en-US">
              <a:latin typeface="黑体" pitchFamily="49" charset="-122"/>
              <a:ea typeface="黑体" pitchFamily="49" charset="-122"/>
            </a:endParaRPr>
          </a:p>
        </p:txBody>
      </p:sp>
      <p:sp>
        <p:nvSpPr>
          <p:cNvPr id="22530" name="矩形 6828035"/>
          <p:cNvSpPr/>
          <p:nvPr/>
        </p:nvSpPr>
        <p:spPr>
          <a:xfrm>
            <a:off x="0" y="3657600"/>
            <a:ext cx="12190413" cy="0"/>
          </a:xfrm>
          <a:prstGeom prst="rect">
            <a:avLst/>
          </a:prstGeom>
          <a:noFill/>
          <a:ln>
            <a:no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22531" name="图片 6828034"/>
          <p:cNvPicPr>
            <a:picLocks noChangeAspect="1"/>
          </p:cNvPicPr>
          <p:nvPr/>
        </p:nvPicPr>
        <p:blipFill>
          <a:blip r:embed="rId3" r:link="rId2"/>
          <a:stretch>
            <a:fillRect/>
          </a:stretch>
        </p:blipFill>
        <p:spPr>
          <a:xfrm>
            <a:off x="982663" y="744538"/>
            <a:ext cx="2028825" cy="352425"/>
          </a:xfrm>
          <a:prstGeom prst="rect">
            <a:avLst/>
          </a:prstGeom>
          <a:noFill/>
          <a:ln>
            <a:noFill/>
            <a:miter lim="800000"/>
          </a:ln>
        </p:spPr>
      </p:pic>
      <p:graphicFrame>
        <p:nvGraphicFramePr>
          <p:cNvPr id="22532" name="表格 6828121"/>
          <p:cNvGraphicFramePr>
            <a:graphicFrameLocks noGrp="1"/>
          </p:cNvGraphicFramePr>
          <p:nvPr/>
        </p:nvGraphicFramePr>
        <p:xfrm>
          <a:off x="144462" y="1962150"/>
          <a:ext cx="11784014" cy="3346704"/>
        </p:xfrm>
        <a:graphic>
          <a:graphicData uri="http://schemas.openxmlformats.org/drawingml/2006/table">
            <a:tbl>
              <a:tblPr/>
              <a:tblGrid>
                <a:gridCol w="1455738"/>
                <a:gridCol w="3557588"/>
                <a:gridCol w="1050925"/>
                <a:gridCol w="4605338"/>
                <a:gridCol w="1114425"/>
              </a:tblGrid>
              <a:tr h="603250">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717550" lvl="0" indent="-717550" algn="just" defTabSz="914400">
                        <a:lnSpc>
                          <a:spcPct val="140000"/>
                        </a:lnSpc>
                        <a:spcBef>
                          <a:spcPct val="20000"/>
                        </a:spcBef>
                        <a:buClr>
                          <a:schemeClr val="accent1"/>
                        </a:buClr>
                        <a:buFont typeface="Wingdings" pitchFamily="2" charset="2"/>
                        <a:tabLst>
                          <a:tab pos="5029200"/>
                        </a:tabLst>
                      </a:pPr>
                      <a:endParaRPr lang="zh-CN" altLang="en-US" sz="2000" b="1">
                        <a:solidFill>
                          <a:srgbClr val="000000"/>
                        </a:solidFill>
                        <a:latin typeface="Times New Roman" pitchFamily="18"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背景</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手段</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vert="horz" wrap="square"/>
                    <a:lstStyle/>
                    <a:p/>
                  </a:txBody>
                  <a:tcPr>
                    <a:lnR w="12700">
                      <a:miter lim="800000"/>
                    </a:lnR>
                    <a:lnT w="12700">
                      <a:solidFill>
                        <a:prstClr val="black"/>
                      </a:solidFill>
                      <a:miter lim="800000"/>
                    </a:lnT>
                    <a:lnB w="12700">
                      <a:solidFill>
                        <a:prstClr val="black"/>
                      </a:solidFill>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目标</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114425">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扩张性</a:t>
                      </a:r>
                      <a:r>
                        <a:rPr lang="en-US" altLang="zh-CN" b="1">
                          <a:solidFill>
                            <a:schemeClr val="tx1"/>
                          </a:solidFill>
                          <a:latin typeface="Times New Roman" pitchFamily="18" charset="0"/>
                        </a:rPr>
                        <a:t>(</a:t>
                      </a:r>
                      <a:r>
                        <a:rPr lang="zh-CN" altLang="en-US" b="1">
                          <a:solidFill>
                            <a:schemeClr val="tx1"/>
                          </a:solidFill>
                          <a:latin typeface="Times New Roman" pitchFamily="18" charset="0"/>
                          <a:ea typeface="宋体" pitchFamily="2" charset="-122"/>
                        </a:rPr>
                        <a:t>积极</a:t>
                      </a:r>
                      <a:r>
                        <a:rPr lang="en-US" altLang="zh-CN" b="1">
                          <a:solidFill>
                            <a:schemeClr val="tx1"/>
                          </a:solidFill>
                          <a:latin typeface="Times New Roman" pitchFamily="18" charset="0"/>
                        </a:rPr>
                        <a:t>)</a:t>
                      </a:r>
                      <a:endParaRPr lang="en-US" altLang="zh-CN"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经济增长滞缓、经济运行主要受需求不足制约，存在通货紧缩压力</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财政</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增加财政支出、扩大国债发行规模、减少税收</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刺激社会总需求，拉动经济增长</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627188">
                <a:tc vMerge="1">
                  <a:txBody>
                    <a:bodyPr vert="horz" wrap="square"/>
                    <a:lstStyle/>
                    <a:p/>
                  </a:txBody>
                  <a:tcPr>
                    <a:lnL w="12700">
                      <a:solidFill>
                        <a:prstClr val="black"/>
                      </a:solidFill>
                      <a:miter lim="800000"/>
                    </a:lnL>
                    <a:lnR w="12700">
                      <a:solidFill>
                        <a:prstClr val="black"/>
                      </a:solidFill>
                      <a:miter lim="800000"/>
                    </a:lnR>
                    <a:lnB w="12700">
                      <a:miter lim="800000"/>
                    </a:lnB>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货币</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下调存贷款基准利率和存款准备金率、增加央行逆回购和中央银行贷款</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bl>
          </a:graphicData>
        </a:graphic>
      </p:graphicFrame>
    </p:spTree>
  </p:cSld>
  <p:clrMapOvr>
    <a:masterClrMapping/>
  </p:clrMapOvr>
  <p:transition>
    <p:random/>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121" name="AutoShape 18"/>
          <p:cNvSpPr/>
          <p:nvPr/>
        </p:nvSpPr>
        <p:spPr>
          <a:xfrm>
            <a:off x="757238" y="2205038"/>
            <a:ext cx="10763250" cy="2087562"/>
          </a:xfrm>
          <a:prstGeom prst="roundRect">
            <a:avLst>
              <a:gd name="adj" fmla="val 16667"/>
            </a:avLst>
          </a:prstGeom>
          <a:noFill/>
          <a:ln w="38100">
            <a:noFill/>
            <a:miter lim="800000"/>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lnSpc>
                <a:spcPct val="150000"/>
              </a:lnSpc>
            </a:pPr>
            <a:r>
              <a:rPr lang="zh-CN" altLang="zh-CN" sz="4000" b="1">
                <a:solidFill>
                  <a:srgbClr val="000000"/>
                </a:solidFill>
                <a:ea typeface="黑体" pitchFamily="49" charset="-122"/>
              </a:rPr>
              <a:t>课时2</a:t>
            </a:r>
            <a:endParaRPr lang="zh-CN" altLang="en-US" sz="4000" b="1">
              <a:solidFill>
                <a:srgbClr val="000000"/>
              </a:solidFill>
              <a:ea typeface="黑体" pitchFamily="49" charset="-122"/>
            </a:endParaRPr>
          </a:p>
          <a:p>
            <a:pPr lvl="0" algn="ctr">
              <a:lnSpc>
                <a:spcPct val="150000"/>
              </a:lnSpc>
            </a:pPr>
            <a:r>
              <a:rPr lang="zh-CN" altLang="zh-CN" sz="4000" b="1">
                <a:solidFill>
                  <a:srgbClr val="000000"/>
                </a:solidFill>
                <a:ea typeface="黑体" pitchFamily="49" charset="-122"/>
              </a:rPr>
              <a:t>更好发挥政府作用</a:t>
            </a:r>
            <a:endParaRPr lang="en-US" altLang="zh-CN" sz="4000" b="1">
              <a:solidFill>
                <a:srgbClr val="000000"/>
              </a:solidFill>
              <a:ea typeface="黑体" pitchFamily="49" charset="-122"/>
            </a:endParaRPr>
          </a:p>
        </p:txBody>
      </p:sp>
      <p:cxnSp>
        <p:nvCxnSpPr>
          <p:cNvPr id="5122" name="Line 19"/>
          <p:cNvCxnSpPr/>
          <p:nvPr/>
        </p:nvCxnSpPr>
        <p:spPr>
          <a:xfrm>
            <a:off x="766763" y="3357563"/>
            <a:ext cx="10710862" cy="1587"/>
          </a:xfrm>
          <a:prstGeom prst="line">
            <a:avLst/>
          </a:prstGeom>
          <a:noFill/>
          <a:ln>
            <a:solidFill>
              <a:srgbClr val="CC0000"/>
            </a:solidFill>
            <a:round/>
          </a:ln>
        </p:spPr>
      </p:cxn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randombar(horizontal)">
                                      <p:cBhvr>
                                        <p:cTn id="7" dur="500" fill="hold"/>
                                        <p:tgtEl>
                                          <p:spTgt spid="512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14" presetClass="entr" presetSubtype="10"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randombar(horizontal)">
                                      <p:cBhvr>
                                        <p:cTn id="10" dur="500" fill="hold"/>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23553" name="表格 6829165"/>
          <p:cNvGraphicFramePr>
            <a:graphicFrameLocks noGrp="1"/>
          </p:cNvGraphicFramePr>
          <p:nvPr/>
        </p:nvGraphicFramePr>
        <p:xfrm>
          <a:off x="144462" y="692150"/>
          <a:ext cx="11784013" cy="5486654"/>
        </p:xfrm>
        <a:graphic>
          <a:graphicData uri="http://schemas.openxmlformats.org/drawingml/2006/table">
            <a:tbl>
              <a:tblPr/>
              <a:tblGrid>
                <a:gridCol w="2149475"/>
                <a:gridCol w="2425700"/>
                <a:gridCol w="1500188"/>
                <a:gridCol w="3467100"/>
                <a:gridCol w="2241550"/>
              </a:tblGrid>
              <a:tr h="1114425">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紧缩性</a:t>
                      </a:r>
                      <a:r>
                        <a:rPr lang="en-US" altLang="zh-CN" b="1">
                          <a:solidFill>
                            <a:schemeClr val="tx1"/>
                          </a:solidFill>
                          <a:latin typeface="Times New Roman" pitchFamily="18" charset="0"/>
                        </a:rPr>
                        <a:t>(</a:t>
                      </a:r>
                      <a:r>
                        <a:rPr lang="zh-CN" altLang="en-US" b="1">
                          <a:solidFill>
                            <a:schemeClr val="tx1"/>
                          </a:solidFill>
                          <a:latin typeface="Times New Roman" pitchFamily="18" charset="0"/>
                          <a:ea typeface="宋体" pitchFamily="2" charset="-122"/>
                        </a:rPr>
                        <a:t>从紧</a:t>
                      </a:r>
                      <a:r>
                        <a:rPr lang="en-US" altLang="zh-CN" b="1">
                          <a:solidFill>
                            <a:schemeClr val="tx1"/>
                          </a:solidFill>
                          <a:latin typeface="Times New Roman" pitchFamily="18" charset="0"/>
                        </a:rPr>
                        <a:t>)</a:t>
                      </a:r>
                      <a:endParaRPr lang="en-US" altLang="zh-CN"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经济过热、物价上涨、经济运行主要受供给能力制约，存在通货膨胀压力</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财政</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减少财政支出、缩小国债发行规模、增加税收</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抑制社会总需求，稳定物价</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2139950">
                <a:tc vMerge="1">
                  <a:txBody>
                    <a:bodyPr vert="horz" wrap="square"/>
                    <a:lstStyle/>
                    <a:p/>
                  </a:txBody>
                  <a:tcPr>
                    <a:lnL w="12700">
                      <a:solidFill>
                        <a:prstClr val="black"/>
                      </a:solidFill>
                      <a:miter lim="800000"/>
                    </a:lnL>
                    <a:lnR w="12700">
                      <a:solidFill>
                        <a:prstClr val="black"/>
                      </a:solidFill>
                      <a:miter lim="800000"/>
                    </a:lnR>
                    <a:lnB w="12700">
                      <a:miter lim="800000"/>
                    </a:lnB>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货币</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上调存贷款基准利率和存款准备金率、增加央行正回购、减少中央银行贷款</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r h="1114425">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稳健的</a:t>
                      </a:r>
                      <a:r>
                        <a:rPr lang="en-US" altLang="zh-CN" b="1">
                          <a:solidFill>
                            <a:schemeClr val="tx1"/>
                          </a:solidFill>
                          <a:latin typeface="Times New Roman" pitchFamily="18" charset="0"/>
                        </a:rPr>
                        <a:t>(</a:t>
                      </a:r>
                      <a:r>
                        <a:rPr lang="zh-CN" altLang="en-US" b="1">
                          <a:solidFill>
                            <a:schemeClr val="tx1"/>
                          </a:solidFill>
                          <a:latin typeface="Times New Roman" pitchFamily="18" charset="0"/>
                          <a:ea typeface="宋体" pitchFamily="2" charset="-122"/>
                        </a:rPr>
                        <a:t>中性</a:t>
                      </a:r>
                      <a:r>
                        <a:rPr lang="en-US" altLang="zh-CN" b="1">
                          <a:solidFill>
                            <a:schemeClr val="tx1"/>
                          </a:solidFill>
                          <a:latin typeface="Times New Roman" pitchFamily="18" charset="0"/>
                        </a:rPr>
                        <a:t>)</a:t>
                      </a:r>
                      <a:endParaRPr lang="en-US" altLang="zh-CN"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经济运行平稳，没有明显的通货膨胀或通货紧缩压力</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财政</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强调总量控制、松紧适度下的结构优化调整</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优化经济结构</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114425">
                <a:tc vMerge="1">
                  <a:txBody>
                    <a:bodyPr vert="horz" wrap="square"/>
                    <a:lstStyle/>
                    <a:p/>
                  </a:txBody>
                  <a:tcPr>
                    <a:lnL w="12700">
                      <a:solidFill>
                        <a:prstClr val="black"/>
                      </a:solidFill>
                      <a:miter lim="800000"/>
                    </a:lnL>
                    <a:lnR w="12700">
                      <a:solidFill>
                        <a:prstClr val="black"/>
                      </a:solidFill>
                      <a:miter lim="800000"/>
                    </a:lnR>
                    <a:lnB w="12700">
                      <a:miter lim="800000"/>
                    </a:lnB>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货币</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政策</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根据经济变化的征兆调整政策取向</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bl>
          </a:graphicData>
        </a:graphic>
      </p:graphicFrame>
    </p:spTree>
  </p:cSld>
  <p:clrMapOvr>
    <a:masterClrMapping/>
  </p:clrMapOvr>
  <p:transition>
    <p:random/>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577" name="文本占位符 6830081"/>
          <p:cNvSpPr>
            <a:spLocks noGrp="1"/>
          </p:cNvSpPr>
          <p:nvPr>
            <p:ph type="body" idx="1"/>
          </p:nvPr>
        </p:nvSpPr>
        <p:spPr>
          <a:xfrm>
            <a:off x="190500" y="230188"/>
            <a:ext cx="11798300" cy="600710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r>
              <a:rPr lang="en-US" altLang="zh-CN"/>
              <a:t>[</a:t>
            </a:r>
            <a:r>
              <a:rPr lang="zh-CN" altLang="en-US"/>
              <a:t>学以致用</a:t>
            </a:r>
            <a:r>
              <a:rPr lang="en-US" altLang="zh-CN"/>
              <a:t>]</a:t>
            </a:r>
            <a:endParaRPr lang="en-US" altLang="zh-CN"/>
          </a:p>
          <a:p>
            <a:pPr marL="0" lvl="0" indent="717550"/>
            <a:r>
              <a:rPr lang="en-US" altLang="zh-CN"/>
              <a:t>2. </a:t>
            </a:r>
            <a:r>
              <a:rPr lang="en-US" altLang="zh-CN">
                <a:ea typeface="楷体_GB2312" pitchFamily="49" charset="-122"/>
              </a:rPr>
              <a:t>(2022</a:t>
            </a:r>
            <a:r>
              <a:rPr lang="en-US" altLang="zh-CN">
                <a:latin typeface="Courier New" pitchFamily="49" charset="0"/>
                <a:ea typeface="楷体_GB2312" pitchFamily="49" charset="-122"/>
              </a:rPr>
              <a:t>·</a:t>
            </a:r>
            <a:r>
              <a:rPr lang="zh-CN" altLang="en-US">
                <a:ea typeface="楷体_GB2312" pitchFamily="49" charset="-122"/>
              </a:rPr>
              <a:t>安徽池州期末</a:t>
            </a:r>
            <a:r>
              <a:rPr lang="en-US" altLang="zh-CN">
                <a:ea typeface="楷体_GB2312" pitchFamily="49" charset="-122"/>
              </a:rPr>
              <a:t>)</a:t>
            </a:r>
            <a:r>
              <a:rPr lang="zh-CN" altLang="en-US"/>
              <a:t>近年来，平台经济借助数字技术，通过数据驱动和互联网平台实现了蓬勃发展。因其给人们生活带来了极大的便利，得到了人们的认可，甚至引领了经济发展模式的新潮流。但是，平台经济的发展天生地与资本紧密结合在一起，容易形成发展无序甚至垄断的局面，从而对国计民生产生消极的影响。针对这种现象，政府应该</a:t>
            </a:r>
            <a:r>
              <a:rPr lang="en-US" altLang="zh-CN"/>
              <a:t>(</a:t>
            </a:r>
            <a:r>
              <a:rPr lang="zh-CN" altLang="en-US"/>
              <a:t>　　</a:t>
            </a:r>
            <a:r>
              <a:rPr lang="en-US" altLang="zh-CN"/>
              <a:t>)</a:t>
            </a:r>
            <a:endParaRPr lang="en-US" altLang="zh-CN"/>
          </a:p>
          <a:p>
            <a:pPr marL="0" lvl="0" indent="717550"/>
            <a:r>
              <a:rPr lang="en-US" altLang="zh-CN"/>
              <a:t>①</a:t>
            </a:r>
            <a:r>
              <a:rPr lang="zh-CN" altLang="en-US"/>
              <a:t>实施国家重大发展战略，促进平台经济做大做强　②通过市场监管等职能，规范市场秩序，保障公平竞争　③通过实施产业政策，促进产业结构优化升级和协调发展　④实施科学的宏观调控，对经济运行秩序进行调节和控制</a:t>
            </a:r>
            <a:endParaRPr lang="zh-CN" altLang="en-US"/>
          </a:p>
          <a:p>
            <a:pPr marL="0" lvl="0" indent="717550"/>
            <a:r>
              <a:rPr lang="en-US" altLang="zh-CN"/>
              <a:t>A. ①③ 	B</a:t>
            </a:r>
            <a:r>
              <a:rPr lang="zh-CN" altLang="en-US"/>
              <a:t>． ①④</a:t>
            </a:r>
            <a:endParaRPr lang="zh-CN" altLang="en-US"/>
          </a:p>
          <a:p>
            <a:pPr marL="0" lvl="0" indent="717550"/>
            <a:r>
              <a:rPr lang="en-US" altLang="zh-CN"/>
              <a:t>C. ②③ 	D</a:t>
            </a:r>
            <a:r>
              <a:rPr lang="zh-CN" altLang="en-US"/>
              <a:t>． ②④</a:t>
            </a:r>
            <a:endParaRPr lang="zh-CN" altLang="en-US">
              <a:ea typeface="Times New Roman" panose="02020603050405020304" pitchFamily="18" charset="0"/>
            </a:endParaRPr>
          </a:p>
        </p:txBody>
      </p:sp>
      <p:sp>
        <p:nvSpPr>
          <p:cNvPr id="24578" name="矩形 6830082"/>
          <p:cNvSpPr/>
          <p:nvPr/>
        </p:nvSpPr>
        <p:spPr>
          <a:xfrm>
            <a:off x="1703388" y="3068638"/>
            <a:ext cx="404812" cy="4572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en-US" altLang="zh-CN" b="1">
                <a:latin typeface="Times New Roman" pitchFamily="18" charset="0"/>
              </a:rPr>
              <a:t>D</a:t>
            </a:r>
            <a:endParaRPr lang="zh-CN" altLang="en-US" b="1">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fill="hold"/>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25601" name="Group 2"/>
          <p:cNvGrpSpPr/>
          <p:nvPr/>
        </p:nvGrpSpPr>
        <p:grpSpPr>
          <a:xfrm>
            <a:off x="2662238" y="2876550"/>
            <a:ext cx="6986587" cy="1489075"/>
            <a:chOff x="1678" y="1678"/>
            <a:chExt cx="4400" cy="938"/>
          </a:xfrm>
        </p:grpSpPr>
        <p:graphicFrame>
          <p:nvGraphicFramePr>
            <p:cNvPr id="25602" name="Object 3"/>
            <p:cNvGraphicFramePr>
              <a:graphicFrameLocks noChangeAspect="1"/>
            </p:cNvGraphicFramePr>
            <p:nvPr/>
          </p:nvGraphicFramePr>
          <p:xfrm>
            <a:off x="1678" y="1754"/>
            <a:ext cx="4400" cy="862"/>
          </p:xfrm>
          <a:graphic>
            <a:graphicData uri="http://schemas.openxmlformats.org/presentationml/2006/ole">
              <mc:AlternateContent>
                <mc:Choice xmlns:v="urn:schemas-microsoft-com:vml" Requires="v">
                  <p:oleObj spid="_x0000_s1041" r:id="rId2" imgW="6986588" imgH="1368425" progId="Word.Document.8">
                    <p:embed/>
                  </p:oleObj>
                </mc:Choice>
                <mc:Fallback>
                  <p:oleObj r:id="rId2" imgW="6986588" imgH="1368425" progId="Word.Document.8">
                    <p:embed/>
                    <p:pic>
                      <p:nvPicPr>
                        <p:cNvPr id="0" name="OLE substitute image"/>
                        <p:cNvPicPr/>
                        <p:nvPr/>
                      </p:nvPicPr>
                      <p:blipFill>
                        <a:blip r:embed="rId3"/>
                        <a:stretch>
                          <a:fillRect/>
                        </a:stretch>
                      </p:blipFill>
                      <p:spPr>
                        <a:xfrm>
                          <a:off x="1678" y="1754"/>
                          <a:ext cx="4400" cy="862"/>
                        </a:xfrm>
                        <a:prstGeom prst="rect">
                          <a:avLst/>
                        </a:prstGeom>
                        <a:noFill/>
                        <a:ln w="38100">
                          <a:noFill/>
                          <a:miter lim="800000"/>
                        </a:ln>
                      </p:spPr>
                    </p:pic>
                  </p:oleObj>
                </mc:Fallback>
              </mc:AlternateContent>
            </a:graphicData>
          </a:graphic>
        </p:graphicFrame>
        <p:sp>
          <p:nvSpPr>
            <p:cNvPr id="25603" name="Text Box 4"/>
            <p:cNvSpPr/>
            <p:nvPr/>
          </p:nvSpPr>
          <p:spPr>
            <a:xfrm>
              <a:off x="1724" y="1678"/>
              <a:ext cx="2486" cy="346"/>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r>
                <a:rPr lang="zh-CN" altLang="en-US" sz="3000" b="1">
                  <a:solidFill>
                    <a:srgbClr val="CC0000"/>
                  </a:solidFill>
                  <a:latin typeface="Arial" pitchFamily="34" charset="0"/>
                  <a:ea typeface="宋体" pitchFamily="2" charset="-122"/>
                </a:rPr>
                <a:t>学情评价 </a:t>
              </a:r>
              <a:endParaRPr lang="zh-CN" altLang="en-US" sz="3000" b="1">
                <a:solidFill>
                  <a:srgbClr val="CC0000"/>
                </a:solidFill>
                <a:latin typeface="Arial" pitchFamily="34" charset="0"/>
                <a:ea typeface="宋体" pitchFamily="2" charset="-122"/>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withEffect">
                                  <p:stCondLst>
                                    <p:cond delay="0"/>
                                  </p:stCondLst>
                                  <p:childTnLst>
                                    <p:set>
                                      <p:cBhvr>
                                        <p:cTn id="6" dur="1" fill="hold">
                                          <p:stCondLst>
                                            <p:cond delay="0"/>
                                          </p:stCondLst>
                                        </p:cTn>
                                        <p:tgtEl>
                                          <p:spTgt spid="25601"/>
                                        </p:tgtEl>
                                        <p:attrNameLst>
                                          <p:attrName>style.visibility</p:attrName>
                                        </p:attrNameLst>
                                      </p:cBhvr>
                                      <p:to>
                                        <p:strVal val="visible"/>
                                      </p:to>
                                    </p:set>
                                    <p:animEffect transition="in" filter="checkerboard(across)">
                                      <p:cBhvr>
                                        <p:cTn id="7" dur="500" fill="hold"/>
                                        <p:tgtEl>
                                          <p:spTgt spid="25601"/>
                                        </p:tgtEl>
                                      </p:cBhvr>
                                    </p:animEffect>
                                  </p:childTnLst>
                                  <p:subTnLst>
                                    <p:audio>
                                      <p:cMediaNode>
                                        <p:cTn display="0" masterRel="sameClick">
                                          <p:stCondLst>
                                            <p:cond evt="begin" delay="0">
                                              <p:tn val="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5" name="文本占位符 6798337"/>
          <p:cNvSpPr>
            <a:spLocks noGrp="1"/>
          </p:cNvSpPr>
          <p:nvPr>
            <p:ph type="body" idx="1"/>
          </p:nvPr>
        </p:nvSpPr>
        <p:spPr>
          <a:xfrm>
            <a:off x="190500" y="188913"/>
            <a:ext cx="11798300" cy="11874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t>一、 知识回顾评价</a:t>
            </a:r>
            <a:endParaRPr lang="zh-CN" altLang="en-US"/>
          </a:p>
          <a:p>
            <a:pPr marL="0" lvl="0" indent="717550" algn="ctr"/>
            <a:r>
              <a:rPr lang="en-US" altLang="zh-CN"/>
              <a:t>[</a:t>
            </a:r>
            <a:r>
              <a:rPr lang="zh-CN" altLang="en-US"/>
              <a:t>课时网络</a:t>
            </a:r>
            <a:r>
              <a:rPr lang="en-US" altLang="zh-CN"/>
              <a:t>]</a:t>
            </a:r>
            <a:endParaRPr lang="zh-CN" altLang="en-US">
              <a:ea typeface="Times New Roman" panose="02020603050405020304" pitchFamily="18" charset="0"/>
            </a:endParaRPr>
          </a:p>
        </p:txBody>
      </p:sp>
      <p:pic>
        <p:nvPicPr>
          <p:cNvPr id="26626" name="图片 6798338"/>
          <p:cNvPicPr>
            <a:picLocks noChangeAspect="1"/>
          </p:cNvPicPr>
          <p:nvPr/>
        </p:nvPicPr>
        <p:blipFill>
          <a:blip r:embed="rId2"/>
          <a:stretch>
            <a:fillRect/>
          </a:stretch>
        </p:blipFill>
        <p:spPr>
          <a:xfrm>
            <a:off x="2135188" y="1506538"/>
            <a:ext cx="8208962" cy="4586287"/>
          </a:xfrm>
          <a:prstGeom prst="rect">
            <a:avLst/>
          </a:prstGeom>
          <a:noFill/>
          <a:ln>
            <a:noFill/>
            <a:miter lim="800000"/>
          </a:ln>
        </p:spPr>
      </p:pic>
      <p:pic>
        <p:nvPicPr>
          <p:cNvPr id="26627" name="图片 6798339"/>
          <p:cNvPicPr>
            <a:picLocks noChangeAspect="1"/>
          </p:cNvPicPr>
          <p:nvPr/>
        </p:nvPicPr>
        <p:blipFill>
          <a:blip r:embed="rId3"/>
          <a:stretch>
            <a:fillRect/>
          </a:stretch>
        </p:blipFill>
        <p:spPr>
          <a:xfrm>
            <a:off x="9336088" y="1535113"/>
            <a:ext cx="968375" cy="238125"/>
          </a:xfrm>
          <a:prstGeom prst="rect">
            <a:avLst/>
          </a:prstGeom>
          <a:noFill/>
          <a:ln>
            <a:noFill/>
            <a:miter lim="800000"/>
          </a:ln>
        </p:spPr>
      </p:pic>
      <p:pic>
        <p:nvPicPr>
          <p:cNvPr id="26628" name="图片 6798340"/>
          <p:cNvPicPr>
            <a:picLocks noChangeAspect="1"/>
          </p:cNvPicPr>
          <p:nvPr/>
        </p:nvPicPr>
        <p:blipFill>
          <a:blip r:embed="rId4"/>
          <a:stretch>
            <a:fillRect/>
          </a:stretch>
        </p:blipFill>
        <p:spPr>
          <a:xfrm>
            <a:off x="7751763" y="2565400"/>
            <a:ext cx="1138237" cy="274638"/>
          </a:xfrm>
          <a:prstGeom prst="rect">
            <a:avLst/>
          </a:prstGeom>
          <a:noFill/>
          <a:ln>
            <a:noFill/>
            <a:miter lim="800000"/>
          </a:ln>
        </p:spPr>
      </p:pic>
      <p:pic>
        <p:nvPicPr>
          <p:cNvPr id="26629" name="图片 6798341"/>
          <p:cNvPicPr>
            <a:picLocks noChangeAspect="1"/>
          </p:cNvPicPr>
          <p:nvPr/>
        </p:nvPicPr>
        <p:blipFill>
          <a:blip r:embed="rId5"/>
          <a:stretch>
            <a:fillRect/>
          </a:stretch>
        </p:blipFill>
        <p:spPr>
          <a:xfrm>
            <a:off x="7226300" y="3397250"/>
            <a:ext cx="1101725" cy="247650"/>
          </a:xfrm>
          <a:prstGeom prst="rect">
            <a:avLst/>
          </a:prstGeom>
          <a:noFill/>
          <a:ln>
            <a:noFill/>
            <a:miter lim="800000"/>
          </a:ln>
        </p:spPr>
      </p:pic>
      <p:pic>
        <p:nvPicPr>
          <p:cNvPr id="26630" name="图片 6798342"/>
          <p:cNvPicPr>
            <a:picLocks noChangeAspect="1"/>
          </p:cNvPicPr>
          <p:nvPr/>
        </p:nvPicPr>
        <p:blipFill>
          <a:blip r:embed="rId6"/>
          <a:stretch>
            <a:fillRect/>
          </a:stretch>
        </p:blipFill>
        <p:spPr>
          <a:xfrm>
            <a:off x="9105900" y="5229225"/>
            <a:ext cx="1165225" cy="269875"/>
          </a:xfrm>
          <a:prstGeom prst="rect">
            <a:avLst/>
          </a:prstGeom>
          <a:noFill/>
          <a:ln>
            <a:noFill/>
            <a:miter lim="800000"/>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fill="hold"/>
                                        <p:tgtEl>
                                          <p:spTgt spid="266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fill="hold"/>
                                        <p:tgtEl>
                                          <p:spTgt spid="2662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blinds(horizontal)">
                                      <p:cBhvr>
                                        <p:cTn id="17" dur="500" fill="hold"/>
                                        <p:tgtEl>
                                          <p:spTgt spid="2662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blinds(horizontal)">
                                      <p:cBhvr>
                                        <p:cTn id="22" dur="500" fill="hold"/>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7649" name="文本占位符 6831105"/>
          <p:cNvSpPr>
            <a:spLocks noGrp="1"/>
          </p:cNvSpPr>
          <p:nvPr>
            <p:ph type="body" idx="1"/>
          </p:nvPr>
        </p:nvSpPr>
        <p:spPr>
          <a:xfrm>
            <a:off x="190500" y="188913"/>
            <a:ext cx="11798300" cy="52768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gn="ctr"/>
            <a:endParaRPr lang="en-US" altLang="zh-CN"/>
          </a:p>
          <a:p>
            <a:pPr marL="0" lvl="0" indent="717550" algn="ctr"/>
            <a:r>
              <a:rPr lang="en-US" altLang="zh-CN"/>
              <a:t>[</a:t>
            </a:r>
            <a:r>
              <a:rPr lang="zh-CN" altLang="en-US"/>
              <a:t>易错判断</a:t>
            </a:r>
            <a:r>
              <a:rPr lang="en-US" altLang="zh-CN"/>
              <a:t>]</a:t>
            </a:r>
            <a:endParaRPr lang="en-US" altLang="zh-CN"/>
          </a:p>
          <a:p>
            <a:pPr marL="0" lvl="0" indent="717550"/>
            <a:r>
              <a:rPr lang="en-US" altLang="zh-CN"/>
              <a:t>1.  </a:t>
            </a:r>
            <a:r>
              <a:rPr lang="zh-CN" altLang="en-US"/>
              <a:t>党的领导是社会主义市场经济的根本特征。</a:t>
            </a:r>
            <a:r>
              <a:rPr lang="en-US" altLang="zh-CN"/>
              <a:t>(</a:t>
            </a:r>
            <a:r>
              <a:rPr lang="zh-CN" altLang="en-US"/>
              <a:t>　 　</a:t>
            </a:r>
            <a:r>
              <a:rPr lang="en-US" altLang="zh-CN"/>
              <a:t>)</a:t>
            </a:r>
            <a:endParaRPr lang="en-US" altLang="zh-CN">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解析：</a:t>
            </a:r>
            <a:r>
              <a:rPr lang="zh-CN" altLang="en-US">
                <a:ea typeface="仿宋_GB2312" pitchFamily="49" charset="-122"/>
              </a:rPr>
              <a:t>以公有制为主体是社会主义市场经济的根本特征。</a:t>
            </a:r>
            <a:r>
              <a:rPr lang="zh-CN" altLang="en-US"/>
              <a:t> </a:t>
            </a:r>
            <a:endParaRPr lang="zh-CN" altLang="en-US"/>
          </a:p>
          <a:p>
            <a:pPr marL="0" lvl="0" indent="717550"/>
            <a:r>
              <a:rPr lang="en-US" altLang="zh-CN"/>
              <a:t>2.  </a:t>
            </a:r>
            <a:r>
              <a:rPr lang="zh-CN" altLang="en-US"/>
              <a:t>市场具有集中力量办大事的优势。</a:t>
            </a:r>
            <a:r>
              <a:rPr lang="en-US" altLang="zh-CN"/>
              <a:t>(</a:t>
            </a:r>
            <a:r>
              <a:rPr lang="zh-CN" altLang="en-US"/>
              <a:t>　 　</a:t>
            </a:r>
            <a:r>
              <a:rPr lang="en-US" altLang="zh-CN"/>
              <a:t>) </a:t>
            </a:r>
            <a:endParaRPr lang="en-US" altLang="zh-CN">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解析：</a:t>
            </a:r>
            <a:r>
              <a:rPr lang="zh-CN" altLang="en-US">
                <a:ea typeface="仿宋_GB2312" pitchFamily="49" charset="-122"/>
              </a:rPr>
              <a:t>社会主义市场经济具有集中力量办大事的优势。</a:t>
            </a:r>
            <a:endParaRPr lang="zh-CN" altLang="en-US"/>
          </a:p>
          <a:p>
            <a:pPr marL="0" lvl="0" indent="717550"/>
            <a:r>
              <a:rPr lang="en-US" altLang="zh-CN"/>
              <a:t>3.  </a:t>
            </a:r>
            <a:r>
              <a:rPr lang="zh-CN" altLang="en-US"/>
              <a:t>行政部门反垄断罚款属于经济手段。</a:t>
            </a:r>
            <a:r>
              <a:rPr lang="en-US" altLang="zh-CN"/>
              <a:t>(</a:t>
            </a:r>
            <a:r>
              <a:rPr lang="zh-CN" altLang="en-US"/>
              <a:t>　  　</a:t>
            </a:r>
            <a:r>
              <a:rPr lang="en-US" altLang="zh-CN"/>
              <a:t>)</a:t>
            </a:r>
            <a:endParaRPr lang="en-US" altLang="zh-CN">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解析：</a:t>
            </a:r>
            <a:r>
              <a:rPr lang="zh-CN" altLang="en-US">
                <a:ea typeface="仿宋_GB2312" pitchFamily="49" charset="-122"/>
              </a:rPr>
              <a:t>行政部门反垄断罚款属于行政手段。</a:t>
            </a:r>
            <a:endParaRPr lang="zh-CN" altLang="en-US"/>
          </a:p>
          <a:p>
            <a:pPr marL="0" lvl="0" indent="717550"/>
            <a:r>
              <a:rPr lang="en-US" altLang="zh-CN"/>
              <a:t>4.  </a:t>
            </a:r>
            <a:r>
              <a:rPr lang="zh-CN" altLang="en-US"/>
              <a:t>科学的宏观调控是政府的主要经济职能之一。</a:t>
            </a:r>
            <a:r>
              <a:rPr lang="en-US" altLang="zh-CN"/>
              <a:t>(</a:t>
            </a:r>
            <a:r>
              <a:rPr lang="zh-CN" altLang="en-US"/>
              <a:t>　 　</a:t>
            </a:r>
            <a:r>
              <a:rPr lang="en-US" altLang="zh-CN"/>
              <a:t>)</a:t>
            </a:r>
            <a:endParaRPr lang="zh-CN" altLang="en-US">
              <a:ea typeface="Times New Roman" panose="02020603050405020304" pitchFamily="18" charset="0"/>
            </a:endParaRPr>
          </a:p>
        </p:txBody>
      </p:sp>
      <p:sp>
        <p:nvSpPr>
          <p:cNvPr id="27650" name="矩形 6831106"/>
          <p:cNvSpPr/>
          <p:nvPr/>
        </p:nvSpPr>
        <p:spPr>
          <a:xfrm>
            <a:off x="7751763" y="4987925"/>
            <a:ext cx="566737"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eaLnBrk="0" hangingPunct="0"/>
            <a:r>
              <a:rPr lang="en-US" altLang="zh-CN" b="1">
                <a:latin typeface="Times New Roman" pitchFamily="18" charset="0"/>
              </a:rPr>
              <a:t>√</a:t>
            </a:r>
            <a:r>
              <a:rPr lang="en-US" altLang="zh-CN">
                <a:latin typeface="Times New Roman" pitchFamily="18" charset="0"/>
              </a:rPr>
              <a:t> </a:t>
            </a:r>
            <a:endParaRPr lang="en-US" altLang="zh-CN">
              <a:latin typeface="Times New Roman" pitchFamily="18" charset="0"/>
            </a:endParaRPr>
          </a:p>
        </p:txBody>
      </p:sp>
      <p:sp>
        <p:nvSpPr>
          <p:cNvPr id="27651" name="矩形 6831107"/>
          <p:cNvSpPr/>
          <p:nvPr/>
        </p:nvSpPr>
        <p:spPr>
          <a:xfrm>
            <a:off x="7400925" y="1484313"/>
            <a:ext cx="566738"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eaLnBrk="0" hangingPunct="0"/>
            <a:r>
              <a:rPr lang="en-US" altLang="zh-CN" b="1">
                <a:latin typeface="Times New Roman" pitchFamily="18" charset="0"/>
              </a:rPr>
              <a:t>×</a:t>
            </a:r>
            <a:r>
              <a:rPr lang="en-US" altLang="zh-CN">
                <a:latin typeface="Times New Roman" pitchFamily="18" charset="0"/>
              </a:rPr>
              <a:t> </a:t>
            </a:r>
            <a:endParaRPr lang="en-US" altLang="zh-CN">
              <a:latin typeface="Times New Roman" pitchFamily="18" charset="0"/>
            </a:endParaRPr>
          </a:p>
        </p:txBody>
      </p:sp>
      <p:sp>
        <p:nvSpPr>
          <p:cNvPr id="27652" name="矩形 6831108"/>
          <p:cNvSpPr/>
          <p:nvPr/>
        </p:nvSpPr>
        <p:spPr>
          <a:xfrm>
            <a:off x="6176963" y="2684463"/>
            <a:ext cx="566737"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eaLnBrk="0" hangingPunct="0"/>
            <a:r>
              <a:rPr lang="en-US" altLang="zh-CN" b="1">
                <a:latin typeface="Times New Roman" pitchFamily="18" charset="0"/>
              </a:rPr>
              <a:t>×</a:t>
            </a:r>
            <a:r>
              <a:rPr lang="en-US" altLang="zh-CN">
                <a:latin typeface="Times New Roman" pitchFamily="18" charset="0"/>
              </a:rPr>
              <a:t> </a:t>
            </a:r>
            <a:endParaRPr lang="en-US" altLang="zh-CN">
              <a:latin typeface="Times New Roman" pitchFamily="18" charset="0"/>
            </a:endParaRPr>
          </a:p>
        </p:txBody>
      </p:sp>
      <p:sp>
        <p:nvSpPr>
          <p:cNvPr id="27653" name="矩形 6831109"/>
          <p:cNvSpPr/>
          <p:nvPr/>
        </p:nvSpPr>
        <p:spPr>
          <a:xfrm>
            <a:off x="6527800" y="3860800"/>
            <a:ext cx="566738"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eaLnBrk="0" hangingPunct="0"/>
            <a:r>
              <a:rPr lang="en-US" altLang="zh-CN" b="1">
                <a:latin typeface="Times New Roman" pitchFamily="18" charset="0"/>
              </a:rPr>
              <a:t>×</a:t>
            </a:r>
            <a:r>
              <a:rPr lang="en-US" altLang="zh-CN">
                <a:latin typeface="Times New Roman" pitchFamily="18" charset="0"/>
              </a:rPr>
              <a:t> </a:t>
            </a:r>
            <a:endParaRPr lang="en-US" altLang="zh-CN">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linds(horizontal)">
                                      <p:cBhvr>
                                        <p:cTn id="7" dur="500" fill="hold"/>
                                        <p:tgtEl>
                                          <p:spTgt spid="2765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49">
                                            <p:txEl>
                                              <p:pRg st="3" end="3"/>
                                            </p:txEl>
                                          </p:spTgt>
                                        </p:tgtEl>
                                        <p:attrNameLst>
                                          <p:attrName>style.visibility</p:attrName>
                                        </p:attrNameLst>
                                      </p:cBhvr>
                                      <p:to>
                                        <p:strVal val="visible"/>
                                      </p:to>
                                    </p:set>
                                    <p:animEffect transition="in" filter="blinds(horizontal)">
                                      <p:cBhvr>
                                        <p:cTn id="12" dur="500" fill="hold"/>
                                        <p:tgtEl>
                                          <p:spTgt spid="27649">
                                            <p:txEl>
                                              <p:pRg st="3" end="3"/>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blinds(horizontal)">
                                      <p:cBhvr>
                                        <p:cTn id="17" dur="500" fill="hold"/>
                                        <p:tgtEl>
                                          <p:spTgt spid="2765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649">
                                            <p:txEl>
                                              <p:pRg st="5" end="5"/>
                                            </p:txEl>
                                          </p:spTgt>
                                        </p:tgtEl>
                                        <p:attrNameLst>
                                          <p:attrName>style.visibility</p:attrName>
                                        </p:attrNameLst>
                                      </p:cBhvr>
                                      <p:to>
                                        <p:strVal val="visible"/>
                                      </p:to>
                                    </p:set>
                                    <p:animEffect transition="in" filter="blinds(horizontal)">
                                      <p:cBhvr>
                                        <p:cTn id="22" dur="500" fill="hold"/>
                                        <p:tgtEl>
                                          <p:spTgt spid="27649">
                                            <p:txEl>
                                              <p:pRg st="5" end="5"/>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7653"/>
                                        </p:tgtEl>
                                        <p:attrNameLst>
                                          <p:attrName>style.visibility</p:attrName>
                                        </p:attrNameLst>
                                      </p:cBhvr>
                                      <p:to>
                                        <p:strVal val="visible"/>
                                      </p:to>
                                    </p:set>
                                    <p:animEffect transition="in" filter="blinds(horizontal)">
                                      <p:cBhvr>
                                        <p:cTn id="27" dur="500" fill="hold"/>
                                        <p:tgtEl>
                                          <p:spTgt spid="2765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649">
                                            <p:txEl>
                                              <p:pRg st="7" end="7"/>
                                            </p:txEl>
                                          </p:spTgt>
                                        </p:tgtEl>
                                        <p:attrNameLst>
                                          <p:attrName>style.visibility</p:attrName>
                                        </p:attrNameLst>
                                      </p:cBhvr>
                                      <p:to>
                                        <p:strVal val="visible"/>
                                      </p:to>
                                    </p:set>
                                    <p:animEffect transition="in" filter="blinds(horizontal)">
                                      <p:cBhvr>
                                        <p:cTn id="32" dur="500" fill="hold"/>
                                        <p:tgtEl>
                                          <p:spTgt spid="27649">
                                            <p:txEl>
                                              <p:pRg st="7" end="7"/>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7650"/>
                                        </p:tgtEl>
                                        <p:attrNameLst>
                                          <p:attrName>style.visibility</p:attrName>
                                        </p:attrNameLst>
                                      </p:cBhvr>
                                      <p:to>
                                        <p:strVal val="visible"/>
                                      </p:to>
                                    </p:set>
                                    <p:animEffect transition="in" filter="blinds(horizontal)">
                                      <p:cBhvr>
                                        <p:cTn id="37" dur="500" fill="hold"/>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8673" name="文本占位符 6832129"/>
          <p:cNvSpPr>
            <a:spLocks noGrp="1"/>
          </p:cNvSpPr>
          <p:nvPr>
            <p:ph type="body" idx="1"/>
          </p:nvPr>
        </p:nvSpPr>
        <p:spPr>
          <a:xfrm>
            <a:off x="190500" y="188913"/>
            <a:ext cx="11798300" cy="6032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t>二、 理论运用评价及多维演练</a:t>
            </a:r>
            <a:endParaRPr lang="zh-CN" altLang="en-US">
              <a:ea typeface="Times New Roman" panose="02020603050405020304" pitchFamily="18" charset="0"/>
            </a:endParaRPr>
          </a:p>
        </p:txBody>
      </p:sp>
      <p:graphicFrame>
        <p:nvGraphicFramePr>
          <p:cNvPr id="28674" name="表格 6832294"/>
          <p:cNvGraphicFramePr>
            <a:graphicFrameLocks noGrp="1"/>
          </p:cNvGraphicFramePr>
          <p:nvPr/>
        </p:nvGraphicFramePr>
        <p:xfrm>
          <a:off x="360362" y="908050"/>
          <a:ext cx="11495088" cy="5551486"/>
        </p:xfrm>
        <a:graphic>
          <a:graphicData uri="http://schemas.openxmlformats.org/drawingml/2006/table">
            <a:tbl>
              <a:tblPr/>
              <a:tblGrid>
                <a:gridCol w="5543550"/>
                <a:gridCol w="1220788"/>
                <a:gridCol w="1274762"/>
                <a:gridCol w="3455988"/>
              </a:tblGrid>
              <a:tr h="430212">
                <a:tc gridSpan="2">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en-US" altLang="zh-CN" sz="2200" b="1">
                          <a:solidFill>
                            <a:schemeClr val="tx1"/>
                          </a:solidFill>
                          <a:latin typeface="Times New Roman" pitchFamily="18" charset="0"/>
                        </a:rPr>
                        <a:t>[</a:t>
                      </a:r>
                      <a:r>
                        <a:rPr lang="zh-CN" altLang="en-US" sz="2200" b="1">
                          <a:solidFill>
                            <a:schemeClr val="tx1"/>
                          </a:solidFill>
                          <a:latin typeface="Times New Roman" pitchFamily="18" charset="0"/>
                          <a:ea typeface="宋体" pitchFamily="2" charset="-122"/>
                        </a:rPr>
                        <a:t>热点链接</a:t>
                      </a:r>
                      <a:r>
                        <a:rPr lang="en-US" altLang="zh-CN" sz="2200" b="1">
                          <a:solidFill>
                            <a:schemeClr val="tx1"/>
                          </a:solidFill>
                          <a:latin typeface="Times New Roman" pitchFamily="18" charset="0"/>
                        </a:rPr>
                        <a:t>]</a:t>
                      </a:r>
                      <a:endParaRPr lang="en-US" altLang="zh-CN"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vert="horz" wrap="square"/>
                    <a:lstStyle/>
                    <a:p/>
                  </a:txBody>
                  <a:tcPr>
                    <a:lnR w="12700">
                      <a:miter lim="800000"/>
                    </a:lnR>
                    <a:lnT w="12700">
                      <a:solidFill>
                        <a:prstClr val="black"/>
                      </a:solidFill>
                      <a:miter lim="800000"/>
                    </a:lnT>
                    <a:lnB w="12700">
                      <a:solidFill>
                        <a:prstClr val="black"/>
                      </a:solidFill>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zh-CN" altLang="en-US" sz="2200" b="1">
                          <a:solidFill>
                            <a:schemeClr val="tx1"/>
                          </a:solidFill>
                          <a:latin typeface="Times New Roman" pitchFamily="18" charset="0"/>
                          <a:ea typeface="宋体" pitchFamily="2" charset="-122"/>
                        </a:rPr>
                        <a:t>连线</a:t>
                      </a:r>
                      <a:endParaRPr lang="zh-CN" altLang="en-US"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en-US" altLang="zh-CN" sz="2200" b="1">
                          <a:solidFill>
                            <a:schemeClr val="tx1"/>
                          </a:solidFill>
                          <a:latin typeface="Times New Roman" pitchFamily="18" charset="0"/>
                        </a:rPr>
                        <a:t>[</a:t>
                      </a:r>
                      <a:r>
                        <a:rPr lang="zh-CN" altLang="en-US" sz="2200" b="1">
                          <a:solidFill>
                            <a:schemeClr val="tx1"/>
                          </a:solidFill>
                          <a:latin typeface="Times New Roman" pitchFamily="18" charset="0"/>
                          <a:ea typeface="宋体" pitchFamily="2" charset="-122"/>
                        </a:rPr>
                        <a:t>自我解读</a:t>
                      </a:r>
                      <a:r>
                        <a:rPr lang="en-US" altLang="zh-CN" sz="2200" b="1">
                          <a:solidFill>
                            <a:schemeClr val="tx1"/>
                          </a:solidFill>
                          <a:latin typeface="Times New Roman" pitchFamily="18" charset="0"/>
                        </a:rPr>
                        <a:t>]</a:t>
                      </a:r>
                      <a:endParaRPr lang="en-US" altLang="zh-CN"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473200">
                <a:tc rowSpan="3">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2971800"/>
                        </a:tabLst>
                      </a:pPr>
                      <a:r>
                        <a:rPr lang="zh-CN" altLang="en-US" sz="2200" b="1">
                          <a:solidFill>
                            <a:schemeClr val="tx1"/>
                          </a:solidFill>
                          <a:latin typeface="Times New Roman" pitchFamily="18" charset="0"/>
                          <a:ea typeface="宋体" pitchFamily="2" charset="-122"/>
                        </a:rPr>
                        <a:t>　　</a:t>
                      </a:r>
                      <a:r>
                        <a:rPr lang="zh-CN" altLang="en-US" sz="2200" b="1">
                          <a:solidFill>
                            <a:schemeClr val="tx1"/>
                          </a:solidFill>
                          <a:latin typeface="Times New Roman" pitchFamily="18" charset="0"/>
                          <a:ea typeface="楷体_GB2312" pitchFamily="49" charset="-122"/>
                        </a:rPr>
                        <a:t>资本是重要的生产要素，也是带动各类生产要素集聚协同的重要纽带，但</a:t>
                      </a:r>
                      <a:r>
                        <a:rPr lang="zh-CN" altLang="en-US" sz="2200" b="1">
                          <a:solidFill>
                            <a:schemeClr val="tx1"/>
                          </a:solidFill>
                          <a:latin typeface="宋体" panose="02010600030101010101" pitchFamily="2" charset="-122"/>
                          <a:ea typeface="楷体_GB2312" pitchFamily="49" charset="-122"/>
                        </a:rPr>
                        <a:t>①</a:t>
                      </a:r>
                      <a:r>
                        <a:rPr lang="zh-CN" altLang="en-US" sz="2200" b="1" u="sng">
                          <a:solidFill>
                            <a:schemeClr val="tx1"/>
                          </a:solidFill>
                          <a:latin typeface="Times New Roman" pitchFamily="18" charset="0"/>
                          <a:ea typeface="楷体_GB2312" pitchFamily="49" charset="-122"/>
                        </a:rPr>
                        <a:t>资本逐利的本性容易使其陷入野蛮生长，无序扩张。比如，有的形成垄断和</a:t>
                      </a:r>
                      <a:r>
                        <a:rPr lang="zh-CN" altLang="en-US" sz="2200" b="1" u="sng">
                          <a:solidFill>
                            <a:schemeClr val="tx1"/>
                          </a:solidFill>
                          <a:latin typeface="宋体" panose="02010600030101010101" pitchFamily="2" charset="-122"/>
                          <a:ea typeface="宋体" pitchFamily="2" charset="-122"/>
                        </a:rPr>
                        <a:t>“</a:t>
                      </a:r>
                      <a:r>
                        <a:rPr lang="zh-CN" altLang="en-US" sz="2200" b="1" u="sng">
                          <a:solidFill>
                            <a:schemeClr val="tx1"/>
                          </a:solidFill>
                          <a:latin typeface="Times New Roman" pitchFamily="18" charset="0"/>
                          <a:ea typeface="楷体_GB2312" pitchFamily="49" charset="-122"/>
                        </a:rPr>
                        <a:t>赢家通吃</a:t>
                      </a:r>
                      <a:r>
                        <a:rPr lang="zh-CN" altLang="en-US" sz="2200" b="1" u="sng">
                          <a:solidFill>
                            <a:schemeClr val="tx1"/>
                          </a:solidFill>
                          <a:latin typeface="宋体" panose="02010600030101010101" pitchFamily="2" charset="-122"/>
                          <a:ea typeface="宋体" pitchFamily="2" charset="-122"/>
                        </a:rPr>
                        <a:t>”</a:t>
                      </a:r>
                      <a:r>
                        <a:rPr lang="zh-CN" altLang="en-US" sz="2200" b="1" u="sng">
                          <a:solidFill>
                            <a:schemeClr val="tx1"/>
                          </a:solidFill>
                          <a:latin typeface="Times New Roman" pitchFamily="18" charset="0"/>
                          <a:ea typeface="楷体_GB2312" pitchFamily="49" charset="-122"/>
                        </a:rPr>
                        <a:t>，最终侵害消费者和中小微企业的利益；有的实施监管套利，放大交叉性金融风险</a:t>
                      </a:r>
                      <a:r>
                        <a:rPr lang="en-US" altLang="zh-CN" sz="2200" b="1">
                          <a:solidFill>
                            <a:schemeClr val="tx1"/>
                          </a:solidFill>
                          <a:latin typeface="宋体" panose="02010600030101010101" pitchFamily="2" charset="-122"/>
                          <a:ea typeface="Times New Roman" panose="02020603050405020304" pitchFamily="18" charset="0"/>
                        </a:rPr>
                        <a:t>……</a:t>
                      </a:r>
                      <a:r>
                        <a:rPr lang="zh-CN" altLang="en-US" sz="2200" b="1">
                          <a:solidFill>
                            <a:schemeClr val="tx1"/>
                          </a:solidFill>
                          <a:latin typeface="Times New Roman" pitchFamily="18" charset="0"/>
                          <a:ea typeface="楷体_GB2312" pitchFamily="49" charset="-122"/>
                        </a:rPr>
                        <a:t>随着市场经济向纵深推进，一些资本延伸出的负面效应不断凸显。近年来，监管部门频频在资本领域亮</a:t>
                      </a:r>
                      <a:r>
                        <a:rPr lang="zh-CN" altLang="en-US" sz="2200" b="1">
                          <a:solidFill>
                            <a:schemeClr val="tx1"/>
                          </a:solidFill>
                          <a:latin typeface="宋体" panose="02010600030101010101" pitchFamily="2" charset="-122"/>
                          <a:ea typeface="宋体" pitchFamily="2" charset="-122"/>
                        </a:rPr>
                        <a:t>“</a:t>
                      </a:r>
                      <a:r>
                        <a:rPr lang="zh-CN" altLang="en-US" sz="2200" b="1">
                          <a:solidFill>
                            <a:schemeClr val="tx1"/>
                          </a:solidFill>
                          <a:latin typeface="Times New Roman" pitchFamily="18" charset="0"/>
                          <a:ea typeface="楷体_GB2312" pitchFamily="49" charset="-122"/>
                        </a:rPr>
                        <a:t>红灯</a:t>
                      </a:r>
                      <a:r>
                        <a:rPr lang="zh-CN" altLang="en-US" sz="2200" b="1">
                          <a:solidFill>
                            <a:schemeClr val="tx1"/>
                          </a:solidFill>
                          <a:latin typeface="宋体" panose="02010600030101010101" pitchFamily="2" charset="-122"/>
                          <a:ea typeface="宋体" pitchFamily="2" charset="-122"/>
                        </a:rPr>
                        <a:t>”</a:t>
                      </a:r>
                      <a:r>
                        <a:rPr lang="zh-CN" altLang="en-US" sz="2200" b="1">
                          <a:solidFill>
                            <a:schemeClr val="tx1"/>
                          </a:solidFill>
                          <a:latin typeface="Times New Roman" pitchFamily="18" charset="0"/>
                          <a:ea typeface="楷体_GB2312" pitchFamily="49" charset="-122"/>
                        </a:rPr>
                        <a:t>。</a:t>
                      </a:r>
                      <a:r>
                        <a:rPr lang="en-US" altLang="zh-CN" sz="2200" b="1">
                          <a:solidFill>
                            <a:schemeClr val="tx1"/>
                          </a:solidFill>
                          <a:latin typeface="Times New Roman" pitchFamily="18" charset="0"/>
                          <a:ea typeface="楷体_GB2312" pitchFamily="49" charset="-122"/>
                        </a:rPr>
                        <a:t>2021</a:t>
                      </a:r>
                      <a:r>
                        <a:rPr lang="zh-CN" altLang="en-US" sz="2200" b="1">
                          <a:solidFill>
                            <a:schemeClr val="tx1"/>
                          </a:solidFill>
                          <a:latin typeface="Times New Roman" pitchFamily="18" charset="0"/>
                          <a:ea typeface="楷体_GB2312" pitchFamily="49" charset="-122"/>
                        </a:rPr>
                        <a:t>年</a:t>
                      </a:r>
                      <a:r>
                        <a:rPr lang="en-US" altLang="zh-CN" sz="2200" b="1">
                          <a:solidFill>
                            <a:schemeClr val="tx1"/>
                          </a:solidFill>
                          <a:latin typeface="Times New Roman" pitchFamily="18" charset="0"/>
                          <a:ea typeface="楷体_GB2312" pitchFamily="49" charset="-122"/>
                        </a:rPr>
                        <a:t>9</a:t>
                      </a:r>
                      <a:r>
                        <a:rPr lang="zh-CN" altLang="en-US" sz="2200" b="1">
                          <a:solidFill>
                            <a:schemeClr val="tx1"/>
                          </a:solidFill>
                          <a:latin typeface="Times New Roman" pitchFamily="18" charset="0"/>
                          <a:ea typeface="楷体_GB2312" pitchFamily="49" charset="-122"/>
                        </a:rPr>
                        <a:t>月，</a:t>
                      </a:r>
                      <a:r>
                        <a:rPr lang="zh-CN" altLang="en-US" sz="2200" b="1">
                          <a:solidFill>
                            <a:schemeClr val="tx1"/>
                          </a:solidFill>
                          <a:latin typeface="宋体" panose="02010600030101010101" pitchFamily="2" charset="-122"/>
                          <a:ea typeface="楷体_GB2312" pitchFamily="49" charset="-122"/>
                        </a:rPr>
                        <a:t>②</a:t>
                      </a:r>
                      <a:r>
                        <a:rPr lang="zh-CN" altLang="en-US" sz="2200" b="1" u="sng">
                          <a:solidFill>
                            <a:schemeClr val="tx1"/>
                          </a:solidFill>
                          <a:latin typeface="Times New Roman" pitchFamily="18" charset="0"/>
                          <a:ea typeface="楷体_GB2312" pitchFamily="49" charset="-122"/>
                        </a:rPr>
                        <a:t>针对平台垄断、竞争失序、无序扩张等问题</a:t>
                      </a:r>
                      <a:r>
                        <a:rPr lang="zh-CN" altLang="en-US" sz="2200" b="1">
                          <a:solidFill>
                            <a:schemeClr val="tx1"/>
                          </a:solidFill>
                          <a:latin typeface="Times New Roman" pitchFamily="18" charset="0"/>
                          <a:ea typeface="楷体_GB2312" pitchFamily="49" charset="-122"/>
                        </a:rPr>
                        <a:t>，国家市场监管总局局长张工表示，</a:t>
                      </a:r>
                      <a:r>
                        <a:rPr lang="zh-CN" altLang="en-US" sz="2200" b="1" u="sng">
                          <a:solidFill>
                            <a:schemeClr val="tx1"/>
                          </a:solidFill>
                          <a:latin typeface="Times New Roman" pitchFamily="18" charset="0"/>
                          <a:ea typeface="楷体_GB2312" pitchFamily="49" charset="-122"/>
                        </a:rPr>
                        <a:t>保护和促进公平竞争要明确规则、划出底线</a:t>
                      </a:r>
                      <a:r>
                        <a:rPr lang="zh-CN" altLang="en-US" sz="2200" b="1">
                          <a:solidFill>
                            <a:schemeClr val="tx1"/>
                          </a:solidFill>
                          <a:latin typeface="Times New Roman" pitchFamily="18" charset="0"/>
                          <a:ea typeface="楷体_GB2312" pitchFamily="49" charset="-122"/>
                        </a:rPr>
                        <a:t>；</a:t>
                      </a:r>
                      <a:r>
                        <a:rPr lang="en-US" altLang="zh-CN" sz="2200" b="1">
                          <a:solidFill>
                            <a:schemeClr val="tx1"/>
                          </a:solidFill>
                          <a:latin typeface="Times New Roman" pitchFamily="18" charset="0"/>
                          <a:ea typeface="楷体_GB2312" pitchFamily="49" charset="-122"/>
                        </a:rPr>
                        <a:t>2021</a:t>
                      </a:r>
                      <a:r>
                        <a:rPr lang="zh-CN" altLang="en-US" sz="2200" b="1">
                          <a:solidFill>
                            <a:schemeClr val="tx1"/>
                          </a:solidFill>
                          <a:latin typeface="Times New Roman" pitchFamily="18" charset="0"/>
                          <a:ea typeface="楷体_GB2312" pitchFamily="49" charset="-122"/>
                        </a:rPr>
                        <a:t>年</a:t>
                      </a:r>
                      <a:r>
                        <a:rPr lang="en-US" altLang="zh-CN" sz="2200" b="1">
                          <a:solidFill>
                            <a:schemeClr val="tx1"/>
                          </a:solidFill>
                          <a:latin typeface="Times New Roman" pitchFamily="18" charset="0"/>
                          <a:ea typeface="楷体_GB2312" pitchFamily="49" charset="-122"/>
                        </a:rPr>
                        <a:t>12</a:t>
                      </a:r>
                      <a:r>
                        <a:rPr lang="zh-CN" altLang="en-US" sz="2200" b="1">
                          <a:solidFill>
                            <a:schemeClr val="tx1"/>
                          </a:solidFill>
                          <a:latin typeface="Times New Roman" pitchFamily="18" charset="0"/>
                          <a:ea typeface="楷体_GB2312" pitchFamily="49" charset="-122"/>
                        </a:rPr>
                        <a:t>月，中央经济工作会议表示，要为资本设置</a:t>
                      </a:r>
                      <a:r>
                        <a:rPr lang="zh-CN" altLang="en-US" sz="2200" b="1">
                          <a:solidFill>
                            <a:schemeClr val="tx1"/>
                          </a:solidFill>
                          <a:latin typeface="宋体" panose="02010600030101010101" pitchFamily="2" charset="-122"/>
                          <a:ea typeface="宋体" pitchFamily="2" charset="-122"/>
                        </a:rPr>
                        <a:t>“</a:t>
                      </a:r>
                      <a:r>
                        <a:rPr lang="zh-CN" altLang="en-US" sz="2200" b="1">
                          <a:solidFill>
                            <a:schemeClr val="tx1"/>
                          </a:solidFill>
                          <a:latin typeface="Times New Roman" pitchFamily="18" charset="0"/>
                          <a:ea typeface="楷体_GB2312" pitchFamily="49" charset="-122"/>
                        </a:rPr>
                        <a:t>红绿灯</a:t>
                      </a:r>
                      <a:r>
                        <a:rPr lang="zh-CN" altLang="en-US" sz="2200" b="1">
                          <a:solidFill>
                            <a:schemeClr val="tx1"/>
                          </a:solidFill>
                          <a:latin typeface="宋体" panose="02010600030101010101" pitchFamily="2" charset="-122"/>
                          <a:ea typeface="宋体" pitchFamily="2" charset="-122"/>
                        </a:rPr>
                        <a:t>”</a:t>
                      </a:r>
                      <a:r>
                        <a:rPr lang="zh-CN" altLang="en-US" sz="2200" b="1">
                          <a:solidFill>
                            <a:schemeClr val="tx1"/>
                          </a:solidFill>
                          <a:latin typeface="Times New Roman" pitchFamily="18" charset="0"/>
                          <a:ea typeface="楷体_GB2312" pitchFamily="49" charset="-122"/>
                        </a:rPr>
                        <a:t>，</a:t>
                      </a:r>
                      <a:r>
                        <a:rPr lang="zh-CN" altLang="en-US" sz="2200" b="1">
                          <a:solidFill>
                            <a:schemeClr val="tx1"/>
                          </a:solidFill>
                          <a:latin typeface="宋体" panose="02010600030101010101" pitchFamily="2" charset="-122"/>
                          <a:ea typeface="楷体_GB2312" pitchFamily="49" charset="-122"/>
                        </a:rPr>
                        <a:t>③</a:t>
                      </a:r>
                      <a:r>
                        <a:rPr lang="zh-CN" altLang="en-US" sz="2200" b="1" u="sng">
                          <a:solidFill>
                            <a:schemeClr val="tx1"/>
                          </a:solidFill>
                          <a:latin typeface="Times New Roman" pitchFamily="18" charset="0"/>
                          <a:ea typeface="楷体_GB2312" pitchFamily="49" charset="-122"/>
                        </a:rPr>
                        <a:t>依法加强对资本的有效监管，防止资本野蛮生长</a:t>
                      </a:r>
                      <a:r>
                        <a:rPr lang="zh-CN" altLang="en-US" sz="2200" b="1">
                          <a:solidFill>
                            <a:schemeClr val="tx1"/>
                          </a:solidFill>
                          <a:latin typeface="Times New Roman" pitchFamily="18" charset="0"/>
                          <a:ea typeface="楷体_GB2312" pitchFamily="49" charset="-122"/>
                        </a:rPr>
                        <a:t>。</a:t>
                      </a:r>
                      <a:endParaRPr lang="zh-CN" altLang="en-US" sz="22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zh-CN" altLang="en-US" sz="2200" b="1">
                          <a:solidFill>
                            <a:schemeClr val="tx1"/>
                          </a:solidFill>
                          <a:latin typeface="宋体" panose="02010600030101010101" pitchFamily="2" charset="-122"/>
                          <a:ea typeface="宋体" pitchFamily="2" charset="-122"/>
                        </a:rPr>
                        <a:t>①</a:t>
                      </a:r>
                      <a:endParaRPr lang="zh-CN" altLang="en-US"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3">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717550" lvl="0" indent="-717550" algn="just" defTabSz="914400">
                        <a:lnSpc>
                          <a:spcPct val="140000"/>
                        </a:lnSpc>
                        <a:spcBef>
                          <a:spcPct val="20000"/>
                        </a:spcBef>
                        <a:buClr>
                          <a:schemeClr val="accent1"/>
                        </a:buClr>
                        <a:buFont typeface="Wingdings" pitchFamily="2" charset="2"/>
                        <a:tabLst>
                          <a:tab pos="5029200"/>
                        </a:tabLst>
                      </a:pPr>
                      <a:endParaRPr lang="zh-CN" altLang="en-US" sz="2200" b="1">
                        <a:solidFill>
                          <a:srgbClr val="000000"/>
                        </a:solidFill>
                        <a:latin typeface="Times New Roman" pitchFamily="18"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3">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en-US" altLang="zh-CN" sz="2200" b="1">
                          <a:solidFill>
                            <a:schemeClr val="tx1"/>
                          </a:solidFill>
                          <a:latin typeface="Times New Roman" pitchFamily="18" charset="0"/>
                        </a:rPr>
                        <a:t>A. </a:t>
                      </a:r>
                      <a:r>
                        <a:rPr lang="zh-CN" altLang="en-US" sz="2200" b="1">
                          <a:solidFill>
                            <a:schemeClr val="tx1"/>
                          </a:solidFill>
                          <a:latin typeface="Times New Roman" pitchFamily="18" charset="0"/>
                          <a:ea typeface="楷体_GB2312" pitchFamily="49" charset="-122"/>
                        </a:rPr>
                        <a:t>政府加强监管，有利于弥补市场缺陷，促进社会主义市场经济健康发展，促进公平竞争，发挥资本作为生产要素的积极作用</a:t>
                      </a:r>
                      <a:endParaRPr lang="zh-CN" altLang="en-US" sz="2200">
                        <a:solidFill>
                          <a:schemeClr val="tx1"/>
                        </a:solidFill>
                        <a:latin typeface="Times New Roman" pitchFamily="18" charset="0"/>
                        <a:ea typeface="宋体" pitchFamily="2" charset="-122"/>
                      </a:endParaRPr>
                    </a:p>
                    <a:p>
                      <a:pPr marL="0" lvl="0" indent="0" defTabSz="914400" eaLnBrk="0" hangingPunct="0">
                        <a:buClrTx/>
                        <a:buFontTx/>
                        <a:tabLst>
                          <a:tab pos="2971800"/>
                        </a:tabLst>
                      </a:pPr>
                      <a:r>
                        <a:rPr lang="en-US" altLang="zh-CN" sz="2200" b="1">
                          <a:solidFill>
                            <a:schemeClr val="tx1"/>
                          </a:solidFill>
                          <a:latin typeface="Times New Roman" pitchFamily="18" charset="0"/>
                          <a:ea typeface="楷体_GB2312" pitchFamily="49" charset="-122"/>
                        </a:rPr>
                        <a:t>B. </a:t>
                      </a:r>
                      <a:r>
                        <a:rPr lang="zh-CN" altLang="en-US" sz="2200" b="1">
                          <a:solidFill>
                            <a:schemeClr val="tx1"/>
                          </a:solidFill>
                          <a:latin typeface="Times New Roman" pitchFamily="18" charset="0"/>
                          <a:ea typeface="楷体_GB2312" pitchFamily="49" charset="-122"/>
                        </a:rPr>
                        <a:t>单靠市场调节，会产生不正当竞争垄断，损害社会公平，需要更好发挥政府作用</a:t>
                      </a:r>
                      <a:endParaRPr lang="zh-CN" altLang="en-US" sz="2200">
                        <a:solidFill>
                          <a:schemeClr val="tx1"/>
                        </a:solidFill>
                        <a:latin typeface="Times New Roman" pitchFamily="18" charset="0"/>
                        <a:ea typeface="宋体" pitchFamily="2" charset="-122"/>
                      </a:endParaRPr>
                    </a:p>
                    <a:p>
                      <a:pPr marL="0" lvl="0" indent="0" defTabSz="914400" eaLnBrk="0" hangingPunct="0">
                        <a:buClrTx/>
                        <a:buFontTx/>
                        <a:tabLst>
                          <a:tab pos="2971800"/>
                        </a:tabLst>
                      </a:pPr>
                      <a:r>
                        <a:rPr lang="en-US" altLang="zh-CN" sz="2200" b="1">
                          <a:solidFill>
                            <a:schemeClr val="tx1"/>
                          </a:solidFill>
                          <a:latin typeface="Times New Roman" pitchFamily="18" charset="0"/>
                          <a:ea typeface="楷体_GB2312" pitchFamily="49" charset="-122"/>
                        </a:rPr>
                        <a:t>C. </a:t>
                      </a:r>
                      <a:r>
                        <a:rPr lang="zh-CN" altLang="en-US" sz="2200" b="1">
                          <a:solidFill>
                            <a:schemeClr val="tx1"/>
                          </a:solidFill>
                          <a:latin typeface="Times New Roman" pitchFamily="18" charset="0"/>
                          <a:ea typeface="楷体_GB2312" pitchFamily="49" charset="-122"/>
                        </a:rPr>
                        <a:t>市场调节具有自发性，资本的无序扩张会扰乱市场秩序，损害其他经营者或消费者的合法权益</a:t>
                      </a:r>
                      <a:endParaRPr lang="zh-CN" altLang="en-US" sz="22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2259012">
                <a:tc vMerge="1">
                  <a:txBody>
                    <a:bodyPr vert="horz" wrap="square"/>
                    <a:lstStyle/>
                    <a:p/>
                  </a:txBody>
                  <a:tcPr>
                    <a:lnL w="12700">
                      <a:solidFill>
                        <a:prstClr val="black"/>
                      </a:solidFill>
                      <a:miter lim="800000"/>
                    </a:lnL>
                    <a:lnR w="12700">
                      <a:solidFill>
                        <a:prstClr val="black"/>
                      </a:solidFill>
                      <a:miter lim="800000"/>
                    </a:lnR>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zh-CN" altLang="en-US" sz="2200" b="1">
                          <a:solidFill>
                            <a:schemeClr val="tx1"/>
                          </a:solidFill>
                          <a:latin typeface="宋体" panose="02010600030101010101" pitchFamily="2" charset="-122"/>
                          <a:ea typeface="宋体" pitchFamily="2" charset="-122"/>
                        </a:rPr>
                        <a:t>②</a:t>
                      </a:r>
                      <a:endParaRPr lang="zh-CN" altLang="en-US"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tcPr>
                </a:tc>
                <a:tc vMerge="1">
                  <a:txBody>
                    <a:bodyPr vert="horz" wrap="square"/>
                    <a:lstStyle/>
                    <a:p/>
                  </a:txBody>
                  <a:tcPr>
                    <a:lnL w="12700">
                      <a:solidFill>
                        <a:prstClr val="black"/>
                      </a:solidFill>
                      <a:miter lim="800000"/>
                    </a:lnL>
                    <a:lnR w="12700">
                      <a:solidFill>
                        <a:prstClr val="black"/>
                      </a:solidFill>
                      <a:miter lim="800000"/>
                    </a:lnR>
                  </a:tcPr>
                </a:tc>
              </a:tr>
              <a:tr h="1389062">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2971800"/>
                        </a:tabLst>
                      </a:pPr>
                      <a:r>
                        <a:rPr lang="zh-CN" altLang="en-US" sz="2200" b="1">
                          <a:solidFill>
                            <a:schemeClr val="tx1"/>
                          </a:solidFill>
                          <a:latin typeface="宋体" panose="02010600030101010101" pitchFamily="2" charset="-122"/>
                          <a:ea typeface="宋体" pitchFamily="2" charset="-122"/>
                        </a:rPr>
                        <a:t>③</a:t>
                      </a:r>
                      <a:endParaRPr lang="zh-CN" altLang="en-US" sz="22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c vMerge="1">
                  <a:txBody>
                    <a:bodyPr vert="horz" wrap="square"/>
                    <a:lstStyle/>
                    <a:p/>
                  </a:txBody>
                  <a:tcPr>
                    <a:lnL w="12700">
                      <a:solidFill>
                        <a:prstClr val="black"/>
                      </a:solidFill>
                      <a:miter lim="800000"/>
                    </a:lnL>
                    <a:lnR w="12700">
                      <a:solidFill>
                        <a:prstClr val="black"/>
                      </a:solidFill>
                      <a:miter lim="800000"/>
                    </a:lnR>
                    <a:lnB w="12700">
                      <a:miter lim="800000"/>
                    </a:lnB>
                  </a:tcPr>
                </a:tc>
              </a:tr>
            </a:tbl>
          </a:graphicData>
        </a:graphic>
      </p:graphicFrame>
      <p:cxnSp>
        <p:nvCxnSpPr>
          <p:cNvPr id="28694" name="直接连接符 6832295"/>
          <p:cNvCxnSpPr/>
          <p:nvPr/>
        </p:nvCxnSpPr>
        <p:spPr>
          <a:xfrm>
            <a:off x="7175500" y="2205038"/>
            <a:ext cx="1152525" cy="2736850"/>
          </a:xfrm>
          <a:prstGeom prst="line">
            <a:avLst/>
          </a:prstGeom>
          <a:noFill/>
          <a:ln>
            <a:solidFill>
              <a:srgbClr val="FF0000"/>
            </a:solidFill>
            <a:round/>
          </a:ln>
        </p:spPr>
      </p:cxnSp>
      <p:cxnSp>
        <p:nvCxnSpPr>
          <p:cNvPr id="28695" name="直接连接符 6832296"/>
          <p:cNvCxnSpPr/>
          <p:nvPr/>
        </p:nvCxnSpPr>
        <p:spPr>
          <a:xfrm>
            <a:off x="7175500" y="3716338"/>
            <a:ext cx="1223963" cy="0"/>
          </a:xfrm>
          <a:prstGeom prst="line">
            <a:avLst/>
          </a:prstGeom>
          <a:noFill/>
          <a:ln>
            <a:solidFill>
              <a:srgbClr val="FF0000"/>
            </a:solidFill>
            <a:round/>
          </a:ln>
        </p:spPr>
      </p:cxnSp>
      <p:cxnSp>
        <p:nvCxnSpPr>
          <p:cNvPr id="28696" name="直接连接符 6832297"/>
          <p:cNvCxnSpPr/>
          <p:nvPr/>
        </p:nvCxnSpPr>
        <p:spPr>
          <a:xfrm flipV="1">
            <a:off x="7175500" y="1844675"/>
            <a:ext cx="1152525" cy="3744913"/>
          </a:xfrm>
          <a:prstGeom prst="line">
            <a:avLst/>
          </a:prstGeom>
          <a:noFill/>
          <a:ln>
            <a:solidFill>
              <a:srgbClr val="FF0000"/>
            </a:solidFill>
            <a:round/>
          </a:ln>
        </p:spPr>
      </p:cxn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94"/>
                                        </p:tgtEl>
                                        <p:attrNameLst>
                                          <p:attrName>style.visibility</p:attrName>
                                        </p:attrNameLst>
                                      </p:cBhvr>
                                      <p:to>
                                        <p:strVal val="visible"/>
                                      </p:to>
                                    </p:set>
                                    <p:animEffect transition="in" filter="blinds(horizontal)">
                                      <p:cBhvr>
                                        <p:cTn id="7" dur="500" fill="hold"/>
                                        <p:tgtEl>
                                          <p:spTgt spid="2869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95"/>
                                        </p:tgtEl>
                                        <p:attrNameLst>
                                          <p:attrName>style.visibility</p:attrName>
                                        </p:attrNameLst>
                                      </p:cBhvr>
                                      <p:to>
                                        <p:strVal val="visible"/>
                                      </p:to>
                                    </p:set>
                                    <p:animEffect transition="in" filter="blinds(horizontal)">
                                      <p:cBhvr>
                                        <p:cTn id="12" dur="500" fill="hold"/>
                                        <p:tgtEl>
                                          <p:spTgt spid="2869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96"/>
                                        </p:tgtEl>
                                        <p:attrNameLst>
                                          <p:attrName>style.visibility</p:attrName>
                                        </p:attrNameLst>
                                      </p:cBhvr>
                                      <p:to>
                                        <p:strVal val="visible"/>
                                      </p:to>
                                    </p:set>
                                    <p:animEffect transition="in" filter="blinds(horizontal)">
                                      <p:cBhvr>
                                        <p:cTn id="17" dur="500" fill="hold"/>
                                        <p:tgtEl>
                                          <p:spTgt spid="28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9697" name="文本占位符 6833153"/>
          <p:cNvSpPr>
            <a:spLocks noGrp="1"/>
          </p:cNvSpPr>
          <p:nvPr>
            <p:ph type="body" idx="1"/>
          </p:nvPr>
        </p:nvSpPr>
        <p:spPr>
          <a:xfrm>
            <a:off x="190500" y="228600"/>
            <a:ext cx="11798300" cy="61531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lnSpc>
                <a:spcPct val="120000"/>
              </a:lnSpc>
            </a:pPr>
            <a:r>
              <a:rPr lang="en-US" altLang="zh-CN"/>
              <a:t>1. </a:t>
            </a:r>
            <a:r>
              <a:rPr lang="en-US" altLang="zh-CN">
                <a:ea typeface="楷体_GB2312" pitchFamily="49" charset="-122"/>
              </a:rPr>
              <a:t>(2022</a:t>
            </a:r>
            <a:r>
              <a:rPr lang="en-US" altLang="zh-CN">
                <a:latin typeface="Courier New" pitchFamily="49" charset="0"/>
                <a:ea typeface="楷体_GB2312" pitchFamily="49" charset="-122"/>
              </a:rPr>
              <a:t>·</a:t>
            </a:r>
            <a:r>
              <a:rPr lang="zh-CN" altLang="en-US">
                <a:ea typeface="楷体_GB2312" pitchFamily="49" charset="-122"/>
              </a:rPr>
              <a:t>广东珠海期末</a:t>
            </a:r>
            <a:r>
              <a:rPr lang="en-US" altLang="zh-CN">
                <a:ea typeface="楷体_GB2312" pitchFamily="49" charset="-122"/>
              </a:rPr>
              <a:t>)</a:t>
            </a:r>
            <a:r>
              <a:rPr lang="en-US" altLang="zh-CN">
                <a:ea typeface="仿宋_GB2312" pitchFamily="49" charset="-122"/>
              </a:rPr>
              <a:t>“</a:t>
            </a:r>
            <a:r>
              <a:rPr lang="zh-CN" altLang="en-US">
                <a:ea typeface="仿宋_GB2312" pitchFamily="49" charset="-122"/>
              </a:rPr>
              <a:t>直播带货”是</a:t>
            </a:r>
            <a:r>
              <a:rPr lang="en-US" altLang="zh-CN">
                <a:ea typeface="仿宋_GB2312" pitchFamily="49" charset="-122"/>
              </a:rPr>
              <a:t>2020</a:t>
            </a:r>
            <a:r>
              <a:rPr lang="zh-CN" altLang="en-US">
                <a:ea typeface="仿宋_GB2312" pitchFamily="49" charset="-122"/>
              </a:rPr>
              <a:t>年最火的热词之一。一支话筒、一台手机或电脑就能完成一场直播销售。</a:t>
            </a:r>
            <a:r>
              <a:rPr lang="en-US" altLang="zh-CN">
                <a:ea typeface="仿宋_GB2312" pitchFamily="49" charset="-122"/>
              </a:rPr>
              <a:t>5</a:t>
            </a:r>
            <a:r>
              <a:rPr lang="zh-CN" altLang="en-US">
                <a:ea typeface="仿宋_GB2312" pitchFamily="49" charset="-122"/>
              </a:rPr>
              <a:t>小时就能吸引</a:t>
            </a:r>
            <a:r>
              <a:rPr lang="en-US" altLang="zh-CN">
                <a:ea typeface="仿宋_GB2312" pitchFamily="49" charset="-122"/>
              </a:rPr>
              <a:t>1 000</a:t>
            </a:r>
            <a:r>
              <a:rPr lang="zh-CN" altLang="en-US">
                <a:ea typeface="仿宋_GB2312" pitchFamily="49" charset="-122"/>
              </a:rPr>
              <a:t>多万观众进直播间，销售额达</a:t>
            </a:r>
            <a:r>
              <a:rPr lang="en-US" altLang="zh-CN">
                <a:ea typeface="仿宋_GB2312" pitchFamily="49" charset="-122"/>
              </a:rPr>
              <a:t>3</a:t>
            </a:r>
            <a:r>
              <a:rPr lang="zh-CN" altLang="en-US">
                <a:ea typeface="仿宋_GB2312" pitchFamily="49" charset="-122"/>
              </a:rPr>
              <a:t>亿元，销售效果着实让人惊叹。但直播中“质量门”“售后门”等事件也给消费者带来了困扰。促进“直播经济”健康发展，需要</a:t>
            </a:r>
            <a:r>
              <a:rPr lang="en-US" altLang="zh-CN">
                <a:ea typeface="仿宋_GB2312" pitchFamily="49" charset="-122"/>
              </a:rPr>
              <a:t>(</a:t>
            </a:r>
            <a:r>
              <a:rPr lang="zh-CN" altLang="en-US">
                <a:ea typeface="仿宋_GB2312" pitchFamily="49" charset="-122"/>
              </a:rPr>
              <a:t>　　</a:t>
            </a:r>
            <a:r>
              <a:rPr lang="en-US" altLang="zh-CN">
                <a:ea typeface="仿宋_GB2312" pitchFamily="49" charset="-122"/>
              </a:rPr>
              <a:t>)</a:t>
            </a:r>
            <a:endParaRPr lang="en-US" altLang="zh-CN">
              <a:ea typeface="仿宋_GB2312" pitchFamily="49" charset="-122"/>
            </a:endParaRPr>
          </a:p>
          <a:p>
            <a:pPr marL="0" lvl="0" indent="717550">
              <a:lnSpc>
                <a:spcPct val="120000"/>
              </a:lnSpc>
            </a:pPr>
            <a:r>
              <a:rPr lang="en-US" altLang="zh-CN">
                <a:ea typeface="仿宋_GB2312" pitchFamily="49" charset="-122"/>
              </a:rPr>
              <a:t>A. </a:t>
            </a:r>
            <a:r>
              <a:rPr lang="zh-CN" altLang="en-US">
                <a:ea typeface="仿宋_GB2312" pitchFamily="49" charset="-122"/>
              </a:rPr>
              <a:t>消费者多学习有关商品的专业知识避免受骗</a:t>
            </a:r>
            <a:endParaRPr lang="zh-CN" altLang="en-US">
              <a:ea typeface="仿宋_GB2312" pitchFamily="49" charset="-122"/>
            </a:endParaRPr>
          </a:p>
          <a:p>
            <a:pPr marL="0" lvl="0" indent="717550">
              <a:lnSpc>
                <a:spcPct val="120000"/>
              </a:lnSpc>
            </a:pPr>
            <a:r>
              <a:rPr lang="en-US" altLang="zh-CN">
                <a:ea typeface="仿宋_GB2312" pitchFamily="49" charset="-122"/>
              </a:rPr>
              <a:t>B. </a:t>
            </a:r>
            <a:r>
              <a:rPr lang="zh-CN" altLang="en-US">
                <a:ea typeface="仿宋_GB2312" pitchFamily="49" charset="-122"/>
              </a:rPr>
              <a:t>网络主播应该只重经济效益和销售量的提高</a:t>
            </a:r>
            <a:endParaRPr lang="zh-CN" altLang="en-US">
              <a:ea typeface="仿宋_GB2312" pitchFamily="49" charset="-122"/>
            </a:endParaRPr>
          </a:p>
          <a:p>
            <a:pPr marL="0" lvl="0" indent="717550">
              <a:lnSpc>
                <a:spcPct val="120000"/>
              </a:lnSpc>
            </a:pPr>
            <a:r>
              <a:rPr lang="en-US" altLang="zh-CN">
                <a:ea typeface="仿宋_GB2312" pitchFamily="49" charset="-122"/>
              </a:rPr>
              <a:t>C. </a:t>
            </a:r>
            <a:r>
              <a:rPr lang="zh-CN" altLang="en-US">
                <a:ea typeface="仿宋_GB2312" pitchFamily="49" charset="-122"/>
              </a:rPr>
              <a:t>政府加大监管力度，健全完善社会信用体系</a:t>
            </a:r>
            <a:endParaRPr lang="zh-CN" altLang="en-US">
              <a:ea typeface="仿宋_GB2312" pitchFamily="49" charset="-122"/>
            </a:endParaRPr>
          </a:p>
          <a:p>
            <a:pPr marL="0" lvl="0" indent="717550">
              <a:lnSpc>
                <a:spcPct val="120000"/>
              </a:lnSpc>
            </a:pPr>
            <a:r>
              <a:rPr lang="en-US" altLang="zh-CN">
                <a:ea typeface="仿宋_GB2312" pitchFamily="49" charset="-122"/>
              </a:rPr>
              <a:t>D. </a:t>
            </a:r>
            <a:r>
              <a:rPr lang="zh-CN" altLang="en-US">
                <a:ea typeface="仿宋_GB2312" pitchFamily="49" charset="-122"/>
              </a:rPr>
              <a:t>国家进一步增强宏观调控的前瞻性、协同性</a:t>
            </a:r>
            <a:endParaRPr lang="zh-CN" altLang="en-US">
              <a:solidFill>
                <a:srgbClr val="0000FF"/>
              </a:solidFill>
              <a:latin typeface="黑体" pitchFamily="49" charset="-122"/>
              <a:ea typeface="黑体" pitchFamily="49" charset="-122"/>
            </a:endParaRPr>
          </a:p>
          <a:p>
            <a:pPr marL="0" lvl="0" indent="717550">
              <a:lnSpc>
                <a:spcPct val="120000"/>
              </a:lnSpc>
            </a:pPr>
            <a:r>
              <a:rPr lang="zh-CN" altLang="en-US">
                <a:solidFill>
                  <a:srgbClr val="0000FF"/>
                </a:solidFill>
                <a:latin typeface="黑体" pitchFamily="49" charset="-122"/>
                <a:ea typeface="黑体" pitchFamily="49" charset="-122"/>
              </a:rPr>
              <a:t>解析：</a:t>
            </a:r>
            <a:r>
              <a:rPr lang="zh-CN" altLang="en-US">
                <a:ea typeface="仿宋_GB2312" pitchFamily="49" charset="-122"/>
              </a:rPr>
              <a:t>消费者多学习有关商品的专业知识，如果没有商家配合，不能解决</a:t>
            </a:r>
            <a:r>
              <a:rPr lang="zh-CN" altLang="en-US"/>
              <a:t>“</a:t>
            </a:r>
            <a:r>
              <a:rPr lang="zh-CN" altLang="en-US">
                <a:ea typeface="仿宋_GB2312" pitchFamily="49" charset="-122"/>
              </a:rPr>
              <a:t>售后门</a:t>
            </a:r>
            <a:r>
              <a:rPr lang="zh-CN" altLang="en-US"/>
              <a:t>”</a:t>
            </a:r>
            <a:r>
              <a:rPr lang="zh-CN" altLang="en-US">
                <a:ea typeface="仿宋_GB2312" pitchFamily="49" charset="-122"/>
              </a:rPr>
              <a:t>等事件，</a:t>
            </a:r>
            <a:r>
              <a:rPr lang="en-US" altLang="zh-CN">
                <a:ea typeface="仿宋_GB2312" pitchFamily="49" charset="-122"/>
              </a:rPr>
              <a:t>A</a:t>
            </a:r>
            <a:r>
              <a:rPr lang="zh-CN" altLang="en-US">
                <a:ea typeface="仿宋_GB2312" pitchFamily="49" charset="-122"/>
              </a:rPr>
              <a:t>不选。促进</a:t>
            </a:r>
            <a:r>
              <a:rPr lang="zh-CN" altLang="en-US"/>
              <a:t>“</a:t>
            </a:r>
            <a:r>
              <a:rPr lang="zh-CN" altLang="en-US">
                <a:ea typeface="仿宋_GB2312" pitchFamily="49" charset="-122"/>
              </a:rPr>
              <a:t>直播经济</a:t>
            </a:r>
            <a:r>
              <a:rPr lang="zh-CN" altLang="en-US"/>
              <a:t>”</a:t>
            </a:r>
            <a:r>
              <a:rPr lang="zh-CN" altLang="en-US">
                <a:ea typeface="仿宋_GB2312" pitchFamily="49" charset="-122"/>
              </a:rPr>
              <a:t>健康发展，网络主播不应该只重经济效益和销售量的提高，</a:t>
            </a:r>
            <a:r>
              <a:rPr lang="en-US" altLang="zh-CN">
                <a:ea typeface="仿宋_GB2312" pitchFamily="49" charset="-122"/>
              </a:rPr>
              <a:t>B</a:t>
            </a:r>
            <a:r>
              <a:rPr lang="zh-CN" altLang="en-US">
                <a:ea typeface="仿宋_GB2312" pitchFamily="49" charset="-122"/>
              </a:rPr>
              <a:t>不选。直播中</a:t>
            </a:r>
            <a:r>
              <a:rPr lang="zh-CN" altLang="en-US"/>
              <a:t>“</a:t>
            </a:r>
            <a:r>
              <a:rPr lang="zh-CN" altLang="en-US">
                <a:ea typeface="仿宋_GB2312" pitchFamily="49" charset="-122"/>
              </a:rPr>
              <a:t>质量门</a:t>
            </a:r>
            <a:r>
              <a:rPr lang="zh-CN" altLang="en-US"/>
              <a:t>”“</a:t>
            </a:r>
            <a:r>
              <a:rPr lang="zh-CN" altLang="en-US">
                <a:ea typeface="仿宋_GB2312" pitchFamily="49" charset="-122"/>
              </a:rPr>
              <a:t>售后门</a:t>
            </a:r>
            <a:r>
              <a:rPr lang="zh-CN" altLang="en-US"/>
              <a:t>”</a:t>
            </a:r>
            <a:r>
              <a:rPr lang="zh-CN" altLang="en-US">
                <a:ea typeface="仿宋_GB2312" pitchFamily="49" charset="-122"/>
              </a:rPr>
              <a:t>等事件给消费者带来了困扰，需要政府加大监管力度，健全完善社会信用体系，</a:t>
            </a:r>
            <a:r>
              <a:rPr lang="en-US" altLang="zh-CN">
                <a:ea typeface="仿宋_GB2312" pitchFamily="49" charset="-122"/>
              </a:rPr>
              <a:t>C</a:t>
            </a:r>
            <a:r>
              <a:rPr lang="zh-CN" altLang="en-US">
                <a:ea typeface="仿宋_GB2312" pitchFamily="49" charset="-122"/>
              </a:rPr>
              <a:t>正确。材料中没有涉及需要国家进一步增强宏观调控的前瞻性、协同性，</a:t>
            </a:r>
            <a:r>
              <a:rPr lang="en-US" altLang="zh-CN">
                <a:ea typeface="仿宋_GB2312" pitchFamily="49" charset="-122"/>
              </a:rPr>
              <a:t>D</a:t>
            </a:r>
            <a:r>
              <a:rPr lang="zh-CN" altLang="en-US">
                <a:ea typeface="仿宋_GB2312" pitchFamily="49" charset="-122"/>
              </a:rPr>
              <a:t>不选。</a:t>
            </a:r>
            <a:endParaRPr lang="zh-CN" altLang="en-US">
              <a:ea typeface="仿宋_GB2312" pitchFamily="49" charset="-122"/>
            </a:endParaRPr>
          </a:p>
        </p:txBody>
      </p:sp>
      <p:sp>
        <p:nvSpPr>
          <p:cNvPr id="29698" name="矩形 6833154"/>
          <p:cNvSpPr/>
          <p:nvPr/>
        </p:nvSpPr>
        <p:spPr>
          <a:xfrm>
            <a:off x="6670675" y="1597025"/>
            <a:ext cx="404813" cy="4572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en-US" altLang="zh-CN" b="1">
                <a:latin typeface="Times New Roman" pitchFamily="18" charset="0"/>
              </a:rPr>
              <a:t>C</a:t>
            </a:r>
            <a:endParaRPr lang="zh-CN" altLang="en-US" b="1">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7" dur="500" fill="hold"/>
                                        <p:tgtEl>
                                          <p:spTgt spid="2969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7">
                                            <p:txEl>
                                              <p:pRg st="5" end="5"/>
                                            </p:txEl>
                                          </p:spTgt>
                                        </p:tgtEl>
                                        <p:attrNameLst>
                                          <p:attrName>style.visibility</p:attrName>
                                        </p:attrNameLst>
                                      </p:cBhvr>
                                      <p:to>
                                        <p:strVal val="visible"/>
                                      </p:to>
                                    </p:set>
                                    <p:animEffect transition="in" filter="blinds(horizontal)">
                                      <p:cBhvr>
                                        <p:cTn id="12" dur="500" fill="hold"/>
                                        <p:tgtEl>
                                          <p:spTgt spid="296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21" name="文本占位符 6835201"/>
          <p:cNvSpPr>
            <a:spLocks noGrp="1"/>
          </p:cNvSpPr>
          <p:nvPr>
            <p:ph type="body" idx="1"/>
          </p:nvPr>
        </p:nvSpPr>
        <p:spPr>
          <a:xfrm>
            <a:off x="190500" y="454025"/>
            <a:ext cx="11798300" cy="542290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en-US" altLang="zh-CN"/>
              <a:t>2. </a:t>
            </a:r>
            <a:r>
              <a:rPr lang="en-US" altLang="zh-CN">
                <a:ea typeface="楷体_GB2312" pitchFamily="49" charset="-122"/>
              </a:rPr>
              <a:t>(2022</a:t>
            </a:r>
            <a:r>
              <a:rPr lang="en-US" altLang="zh-CN">
                <a:latin typeface="Courier New" pitchFamily="49" charset="0"/>
                <a:ea typeface="楷体_GB2312" pitchFamily="49" charset="-122"/>
              </a:rPr>
              <a:t>·</a:t>
            </a:r>
            <a:r>
              <a:rPr lang="zh-CN" altLang="en-US">
                <a:ea typeface="楷体_GB2312" pitchFamily="49" charset="-122"/>
              </a:rPr>
              <a:t>山东聊城期末</a:t>
            </a:r>
            <a:r>
              <a:rPr lang="en-US" altLang="zh-CN">
                <a:ea typeface="楷体_GB2312" pitchFamily="49" charset="-122"/>
              </a:rPr>
              <a:t>)</a:t>
            </a:r>
            <a:r>
              <a:rPr lang="en-US" altLang="zh-CN"/>
              <a:t>2020</a:t>
            </a:r>
            <a:r>
              <a:rPr lang="zh-CN" altLang="en-US"/>
              <a:t>年</a:t>
            </a:r>
            <a:r>
              <a:rPr lang="en-US" altLang="zh-CN"/>
              <a:t>12</a:t>
            </a:r>
            <a:r>
              <a:rPr lang="zh-CN" altLang="en-US"/>
              <a:t>月，某互联网企业因“二选一”等涉嫌垄断行为，被市场监管总局依法立案调查。此举受到全社会广泛关注，也引发了人们对于平台经济发展的思考。以下是在一次班级讨论课上，几位同学对此发表的各自看法，其中合理的是</a:t>
            </a:r>
            <a:r>
              <a:rPr lang="en-US" altLang="zh-CN"/>
              <a:t>(</a:t>
            </a:r>
            <a:r>
              <a:rPr lang="zh-CN" altLang="en-US"/>
              <a:t>　　</a:t>
            </a:r>
            <a:r>
              <a:rPr lang="en-US" altLang="zh-CN"/>
              <a:t>)</a:t>
            </a:r>
            <a:endParaRPr lang="en-US" altLang="zh-CN"/>
          </a:p>
          <a:p>
            <a:pPr marL="0" lvl="0" indent="717550"/>
            <a:r>
              <a:rPr lang="en-US" altLang="zh-CN"/>
              <a:t>①</a:t>
            </a:r>
            <a:r>
              <a:rPr lang="zh-CN" altLang="en-US"/>
              <a:t>甲认为，立案调查意味着国家对平台经济鼓励、支持的态度有所改变　②乙认为，推动平台经济持续健康发展，政府应减少监管，加强和优化服务　③丙认为，公平公正的市场秩序有利于激发市场主体活力，应反对垄断　④丁认为，监管是为了更好的发展，支持市场监管总局依法立案调查</a:t>
            </a:r>
            <a:endParaRPr lang="zh-CN" altLang="en-US"/>
          </a:p>
          <a:p>
            <a:pPr marL="0" lvl="0" indent="717550"/>
            <a:r>
              <a:rPr lang="en-US" altLang="zh-CN"/>
              <a:t>A. ①② 	B</a:t>
            </a:r>
            <a:r>
              <a:rPr lang="zh-CN" altLang="en-US"/>
              <a:t>． ③④</a:t>
            </a:r>
            <a:endParaRPr lang="zh-CN" altLang="en-US"/>
          </a:p>
          <a:p>
            <a:pPr marL="0" lvl="0" indent="717550"/>
            <a:r>
              <a:rPr lang="en-US" altLang="zh-CN"/>
              <a:t>C. ①③ 	D</a:t>
            </a:r>
            <a:r>
              <a:rPr lang="zh-CN" altLang="en-US"/>
              <a:t>． ②④</a:t>
            </a:r>
            <a:endParaRPr lang="zh-CN" altLang="en-US">
              <a:ea typeface="Times New Roman" panose="02020603050405020304" pitchFamily="18" charset="0"/>
            </a:endParaRPr>
          </a:p>
        </p:txBody>
      </p:sp>
      <p:sp>
        <p:nvSpPr>
          <p:cNvPr id="30722" name="矩形 6835202"/>
          <p:cNvSpPr/>
          <p:nvPr/>
        </p:nvSpPr>
        <p:spPr>
          <a:xfrm>
            <a:off x="1414463" y="2133600"/>
            <a:ext cx="387350" cy="4572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en-US" altLang="zh-CN" b="1">
                <a:latin typeface="Times New Roman" pitchFamily="18" charset="0"/>
              </a:rPr>
              <a:t>B</a:t>
            </a:r>
            <a:endParaRPr lang="zh-CN" altLang="en-US" b="1">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fill="hold"/>
                                        <p:tgtEl>
                                          <p:spTgt spid="307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1745" name="文本占位符 6834177"/>
          <p:cNvSpPr>
            <a:spLocks noGrp="1"/>
          </p:cNvSpPr>
          <p:nvPr>
            <p:ph type="body" idx="1"/>
          </p:nvPr>
        </p:nvSpPr>
        <p:spPr>
          <a:xfrm>
            <a:off x="190500" y="188913"/>
            <a:ext cx="11798300" cy="44005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zh-CN" altLang="en-US">
              <a:solidFill>
                <a:srgbClr val="0000FF"/>
              </a:solidFill>
              <a:latin typeface="黑体" pitchFamily="49" charset="-122"/>
              <a:ea typeface="黑体" pitchFamily="49" charset="-122"/>
            </a:endParaRPr>
          </a:p>
          <a:p>
            <a:pPr marL="0" lvl="0" indent="717550"/>
            <a:endParaRPr lang="zh-CN" altLang="en-US">
              <a:solidFill>
                <a:srgbClr val="0000FF"/>
              </a:solidFill>
              <a:latin typeface="黑体" pitchFamily="49" charset="-122"/>
              <a:ea typeface="黑体" pitchFamily="49" charset="-122"/>
            </a:endParaRPr>
          </a:p>
          <a:p>
            <a:pPr marL="0" lvl="0" indent="717550"/>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解析：</a:t>
            </a:r>
            <a:r>
              <a:rPr lang="zh-CN" altLang="en-US">
                <a:ea typeface="仿宋_GB2312" pitchFamily="49" charset="-122"/>
              </a:rPr>
              <a:t>立案调查针对的是涉嫌垄断行为，并不意味着国家对平台经济鼓励、支持的态度有所改变，①不选。为推动平台经济持续发展，政府应加强监管，加强和优化服务，②不选。公平公正的市场秩序有利于激发市场主体活力，应立案调查，反对垄断行为，维护市场秩序，③入选。立案调查，反对垄断行为，维护市场秩序，监管是为了更好的发展，支持市场监管总局依法立案调查，④入选。</a:t>
            </a:r>
            <a:endParaRPr lang="zh-CN" altLang="en-US">
              <a:ea typeface="仿宋_GB2312" pitchFamily="49" charset="-122"/>
            </a:endParaRPr>
          </a:p>
        </p:txBody>
      </p:sp>
    </p:spTree>
  </p:cSld>
  <p:clrMapOvr>
    <a:masterClrMapping/>
  </p:clrMapOvr>
  <p:transition>
    <p:random/>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2769" name="图片 6799362"/>
          <p:cNvPicPr>
            <a:picLocks noChangeAspect="1"/>
          </p:cNvPicPr>
          <p:nvPr/>
        </p:nvPicPr>
        <p:blipFill>
          <a:blip r:embed="rId2"/>
          <a:stretch>
            <a:fillRect/>
          </a:stretch>
        </p:blipFill>
        <p:spPr>
          <a:xfrm>
            <a:off x="2338388" y="2828925"/>
            <a:ext cx="7562850" cy="1200150"/>
          </a:xfrm>
          <a:prstGeom prst="rect">
            <a:avLst/>
          </a:prstGeom>
          <a:noFill/>
          <a:ln>
            <a:noFill/>
            <a:miter lim="800000"/>
          </a:ln>
        </p:spPr>
      </p:pic>
    </p:spTree>
  </p:cSld>
  <p:clrMapOvr>
    <a:masterClrMapping/>
  </p:clrMapOvr>
  <p:transition>
    <p:random/>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6145" name="图片 6563849"/>
          <p:cNvPicPr>
            <a:picLocks noChangeAspect="1"/>
          </p:cNvPicPr>
          <p:nvPr/>
        </p:nvPicPr>
        <p:blipFill>
          <a:blip r:embed="rId2"/>
          <a:stretch>
            <a:fillRect/>
          </a:stretch>
        </p:blipFill>
        <p:spPr>
          <a:xfrm>
            <a:off x="349250" y="317500"/>
            <a:ext cx="2171700" cy="590550"/>
          </a:xfrm>
          <a:prstGeom prst="rect">
            <a:avLst/>
          </a:prstGeom>
          <a:noFill/>
          <a:ln>
            <a:noFill/>
            <a:miter lim="800000"/>
          </a:ln>
        </p:spPr>
      </p:pic>
      <p:graphicFrame>
        <p:nvGraphicFramePr>
          <p:cNvPr id="6146" name="表格 6563878"/>
          <p:cNvGraphicFramePr>
            <a:graphicFrameLocks noGrp="1"/>
          </p:cNvGraphicFramePr>
          <p:nvPr/>
        </p:nvGraphicFramePr>
        <p:xfrm>
          <a:off x="144462" y="1168400"/>
          <a:ext cx="11568113" cy="4791456"/>
        </p:xfrm>
        <a:graphic>
          <a:graphicData uri="http://schemas.openxmlformats.org/drawingml/2006/table">
            <a:tbl>
              <a:tblPr/>
              <a:tblGrid>
                <a:gridCol w="7667625"/>
                <a:gridCol w="3900488"/>
              </a:tblGrid>
              <a:tr h="603250">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黑体" pitchFamily="49" charset="-122"/>
                          <a:ea typeface="黑体" pitchFamily="49" charset="-122"/>
                        </a:rPr>
                        <a:t>学习目标</a:t>
                      </a:r>
                      <a:endParaRPr lang="zh-CN" altLang="en-US" sz="1800">
                        <a:solidFill>
                          <a:schemeClr val="tx1"/>
                        </a:solidFill>
                        <a:latin typeface="Arial" pitchFamily="34" charset="0"/>
                        <a:ea typeface="黑体" pitchFamily="49"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黑体" pitchFamily="49" charset="-122"/>
                          <a:ea typeface="黑体" pitchFamily="49" charset="-122"/>
                        </a:rPr>
                        <a:t>素养落实</a:t>
                      </a:r>
                      <a:endParaRPr lang="zh-CN" altLang="en-US" sz="1800">
                        <a:solidFill>
                          <a:schemeClr val="tx1"/>
                        </a:solidFill>
                        <a:latin typeface="Arial" pitchFamily="34" charset="0"/>
                        <a:ea typeface="黑体" pitchFamily="49"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4186238">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en-US" altLang="zh-CN" b="1">
                          <a:solidFill>
                            <a:schemeClr val="tx1"/>
                          </a:solidFill>
                          <a:latin typeface="Times New Roman" pitchFamily="18" charset="0"/>
                        </a:rPr>
                        <a:t>1.  </a:t>
                      </a:r>
                      <a:r>
                        <a:rPr lang="zh-CN" altLang="en-US" b="1">
                          <a:solidFill>
                            <a:schemeClr val="tx1"/>
                          </a:solidFill>
                          <a:latin typeface="Times New Roman" pitchFamily="18" charset="0"/>
                          <a:ea typeface="宋体" pitchFamily="2" charset="-122"/>
                        </a:rPr>
                        <a:t>阐明市场调节的局限性，分析仅依靠市场调节产生的不良后果，论证</a:t>
                      </a:r>
                      <a:r>
                        <a:rPr lang="zh-CN" altLang="en-US" b="1">
                          <a:solidFill>
                            <a:schemeClr val="tx1"/>
                          </a:solidFill>
                          <a:latin typeface="宋体" panose="02010600030101010101" pitchFamily="2" charset="-122"/>
                          <a:ea typeface="宋体" pitchFamily="2" charset="-122"/>
                        </a:rPr>
                        <a:t>“</a:t>
                      </a:r>
                      <a:r>
                        <a:rPr lang="zh-CN" altLang="en-US" b="1">
                          <a:solidFill>
                            <a:schemeClr val="tx1"/>
                          </a:solidFill>
                          <a:latin typeface="Times New Roman" pitchFamily="18" charset="0"/>
                          <a:ea typeface="宋体" pitchFamily="2" charset="-122"/>
                        </a:rPr>
                        <a:t>更好发挥政府作用的必要性</a:t>
                      </a:r>
                      <a:r>
                        <a:rPr lang="zh-CN" altLang="en-US" b="1">
                          <a:solidFill>
                            <a:schemeClr val="tx1"/>
                          </a:solidFill>
                          <a:latin typeface="宋体" panose="02010600030101010101" pitchFamily="2" charset="-122"/>
                          <a:ea typeface="宋体" pitchFamily="2" charset="-122"/>
                        </a:rPr>
                        <a:t>”</a:t>
                      </a:r>
                      <a:r>
                        <a:rPr lang="zh-CN" altLang="en-US" b="1">
                          <a:solidFill>
                            <a:schemeClr val="tx1"/>
                          </a:solidFill>
                          <a:latin typeface="Times New Roman" pitchFamily="18" charset="0"/>
                          <a:ea typeface="宋体" pitchFamily="2" charset="-122"/>
                        </a:rPr>
                        <a:t>。</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2.  </a:t>
                      </a:r>
                      <a:r>
                        <a:rPr lang="zh-CN" altLang="en-US" b="1">
                          <a:solidFill>
                            <a:schemeClr val="tx1"/>
                          </a:solidFill>
                          <a:latin typeface="Times New Roman" pitchFamily="18" charset="0"/>
                          <a:ea typeface="宋体" pitchFamily="2" charset="-122"/>
                        </a:rPr>
                        <a:t>分析社会主义市场经济体制的基本特征，体会社会主义市场经济体制的优越性。</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3.  </a:t>
                      </a:r>
                      <a:r>
                        <a:rPr lang="zh-CN" altLang="en-US" b="1">
                          <a:solidFill>
                            <a:schemeClr val="tx1"/>
                          </a:solidFill>
                          <a:latin typeface="Times New Roman" pitchFamily="18" charset="0"/>
                          <a:ea typeface="宋体" pitchFamily="2" charset="-122"/>
                        </a:rPr>
                        <a:t>分析政府的经济职能及其作用。</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4.  </a:t>
                      </a:r>
                      <a:r>
                        <a:rPr lang="zh-CN" altLang="en-US" b="1">
                          <a:solidFill>
                            <a:schemeClr val="tx1"/>
                          </a:solidFill>
                          <a:latin typeface="Times New Roman" pitchFamily="18" charset="0"/>
                          <a:ea typeface="宋体" pitchFamily="2" charset="-122"/>
                        </a:rPr>
                        <a:t>分析宏观调控的主要目标和手段。</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5.  </a:t>
                      </a:r>
                      <a:r>
                        <a:rPr lang="zh-CN" altLang="en-US" b="1">
                          <a:solidFill>
                            <a:schemeClr val="tx1"/>
                          </a:solidFill>
                          <a:latin typeface="Times New Roman" pitchFamily="18" charset="0"/>
                          <a:ea typeface="宋体" pitchFamily="2" charset="-122"/>
                        </a:rPr>
                        <a:t>识别财政政策和货币政策。</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6.  </a:t>
                      </a:r>
                      <a:r>
                        <a:rPr lang="zh-CN" altLang="en-US" b="1">
                          <a:solidFill>
                            <a:schemeClr val="tx1"/>
                          </a:solidFill>
                          <a:latin typeface="Times New Roman" pitchFamily="18" charset="0"/>
                          <a:ea typeface="宋体" pitchFamily="2" charset="-122"/>
                        </a:rPr>
                        <a:t>阐明政府与市场的关系</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en-US" altLang="zh-CN" b="1">
                          <a:solidFill>
                            <a:schemeClr val="tx1"/>
                          </a:solidFill>
                          <a:latin typeface="Times New Roman" pitchFamily="18" charset="0"/>
                        </a:rPr>
                        <a:t>1.  </a:t>
                      </a:r>
                      <a:r>
                        <a:rPr lang="zh-CN" altLang="en-US" b="1">
                          <a:solidFill>
                            <a:schemeClr val="tx1"/>
                          </a:solidFill>
                          <a:latin typeface="Times New Roman" pitchFamily="18" charset="0"/>
                          <a:ea typeface="宋体" pitchFamily="2" charset="-122"/>
                        </a:rPr>
                        <a:t>政治认同： 领会社会主义市场经济体制的优越性。</a:t>
                      </a:r>
                      <a:endParaRPr lang="zh-CN" altLang="en-US" sz="1000">
                        <a:solidFill>
                          <a:schemeClr val="tx1"/>
                        </a:solidFill>
                        <a:latin typeface="Times New Roman" pitchFamily="18" charset="0"/>
                        <a:ea typeface="宋体" pitchFamily="2" charset="-122"/>
                      </a:endParaRPr>
                    </a:p>
                    <a:p>
                      <a:pPr marL="0" lvl="0" indent="0" defTabSz="914400" eaLnBrk="0" hangingPunct="0">
                        <a:lnSpc>
                          <a:spcPct val="140000"/>
                        </a:lnSpc>
                        <a:buClrTx/>
                        <a:buFontTx/>
                        <a:tabLst>
                          <a:tab pos="5829300"/>
                        </a:tabLst>
                      </a:pPr>
                      <a:r>
                        <a:rPr lang="en-US" altLang="zh-CN" b="1">
                          <a:solidFill>
                            <a:schemeClr val="tx1"/>
                          </a:solidFill>
                          <a:latin typeface="Times New Roman" pitchFamily="18" charset="0"/>
                        </a:rPr>
                        <a:t>2.  </a:t>
                      </a:r>
                      <a:r>
                        <a:rPr lang="zh-CN" altLang="en-US" b="1">
                          <a:solidFill>
                            <a:schemeClr val="tx1"/>
                          </a:solidFill>
                          <a:latin typeface="Times New Roman" pitchFamily="18" charset="0"/>
                          <a:ea typeface="宋体" pitchFamily="2" charset="-122"/>
                        </a:rPr>
                        <a:t>科学精神： 理性分析各类经济现象，科学认识政府与市场的关系</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Tree>
  </p:cSld>
  <p:clrMapOvr>
    <a:masterClrMapping/>
  </p:clrMapOvr>
  <p:transition>
    <p:random/>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3793" name="Rectangle 9"/>
          <p:cNvSpPr/>
          <p:nvPr/>
        </p:nvSpPr>
        <p:spPr>
          <a:xfrm>
            <a:off x="0" y="0"/>
            <a:ext cx="12241213" cy="6858000"/>
          </a:xfrm>
          <a:prstGeom prst="rect">
            <a:avLst/>
          </a:prstGeom>
          <a:solidFill>
            <a:srgbClr val="F26200"/>
          </a:solid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endParaRPr lang="zh-CN" altLang="en-US">
              <a:latin typeface="Times New Roman" pitchFamily="18" charset="0"/>
              <a:ea typeface="宋体" pitchFamily="2" charset="-122"/>
            </a:endParaRPr>
          </a:p>
        </p:txBody>
      </p:sp>
      <p:pic>
        <p:nvPicPr>
          <p:cNvPr id="33794" name="Picture 7"/>
          <p:cNvPicPr>
            <a:picLocks noChangeAspect="1"/>
          </p:cNvPicPr>
          <p:nvPr/>
        </p:nvPicPr>
        <p:blipFill>
          <a:blip r:embed="rId2"/>
          <a:stretch>
            <a:fillRect/>
          </a:stretch>
        </p:blipFill>
        <p:spPr>
          <a:xfrm>
            <a:off x="2260600" y="1573213"/>
            <a:ext cx="7937500" cy="2143125"/>
          </a:xfrm>
          <a:prstGeom prst="rect">
            <a:avLst/>
          </a:prstGeom>
          <a:noFill/>
          <a:ln>
            <a:noFill/>
            <a:miter lim="800000"/>
          </a:ln>
        </p:spPr>
      </p:pic>
      <p:sp>
        <p:nvSpPr>
          <p:cNvPr id="33795" name="Rectangle 8"/>
          <p:cNvSpPr/>
          <p:nvPr/>
        </p:nvSpPr>
        <p:spPr>
          <a:xfrm>
            <a:off x="2378075" y="3908425"/>
            <a:ext cx="7504113" cy="457200"/>
          </a:xfrm>
          <a:prstGeom prst="rect">
            <a:avLst/>
          </a:prstGeom>
          <a:noFill/>
          <a:ln>
            <a:noFill/>
            <a:miter lim="800000"/>
          </a:ln>
        </p:spPr>
        <p:txBody>
          <a:bodyPr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eaLnBrk="0" hangingPunct="0"/>
            <a:r>
              <a:rPr lang="en-US" altLang="zh-CN">
                <a:solidFill>
                  <a:srgbClr val="FFFFFF"/>
                </a:solidFill>
                <a:latin typeface="宋体" panose="02010600030101010101" pitchFamily="2" charset="-122"/>
              </a:rPr>
              <a:t>Thank you for watching</a:t>
            </a:r>
            <a:r>
              <a:rPr lang="en-US" altLang="zh-CN" b="1">
                <a:solidFill>
                  <a:srgbClr val="FFFFFF"/>
                </a:solidFill>
                <a:latin typeface="宋体" panose="02010600030101010101" pitchFamily="2" charset="-122"/>
              </a:rPr>
              <a:t> </a:t>
            </a:r>
            <a:endParaRPr lang="en-US" altLang="zh-CN" b="1">
              <a:solidFill>
                <a:srgbClr val="FFFFFF"/>
              </a:solidFill>
              <a:latin typeface="宋体" panose="02010600030101010101" pitchFamily="2" charset="-122"/>
            </a:endParaRPr>
          </a:p>
        </p:txBody>
      </p:sp>
      <p:pic>
        <p:nvPicPr>
          <p:cNvPr id="33796" name="New picture"/>
          <p:cNvPicPr/>
          <p:nvPr/>
        </p:nvPicPr>
        <p:blipFill>
          <a:blip r:embed="rId3"/>
          <a:stretch>
            <a:fillRect/>
          </a:stretch>
        </p:blipFill>
        <p:spPr>
          <a:xfrm>
            <a:off x="10210800" y="10325100"/>
            <a:ext cx="330200" cy="241300"/>
          </a:xfrm>
          <a:prstGeom prst="cube">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1000" fill="hold"/>
                                        <p:tgtEl>
                                          <p:spTgt spid="33794"/>
                                        </p:tgtEl>
                                      </p:cBhvr>
                                    </p:animEffect>
                                    <p:anim calcmode="lin" valueType="num">
                                      <p:cBhvr>
                                        <p:cTn id="8" dur="1000" fill="hold"/>
                                        <p:tgtEl>
                                          <p:spTgt spid="33794"/>
                                        </p:tgtEl>
                                        <p:attrNameLst>
                                          <p:attrName>ppt_x</p:attrName>
                                        </p:attrNameLst>
                                      </p:cBhvr>
                                      <p:tavLst>
                                        <p:tav tm="0">
                                          <p:val>
                                            <p:strVal val="#ppt_x"/>
                                          </p:val>
                                        </p:tav>
                                        <p:tav tm="100000">
                                          <p:val>
                                            <p:strVal val="#ppt_x"/>
                                          </p:val>
                                        </p:tav>
                                      </p:tavLst>
                                    </p:anim>
                                    <p:anim calcmode="lin" valueType="num">
                                      <p:cBhvr>
                                        <p:cTn id="9" dur="900" decel="100000" fill="hold"/>
                                        <p:tgtEl>
                                          <p:spTgt spid="3379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3794"/>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3795"/>
                                        </p:tgtEl>
                                        <p:attrNameLst>
                                          <p:attrName>style.visibility</p:attrName>
                                        </p:attrNameLst>
                                      </p:cBhvr>
                                      <p:to>
                                        <p:strVal val="visible"/>
                                      </p:to>
                                    </p:set>
                                    <p:animEffect transition="in" filter="fade">
                                      <p:cBhvr>
                                        <p:cTn id="13" dur="1000" fill="hold"/>
                                        <p:tgtEl>
                                          <p:spTgt spid="33795"/>
                                        </p:tgtEl>
                                      </p:cBhvr>
                                    </p:animEffect>
                                    <p:anim calcmode="lin" valueType="num">
                                      <p:cBhvr>
                                        <p:cTn id="14" dur="1000" fill="hold"/>
                                        <p:tgtEl>
                                          <p:spTgt spid="33795"/>
                                        </p:tgtEl>
                                        <p:attrNameLst>
                                          <p:attrName>ppt_x</p:attrName>
                                        </p:attrNameLst>
                                      </p:cBhvr>
                                      <p:tavLst>
                                        <p:tav tm="0">
                                          <p:val>
                                            <p:strVal val="#ppt_x"/>
                                          </p:val>
                                        </p:tav>
                                        <p:tav tm="100000">
                                          <p:val>
                                            <p:strVal val="#ppt_x"/>
                                          </p:val>
                                        </p:tav>
                                      </p:tavLst>
                                    </p:anim>
                                    <p:anim calcmode="lin" valueType="num">
                                      <p:cBhvr>
                                        <p:cTn id="15" dur="900" decel="100000" fill="hold"/>
                                        <p:tgtEl>
                                          <p:spTgt spid="3379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37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7169" name="Group 7"/>
          <p:cNvGrpSpPr/>
          <p:nvPr/>
        </p:nvGrpSpPr>
        <p:grpSpPr>
          <a:xfrm>
            <a:off x="2662238" y="2876550"/>
            <a:ext cx="6986587" cy="1489075"/>
            <a:chOff x="1678" y="1678"/>
            <a:chExt cx="4400" cy="938"/>
          </a:xfrm>
        </p:grpSpPr>
        <p:graphicFrame>
          <p:nvGraphicFramePr>
            <p:cNvPr id="7170" name="Object 4"/>
            <p:cNvGraphicFramePr>
              <a:graphicFrameLocks noChangeAspect="1"/>
            </p:cNvGraphicFramePr>
            <p:nvPr/>
          </p:nvGraphicFramePr>
          <p:xfrm>
            <a:off x="1678" y="1754"/>
            <a:ext cx="4400" cy="862"/>
          </p:xfrm>
          <a:graphic>
            <a:graphicData uri="http://schemas.openxmlformats.org/presentationml/2006/ole">
              <mc:AlternateContent>
                <mc:Choice xmlns:v="urn:schemas-microsoft-com:vml" Requires="v">
                  <p:oleObj spid="_x0000_s1038" r:id="rId2" imgW="6986588" imgH="1368425" progId="Word.Document.8">
                    <p:embed/>
                  </p:oleObj>
                </mc:Choice>
                <mc:Fallback>
                  <p:oleObj r:id="rId2" imgW="6986588" imgH="1368425" progId="Word.Document.8">
                    <p:embed/>
                    <p:pic>
                      <p:nvPicPr>
                        <p:cNvPr id="0" name="OLE substitute image"/>
                        <p:cNvPicPr/>
                        <p:nvPr/>
                      </p:nvPicPr>
                      <p:blipFill>
                        <a:blip r:embed="rId3"/>
                        <a:stretch>
                          <a:fillRect/>
                        </a:stretch>
                      </p:blipFill>
                      <p:spPr>
                        <a:xfrm>
                          <a:off x="1678" y="1754"/>
                          <a:ext cx="4400" cy="862"/>
                        </a:xfrm>
                        <a:prstGeom prst="rect">
                          <a:avLst/>
                        </a:prstGeom>
                        <a:noFill/>
                        <a:ln w="38100">
                          <a:noFill/>
                          <a:miter lim="800000"/>
                        </a:ln>
                      </p:spPr>
                    </p:pic>
                  </p:oleObj>
                </mc:Fallback>
              </mc:AlternateContent>
            </a:graphicData>
          </a:graphic>
        </p:graphicFrame>
        <p:sp>
          <p:nvSpPr>
            <p:cNvPr id="7171" name="Text Box 5"/>
            <p:cNvSpPr/>
            <p:nvPr/>
          </p:nvSpPr>
          <p:spPr>
            <a:xfrm>
              <a:off x="1724" y="1678"/>
              <a:ext cx="2486" cy="346"/>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r>
                <a:rPr lang="zh-CN" altLang="en-US" sz="3000" b="1">
                  <a:solidFill>
                    <a:srgbClr val="CC0000"/>
                  </a:solidFill>
                  <a:latin typeface="Arial" pitchFamily="34" charset="0"/>
                  <a:ea typeface="宋体" pitchFamily="2" charset="-122"/>
                </a:rPr>
                <a:t>提炼主干 </a:t>
              </a:r>
              <a:endParaRPr lang="zh-CN" altLang="en-US" sz="3000" b="1">
                <a:solidFill>
                  <a:srgbClr val="CC0000"/>
                </a:solidFill>
                <a:latin typeface="Arial" pitchFamily="34" charset="0"/>
                <a:ea typeface="宋体" pitchFamily="2" charset="-122"/>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with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checkerboard(across)">
                                      <p:cBhvr>
                                        <p:cTn id="7" dur="500" fill="hold"/>
                                        <p:tgtEl>
                                          <p:spTgt spid="7169"/>
                                        </p:tgtEl>
                                      </p:cBhvr>
                                    </p:animEffect>
                                  </p:childTnLst>
                                  <p:subTnLst>
                                    <p:audio>
                                      <p:cMediaNode>
                                        <p:cTn display="0" masterRel="sameClick">
                                          <p:stCondLst>
                                            <p:cond evt="begin" delay="0">
                                              <p:tn val="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193" name="文本占位符 6792193"/>
          <p:cNvSpPr>
            <a:spLocks noGrp="1"/>
          </p:cNvSpPr>
          <p:nvPr>
            <p:ph type="body" idx="1"/>
          </p:nvPr>
        </p:nvSpPr>
        <p:spPr>
          <a:xfrm>
            <a:off x="190500" y="550863"/>
            <a:ext cx="11798300" cy="6032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t>一、 社会主义市场经济体制的基本特征</a:t>
            </a:r>
            <a:endParaRPr lang="zh-CN" altLang="en-US">
              <a:ea typeface="Times New Roman" panose="02020603050405020304" pitchFamily="18" charset="0"/>
            </a:endParaRPr>
          </a:p>
        </p:txBody>
      </p:sp>
      <p:graphicFrame>
        <p:nvGraphicFramePr>
          <p:cNvPr id="8194" name="表格 6792245"/>
          <p:cNvGraphicFramePr>
            <a:graphicFrameLocks noGrp="1"/>
          </p:cNvGraphicFramePr>
          <p:nvPr/>
        </p:nvGraphicFramePr>
        <p:xfrm>
          <a:off x="215900" y="1270000"/>
          <a:ext cx="11712574" cy="4042092"/>
        </p:xfrm>
        <a:graphic>
          <a:graphicData uri="http://schemas.openxmlformats.org/drawingml/2006/table">
            <a:tbl>
              <a:tblPr/>
              <a:tblGrid>
                <a:gridCol w="1103312"/>
                <a:gridCol w="10609262"/>
              </a:tblGrid>
              <a:tr h="1114425">
                <a:tc rowSpan="5">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基本</a:t>
                      </a:r>
                      <a:endParaRPr lang="zh-CN" altLang="en-US" sz="1000">
                        <a:solidFill>
                          <a:schemeClr val="tx1"/>
                        </a:solidFill>
                        <a:latin typeface="Times New Roman" pitchFamily="18" charset="0"/>
                        <a:ea typeface="宋体" pitchFamily="2" charset="-122"/>
                      </a:endParaRPr>
                    </a:p>
                    <a:p>
                      <a:pPr marL="0" lvl="0" indent="0" algn="ctr" defTabSz="914400" eaLnBrk="0" hangingPunct="0">
                        <a:lnSpc>
                          <a:spcPct val="140000"/>
                        </a:lnSpc>
                        <a:buClrTx/>
                        <a:buFontTx/>
                        <a:tabLst>
                          <a:tab pos="5829300"/>
                        </a:tabLst>
                      </a:pPr>
                      <a:r>
                        <a:rPr lang="zh-CN" altLang="en-US" b="1">
                          <a:solidFill>
                            <a:schemeClr val="tx1"/>
                          </a:solidFill>
                          <a:latin typeface="Times New Roman" pitchFamily="18" charset="0"/>
                          <a:ea typeface="宋体" pitchFamily="2" charset="-122"/>
                        </a:rPr>
                        <a:t>特征</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最大优势：我国是共产党领导的社会主义国家，</a:t>
                      </a:r>
                      <a:r>
                        <a:rPr lang="en-US" altLang="zh-CN" b="1">
                          <a:solidFill>
                            <a:schemeClr val="tx1"/>
                          </a:solidFill>
                          <a:latin typeface="Times New Roman" pitchFamily="18" charset="0"/>
                          <a:ea typeface="楷体_GB2312" pitchFamily="49" charset="-122"/>
                        </a:rPr>
                        <a:t>____________</a:t>
                      </a:r>
                      <a:r>
                        <a:rPr lang="zh-CN" altLang="en-US" b="1">
                          <a:solidFill>
                            <a:schemeClr val="tx1"/>
                          </a:solidFill>
                          <a:latin typeface="Times New Roman" pitchFamily="18" charset="0"/>
                          <a:ea typeface="宋体" pitchFamily="2" charset="-122"/>
                        </a:rPr>
                        <a:t>是中国特色社会主义最本质的特征和中国特色社会主义制度的最大优势</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603250">
                <a:tc vMerge="1">
                  <a:txBody>
                    <a:bodyPr vert="horz" wrap="square"/>
                    <a:lstStyle/>
                    <a:p/>
                  </a:txBody>
                  <a:tcPr>
                    <a:lnL w="12700">
                      <a:solidFill>
                        <a:prstClr val="black"/>
                      </a:solidFill>
                      <a:miter lim="800000"/>
                    </a:lnL>
                    <a:lnR w="12700">
                      <a:solidFill>
                        <a:prstClr val="black"/>
                      </a:solidFill>
                      <a:miter lim="800000"/>
                    </a:lnR>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重要特征：坚持党的领导，发挥党总揽全局、协调各方的</a:t>
                      </a:r>
                      <a:r>
                        <a:rPr lang="en-US" altLang="zh-CN" b="1">
                          <a:solidFill>
                            <a:schemeClr val="tx1"/>
                          </a:solidFill>
                          <a:latin typeface="Times New Roman" pitchFamily="18" charset="0"/>
                        </a:rPr>
                        <a:t>____________</a:t>
                      </a:r>
                      <a:r>
                        <a:rPr lang="zh-CN" altLang="en-US" b="1">
                          <a:solidFill>
                            <a:schemeClr val="tx1"/>
                          </a:solidFill>
                          <a:latin typeface="Times New Roman" pitchFamily="18" charset="0"/>
                          <a:ea typeface="宋体" pitchFamily="2" charset="-122"/>
                        </a:rPr>
                        <a:t>作用 </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116012">
                <a:tc vMerge="1">
                  <a:txBody>
                    <a:bodyPr vert="horz" wrap="square"/>
                    <a:lstStyle/>
                    <a:p/>
                  </a:txBody>
                  <a:tcPr>
                    <a:lnL w="12700">
                      <a:solidFill>
                        <a:prstClr val="black"/>
                      </a:solidFill>
                      <a:miter lim="800000"/>
                    </a:lnL>
                    <a:lnR w="12700">
                      <a:solidFill>
                        <a:prstClr val="black"/>
                      </a:solidFill>
                      <a:miter lim="800000"/>
                    </a:lnR>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显著优势：把社会主义制度和市场经济有机结合起来，既能发挥市场经济的长处，又能发挥我国社会主义制度的显著优势</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603250">
                <a:tc vMerge="1">
                  <a:txBody>
                    <a:bodyPr vert="horz" wrap="square"/>
                    <a:lstStyle/>
                    <a:p/>
                  </a:txBody>
                  <a:tcPr>
                    <a:lnL w="12700">
                      <a:solidFill>
                        <a:prstClr val="black"/>
                      </a:solidFill>
                      <a:miter lim="800000"/>
                    </a:lnL>
                    <a:lnR w="12700">
                      <a:solidFill>
                        <a:prstClr val="black"/>
                      </a:solidFill>
                      <a:miter lim="800000"/>
                    </a:lnR>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根本目标：促进全体人民实现</a:t>
                      </a:r>
                      <a:r>
                        <a:rPr lang="en-US" altLang="zh-CN" b="1">
                          <a:solidFill>
                            <a:schemeClr val="tx1"/>
                          </a:solidFill>
                          <a:latin typeface="Times New Roman" pitchFamily="18" charset="0"/>
                          <a:ea typeface="楷体_GB2312" pitchFamily="49" charset="-122"/>
                        </a:rPr>
                        <a:t>____________</a:t>
                      </a:r>
                      <a:endParaRPr lang="en-US" altLang="zh-CN" sz="1800">
                        <a:solidFill>
                          <a:schemeClr val="tx1"/>
                        </a:solidFill>
                        <a:latin typeface="Arial" pitchFamily="34"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603250">
                <a:tc vMerge="1">
                  <a:txBody>
                    <a:bodyPr vert="horz" wrap="square"/>
                    <a:lstStyle/>
                    <a:p/>
                  </a:txBody>
                  <a:tcPr>
                    <a:lnL w="12700">
                      <a:solidFill>
                        <a:prstClr val="black"/>
                      </a:solidFill>
                      <a:miter lim="800000"/>
                    </a:lnL>
                    <a:lnR w="12700">
                      <a:solidFill>
                        <a:prstClr val="black"/>
                      </a:solidFill>
                      <a:miter lim="800000"/>
                    </a:lnR>
                    <a:lnB w="12700">
                      <a:miter lim="800000"/>
                    </a:lnB>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lnSpc>
                          <a:spcPct val="140000"/>
                        </a:lnSpc>
                        <a:buClrTx/>
                        <a:buFontTx/>
                        <a:tabLst>
                          <a:tab pos="5829300"/>
                        </a:tabLst>
                      </a:pPr>
                      <a:r>
                        <a:rPr lang="zh-CN" altLang="en-US" b="1">
                          <a:solidFill>
                            <a:schemeClr val="tx1"/>
                          </a:solidFill>
                          <a:latin typeface="Times New Roman" pitchFamily="18" charset="0"/>
                          <a:ea typeface="宋体" pitchFamily="2" charset="-122"/>
                        </a:rPr>
                        <a:t>内在要求：科学的</a:t>
                      </a:r>
                      <a:r>
                        <a:rPr lang="en-US" altLang="zh-CN" b="1">
                          <a:solidFill>
                            <a:schemeClr val="tx1"/>
                          </a:solidFill>
                          <a:latin typeface="Times New Roman" pitchFamily="18" charset="0"/>
                          <a:ea typeface="楷体_GB2312" pitchFamily="49" charset="-122"/>
                        </a:rPr>
                        <a:t>____________</a:t>
                      </a:r>
                      <a:r>
                        <a:rPr lang="zh-CN" altLang="en-US" b="1">
                          <a:solidFill>
                            <a:schemeClr val="tx1"/>
                          </a:solidFill>
                          <a:latin typeface="Times New Roman" pitchFamily="18" charset="0"/>
                          <a:ea typeface="宋体" pitchFamily="2" charset="-122"/>
                        </a:rPr>
                        <a:t>、有效的</a:t>
                      </a:r>
                      <a:r>
                        <a:rPr lang="en-US" altLang="zh-CN" b="1">
                          <a:solidFill>
                            <a:schemeClr val="tx1"/>
                          </a:solidFill>
                          <a:latin typeface="Times New Roman" pitchFamily="18" charset="0"/>
                        </a:rPr>
                        <a:t>____________ </a:t>
                      </a:r>
                      <a:endParaRPr lang="en-US" altLang="zh-CN" sz="1800">
                        <a:solidFill>
                          <a:schemeClr val="tx1"/>
                        </a:solidFill>
                        <a:latin typeface="Arial" pitchFamily="34"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
        <p:nvSpPr>
          <p:cNvPr id="8210" name="矩形 6792247"/>
          <p:cNvSpPr/>
          <p:nvPr/>
        </p:nvSpPr>
        <p:spPr>
          <a:xfrm>
            <a:off x="8039100" y="1387475"/>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党的领导</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8211" name="矩形 6792248"/>
          <p:cNvSpPr/>
          <p:nvPr/>
        </p:nvSpPr>
        <p:spPr>
          <a:xfrm>
            <a:off x="9263063" y="2492375"/>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领导核心</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8212" name="矩形 6792249"/>
          <p:cNvSpPr/>
          <p:nvPr/>
        </p:nvSpPr>
        <p:spPr>
          <a:xfrm>
            <a:off x="5519738" y="4195763"/>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共同富裕</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8213" name="矩形 6792250"/>
          <p:cNvSpPr/>
          <p:nvPr/>
        </p:nvSpPr>
        <p:spPr>
          <a:xfrm>
            <a:off x="4078288" y="4797425"/>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宏观调控</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8214" name="矩形 6792251"/>
          <p:cNvSpPr/>
          <p:nvPr/>
        </p:nvSpPr>
        <p:spPr>
          <a:xfrm>
            <a:off x="7104063" y="4797425"/>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政府治理</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10"/>
                                        </p:tgtEl>
                                        <p:attrNameLst>
                                          <p:attrName>style.visibility</p:attrName>
                                        </p:attrNameLst>
                                      </p:cBhvr>
                                      <p:to>
                                        <p:strVal val="visible"/>
                                      </p:to>
                                    </p:set>
                                    <p:animEffect transition="in" filter="blinds(horizontal)">
                                      <p:cBhvr>
                                        <p:cTn id="7" dur="500" fill="hold"/>
                                        <p:tgtEl>
                                          <p:spTgt spid="82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11"/>
                                        </p:tgtEl>
                                        <p:attrNameLst>
                                          <p:attrName>style.visibility</p:attrName>
                                        </p:attrNameLst>
                                      </p:cBhvr>
                                      <p:to>
                                        <p:strVal val="visible"/>
                                      </p:to>
                                    </p:set>
                                    <p:animEffect transition="in" filter="blinds(horizontal)">
                                      <p:cBhvr>
                                        <p:cTn id="12" dur="500" fill="hold"/>
                                        <p:tgtEl>
                                          <p:spTgt spid="82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12"/>
                                        </p:tgtEl>
                                        <p:attrNameLst>
                                          <p:attrName>style.visibility</p:attrName>
                                        </p:attrNameLst>
                                      </p:cBhvr>
                                      <p:to>
                                        <p:strVal val="visible"/>
                                      </p:to>
                                    </p:set>
                                    <p:animEffect transition="in" filter="blinds(horizontal)">
                                      <p:cBhvr>
                                        <p:cTn id="17" dur="500" fill="hold"/>
                                        <p:tgtEl>
                                          <p:spTgt spid="82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13"/>
                                        </p:tgtEl>
                                        <p:attrNameLst>
                                          <p:attrName>style.visibility</p:attrName>
                                        </p:attrNameLst>
                                      </p:cBhvr>
                                      <p:to>
                                        <p:strVal val="visible"/>
                                      </p:to>
                                    </p:set>
                                    <p:animEffect transition="in" filter="blinds(horizontal)">
                                      <p:cBhvr>
                                        <p:cTn id="22" dur="500" fill="hold"/>
                                        <p:tgtEl>
                                          <p:spTgt spid="82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14"/>
                                        </p:tgtEl>
                                        <p:attrNameLst>
                                          <p:attrName>style.visibility</p:attrName>
                                        </p:attrNameLst>
                                      </p:cBhvr>
                                      <p:to>
                                        <p:strVal val="visible"/>
                                      </p:to>
                                    </p:set>
                                    <p:animEffect transition="in" filter="blinds(horizontal)">
                                      <p:cBhvr>
                                        <p:cTn id="27" dur="500" fill="hold"/>
                                        <p:tgtEl>
                                          <p:spTgt spid="8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0" grpId="0"/>
      <p:bldP spid="8211" grpId="0"/>
      <p:bldP spid="8212" grpId="0"/>
      <p:bldP spid="8213" grpId="0"/>
      <p:bldP spid="8214"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217" name="文本占位符 6817793"/>
          <p:cNvSpPr/>
          <p:nvPr>
            <p:ph type="body" idx="1"/>
          </p:nvPr>
        </p:nvSpPr>
        <p:spPr>
          <a:xfrm>
            <a:off x="263525" y="1736725"/>
            <a:ext cx="11718925" cy="2733675"/>
          </a:xfrm>
          <a:prstGeom prst="rect">
            <a:avLst/>
          </a:prstGeom>
          <a:noFill/>
          <a:ln w="12700">
            <a:solidFill>
              <a:schemeClr val="tx1"/>
            </a:solidFill>
            <a:prstDash val="dash"/>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ea typeface="楷体_GB2312" pitchFamily="49" charset="-122"/>
              </a:rPr>
              <a:t>请辨析：坚持党的领导，发挥党总揽全局、协调各方的领导核心作用，是社会主义市场经济的根基。</a:t>
            </a:r>
            <a:endParaRPr lang="zh-CN" altLang="en-US">
              <a:solidFill>
                <a:srgbClr val="0000FF"/>
              </a:solidFill>
              <a:latin typeface="黑体" pitchFamily="49" charset="-122"/>
              <a:ea typeface="黑体" pitchFamily="49" charset="-122"/>
            </a:endParaRPr>
          </a:p>
          <a:p>
            <a:pPr marL="0" lvl="0" indent="717550"/>
            <a:r>
              <a:rPr lang="zh-CN" altLang="en-US">
                <a:solidFill>
                  <a:srgbClr val="0000FF"/>
                </a:solidFill>
                <a:latin typeface="黑体" pitchFamily="49" charset="-122"/>
                <a:ea typeface="黑体" pitchFamily="49" charset="-122"/>
              </a:rPr>
              <a:t>提示：</a:t>
            </a:r>
            <a:r>
              <a:rPr lang="zh-CN" altLang="en-US">
                <a:ea typeface="楷体_GB2312" pitchFamily="49" charset="-122"/>
              </a:rPr>
              <a:t>该观点错误。公有制为主体、多种所有制经济共同发展是社会主义市场经济的根基。坚持党的领导，发挥党总揽全局、协调各方的领导核心作用，是我国社会主义市场经济体制的一个重要特征。</a:t>
            </a:r>
            <a:endParaRPr lang="zh-CN" altLang="en-US">
              <a:ea typeface="楷体_GB2312" pitchFamily="49" charset="-122"/>
            </a:endParaRPr>
          </a:p>
        </p:txBody>
      </p:sp>
      <p:pic>
        <p:nvPicPr>
          <p:cNvPr id="9218" name="图片 6817794"/>
          <p:cNvPicPr>
            <a:picLocks noChangeAspect="1"/>
          </p:cNvPicPr>
          <p:nvPr/>
        </p:nvPicPr>
        <p:blipFill>
          <a:blip r:embed="rId2"/>
          <a:stretch>
            <a:fillRect/>
          </a:stretch>
        </p:blipFill>
        <p:spPr>
          <a:xfrm>
            <a:off x="576263" y="1557338"/>
            <a:ext cx="1590675" cy="323850"/>
          </a:xfrm>
          <a:prstGeom prst="rect">
            <a:avLst/>
          </a:prstGeom>
          <a:noFill/>
          <a:ln>
            <a:noFill/>
            <a:miter lim="800000"/>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7">
                                            <p:txEl>
                                              <p:pRg st="1" end="1"/>
                                            </p:txEl>
                                          </p:spTgt>
                                        </p:tgtEl>
                                        <p:attrNameLst>
                                          <p:attrName>style.visibility</p:attrName>
                                        </p:attrNameLst>
                                      </p:cBhvr>
                                      <p:to>
                                        <p:strVal val="visible"/>
                                      </p:to>
                                    </p:set>
                                    <p:animEffect transition="in" filter="blinds(horizontal)">
                                      <p:cBhvr>
                                        <p:cTn id="7" dur="500" fill="hold"/>
                                        <p:tgtEl>
                                          <p:spTgt spid="92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1" name="文本占位符 6815745"/>
          <p:cNvSpPr>
            <a:spLocks noGrp="1"/>
          </p:cNvSpPr>
          <p:nvPr>
            <p:ph type="body" idx="1"/>
          </p:nvPr>
        </p:nvSpPr>
        <p:spPr>
          <a:xfrm>
            <a:off x="190500" y="188913"/>
            <a:ext cx="11798300" cy="118745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r>
              <a:rPr lang="zh-CN" altLang="en-US"/>
              <a:t>二、 我国政府的经济职能</a:t>
            </a:r>
            <a:endParaRPr lang="zh-CN" altLang="en-US">
              <a:ea typeface="黑体" pitchFamily="49" charset="-122"/>
            </a:endParaRPr>
          </a:p>
          <a:p>
            <a:pPr marL="0" lvl="0" indent="717550"/>
            <a:r>
              <a:rPr lang="en-US" altLang="zh-CN">
                <a:ea typeface="黑体" pitchFamily="49" charset="-122"/>
              </a:rPr>
              <a:t>1. </a:t>
            </a:r>
            <a:r>
              <a:rPr lang="zh-CN" altLang="en-US">
                <a:latin typeface="黑体" pitchFamily="49" charset="-122"/>
                <a:ea typeface="黑体" pitchFamily="49" charset="-122"/>
              </a:rPr>
              <a:t>政府的经济职能和作用</a:t>
            </a:r>
            <a:endParaRPr lang="zh-CN" altLang="en-US">
              <a:latin typeface="黑体" pitchFamily="49" charset="-122"/>
              <a:ea typeface="黑体" pitchFamily="49" charset="-122"/>
            </a:endParaRPr>
          </a:p>
        </p:txBody>
      </p:sp>
      <p:graphicFrame>
        <p:nvGraphicFramePr>
          <p:cNvPr id="10242" name="表格 6815833"/>
          <p:cNvGraphicFramePr>
            <a:graphicFrameLocks noGrp="1"/>
          </p:cNvGraphicFramePr>
          <p:nvPr/>
        </p:nvGraphicFramePr>
        <p:xfrm>
          <a:off x="214312" y="1516062"/>
          <a:ext cx="11785600" cy="4665344"/>
        </p:xfrm>
        <a:graphic>
          <a:graphicData uri="http://schemas.openxmlformats.org/drawingml/2006/table">
            <a:tbl>
              <a:tblPr/>
              <a:tblGrid>
                <a:gridCol w="5892800"/>
                <a:gridCol w="5892800"/>
              </a:tblGrid>
              <a:tr h="457200">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经济职能</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algn="ctr" defTabSz="914400">
                        <a:buClrTx/>
                        <a:buFontTx/>
                        <a:tabLst>
                          <a:tab pos="5829300"/>
                        </a:tabLst>
                      </a:pPr>
                      <a:r>
                        <a:rPr lang="zh-CN" altLang="en-US" b="1">
                          <a:solidFill>
                            <a:schemeClr val="tx1"/>
                          </a:solidFill>
                          <a:latin typeface="Times New Roman" pitchFamily="18" charset="0"/>
                          <a:ea typeface="宋体" pitchFamily="2" charset="-122"/>
                        </a:rPr>
                        <a:t>作用</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82232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实施国家重大发展战略和中长期经济社会</a:t>
                      </a:r>
                      <a:r>
                        <a:rPr lang="en-US" altLang="zh-CN" b="1">
                          <a:solidFill>
                            <a:schemeClr val="tx1"/>
                          </a:solidFill>
                          <a:latin typeface="Times New Roman" pitchFamily="18" charset="0"/>
                        </a:rPr>
                        <a:t>____________</a:t>
                      </a:r>
                      <a:r>
                        <a:rPr lang="zh-CN" altLang="en-US" b="1">
                          <a:solidFill>
                            <a:schemeClr val="tx1"/>
                          </a:solidFill>
                          <a:latin typeface="Times New Roman" pitchFamily="18" charset="0"/>
                          <a:ea typeface="宋体" pitchFamily="2" charset="-122"/>
                        </a:rPr>
                        <a:t>制度 </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实现经济社会发展目标</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457200">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实施</a:t>
                      </a:r>
                      <a:r>
                        <a:rPr lang="en-US" altLang="zh-CN" b="1">
                          <a:solidFill>
                            <a:schemeClr val="tx1"/>
                          </a:solidFill>
                          <a:latin typeface="Times New Roman" pitchFamily="18" charset="0"/>
                          <a:ea typeface="楷体_GB2312" pitchFamily="49" charset="-122"/>
                        </a:rPr>
                        <a:t>__________________</a:t>
                      </a:r>
                      <a:endParaRPr lang="en-US" altLang="zh-CN" sz="1800">
                        <a:solidFill>
                          <a:schemeClr val="tx1"/>
                        </a:solidFill>
                        <a:latin typeface="Arial" pitchFamily="34"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保持宏观经济稳定</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823912">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实施</a:t>
                      </a:r>
                      <a:r>
                        <a:rPr lang="en-US" altLang="zh-CN" b="1">
                          <a:solidFill>
                            <a:schemeClr val="tx1"/>
                          </a:solidFill>
                          <a:latin typeface="Times New Roman" pitchFamily="18" charset="0"/>
                        </a:rPr>
                        <a:t>____________</a:t>
                      </a:r>
                      <a:endParaRPr lang="en-US" altLang="zh-CN"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促进</a:t>
                      </a:r>
                      <a:r>
                        <a:rPr lang="en-US" altLang="zh-CN" b="1">
                          <a:solidFill>
                            <a:schemeClr val="tx1"/>
                          </a:solidFill>
                          <a:latin typeface="Times New Roman" pitchFamily="18" charset="0"/>
                        </a:rPr>
                        <a:t>____________</a:t>
                      </a:r>
                      <a:r>
                        <a:rPr lang="zh-CN" altLang="en-US" b="1">
                          <a:solidFill>
                            <a:schemeClr val="tx1"/>
                          </a:solidFill>
                          <a:latin typeface="Times New Roman" pitchFamily="18" charset="0"/>
                          <a:ea typeface="宋体" pitchFamily="2" charset="-122"/>
                        </a:rPr>
                        <a:t>不断优化升级，增强国民经济竞争力 </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457200">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实施区域政策和</a:t>
                      </a:r>
                      <a:r>
                        <a:rPr lang="en-US" altLang="zh-CN" b="1">
                          <a:solidFill>
                            <a:schemeClr val="tx1"/>
                          </a:solidFill>
                          <a:latin typeface="Times New Roman" pitchFamily="18" charset="0"/>
                        </a:rPr>
                        <a:t>____________</a:t>
                      </a:r>
                      <a:endParaRPr lang="en-US" altLang="zh-CN"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推动区域经济</a:t>
                      </a:r>
                      <a:r>
                        <a:rPr lang="en-US" altLang="zh-CN" b="1">
                          <a:solidFill>
                            <a:schemeClr val="tx1"/>
                          </a:solidFill>
                          <a:latin typeface="Times New Roman" pitchFamily="18" charset="0"/>
                        </a:rPr>
                        <a:t>____________</a:t>
                      </a:r>
                      <a:r>
                        <a:rPr lang="zh-CN" altLang="en-US" b="1">
                          <a:solidFill>
                            <a:schemeClr val="tx1"/>
                          </a:solidFill>
                          <a:latin typeface="Times New Roman" pitchFamily="18" charset="0"/>
                          <a:ea typeface="宋体" pitchFamily="2" charset="-122"/>
                        </a:rPr>
                        <a:t>和可持续发展 </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822325">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en-US" altLang="zh-CN" b="1">
                          <a:solidFill>
                            <a:schemeClr val="tx1"/>
                          </a:solidFill>
                          <a:latin typeface="Times New Roman" pitchFamily="18" charset="0"/>
                          <a:ea typeface="楷体_GB2312" pitchFamily="49" charset="-122"/>
                        </a:rPr>
                        <a:t>____________</a:t>
                      </a:r>
                      <a:r>
                        <a:rPr lang="zh-CN" altLang="en-US" b="1">
                          <a:solidFill>
                            <a:schemeClr val="tx1"/>
                          </a:solidFill>
                          <a:latin typeface="Times New Roman" pitchFamily="18" charset="0"/>
                          <a:ea typeface="宋体" pitchFamily="2" charset="-122"/>
                        </a:rPr>
                        <a:t>、质量监管、安全监管 </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规范市场秩序，保障公平竞争，弥补市场缺陷</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823912">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加强和优化公共服务</a:t>
                      </a:r>
                      <a:endParaRPr lang="zh-CN" altLang="en-US" sz="1800">
                        <a:solidFill>
                          <a:schemeClr val="tx1"/>
                        </a:solidFill>
                        <a:latin typeface="Arial" pitchFamily="34" charset="0"/>
                        <a:ea typeface="Times New Roman" panose="02020603050405020304" pitchFamily="18" charset="0"/>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vert="horz" wrap="square" anchor="ctr" anchorCtr="0"/>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marL="0" lvl="0" indent="0" defTabSz="914400">
                        <a:buClrTx/>
                        <a:buFontTx/>
                        <a:tabLst>
                          <a:tab pos="5829300"/>
                        </a:tabLst>
                      </a:pPr>
                      <a:r>
                        <a:rPr lang="zh-CN" altLang="en-US" b="1">
                          <a:solidFill>
                            <a:schemeClr val="tx1"/>
                          </a:solidFill>
                          <a:latin typeface="Times New Roman" pitchFamily="18" charset="0"/>
                          <a:ea typeface="宋体" pitchFamily="2" charset="-122"/>
                        </a:rPr>
                        <a:t>保障社会</a:t>
                      </a:r>
                      <a:r>
                        <a:rPr lang="en-US" altLang="zh-CN" b="1">
                          <a:solidFill>
                            <a:schemeClr val="tx1"/>
                          </a:solidFill>
                          <a:latin typeface="Times New Roman" pitchFamily="18" charset="0"/>
                          <a:ea typeface="楷体_GB2312" pitchFamily="49" charset="-122"/>
                        </a:rPr>
                        <a:t>____________</a:t>
                      </a:r>
                      <a:r>
                        <a:rPr lang="zh-CN" altLang="en-US" b="1">
                          <a:solidFill>
                            <a:schemeClr val="tx1"/>
                          </a:solidFill>
                          <a:latin typeface="Times New Roman" pitchFamily="18" charset="0"/>
                          <a:ea typeface="宋体" pitchFamily="2" charset="-122"/>
                        </a:rPr>
                        <a:t>，促进共同富裕，更好满足人民日益增长的美好生活需要</a:t>
                      </a:r>
                      <a:endParaRPr lang="zh-CN" altLang="en-US" sz="1800">
                        <a:solidFill>
                          <a:schemeClr val="tx1"/>
                        </a:solidFill>
                        <a:latin typeface="Arial" pitchFamily="34" charset="0"/>
                        <a:ea typeface="宋体" pitchFamily="2" charset="-122"/>
                      </a:endParaRPr>
                    </a:p>
                  </a:txBody>
                  <a:tcPr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
        <p:nvSpPr>
          <p:cNvPr id="10268" name="矩形 6815834"/>
          <p:cNvSpPr/>
          <p:nvPr/>
        </p:nvSpPr>
        <p:spPr>
          <a:xfrm>
            <a:off x="406400" y="2324100"/>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发展规划</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69" name="矩形 6815835"/>
          <p:cNvSpPr/>
          <p:nvPr/>
        </p:nvSpPr>
        <p:spPr>
          <a:xfrm>
            <a:off x="1054100" y="2781300"/>
            <a:ext cx="2098675"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宏观经济政策</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0" name="矩形 6815836"/>
          <p:cNvSpPr/>
          <p:nvPr/>
        </p:nvSpPr>
        <p:spPr>
          <a:xfrm>
            <a:off x="936625" y="3403600"/>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产业政策</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1" name="矩形 6815837"/>
          <p:cNvSpPr/>
          <p:nvPr/>
        </p:nvSpPr>
        <p:spPr>
          <a:xfrm>
            <a:off x="6913563" y="3259138"/>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产业结构</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2" name="矩形 6815838"/>
          <p:cNvSpPr/>
          <p:nvPr/>
        </p:nvSpPr>
        <p:spPr>
          <a:xfrm>
            <a:off x="2638425" y="4051300"/>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环境政策</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3" name="矩形 6815839"/>
          <p:cNvSpPr/>
          <p:nvPr/>
        </p:nvSpPr>
        <p:spPr>
          <a:xfrm>
            <a:off x="8137525" y="4051300"/>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协调发展</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4" name="矩形 6815840"/>
          <p:cNvSpPr/>
          <p:nvPr/>
        </p:nvSpPr>
        <p:spPr>
          <a:xfrm>
            <a:off x="477838" y="4700588"/>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市场监管</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0275" name="矩形 6815841"/>
          <p:cNvSpPr/>
          <p:nvPr/>
        </p:nvSpPr>
        <p:spPr>
          <a:xfrm>
            <a:off x="7634288" y="5348288"/>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公平正义</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8"/>
                                        </p:tgtEl>
                                        <p:attrNameLst>
                                          <p:attrName>style.visibility</p:attrName>
                                        </p:attrNameLst>
                                      </p:cBhvr>
                                      <p:to>
                                        <p:strVal val="visible"/>
                                      </p:to>
                                    </p:set>
                                    <p:animEffect transition="in" filter="blinds(horizontal)">
                                      <p:cBhvr>
                                        <p:cTn id="7" dur="500" fill="hold"/>
                                        <p:tgtEl>
                                          <p:spTgt spid="1026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69"/>
                                        </p:tgtEl>
                                        <p:attrNameLst>
                                          <p:attrName>style.visibility</p:attrName>
                                        </p:attrNameLst>
                                      </p:cBhvr>
                                      <p:to>
                                        <p:strVal val="visible"/>
                                      </p:to>
                                    </p:set>
                                    <p:animEffect transition="in" filter="blinds(horizontal)">
                                      <p:cBhvr>
                                        <p:cTn id="12" dur="500" fill="hold"/>
                                        <p:tgtEl>
                                          <p:spTgt spid="1026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70"/>
                                        </p:tgtEl>
                                        <p:attrNameLst>
                                          <p:attrName>style.visibility</p:attrName>
                                        </p:attrNameLst>
                                      </p:cBhvr>
                                      <p:to>
                                        <p:strVal val="visible"/>
                                      </p:to>
                                    </p:set>
                                    <p:animEffect transition="in" filter="blinds(horizontal)">
                                      <p:cBhvr>
                                        <p:cTn id="17" dur="500" fill="hold"/>
                                        <p:tgtEl>
                                          <p:spTgt spid="1027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71"/>
                                        </p:tgtEl>
                                        <p:attrNameLst>
                                          <p:attrName>style.visibility</p:attrName>
                                        </p:attrNameLst>
                                      </p:cBhvr>
                                      <p:to>
                                        <p:strVal val="visible"/>
                                      </p:to>
                                    </p:set>
                                    <p:animEffect transition="in" filter="blinds(horizontal)">
                                      <p:cBhvr>
                                        <p:cTn id="22" dur="500" fill="hold"/>
                                        <p:tgtEl>
                                          <p:spTgt spid="10271"/>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72"/>
                                        </p:tgtEl>
                                        <p:attrNameLst>
                                          <p:attrName>style.visibility</p:attrName>
                                        </p:attrNameLst>
                                      </p:cBhvr>
                                      <p:to>
                                        <p:strVal val="visible"/>
                                      </p:to>
                                    </p:set>
                                    <p:animEffect transition="in" filter="blinds(horizontal)">
                                      <p:cBhvr>
                                        <p:cTn id="27" dur="500" fill="hold"/>
                                        <p:tgtEl>
                                          <p:spTgt spid="10272"/>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73"/>
                                        </p:tgtEl>
                                        <p:attrNameLst>
                                          <p:attrName>style.visibility</p:attrName>
                                        </p:attrNameLst>
                                      </p:cBhvr>
                                      <p:to>
                                        <p:strVal val="visible"/>
                                      </p:to>
                                    </p:set>
                                    <p:animEffect transition="in" filter="blinds(horizontal)">
                                      <p:cBhvr>
                                        <p:cTn id="32" dur="500" fill="hold"/>
                                        <p:tgtEl>
                                          <p:spTgt spid="10273"/>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274"/>
                                        </p:tgtEl>
                                        <p:attrNameLst>
                                          <p:attrName>style.visibility</p:attrName>
                                        </p:attrNameLst>
                                      </p:cBhvr>
                                      <p:to>
                                        <p:strVal val="visible"/>
                                      </p:to>
                                    </p:set>
                                    <p:animEffect transition="in" filter="blinds(horizontal)">
                                      <p:cBhvr>
                                        <p:cTn id="37" dur="500" fill="hold"/>
                                        <p:tgtEl>
                                          <p:spTgt spid="10274"/>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75"/>
                                        </p:tgtEl>
                                        <p:attrNameLst>
                                          <p:attrName>style.visibility</p:attrName>
                                        </p:attrNameLst>
                                      </p:cBhvr>
                                      <p:to>
                                        <p:strVal val="visible"/>
                                      </p:to>
                                    </p:set>
                                    <p:animEffect transition="in" filter="blinds(horizontal)">
                                      <p:cBhvr>
                                        <p:cTn id="42" dur="500" fill="hold"/>
                                        <p:tgtEl>
                                          <p:spTgt spid="10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8" grpId="0"/>
      <p:bldP spid="10269" grpId="0"/>
      <p:bldP spid="10270" grpId="0"/>
      <p:bldP spid="10271" grpId="0"/>
      <p:bldP spid="10272" grpId="0"/>
      <p:bldP spid="10273" grpId="0"/>
      <p:bldP spid="10274" grpId="0"/>
      <p:bldP spid="10275"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265" name="文本占位符 6816769"/>
          <p:cNvSpPr>
            <a:spLocks noGrp="1"/>
          </p:cNvSpPr>
          <p:nvPr>
            <p:ph type="body" idx="1"/>
          </p:nvPr>
        </p:nvSpPr>
        <p:spPr>
          <a:xfrm>
            <a:off x="190500" y="188913"/>
            <a:ext cx="11798300" cy="4546600"/>
          </a:xfrm>
          <a:prstGeom prst="rect">
            <a:avLst/>
          </a:prstGeom>
          <a:noFill/>
          <a:ln>
            <a:noFill/>
            <a:miter lim="800000"/>
          </a:ln>
        </p:spPr>
        <p:txBody>
          <a:bodyPr anchor="t" anchorCtr="0">
            <a:spAutoFit/>
          </a:bodyPr>
          <a:lstStyle>
            <a:lvl1pPr marL="0" lvl="0" indent="717550" algn="just" defTabSz="914400" rtl="0" eaLnBrk="1" fontAlgn="base" latinLnBrk="0" hangingPunct="1">
              <a:lnSpc>
                <a:spcPct val="140000"/>
              </a:lnSpc>
              <a:spcBef>
                <a:spcPct val="20000"/>
              </a:spcBef>
              <a:spcAft>
                <a:spcPct val="0"/>
              </a:spcAft>
              <a:buClr>
                <a:schemeClr val="accent1"/>
              </a:buClr>
              <a:buSzTx/>
              <a:buFont typeface="Wingdings" pitchFamily="2" charset="2"/>
              <a:buNone/>
              <a:tabLst>
                <a:tab pos="5029200"/>
              </a:tabLst>
              <a:defRPr lang="en-US" altLang="en-US" sz="2400" b="1" i="0" u="none" kern="1200" baseline="0">
                <a:solidFill>
                  <a:srgbClr val="000000"/>
                </a:solidFill>
                <a:latin typeface="+mn-lt"/>
                <a:ea typeface="+mn-ea"/>
                <a:cs typeface="+mn-cs"/>
              </a:defRPr>
            </a:lvl1pPr>
            <a:lvl2pPr marL="1184275" lvl="1" indent="-285750" algn="just" defTabSz="914400" rtl="0" eaLnBrk="1" fontAlgn="base" latinLnBrk="0" hangingPunct="1">
              <a:lnSpc>
                <a:spcPct val="145000"/>
              </a:lnSpc>
              <a:spcBef>
                <a:spcPct val="20000"/>
              </a:spcBef>
              <a:spcAft>
                <a:spcPct val="0"/>
              </a:spcAft>
              <a:buClr>
                <a:schemeClr val="tx2"/>
              </a:buClr>
              <a:buSzTx/>
              <a:buFont typeface="Wingdings" pitchFamily="2" charset="2"/>
              <a:buNone/>
              <a:tabLst>
                <a:tab pos="5029200"/>
              </a:tabLst>
              <a:defRPr lang="en-US" altLang="en-US" sz="2400" b="0" i="0" u="none" kern="1200" baseline="0">
                <a:solidFill>
                  <a:srgbClr val="000000"/>
                </a:solidFill>
                <a:latin typeface="+mn-lt"/>
                <a:ea typeface="+mn-ea"/>
                <a:cs typeface="+mn-cs"/>
              </a:defRPr>
            </a:lvl2pPr>
            <a:lvl3pPr marL="1592580" lvl="2" indent="-228600" algn="just" defTabSz="914400" rtl="0" eaLnBrk="1" fontAlgn="base" latinLnBrk="0" hangingPunct="1">
              <a:lnSpc>
                <a:spcPct val="145000"/>
              </a:lnSpc>
              <a:spcBef>
                <a:spcPct val="20000"/>
              </a:spcBef>
              <a:spcAft>
                <a:spcPct val="0"/>
              </a:spcAft>
              <a:buClr>
                <a:schemeClr val="tx1"/>
              </a:buClr>
              <a:buSzTx/>
              <a:buFontTx/>
              <a:buNone/>
              <a:tabLst>
                <a:tab pos="5029200"/>
              </a:tabLst>
              <a:defRPr lang="en-US" altLang="en-US" sz="2400" b="0" i="0" u="none" kern="1200" baseline="0">
                <a:solidFill>
                  <a:srgbClr val="000000"/>
                </a:solidFill>
                <a:latin typeface="+mn-lt"/>
                <a:ea typeface="+mn-ea"/>
                <a:cs typeface="+mn-cs"/>
              </a:defRPr>
            </a:lvl3pPr>
            <a:lvl4pPr marL="2000250" lvl="3"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4pPr>
            <a:lvl5pPr marL="2408555" lvl="4" indent="-228600" algn="just" defTabSz="914400" rtl="0" eaLnBrk="1" fontAlgn="base" latinLnBrk="0" hangingPunct="1">
              <a:lnSpc>
                <a:spcPct val="145000"/>
              </a:lnSpc>
              <a:spcBef>
                <a:spcPct val="20000"/>
              </a:spcBef>
              <a:spcAft>
                <a:spcPct val="0"/>
              </a:spcAft>
              <a:buClrTx/>
              <a:buSzTx/>
              <a:buFontTx/>
              <a:buNone/>
              <a:tabLst>
                <a:tab pos="5029200"/>
              </a:tabLst>
              <a:defRPr lang="en-US" altLang="en-US" sz="2400" b="0" i="0" u="none" kern="1200" baseline="0">
                <a:solidFill>
                  <a:srgbClr val="000000"/>
                </a:solidFill>
                <a:latin typeface="+mn-lt"/>
                <a:ea typeface="+mn-ea"/>
                <a:cs typeface="+mn-cs"/>
              </a:defRPr>
            </a:lvl5pPr>
            <a:lvl6pPr marL="2514600" lvl="5"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6pPr>
            <a:lvl7pPr marL="2971800" lvl="6"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7pPr>
            <a:lvl8pPr marL="3429000" lvl="7"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8pPr>
            <a:lvl9pPr marL="3886200" lvl="8" indent="-228600" algn="just" defTabSz="914400" rtl="0" eaLnBrk="1" fontAlgn="base" latinLnBrk="0" hangingPunct="1">
              <a:lnSpc>
                <a:spcPct val="145000"/>
              </a:lnSpc>
              <a:spcBef>
                <a:spcPct val="20000"/>
              </a:spcBef>
              <a:spcAft>
                <a:spcPct val="0"/>
              </a:spcAft>
              <a:buFontTx/>
              <a:buNone/>
              <a:tabLst>
                <a:tab pos="5029200"/>
              </a:tabLst>
              <a:defRPr lang="en-US" altLang="en-US" sz="2400" b="0" i="0" u="none" kern="1200" baseline="0">
                <a:solidFill>
                  <a:srgbClr val="000000"/>
                </a:solidFill>
                <a:latin typeface="+mn-lt"/>
                <a:ea typeface="+mn-ea"/>
                <a:cs typeface="+mn-cs"/>
              </a:defRPr>
            </a:lvl9pPr>
          </a:lstStyle>
          <a:p>
            <a:pPr marL="0" lvl="0" indent="717550"/>
            <a:endParaRPr lang="en-US" altLang="zh-CN">
              <a:ea typeface="黑体" pitchFamily="49" charset="-122"/>
            </a:endParaRPr>
          </a:p>
          <a:p>
            <a:pPr marL="0" lvl="0" indent="717550"/>
            <a:endParaRPr lang="en-US" altLang="zh-CN">
              <a:ea typeface="黑体" pitchFamily="49" charset="-122"/>
            </a:endParaRPr>
          </a:p>
          <a:p>
            <a:pPr marL="0" lvl="0" indent="717550"/>
            <a:r>
              <a:rPr lang="en-US" altLang="zh-CN">
                <a:ea typeface="黑体" pitchFamily="49" charset="-122"/>
              </a:rPr>
              <a:t>2.  </a:t>
            </a:r>
            <a:r>
              <a:rPr lang="zh-CN" altLang="en-US">
                <a:latin typeface="黑体" pitchFamily="49" charset="-122"/>
                <a:ea typeface="黑体" pitchFamily="49" charset="-122"/>
              </a:rPr>
              <a:t>科学的宏观调控</a:t>
            </a:r>
            <a:endParaRPr lang="zh-CN" altLang="en-US"/>
          </a:p>
          <a:p>
            <a:pPr marL="0" lvl="0" indent="717550"/>
            <a:r>
              <a:rPr lang="en-US" altLang="zh-CN"/>
              <a:t>(1) </a:t>
            </a:r>
            <a:r>
              <a:rPr lang="zh-CN" altLang="en-US"/>
              <a:t>目标：促进经济增长、增加</a:t>
            </a:r>
            <a:r>
              <a:rPr lang="en-US" altLang="zh-CN">
                <a:ea typeface="楷体_GB2312" pitchFamily="49" charset="-122"/>
              </a:rPr>
              <a:t>______</a:t>
            </a:r>
            <a:r>
              <a:rPr lang="zh-CN" altLang="en-US"/>
              <a:t>、稳定物价、保持国际收支平衡。</a:t>
            </a:r>
            <a:endParaRPr lang="zh-CN" altLang="en-US"/>
          </a:p>
          <a:p>
            <a:pPr marL="0" lvl="0" indent="717550"/>
            <a:r>
              <a:rPr lang="en-US" altLang="zh-CN"/>
              <a:t>(2) </a:t>
            </a:r>
            <a:r>
              <a:rPr lang="zh-CN" altLang="en-US"/>
              <a:t>宏观调控最常用的经济手段：</a:t>
            </a:r>
            <a:r>
              <a:rPr lang="en-US" altLang="zh-CN">
                <a:ea typeface="楷体_GB2312" pitchFamily="49" charset="-122"/>
              </a:rPr>
              <a:t>____________</a:t>
            </a:r>
            <a:r>
              <a:rPr lang="zh-CN" altLang="en-US"/>
              <a:t>和货币政策。</a:t>
            </a:r>
            <a:endParaRPr lang="zh-CN" altLang="en-US"/>
          </a:p>
          <a:p>
            <a:pPr marL="0" lvl="0" indent="717550"/>
            <a:r>
              <a:rPr lang="en-US" altLang="zh-CN"/>
              <a:t>(3) </a:t>
            </a:r>
            <a:r>
              <a:rPr lang="zh-CN" altLang="en-US"/>
              <a:t>具体要求：加快完善社会主义市场经济体制，充分发挥市场在资源配置中的决定性作用，更好发挥</a:t>
            </a:r>
            <a:r>
              <a:rPr lang="en-US" altLang="zh-CN"/>
              <a:t>____________</a:t>
            </a:r>
            <a:r>
              <a:rPr lang="zh-CN" altLang="en-US"/>
              <a:t>，推动有效市场和有为政府更好结合，激发各类市场主体活力，为经济高质量发展提供</a:t>
            </a:r>
            <a:r>
              <a:rPr lang="en-US" altLang="zh-CN"/>
              <a:t>____________</a:t>
            </a:r>
            <a:r>
              <a:rPr lang="zh-CN" altLang="en-US"/>
              <a:t>。</a:t>
            </a:r>
            <a:endParaRPr lang="zh-CN" altLang="en-US">
              <a:ea typeface="Times New Roman" panose="02020603050405020304" pitchFamily="18" charset="0"/>
            </a:endParaRPr>
          </a:p>
        </p:txBody>
      </p:sp>
      <p:sp>
        <p:nvSpPr>
          <p:cNvPr id="11266" name="矩形 6816770"/>
          <p:cNvSpPr/>
          <p:nvPr/>
        </p:nvSpPr>
        <p:spPr>
          <a:xfrm>
            <a:off x="5230813" y="2060575"/>
            <a:ext cx="873125"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就业</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1267" name="矩形 6816771"/>
          <p:cNvSpPr/>
          <p:nvPr/>
        </p:nvSpPr>
        <p:spPr>
          <a:xfrm>
            <a:off x="5618163" y="2611438"/>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财政政策</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1268" name="矩形 6816772"/>
          <p:cNvSpPr/>
          <p:nvPr/>
        </p:nvSpPr>
        <p:spPr>
          <a:xfrm>
            <a:off x="3241675" y="3716338"/>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政府作用</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
        <p:nvSpPr>
          <p:cNvPr id="11269" name="矩形 6816773"/>
          <p:cNvSpPr/>
          <p:nvPr/>
        </p:nvSpPr>
        <p:spPr>
          <a:xfrm>
            <a:off x="5303838" y="4221163"/>
            <a:ext cx="1485900" cy="457200"/>
          </a:xfrm>
          <a:prstGeom prst="rect">
            <a:avLst/>
          </a:prstGeom>
          <a:noFill/>
          <a:ln>
            <a:noFill/>
            <a:miter lim="800000"/>
          </a:ln>
        </p:spPr>
        <p:txBody>
          <a:bodyPr wrap="none" anchor="ctr"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r>
              <a:rPr lang="zh-CN" altLang="en-US" b="1">
                <a:latin typeface="Times New Roman" pitchFamily="18" charset="0"/>
                <a:ea typeface="宋体" pitchFamily="2" charset="-122"/>
              </a:rPr>
              <a:t>体制保障</a:t>
            </a:r>
            <a:r>
              <a:rPr lang="zh-CN" altLang="en-US">
                <a:latin typeface="Times New Roman" pitchFamily="18" charset="0"/>
                <a:ea typeface="宋体" pitchFamily="2" charset="-122"/>
              </a:rPr>
              <a:t> </a:t>
            </a:r>
            <a:endParaRPr lang="zh-CN" altLang="en-US">
              <a:latin typeface="Times New Roman" pitchFamily="18" charset="0"/>
              <a:ea typeface="宋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fill="hold"/>
                                        <p:tgtEl>
                                          <p:spTgt spid="1126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blinds(horizontal)">
                                      <p:cBhvr>
                                        <p:cTn id="12" dur="500" fill="hold"/>
                                        <p:tgtEl>
                                          <p:spTgt spid="1126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blinds(horizontal)">
                                      <p:cBhvr>
                                        <p:cTn id="17" dur="500" fill="hold"/>
                                        <p:tgtEl>
                                          <p:spTgt spid="1126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blinds(horizontal)">
                                      <p:cBhvr>
                                        <p:cTn id="22" dur="500" fill="hold"/>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68" grpId="0"/>
      <p:bldP spid="11269"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12289" name="Group 2"/>
          <p:cNvGrpSpPr/>
          <p:nvPr/>
        </p:nvGrpSpPr>
        <p:grpSpPr>
          <a:xfrm>
            <a:off x="2662238" y="2876550"/>
            <a:ext cx="6986587" cy="1489075"/>
            <a:chOff x="1678" y="1678"/>
            <a:chExt cx="4400" cy="938"/>
          </a:xfrm>
        </p:grpSpPr>
        <p:graphicFrame>
          <p:nvGraphicFramePr>
            <p:cNvPr id="12290" name="Object 3"/>
            <p:cNvGraphicFramePr>
              <a:graphicFrameLocks noChangeAspect="1"/>
            </p:cNvGraphicFramePr>
            <p:nvPr/>
          </p:nvGraphicFramePr>
          <p:xfrm>
            <a:off x="1678" y="1754"/>
            <a:ext cx="4400" cy="862"/>
          </p:xfrm>
          <a:graphic>
            <a:graphicData uri="http://schemas.openxmlformats.org/presentationml/2006/ole">
              <mc:AlternateContent>
                <mc:Choice xmlns:v="urn:schemas-microsoft-com:vml" Requires="v">
                  <p:oleObj spid="_x0000_s1039" r:id="rId2" imgW="6986588" imgH="1368425" progId="Word.Document.8">
                    <p:embed/>
                  </p:oleObj>
                </mc:Choice>
                <mc:Fallback>
                  <p:oleObj r:id="rId2" imgW="6986588" imgH="1368425" progId="Word.Document.8">
                    <p:embed/>
                    <p:pic>
                      <p:nvPicPr>
                        <p:cNvPr id="0" name="OLE substitute image"/>
                        <p:cNvPicPr/>
                        <p:nvPr/>
                      </p:nvPicPr>
                      <p:blipFill>
                        <a:blip r:embed="rId3"/>
                        <a:stretch>
                          <a:fillRect/>
                        </a:stretch>
                      </p:blipFill>
                      <p:spPr>
                        <a:xfrm>
                          <a:off x="1678" y="1754"/>
                          <a:ext cx="4400" cy="862"/>
                        </a:xfrm>
                        <a:prstGeom prst="rect">
                          <a:avLst/>
                        </a:prstGeom>
                        <a:noFill/>
                        <a:ln w="38100">
                          <a:noFill/>
                          <a:miter lim="800000"/>
                        </a:ln>
                      </p:spPr>
                    </p:pic>
                  </p:oleObj>
                </mc:Fallback>
              </mc:AlternateContent>
            </a:graphicData>
          </a:graphic>
        </p:graphicFrame>
        <p:sp>
          <p:nvSpPr>
            <p:cNvPr id="12291" name="Text Box 4"/>
            <p:cNvSpPr/>
            <p:nvPr/>
          </p:nvSpPr>
          <p:spPr>
            <a:xfrm>
              <a:off x="1724" y="1678"/>
              <a:ext cx="2486" cy="346"/>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en-US" altLang="en-US" sz="2400" b="0" i="0" u="none" baseline="0">
                  <a:solidFill>
                    <a:srgbClr val="FF0000"/>
                  </a:solidFill>
                  <a:latin typeface="Times New Roman" pitchFamily="18" charset="0"/>
                  <a:ea typeface="宋体" pitchFamily="2" charset="-122"/>
                </a:defRPr>
              </a:lvl5pPr>
            </a:lstStyle>
            <a:p>
              <a:pPr lvl="0" algn="ctr"/>
              <a:r>
                <a:rPr lang="zh-CN" altLang="en-US" sz="3000" b="1">
                  <a:solidFill>
                    <a:srgbClr val="CC0000"/>
                  </a:solidFill>
                  <a:latin typeface="Arial" pitchFamily="34" charset="0"/>
                  <a:ea typeface="宋体" pitchFamily="2" charset="-122"/>
                </a:rPr>
                <a:t>议题探究 </a:t>
              </a:r>
              <a:endParaRPr lang="zh-CN" altLang="en-US" sz="3000" b="1">
                <a:solidFill>
                  <a:srgbClr val="CC0000"/>
                </a:solidFill>
                <a:latin typeface="Arial" pitchFamily="34" charset="0"/>
                <a:ea typeface="宋体" pitchFamily="2" charset="-122"/>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checkerboard(across)">
                                      <p:cBhvr>
                                        <p:cTn id="7" dur="500" fill="hold"/>
                                        <p:tgtEl>
                                          <p:spTgt spid="12289"/>
                                        </p:tgtEl>
                                      </p:cBhvr>
                                    </p:animEffect>
                                  </p:childTnLst>
                                  <p:subTnLst>
                                    <p:audio>
                                      <p:cMediaNode>
                                        <p:cTn display="0" masterRel="sameClick">
                                          <p:stCondLst>
                                            <p:cond evt="begin" delay="0">
                                              <p:tn val="5"/>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 name="COMMONDATA" val="eyJoZGlkIjoiZGMwZDU5MmUxMTMzNDkxNzMwMjI5MDY3MTBjZjhlMjUifQ=="/>
</p:tagLst>
</file>

<file path=ppt/theme/theme1.xml><?xml version="1.0" encoding="utf-8"?>
<a:theme xmlns:r="http://schemas.openxmlformats.org/officeDocument/2006/relationships" xmlns:a="http://schemas.openxmlformats.org/drawingml/2006/main" name=",">
  <a:themeElements>
    <a:clrScheme name="">
      <a:dk1>
        <a:srgbClr val="000000"/>
      </a:dk1>
      <a:lt1>
        <a:srgbClr val="FFFFFF"/>
      </a:lt1>
      <a:dk2>
        <a:srgbClr val="FF9900"/>
      </a:dk2>
      <a:lt2>
        <a:srgbClr val="C0C0C0"/>
      </a:lt2>
      <a:accent1>
        <a:srgbClr val="3FB564"/>
      </a:accent1>
      <a:accent2>
        <a:srgbClr val="15A2E9"/>
      </a:accent2>
      <a:accent3>
        <a:srgbClr val="FFFFFF"/>
      </a:accent3>
      <a:accent4>
        <a:srgbClr val="000000"/>
      </a:accent4>
      <a:accent5>
        <a:srgbClr val="AFD6B8"/>
      </a:accent5>
      <a:accent6>
        <a:srgbClr val="1291D1"/>
      </a:accent6>
      <a:hlink>
        <a:srgbClr val="7F70D8"/>
      </a:hlink>
      <a:folHlink>
        <a:srgbClr val="A1A18B"/>
      </a:folHlink>
    </a:clrScheme>
    <a:fontScheme name="">
      <a:majorFont>
        <a:latin typeface="方正小标宋简体"/>
        <a:ea typeface="方正小标宋简体"/>
        <a:cs typeface="Arial"/>
      </a:majorFont>
      <a:minorFont>
        <a:latin typeface="Times New Roman"/>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00"/>
        </a:dk1>
        <a:lt1>
          <a:srgbClr val="FFFFFF"/>
        </a:lt1>
        <a:dk2>
          <a:srgbClr val="FF9900"/>
        </a:dk2>
        <a:lt2>
          <a:srgbClr val="C0C0C0"/>
        </a:lt2>
        <a:accent1>
          <a:srgbClr val="3FB564"/>
        </a:accent1>
        <a:accent2>
          <a:srgbClr val="15A2E9"/>
        </a:accent2>
        <a:accent3>
          <a:srgbClr val="FFFFFF"/>
        </a:accent3>
        <a:accent4>
          <a:srgbClr val="002A00"/>
        </a:accent4>
        <a:accent5>
          <a:srgbClr val="AFD6B8"/>
        </a:accent5>
        <a:accent6>
          <a:srgbClr val="1291D1"/>
        </a:accent6>
        <a:hlink>
          <a:srgbClr val="7F70D8"/>
        </a:hlink>
        <a:folHlink>
          <a:srgbClr val="A1A18B"/>
        </a:folHlink>
      </a:clrScheme>
      <a:clrMap bg1="lt1" tx1="dk1" bg2="lt2" tx2="dk2" accent1="accent1" accent2="accent2" accent3="accent3" accent4="accent4" accent5="accent5" accent6="accent6" hlink="hlink" folHlink="folHlink"/>
    </a:extraClrScheme>
    <a:extraClrScheme>
      <a:clrScheme name="">
        <a:dk1>
          <a:srgbClr val="30311D"/>
        </a:dk1>
        <a:lt1>
          <a:srgbClr val="FFFFFF"/>
        </a:lt1>
        <a:dk2>
          <a:srgbClr val="44808E"/>
        </a:dk2>
        <a:lt2>
          <a:srgbClr val="DDDDDD"/>
        </a:lt2>
        <a:accent1>
          <a:srgbClr val="DCC242"/>
        </a:accent1>
        <a:accent2>
          <a:srgbClr val="388FDE"/>
        </a:accent2>
        <a:accent3>
          <a:srgbClr val="FFFFFF"/>
        </a:accent3>
        <a:accent4>
          <a:srgbClr val="282917"/>
        </a:accent4>
        <a:accent5>
          <a:srgbClr val="EADDB0"/>
        </a:accent5>
        <a:accent6>
          <a:srgbClr val="3180C7"/>
        </a:accent6>
        <a:hlink>
          <a:srgbClr val="57BB7D"/>
        </a:hlink>
        <a:folHlink>
          <a:srgbClr val="A1A18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1367BB"/>
        </a:dk2>
        <a:lt2>
          <a:srgbClr val="C0C0C0"/>
        </a:lt2>
        <a:accent1>
          <a:srgbClr val="68B3D8"/>
        </a:accent1>
        <a:accent2>
          <a:srgbClr val="EC8D4C"/>
        </a:accent2>
        <a:accent3>
          <a:srgbClr val="FFFFFF"/>
        </a:accent3>
        <a:accent4>
          <a:srgbClr val="000000"/>
        </a:accent4>
        <a:accent5>
          <a:srgbClr val="B9D5E8"/>
        </a:accent5>
        <a:accent6>
          <a:srgbClr val="D37E43"/>
        </a:accent6>
        <a:hlink>
          <a:srgbClr val="4CC737"/>
        </a:hlink>
        <a:folHlink>
          <a:srgbClr val="90A8B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9900"/>
        </a:dk2>
        <a:lt2>
          <a:srgbClr val="C0C0C0"/>
        </a:lt2>
        <a:accent1>
          <a:srgbClr val="3FB564"/>
        </a:accent1>
        <a:accent2>
          <a:srgbClr val="15A2E9"/>
        </a:accent2>
        <a:accent3>
          <a:srgbClr val="FFFFFF"/>
        </a:accent3>
        <a:accent4>
          <a:srgbClr val="000000"/>
        </a:accent4>
        <a:accent5>
          <a:srgbClr val="AFD6B8"/>
        </a:accent5>
        <a:accent6>
          <a:srgbClr val="1291D1"/>
        </a:accent6>
        <a:hlink>
          <a:srgbClr val="7F70D8"/>
        </a:hlink>
        <a:folHlink>
          <a:srgbClr val="A1A18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
  <a:themeElements>
    <a:clrScheme name="">
      <a:dk1>
        <a:srgbClr val="000000"/>
      </a:dk1>
      <a:lt1>
        <a:srgbClr val="FFFFFF"/>
      </a:lt1>
      <a:dk2>
        <a:srgbClr val="FF9900"/>
      </a:dk2>
      <a:lt2>
        <a:srgbClr val="C0C0C0"/>
      </a:lt2>
      <a:accent1>
        <a:srgbClr val="3FB564"/>
      </a:accent1>
      <a:accent2>
        <a:srgbClr val="15A2E9"/>
      </a:accent2>
      <a:accent3>
        <a:srgbClr val="FFFFFF"/>
      </a:accent3>
      <a:accent4>
        <a:srgbClr val="000000"/>
      </a:accent4>
      <a:accent5>
        <a:srgbClr val="AFD6B8"/>
      </a:accent5>
      <a:accent6>
        <a:srgbClr val="1291D1"/>
      </a:accent6>
      <a:hlink>
        <a:srgbClr val="7F70D8"/>
      </a:hlink>
      <a:folHlink>
        <a:srgbClr val="A1A18B"/>
      </a:folHlink>
    </a:clrScheme>
    <a:fontScheme name="">
      <a:majorFont>
        <a:latin typeface="方正小标宋简体"/>
        <a:ea typeface="宋体"/>
        <a:cs typeface="Arial"/>
      </a:majorFont>
      <a:minorFont>
        <a:latin typeface="Times New Roman"/>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00"/>
        </a:dk1>
        <a:lt1>
          <a:srgbClr val="FFFFFF"/>
        </a:lt1>
        <a:dk2>
          <a:srgbClr val="FF9900"/>
        </a:dk2>
        <a:lt2>
          <a:srgbClr val="C0C0C0"/>
        </a:lt2>
        <a:accent1>
          <a:srgbClr val="3FB564"/>
        </a:accent1>
        <a:accent2>
          <a:srgbClr val="15A2E9"/>
        </a:accent2>
        <a:accent3>
          <a:srgbClr val="FFFFFF"/>
        </a:accent3>
        <a:accent4>
          <a:srgbClr val="002A00"/>
        </a:accent4>
        <a:accent5>
          <a:srgbClr val="AFD6B8"/>
        </a:accent5>
        <a:accent6>
          <a:srgbClr val="1291D1"/>
        </a:accent6>
        <a:hlink>
          <a:srgbClr val="7F70D8"/>
        </a:hlink>
        <a:folHlink>
          <a:srgbClr val="A1A18B"/>
        </a:folHlink>
      </a:clrScheme>
      <a:clrMap bg1="lt1" tx1="dk1" bg2="lt2" tx2="dk2" accent1="accent1" accent2="accent2" accent3="accent3" accent4="accent4" accent5="accent5" accent6="accent6" hlink="hlink" folHlink="folHlink"/>
    </a:extraClrScheme>
    <a:extraClrScheme>
      <a:clrScheme name="">
        <a:dk1>
          <a:srgbClr val="30311D"/>
        </a:dk1>
        <a:lt1>
          <a:srgbClr val="FFFFFF"/>
        </a:lt1>
        <a:dk2>
          <a:srgbClr val="44808E"/>
        </a:dk2>
        <a:lt2>
          <a:srgbClr val="DDDDDD"/>
        </a:lt2>
        <a:accent1>
          <a:srgbClr val="DCC242"/>
        </a:accent1>
        <a:accent2>
          <a:srgbClr val="388FDE"/>
        </a:accent2>
        <a:accent3>
          <a:srgbClr val="FFFFFF"/>
        </a:accent3>
        <a:accent4>
          <a:srgbClr val="282917"/>
        </a:accent4>
        <a:accent5>
          <a:srgbClr val="EADDB0"/>
        </a:accent5>
        <a:accent6>
          <a:srgbClr val="3180C7"/>
        </a:accent6>
        <a:hlink>
          <a:srgbClr val="57BB7D"/>
        </a:hlink>
        <a:folHlink>
          <a:srgbClr val="A1A18B"/>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1367BB"/>
        </a:dk2>
        <a:lt2>
          <a:srgbClr val="C0C0C0"/>
        </a:lt2>
        <a:accent1>
          <a:srgbClr val="68B3D8"/>
        </a:accent1>
        <a:accent2>
          <a:srgbClr val="EC8D4C"/>
        </a:accent2>
        <a:accent3>
          <a:srgbClr val="FFFFFF"/>
        </a:accent3>
        <a:accent4>
          <a:srgbClr val="000000"/>
        </a:accent4>
        <a:accent5>
          <a:srgbClr val="B9D5E8"/>
        </a:accent5>
        <a:accent6>
          <a:srgbClr val="D37E43"/>
        </a:accent6>
        <a:hlink>
          <a:srgbClr val="4CC737"/>
        </a:hlink>
        <a:folHlink>
          <a:srgbClr val="90A8B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9900"/>
        </a:dk2>
        <a:lt2>
          <a:srgbClr val="C0C0C0"/>
        </a:lt2>
        <a:accent1>
          <a:srgbClr val="3FB564"/>
        </a:accent1>
        <a:accent2>
          <a:srgbClr val="15A2E9"/>
        </a:accent2>
        <a:accent3>
          <a:srgbClr val="FFFFFF"/>
        </a:accent3>
        <a:accent4>
          <a:srgbClr val="000000"/>
        </a:accent4>
        <a:accent5>
          <a:srgbClr val="AFD6B8"/>
        </a:accent5>
        <a:accent6>
          <a:srgbClr val="1291D1"/>
        </a:accent6>
        <a:hlink>
          <a:srgbClr val="7F70D8"/>
        </a:hlink>
        <a:folHlink>
          <a:srgbClr val="A1A18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97</Paragraphs>
  <Slides>30</Slides>
  <Notes>0</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30</vt:i4>
      </vt:variant>
    </vt:vector>
  </HeadingPairs>
  <TitlesOfParts>
    <vt:vector baseType="lpstr" size="44">
      <vt:lpstr>Arial</vt:lpstr>
      <vt:lpstr>方正小标宋简体</vt:lpstr>
      <vt:lpstr>Times New Roman</vt:lpstr>
      <vt:lpstr>宋体</vt:lpstr>
      <vt:lpstr>方正楷体_GBK</vt:lpstr>
      <vt:lpstr>黑体</vt:lpstr>
      <vt:lpstr>Wingdings</vt:lpstr>
      <vt:lpstr>华文细黑</vt:lpstr>
      <vt:lpstr>Cambria</vt:lpstr>
      <vt:lpstr>Calibri</vt:lpstr>
      <vt:lpstr>楷体_GB2312</vt:lpstr>
      <vt:lpstr>Courier New</vt:lpstr>
      <vt:lpstr>仿宋_GB2312</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2023-04-10T14:04:01.279</cp:lastPrinted>
  <dcterms:created xsi:type="dcterms:W3CDTF">2023-04-10T14:04:01Z</dcterms:created>
  <dcterms:modified xsi:type="dcterms:W3CDTF">2023-04-10T06:04:04Z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