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60" r:id="rId2"/>
  </p:sldMasterIdLst>
  <p:notesMasterIdLst>
    <p:notesMasterId r:id="rId22"/>
  </p:notesMasterIdLst>
  <p:sldIdLst>
    <p:sldId id="283" r:id="rId3"/>
    <p:sldId id="257" r:id="rId4"/>
    <p:sldId id="258" r:id="rId5"/>
    <p:sldId id="267" r:id="rId6"/>
    <p:sldId id="262" r:id="rId7"/>
    <p:sldId id="263" r:id="rId8"/>
    <p:sldId id="284" r:id="rId9"/>
    <p:sldId id="285" r:id="rId10"/>
    <p:sldId id="286" r:id="rId11"/>
    <p:sldId id="287" r:id="rId12"/>
    <p:sldId id="288" r:id="rId13"/>
    <p:sldId id="289" r:id="rId14"/>
    <p:sldId id="290" r:id="rId15"/>
    <p:sldId id="279" r:id="rId16"/>
    <p:sldId id="280" r:id="rId17"/>
    <p:sldId id="282" r:id="rId18"/>
    <p:sldId id="260" r:id="rId19"/>
    <p:sldId id="265" r:id="rId20"/>
    <p:sldId id="292" r:id="rId21"/>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0">
          <p15:clr>
            <a:srgbClr val="A4A3A4"/>
          </p15:clr>
        </p15:guide>
        <p15:guide id="2" pos="38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41D5"/>
    <a:srgbClr val="E80000"/>
    <a:srgbClr val="D50015"/>
    <a:srgbClr val="00990A"/>
    <a:srgbClr val="00952B"/>
    <a:srgbClr val="DB6C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80" d="100"/>
          <a:sy n="80" d="100"/>
        </p:scale>
        <p:origin x="108" y="39"/>
      </p:cViewPr>
      <p:guideLst>
        <p:guide orient="horz" pos="2130"/>
        <p:guide pos="3878"/>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7E3FC5DC-B492-4B83-99C8-BDB1150DA91D}" type="datetimeFigureOut">
              <a:rPr lang="zh-CN" altLang="en-US" smtClean="0"/>
              <a:t>2020/11/11</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30B116B3-670C-4BC7-BC8E-30BA94FD0E82}" type="slidenum">
              <a:rPr lang="zh-CN" altLang="en-US" smtClean="0"/>
              <a:t>‹#›</a:t>
            </a:fld>
            <a:endParaRPr lang="zh-CN" altLang="en-US"/>
          </a:p>
        </p:txBody>
      </p:sp>
    </p:spTree>
    <p:extLst>
      <p:ext uri="{BB962C8B-B14F-4D97-AF65-F5344CB8AC3E}">
        <p14:creationId xmlns:p14="http://schemas.microsoft.com/office/powerpoint/2010/main" val="1676672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9115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2020/11/11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2020/11/11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2020/11/11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2020/11/11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2020/11/11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2020/11/11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2020/11/11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2020/11/11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2020/11/11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2020/11/11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2020/11/11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2020/11/11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2020/11/11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2020/11/11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2020/11/11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2020/11/11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2020/11/11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2020/11/11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2020/11/11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2020/11/11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2020/11/11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2020/11/11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81511" y="2521735"/>
            <a:ext cx="6516805" cy="988347"/>
          </a:xfrm>
          <a:prstGeom prst="rect">
            <a:avLst/>
          </a:prstGeom>
          <a:noFill/>
        </p:spPr>
        <p:txBody>
          <a:bodyPr wrap="square" rIns="252095" rtlCol="0">
            <a:spAutoFit/>
          </a:bodyPr>
          <a:lstStyle/>
          <a:p>
            <a:pPr algn="l">
              <a:lnSpc>
                <a:spcPct val="150000"/>
              </a:lnSpc>
              <a:spcBef>
                <a:spcPts val="0"/>
              </a:spcBef>
              <a:spcAft>
                <a:spcPts val="0"/>
              </a:spcAft>
            </a:pPr>
            <a:r>
              <a:rPr lang="en-US" altLang="zh-CN" sz="4400" b="1" dirty="0">
                <a:solidFill>
                  <a:srgbClr val="E80000"/>
                </a:solidFill>
                <a:latin typeface="微软雅黑" panose="020B0503020204020204" charset="-122"/>
                <a:ea typeface="微软雅黑" panose="020B0503020204020204" charset="-122"/>
                <a:cs typeface="微软雅黑" panose="020B0503020204020204" charset="-122"/>
              </a:rPr>
              <a:t>4.1 </a:t>
            </a:r>
            <a:r>
              <a:rPr lang="zh-CN" altLang="en-US" sz="4400" b="1" dirty="0">
                <a:solidFill>
                  <a:srgbClr val="E80000"/>
                </a:solidFill>
                <a:latin typeface="微软雅黑" panose="020B0503020204020204" charset="-122"/>
                <a:ea typeface="微软雅黑" panose="020B0503020204020204" charset="-122"/>
                <a:cs typeface="微软雅黑" panose="020B0503020204020204" charset="-122"/>
              </a:rPr>
              <a:t>我国的个人收入分配</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矩形 3"/>
          <p:cNvSpPr>
            <a:spLocks noChangeArrowheads="1"/>
          </p:cNvSpPr>
          <p:nvPr/>
        </p:nvSpPr>
        <p:spPr bwMode="auto">
          <a:xfrm>
            <a:off x="1876426" y="1124999"/>
            <a:ext cx="8478837" cy="457200"/>
          </a:xfrm>
          <a:prstGeom prst="rect">
            <a:avLst/>
          </a:prstGeom>
          <a:noFill/>
          <a:ln w="9525">
            <a:noFill/>
            <a:miter lim="800000"/>
          </a:ln>
        </p:spPr>
        <p:txBody>
          <a:bodyPr>
            <a:spAutoFit/>
          </a:bodyPr>
          <a:lstStyle/>
          <a:p>
            <a:r>
              <a:rPr lang="zh-CN" altLang="en-US" sz="2400" b="1" dirty="0">
                <a:solidFill>
                  <a:srgbClr val="000000"/>
                </a:solidFill>
                <a:latin typeface="Franklin Gothic Book" panose="020B0503020102020204"/>
                <a:ea typeface="楷体" panose="02010609060101010101" charset="-122"/>
                <a:cs typeface="Times New Roman" panose="02020603050405020304" pitchFamily="18" charset="0"/>
              </a:rPr>
              <a:t>妈妈：</a:t>
            </a:r>
            <a:r>
              <a:rPr lang="zh-CN" altLang="zh-CN" sz="2400" b="1" dirty="0">
                <a:solidFill>
                  <a:srgbClr val="000000"/>
                </a:solidFill>
                <a:latin typeface="Franklin Gothic Book" panose="020B0503020102020204"/>
                <a:ea typeface="楷体" panose="02010609060101010101" charset="-122"/>
                <a:cs typeface="Times New Roman" panose="02020603050405020304" pitchFamily="18" charset="0"/>
              </a:rPr>
              <a:t>忙点好，要不从哪</a:t>
            </a:r>
            <a:r>
              <a:rPr lang="zh-CN" altLang="en-US" sz="2400" b="1" dirty="0">
                <a:solidFill>
                  <a:srgbClr val="000000"/>
                </a:solidFill>
                <a:latin typeface="Franklin Gothic Book" panose="020B0503020102020204"/>
                <a:ea typeface="楷体" panose="02010609060101010101" charset="-122"/>
                <a:cs typeface="Times New Roman" panose="02020603050405020304" pitchFamily="18" charset="0"/>
              </a:rPr>
              <a:t>儿</a:t>
            </a:r>
            <a:r>
              <a:rPr lang="zh-CN" altLang="zh-CN" sz="2400" b="1" dirty="0">
                <a:solidFill>
                  <a:srgbClr val="000000"/>
                </a:solidFill>
                <a:latin typeface="Franklin Gothic Book" panose="020B0503020102020204"/>
                <a:ea typeface="楷体" panose="02010609060101010101" charset="-122"/>
                <a:cs typeface="Times New Roman" panose="02020603050405020304" pitchFamily="18" charset="0"/>
              </a:rPr>
              <a:t>来收益？这两个月收益还可以吧？</a:t>
            </a:r>
            <a:endParaRPr lang="zh-CN" altLang="en-US" sz="2400" b="1" dirty="0">
              <a:solidFill>
                <a:srgbClr val="000000"/>
              </a:solidFill>
              <a:latin typeface="Franklin Gothic Book" panose="020B0503020102020204"/>
              <a:ea typeface="楷体" panose="02010609060101010101" charset="-122"/>
              <a:cs typeface="Times New Roman" panose="02020603050405020304" pitchFamily="18" charset="0"/>
            </a:endParaRPr>
          </a:p>
        </p:txBody>
      </p:sp>
      <p:pic>
        <p:nvPicPr>
          <p:cNvPr id="23556" name="图片 2"/>
          <p:cNvPicPr>
            <a:picLocks noChangeAspect="1"/>
          </p:cNvPicPr>
          <p:nvPr/>
        </p:nvPicPr>
        <p:blipFill>
          <a:blip r:embed="rId2"/>
          <a:srcRect/>
          <a:stretch>
            <a:fillRect/>
          </a:stretch>
        </p:blipFill>
        <p:spPr bwMode="auto">
          <a:xfrm>
            <a:off x="1022090" y="999422"/>
            <a:ext cx="1001712" cy="830262"/>
          </a:xfrm>
          <a:prstGeom prst="rect">
            <a:avLst/>
          </a:prstGeom>
          <a:noFill/>
          <a:ln w="9525">
            <a:noFill/>
            <a:miter lim="800000"/>
            <a:headEnd/>
            <a:tailEnd/>
          </a:ln>
        </p:spPr>
      </p:pic>
      <p:sp>
        <p:nvSpPr>
          <p:cNvPr id="23557" name="矩形 5"/>
          <p:cNvSpPr>
            <a:spLocks noChangeArrowheads="1"/>
          </p:cNvSpPr>
          <p:nvPr/>
        </p:nvSpPr>
        <p:spPr bwMode="auto">
          <a:xfrm>
            <a:off x="2187576" y="1788915"/>
            <a:ext cx="4268788" cy="457200"/>
          </a:xfrm>
          <a:prstGeom prst="rect">
            <a:avLst/>
          </a:prstGeom>
          <a:noFill/>
          <a:ln w="9525">
            <a:noFill/>
            <a:miter lim="800000"/>
          </a:ln>
        </p:spPr>
        <p:txBody>
          <a:bodyPr>
            <a:spAutoFit/>
          </a:bodyPr>
          <a:lstStyle/>
          <a:p>
            <a:r>
              <a:rPr lang="zh-CN" altLang="en-US" sz="2400" b="1" dirty="0">
                <a:solidFill>
                  <a:srgbClr val="000000"/>
                </a:solidFill>
                <a:latin typeface="Franklin Gothic Book" panose="020B0503020102020204"/>
                <a:ea typeface="楷体" panose="02010609060101010101" charset="-122"/>
                <a:cs typeface="Times New Roman" panose="02020603050405020304" pitchFamily="18" charset="0"/>
              </a:rPr>
              <a:t>哥哥：</a:t>
            </a:r>
            <a:r>
              <a:rPr lang="zh-CN" altLang="zh-CN" sz="2400" b="1" dirty="0">
                <a:solidFill>
                  <a:srgbClr val="000000"/>
                </a:solidFill>
                <a:latin typeface="Franklin Gothic Book" panose="020B0503020102020204"/>
                <a:ea typeface="楷体" panose="02010609060101010101" charset="-122"/>
                <a:cs typeface="Times New Roman" panose="02020603050405020304" pitchFamily="18" charset="0"/>
              </a:rPr>
              <a:t>还可以，有</a:t>
            </a:r>
            <a:r>
              <a:rPr lang="en-US" altLang="zh-CN" sz="2400" b="1" dirty="0">
                <a:solidFill>
                  <a:srgbClr val="000000"/>
                </a:solidFill>
                <a:latin typeface="Franklin Gothic Book" panose="020B0503020102020204"/>
                <a:ea typeface="楷体" panose="02010609060101010101" charset="-122"/>
                <a:cs typeface="Times New Roman" panose="02020603050405020304" pitchFamily="18" charset="0"/>
              </a:rPr>
              <a:t>300</a:t>
            </a:r>
            <a:r>
              <a:rPr lang="zh-CN" altLang="zh-CN" sz="2400" b="1" dirty="0">
                <a:solidFill>
                  <a:srgbClr val="000000"/>
                </a:solidFill>
                <a:latin typeface="Franklin Gothic Book" panose="020B0503020102020204"/>
                <a:ea typeface="楷体" panose="02010609060101010101" charset="-122"/>
                <a:cs typeface="Times New Roman" panose="02020603050405020304" pitchFamily="18" charset="0"/>
              </a:rPr>
              <a:t>多万吧。</a:t>
            </a:r>
            <a:endParaRPr lang="zh-CN" altLang="en-US" sz="2400" b="1" dirty="0">
              <a:solidFill>
                <a:srgbClr val="000000"/>
              </a:solidFill>
              <a:latin typeface="Franklin Gothic Book" panose="020B0503020102020204"/>
              <a:ea typeface="楷体" panose="02010609060101010101" charset="-122"/>
              <a:cs typeface="Times New Roman" panose="02020603050405020304" pitchFamily="18" charset="0"/>
            </a:endParaRPr>
          </a:p>
        </p:txBody>
      </p:sp>
      <p:pic>
        <p:nvPicPr>
          <p:cNvPr id="23558" name="图片 11"/>
          <p:cNvPicPr>
            <a:picLocks noChangeAspect="1"/>
          </p:cNvPicPr>
          <p:nvPr/>
        </p:nvPicPr>
        <p:blipFill>
          <a:blip r:embed="rId3"/>
          <a:srcRect l="13138" t="13335" r="26852" b="11111"/>
          <a:stretch>
            <a:fillRect/>
          </a:stretch>
        </p:blipFill>
        <p:spPr bwMode="auto">
          <a:xfrm>
            <a:off x="1398327" y="1969684"/>
            <a:ext cx="625475" cy="801687"/>
          </a:xfrm>
          <a:prstGeom prst="rect">
            <a:avLst/>
          </a:prstGeom>
          <a:noFill/>
          <a:ln w="9525">
            <a:noFill/>
            <a:miter lim="800000"/>
            <a:headEnd/>
            <a:tailEnd/>
          </a:ln>
        </p:spPr>
      </p:pic>
      <p:sp>
        <p:nvSpPr>
          <p:cNvPr id="23559" name="矩形 6"/>
          <p:cNvSpPr>
            <a:spLocks noChangeArrowheads="1"/>
          </p:cNvSpPr>
          <p:nvPr/>
        </p:nvSpPr>
        <p:spPr bwMode="auto">
          <a:xfrm>
            <a:off x="2528887" y="2320099"/>
            <a:ext cx="4722812" cy="457200"/>
          </a:xfrm>
          <a:prstGeom prst="rect">
            <a:avLst/>
          </a:prstGeom>
          <a:noFill/>
          <a:ln w="9525">
            <a:noFill/>
            <a:miter lim="800000"/>
          </a:ln>
        </p:spPr>
        <p:txBody>
          <a:bodyPr>
            <a:spAutoFit/>
          </a:bodyPr>
          <a:lstStyle/>
          <a:p>
            <a:r>
              <a:rPr lang="zh-CN" altLang="en-US" sz="2400" b="1" dirty="0">
                <a:solidFill>
                  <a:srgbClr val="000000"/>
                </a:solidFill>
                <a:latin typeface="Franklin Gothic Book" panose="020B0503020102020204"/>
                <a:ea typeface="楷体" panose="02010609060101010101" charset="-122"/>
                <a:cs typeface="Times New Roman" panose="02020603050405020304" pitchFamily="18" charset="0"/>
              </a:rPr>
              <a:t>婷婷：哇，羡慕死我了！</a:t>
            </a:r>
          </a:p>
        </p:txBody>
      </p:sp>
      <p:pic>
        <p:nvPicPr>
          <p:cNvPr id="23560" name="图片 8"/>
          <p:cNvPicPr>
            <a:picLocks noChangeAspect="1"/>
          </p:cNvPicPr>
          <p:nvPr/>
        </p:nvPicPr>
        <p:blipFill>
          <a:blip r:embed="rId4"/>
          <a:srcRect l="67892" t="65186" r="5157" b="11111"/>
          <a:stretch>
            <a:fillRect/>
          </a:stretch>
        </p:blipFill>
        <p:spPr bwMode="auto">
          <a:xfrm>
            <a:off x="5664201" y="2133600"/>
            <a:ext cx="792163" cy="539750"/>
          </a:xfrm>
          <a:prstGeom prst="rect">
            <a:avLst/>
          </a:prstGeom>
          <a:noFill/>
          <a:ln w="9525">
            <a:noFill/>
            <a:miter lim="800000"/>
            <a:headEnd/>
            <a:tailEnd/>
          </a:ln>
        </p:spPr>
      </p:pic>
      <p:sp>
        <p:nvSpPr>
          <p:cNvPr id="23561" name="矩形 7"/>
          <p:cNvSpPr>
            <a:spLocks noChangeArrowheads="1"/>
          </p:cNvSpPr>
          <p:nvPr/>
        </p:nvSpPr>
        <p:spPr bwMode="auto">
          <a:xfrm>
            <a:off x="1836738" y="3326502"/>
            <a:ext cx="9708008" cy="830997"/>
          </a:xfrm>
          <a:prstGeom prst="rect">
            <a:avLst/>
          </a:prstGeom>
          <a:noFill/>
          <a:ln w="9525">
            <a:noFill/>
            <a:miter lim="800000"/>
          </a:ln>
        </p:spPr>
        <p:txBody>
          <a:bodyPr wrap="square">
            <a:spAutoFit/>
          </a:bodyPr>
          <a:lstStyle/>
          <a:p>
            <a:r>
              <a:rPr lang="zh-CN" altLang="en-US" sz="2400" b="1" dirty="0">
                <a:solidFill>
                  <a:srgbClr val="000000"/>
                </a:solidFill>
                <a:latin typeface="Franklin Gothic Book" panose="020B0503020102020204"/>
                <a:ea typeface="楷体" panose="02010609060101010101" charset="-122"/>
                <a:cs typeface="Times New Roman" panose="02020603050405020304" pitchFamily="18" charset="0"/>
              </a:rPr>
              <a:t>哥哥：</a:t>
            </a:r>
            <a:r>
              <a:rPr lang="zh-CN" altLang="zh-CN" sz="2400" b="1" dirty="0">
                <a:solidFill>
                  <a:srgbClr val="000000"/>
                </a:solidFill>
                <a:latin typeface="Franklin Gothic Book" panose="020B0503020102020204"/>
                <a:ea typeface="楷体" panose="02010609060101010101" charset="-122"/>
                <a:cs typeface="Times New Roman" panose="02020603050405020304" pitchFamily="18" charset="0"/>
              </a:rPr>
              <a:t>羡慕什么啊，又要</a:t>
            </a:r>
            <a:r>
              <a:rPr lang="zh-CN" altLang="zh-CN" sz="2400" b="1" dirty="0">
                <a:solidFill>
                  <a:srgbClr val="0A50EC"/>
                </a:solidFill>
                <a:latin typeface="Franklin Gothic Book" panose="020B0503020102020204"/>
                <a:ea typeface="楷体" panose="02010609060101010101" charset="-122"/>
                <a:cs typeface="Times New Roman" panose="02020603050405020304" pitchFamily="18" charset="0"/>
              </a:rPr>
              <a:t>投资金</a:t>
            </a:r>
            <a:r>
              <a:rPr lang="zh-CN" altLang="zh-CN" sz="2400" b="1" dirty="0">
                <a:solidFill>
                  <a:srgbClr val="000000"/>
                </a:solidFill>
                <a:latin typeface="Franklin Gothic Book" panose="020B0503020102020204"/>
                <a:ea typeface="楷体" panose="02010609060101010101" charset="-122"/>
                <a:cs typeface="Times New Roman" panose="02020603050405020304" pitchFamily="18" charset="0"/>
              </a:rPr>
              <a:t>，又要搞产品</a:t>
            </a:r>
            <a:r>
              <a:rPr lang="zh-CN" altLang="zh-CN" sz="2400" b="1" dirty="0">
                <a:solidFill>
                  <a:srgbClr val="0A50EC"/>
                </a:solidFill>
                <a:latin typeface="Franklin Gothic Book" panose="020B0503020102020204"/>
                <a:ea typeface="楷体" panose="02010609060101010101" charset="-122"/>
                <a:cs typeface="Times New Roman" panose="02020603050405020304" pitchFamily="18" charset="0"/>
              </a:rPr>
              <a:t>技术创新</a:t>
            </a:r>
            <a:r>
              <a:rPr lang="zh-CN" altLang="zh-CN" sz="2400" b="1" dirty="0">
                <a:solidFill>
                  <a:srgbClr val="000000"/>
                </a:solidFill>
                <a:latin typeface="Franklin Gothic Book" panose="020B0503020102020204"/>
                <a:ea typeface="楷体" panose="02010609060101010101" charset="-122"/>
                <a:cs typeface="Times New Roman" panose="02020603050405020304" pitchFamily="18" charset="0"/>
              </a:rPr>
              <a:t>，还要给工人发</a:t>
            </a:r>
            <a:r>
              <a:rPr lang="zh-CN" altLang="zh-CN" sz="2400" b="1" dirty="0">
                <a:solidFill>
                  <a:srgbClr val="0A50EC"/>
                </a:solidFill>
                <a:latin typeface="Franklin Gothic Book" panose="020B0503020102020204"/>
                <a:ea typeface="楷体" panose="02010609060101010101" charset="-122"/>
                <a:cs typeface="Times New Roman" panose="02020603050405020304" pitchFamily="18" charset="0"/>
              </a:rPr>
              <a:t>工资</a:t>
            </a:r>
            <a:r>
              <a:rPr lang="zh-CN" altLang="zh-CN" sz="2400" b="1" dirty="0">
                <a:solidFill>
                  <a:srgbClr val="000000"/>
                </a:solidFill>
                <a:latin typeface="Franklin Gothic Book" panose="020B0503020102020204"/>
                <a:ea typeface="楷体" panose="02010609060101010101" charset="-122"/>
                <a:cs typeface="Times New Roman" panose="02020603050405020304" pitchFamily="18" charset="0"/>
              </a:rPr>
              <a:t>，</a:t>
            </a:r>
            <a:r>
              <a:rPr lang="zh-CN" altLang="zh-CN" sz="2400" b="1" dirty="0">
                <a:solidFill>
                  <a:srgbClr val="0A50EC"/>
                </a:solidFill>
                <a:latin typeface="Franklin Gothic Book" panose="020B0503020102020204"/>
                <a:ea typeface="楷体" panose="02010609060101010101" charset="-122"/>
                <a:cs typeface="Times New Roman" panose="02020603050405020304" pitchFamily="18" charset="0"/>
              </a:rPr>
              <a:t>管理</a:t>
            </a:r>
            <a:r>
              <a:rPr lang="zh-CN" altLang="zh-CN" sz="2400" b="1" dirty="0">
                <a:solidFill>
                  <a:srgbClr val="000000"/>
                </a:solidFill>
                <a:latin typeface="Franklin Gothic Book" panose="020B0503020102020204"/>
                <a:ea typeface="楷体" panose="02010609060101010101" charset="-122"/>
                <a:cs typeface="Times New Roman" panose="02020603050405020304" pitchFamily="18" charset="0"/>
              </a:rPr>
              <a:t>一大摊子事呢，不好干啊。还是你们好，每月有</a:t>
            </a:r>
            <a:r>
              <a:rPr lang="zh-CN" altLang="zh-CN" sz="2400" b="1" dirty="0">
                <a:latin typeface="Franklin Gothic Book" panose="020B0503020102020204"/>
                <a:ea typeface="楷体" panose="02010609060101010101" charset="-122"/>
                <a:cs typeface="Times New Roman" panose="02020603050405020304" pitchFamily="18" charset="0"/>
              </a:rPr>
              <a:t>固定工资</a:t>
            </a:r>
            <a:r>
              <a:rPr lang="zh-CN" altLang="zh-CN" sz="2400" b="1" dirty="0">
                <a:solidFill>
                  <a:srgbClr val="000000"/>
                </a:solidFill>
                <a:latin typeface="Franklin Gothic Book" panose="020B0503020102020204"/>
                <a:ea typeface="楷体" panose="02010609060101010101" charset="-122"/>
                <a:cs typeface="Times New Roman" panose="02020603050405020304" pitchFamily="18" charset="0"/>
              </a:rPr>
              <a:t>。</a:t>
            </a:r>
            <a:endParaRPr lang="zh-CN" altLang="en-US" sz="2400" b="1" dirty="0">
              <a:solidFill>
                <a:srgbClr val="000000"/>
              </a:solidFill>
              <a:latin typeface="Franklin Gothic Book" panose="020B0503020102020204"/>
              <a:ea typeface="楷体" panose="02010609060101010101" charset="-122"/>
              <a:cs typeface="Times New Roman" panose="02020603050405020304" pitchFamily="18" charset="0"/>
            </a:endParaRPr>
          </a:p>
        </p:txBody>
      </p:sp>
      <p:pic>
        <p:nvPicPr>
          <p:cNvPr id="23562" name="图片 10"/>
          <p:cNvPicPr>
            <a:picLocks noChangeAspect="1"/>
          </p:cNvPicPr>
          <p:nvPr/>
        </p:nvPicPr>
        <p:blipFill>
          <a:blip r:embed="rId3"/>
          <a:srcRect l="13138" t="13335" r="26852" b="11111"/>
          <a:stretch>
            <a:fillRect/>
          </a:stretch>
        </p:blipFill>
        <p:spPr bwMode="auto">
          <a:xfrm>
            <a:off x="1250951" y="3416974"/>
            <a:ext cx="625475" cy="801687"/>
          </a:xfrm>
          <a:prstGeom prst="rect">
            <a:avLst/>
          </a:prstGeom>
          <a:noFill/>
          <a:ln w="9525">
            <a:noFill/>
            <a:miter lim="800000"/>
            <a:headEnd/>
            <a:tailEnd/>
          </a:ln>
        </p:spPr>
      </p:pic>
      <p:sp>
        <p:nvSpPr>
          <p:cNvPr id="12" name="线形标注 1(带边框和强调线) 11"/>
          <p:cNvSpPr/>
          <p:nvPr/>
        </p:nvSpPr>
        <p:spPr bwMode="auto">
          <a:xfrm>
            <a:off x="2110430" y="2883966"/>
            <a:ext cx="873125" cy="427037"/>
          </a:xfrm>
          <a:prstGeom prst="accentBorderCallout1">
            <a:avLst>
              <a:gd name="adj1" fmla="val 26764"/>
              <a:gd name="adj2" fmla="val 108727"/>
              <a:gd name="adj3" fmla="val 209292"/>
              <a:gd name="adj4" fmla="val 133093"/>
            </a:avLst>
          </a:prstGeom>
          <a:solidFill>
            <a:srgbClr val="FFC000"/>
          </a:solidFill>
          <a:ln w="76200" algn="ctr">
            <a:solidFill>
              <a:srgbClr val="FFC000"/>
            </a:solidFill>
            <a:miter lim="800000"/>
          </a:ln>
        </p:spPr>
        <p:txBody>
          <a:bodyPr anchor="ctr"/>
          <a:lstStyle/>
          <a:p>
            <a:pPr algn="ctr">
              <a:defRPr/>
            </a:pPr>
            <a:r>
              <a:rPr lang="zh-CN" altLang="en-US" sz="2000" b="1" dirty="0">
                <a:solidFill>
                  <a:srgbClr val="0000FF"/>
                </a:solidFill>
              </a:rPr>
              <a:t>管理</a:t>
            </a:r>
          </a:p>
        </p:txBody>
      </p:sp>
      <p:sp>
        <p:nvSpPr>
          <p:cNvPr id="13" name="线形标注 1(带边框和强调线) 12"/>
          <p:cNvSpPr/>
          <p:nvPr/>
        </p:nvSpPr>
        <p:spPr bwMode="auto">
          <a:xfrm>
            <a:off x="6205537" y="2915857"/>
            <a:ext cx="868363" cy="361950"/>
          </a:xfrm>
          <a:prstGeom prst="accentBorderCallout1">
            <a:avLst>
              <a:gd name="adj1" fmla="val 31579"/>
              <a:gd name="adj2" fmla="val -8773"/>
              <a:gd name="adj3" fmla="val 117106"/>
              <a:gd name="adj4" fmla="val -64898"/>
            </a:avLst>
          </a:prstGeom>
          <a:solidFill>
            <a:srgbClr val="FFC000"/>
          </a:solidFill>
          <a:ln w="76200" algn="ctr">
            <a:solidFill>
              <a:srgbClr val="FFC000"/>
            </a:solidFill>
            <a:miter lim="800000"/>
          </a:ln>
        </p:spPr>
        <p:txBody>
          <a:bodyPr anchor="ctr"/>
          <a:lstStyle/>
          <a:p>
            <a:pPr algn="ctr">
              <a:defRPr/>
            </a:pPr>
            <a:r>
              <a:rPr lang="zh-CN" altLang="en-US" sz="2000" b="1" dirty="0">
                <a:solidFill>
                  <a:srgbClr val="0000FF"/>
                </a:solidFill>
              </a:rPr>
              <a:t>资本</a:t>
            </a:r>
          </a:p>
        </p:txBody>
      </p:sp>
      <p:sp>
        <p:nvSpPr>
          <p:cNvPr id="14" name="线形标注 1(带边框和强调线) 13"/>
          <p:cNvSpPr/>
          <p:nvPr/>
        </p:nvSpPr>
        <p:spPr bwMode="auto">
          <a:xfrm>
            <a:off x="7492205" y="2687488"/>
            <a:ext cx="963613" cy="369888"/>
          </a:xfrm>
          <a:prstGeom prst="accentBorderCallout1">
            <a:avLst>
              <a:gd name="adj1" fmla="val 30903"/>
              <a:gd name="adj2" fmla="val 107907"/>
              <a:gd name="adj3" fmla="val 227037"/>
              <a:gd name="adj4" fmla="val 156343"/>
            </a:avLst>
          </a:prstGeom>
          <a:solidFill>
            <a:srgbClr val="FFC000"/>
          </a:solidFill>
          <a:ln w="76200" algn="ctr">
            <a:solidFill>
              <a:srgbClr val="FFC000"/>
            </a:solidFill>
            <a:miter lim="800000"/>
          </a:ln>
        </p:spPr>
        <p:txBody>
          <a:bodyPr anchor="ctr"/>
          <a:lstStyle/>
          <a:p>
            <a:pPr algn="ctr">
              <a:defRPr/>
            </a:pPr>
            <a:r>
              <a:rPr lang="zh-CN" altLang="en-US" sz="2000" b="1" dirty="0">
                <a:solidFill>
                  <a:srgbClr val="0000FF"/>
                </a:solidFill>
              </a:rPr>
              <a:t>技术</a:t>
            </a:r>
          </a:p>
        </p:txBody>
      </p:sp>
      <p:sp>
        <p:nvSpPr>
          <p:cNvPr id="15" name="线形标注 1(带边框和强调线) 14"/>
          <p:cNvSpPr/>
          <p:nvPr/>
        </p:nvSpPr>
        <p:spPr bwMode="auto">
          <a:xfrm>
            <a:off x="647254" y="2872432"/>
            <a:ext cx="998538" cy="504825"/>
          </a:xfrm>
          <a:prstGeom prst="accentBorderCallout1">
            <a:avLst>
              <a:gd name="adj1" fmla="val 22644"/>
              <a:gd name="adj2" fmla="val 107630"/>
              <a:gd name="adj3" fmla="val 180505"/>
              <a:gd name="adj4" fmla="val 189986"/>
            </a:avLst>
          </a:prstGeom>
          <a:solidFill>
            <a:srgbClr val="FFC000"/>
          </a:solidFill>
          <a:ln w="76200" algn="ctr">
            <a:solidFill>
              <a:srgbClr val="FFC000"/>
            </a:solidFill>
            <a:miter lim="800000"/>
          </a:ln>
        </p:spPr>
        <p:txBody>
          <a:bodyPr anchor="ctr"/>
          <a:lstStyle/>
          <a:p>
            <a:pPr algn="ctr">
              <a:defRPr/>
            </a:pPr>
            <a:r>
              <a:rPr lang="zh-CN" altLang="en-US" sz="2000" b="1" dirty="0">
                <a:solidFill>
                  <a:srgbClr val="0000FF"/>
                </a:solidFill>
              </a:rPr>
              <a:t>劳动</a:t>
            </a:r>
          </a:p>
        </p:txBody>
      </p:sp>
      <p:sp>
        <p:nvSpPr>
          <p:cNvPr id="23568" name="矩形 8"/>
          <p:cNvSpPr>
            <a:spLocks noChangeArrowheads="1"/>
          </p:cNvSpPr>
          <p:nvPr/>
        </p:nvSpPr>
        <p:spPr bwMode="auto">
          <a:xfrm>
            <a:off x="1479551" y="4576492"/>
            <a:ext cx="8630220" cy="830997"/>
          </a:xfrm>
          <a:prstGeom prst="rect">
            <a:avLst/>
          </a:prstGeom>
          <a:noFill/>
          <a:ln w="9525">
            <a:noFill/>
            <a:miter lim="800000"/>
          </a:ln>
        </p:spPr>
        <p:txBody>
          <a:bodyPr wrap="square">
            <a:spAutoFit/>
          </a:bodyPr>
          <a:lstStyle/>
          <a:p>
            <a:r>
              <a:rPr lang="zh-CN" altLang="en-US" sz="2400" b="1" dirty="0">
                <a:solidFill>
                  <a:srgbClr val="000000"/>
                </a:solidFill>
                <a:latin typeface="Franklin Gothic Book" panose="020B0503020102020204"/>
                <a:ea typeface="楷体" panose="02010609060101010101" charset="-122"/>
                <a:cs typeface="Times New Roman" panose="02020603050405020304" pitchFamily="18" charset="0"/>
              </a:rPr>
              <a:t>奶奶：婷婷</a:t>
            </a:r>
            <a:r>
              <a:rPr lang="zh-CN" altLang="zh-CN" sz="2400" b="1" dirty="0">
                <a:solidFill>
                  <a:srgbClr val="000000"/>
                </a:solidFill>
                <a:latin typeface="Franklin Gothic Book" panose="020B0503020102020204"/>
                <a:ea typeface="楷体" panose="02010609060101010101" charset="-122"/>
                <a:cs typeface="Times New Roman" panose="02020603050405020304" pitchFamily="18" charset="0"/>
              </a:rPr>
              <a:t>咱不羡慕你哥哥，我老家的</a:t>
            </a:r>
            <a:r>
              <a:rPr lang="zh-CN" altLang="zh-CN" sz="2400" b="1" dirty="0">
                <a:solidFill>
                  <a:srgbClr val="0000FF"/>
                </a:solidFill>
                <a:latin typeface="Franklin Gothic Book" panose="020B0503020102020204"/>
                <a:ea typeface="楷体" panose="02010609060101010101" charset="-122"/>
                <a:cs typeface="Times New Roman" panose="02020603050405020304" pitchFamily="18" charset="0"/>
              </a:rPr>
              <a:t>祖屋每月出租</a:t>
            </a:r>
            <a:r>
              <a:rPr lang="zh-CN" altLang="zh-CN" sz="2400" b="1" dirty="0">
                <a:solidFill>
                  <a:srgbClr val="000000"/>
                </a:solidFill>
                <a:latin typeface="Franklin Gothic Book" panose="020B0503020102020204"/>
                <a:ea typeface="楷体" panose="02010609060101010101" charset="-122"/>
                <a:cs typeface="Times New Roman" panose="02020603050405020304" pitchFamily="18" charset="0"/>
              </a:rPr>
              <a:t>也有</a:t>
            </a:r>
            <a:r>
              <a:rPr lang="en-US" altLang="zh-CN" sz="2400" b="1" dirty="0">
                <a:solidFill>
                  <a:srgbClr val="000000"/>
                </a:solidFill>
                <a:latin typeface="Franklin Gothic Book" panose="020B0503020102020204"/>
                <a:ea typeface="楷体" panose="02010609060101010101" charset="-122"/>
                <a:cs typeface="Times New Roman" panose="02020603050405020304" pitchFamily="18" charset="0"/>
              </a:rPr>
              <a:t>3000</a:t>
            </a:r>
            <a:r>
              <a:rPr lang="zh-CN" altLang="zh-CN" sz="2400" b="1" dirty="0">
                <a:solidFill>
                  <a:srgbClr val="000000"/>
                </a:solidFill>
                <a:latin typeface="Franklin Gothic Book" panose="020B0503020102020204"/>
                <a:ea typeface="楷体" panose="02010609060101010101" charset="-122"/>
                <a:cs typeface="Times New Roman" panose="02020603050405020304" pitchFamily="18" charset="0"/>
              </a:rPr>
              <a:t>元的收入，给你吧。</a:t>
            </a:r>
            <a:endParaRPr lang="zh-CN" altLang="en-US" sz="2400" b="1" dirty="0">
              <a:solidFill>
                <a:srgbClr val="000000"/>
              </a:solidFill>
              <a:latin typeface="Franklin Gothic Book" panose="020B0503020102020204"/>
              <a:ea typeface="楷体" panose="02010609060101010101" charset="-122"/>
              <a:cs typeface="Times New Roman" panose="02020603050405020304" pitchFamily="18" charset="0"/>
            </a:endParaRPr>
          </a:p>
        </p:txBody>
      </p:sp>
      <p:pic>
        <p:nvPicPr>
          <p:cNvPr id="23569" name="图片 14"/>
          <p:cNvPicPr>
            <a:picLocks noChangeAspect="1"/>
          </p:cNvPicPr>
          <p:nvPr/>
        </p:nvPicPr>
        <p:blipFill>
          <a:blip r:embed="rId5"/>
          <a:srcRect r="47470" b="6084"/>
          <a:stretch>
            <a:fillRect/>
          </a:stretch>
        </p:blipFill>
        <p:spPr bwMode="auto">
          <a:xfrm>
            <a:off x="10492582" y="4472268"/>
            <a:ext cx="712787" cy="781050"/>
          </a:xfrm>
          <a:prstGeom prst="rect">
            <a:avLst/>
          </a:prstGeom>
          <a:noFill/>
          <a:ln w="9525">
            <a:noFill/>
            <a:miter lim="800000"/>
            <a:headEnd/>
            <a:tailEnd/>
          </a:ln>
        </p:spPr>
      </p:pic>
      <p:sp>
        <p:nvSpPr>
          <p:cNvPr id="19" name="线形标注 1(带边框和强调线) 18"/>
          <p:cNvSpPr/>
          <p:nvPr/>
        </p:nvSpPr>
        <p:spPr bwMode="auto">
          <a:xfrm>
            <a:off x="8643939" y="4142995"/>
            <a:ext cx="1252538" cy="400050"/>
          </a:xfrm>
          <a:prstGeom prst="accentBorderCallout1">
            <a:avLst>
              <a:gd name="adj1" fmla="val 28569"/>
              <a:gd name="adj2" fmla="val -6083"/>
              <a:gd name="adj3" fmla="val 132542"/>
              <a:gd name="adj4" fmla="val -52218"/>
            </a:avLst>
          </a:prstGeom>
          <a:solidFill>
            <a:srgbClr val="FFC000"/>
          </a:solidFill>
          <a:ln w="76200" algn="ctr">
            <a:solidFill>
              <a:srgbClr val="FFC000"/>
            </a:solidFill>
            <a:miter lim="800000"/>
          </a:ln>
        </p:spPr>
        <p:txBody>
          <a:bodyPr anchor="ctr"/>
          <a:lstStyle/>
          <a:p>
            <a:pPr algn="ctr">
              <a:defRPr/>
            </a:pPr>
            <a:r>
              <a:rPr lang="zh-CN" altLang="en-US" sz="2000" b="1" dirty="0">
                <a:solidFill>
                  <a:srgbClr val="0000FF"/>
                </a:solidFill>
              </a:rPr>
              <a:t>土地</a:t>
            </a:r>
          </a:p>
        </p:txBody>
      </p:sp>
      <p:sp>
        <p:nvSpPr>
          <p:cNvPr id="25630" name="文本框 18437"/>
          <p:cNvSpPr txBox="1">
            <a:spLocks noChangeArrowheads="1"/>
          </p:cNvSpPr>
          <p:nvPr/>
        </p:nvSpPr>
        <p:spPr bwMode="auto">
          <a:xfrm>
            <a:off x="4217987" y="4165606"/>
            <a:ext cx="3756025" cy="369332"/>
          </a:xfrm>
          <a:prstGeom prst="rect">
            <a:avLst/>
          </a:prstGeom>
          <a:solidFill>
            <a:srgbClr val="0A50EC"/>
          </a:solidFill>
          <a:ln w="9525">
            <a:solidFill>
              <a:schemeClr val="tx1"/>
            </a:solidFill>
            <a:miter lim="800000"/>
          </a:ln>
        </p:spPr>
        <p:txBody>
          <a:bodyPr>
            <a:spAutoFit/>
          </a:bodyPr>
          <a:lstStyle/>
          <a:p>
            <a:pPr>
              <a:spcBef>
                <a:spcPct val="50000"/>
              </a:spcBef>
              <a:buFont typeface="Arial" panose="020B0604020202020204" pitchFamily="34" charset="0"/>
              <a:buNone/>
            </a:pPr>
            <a:r>
              <a:rPr lang="zh-CN" altLang="en-US" b="1" dirty="0">
                <a:solidFill>
                  <a:schemeClr val="bg1"/>
                </a:solidFill>
              </a:rPr>
              <a:t>按生产要素分配</a:t>
            </a:r>
          </a:p>
        </p:txBody>
      </p:sp>
      <p:sp>
        <p:nvSpPr>
          <p:cNvPr id="2" name="TextBox 12"/>
          <p:cNvSpPr txBox="1">
            <a:spLocks noChangeArrowheads="1"/>
          </p:cNvSpPr>
          <p:nvPr/>
        </p:nvSpPr>
        <p:spPr bwMode="auto">
          <a:xfrm>
            <a:off x="3081337" y="456617"/>
            <a:ext cx="3617913" cy="519112"/>
          </a:xfrm>
          <a:prstGeom prst="rect">
            <a:avLst/>
          </a:prstGeom>
          <a:noFill/>
          <a:ln w="9525">
            <a:noFill/>
            <a:miter lim="800000"/>
          </a:ln>
        </p:spPr>
        <p:txBody>
          <a:bodyPr>
            <a:spAutoFit/>
          </a:bodyPr>
          <a:lstStyle/>
          <a:p>
            <a:r>
              <a:rPr lang="zh-CN" altLang="en-US" sz="2800" dirty="0">
                <a:latin typeface="微软雅黑" panose="020B0503020204020204" charset="-122"/>
                <a:ea typeface="微软雅黑" panose="020B0503020204020204" charset="-122"/>
                <a:cs typeface="华文楷体" panose="02010600040101010101" charset="-122"/>
              </a:rPr>
              <a:t>情境三：</a:t>
            </a:r>
          </a:p>
        </p:txBody>
      </p:sp>
      <p:sp>
        <p:nvSpPr>
          <p:cNvPr id="26" name="文本框 25"/>
          <p:cNvSpPr txBox="1"/>
          <p:nvPr/>
        </p:nvSpPr>
        <p:spPr>
          <a:xfrm>
            <a:off x="2406936" y="5503637"/>
            <a:ext cx="6775450" cy="954107"/>
          </a:xfrm>
          <a:prstGeom prst="rect">
            <a:avLst/>
          </a:prstGeom>
          <a:solidFill>
            <a:schemeClr val="bg1">
              <a:lumMod val="95000"/>
            </a:schemeClr>
          </a:solidFill>
        </p:spPr>
        <p:txBody>
          <a:bodyPr wrap="square" rtlCol="0">
            <a:spAutoFit/>
          </a:bodyPr>
          <a:lstStyle/>
          <a:p>
            <a:pPr marL="457200" indent="-457200">
              <a:buClr>
                <a:srgbClr val="E80000"/>
              </a:buClr>
              <a:buFont typeface="Wingdings" panose="05000000000000000000" charset="0"/>
              <a:buChar char="Ø"/>
            </a:pPr>
            <a:r>
              <a:rPr lang="zh-CN" altLang="en-US" sz="2800" dirty="0">
                <a:solidFill>
                  <a:srgbClr val="1D41D5"/>
                </a:solidFill>
                <a:latin typeface="微软雅黑" panose="020B0503020204020204" charset="-122"/>
                <a:ea typeface="微软雅黑" panose="020B0503020204020204" charset="-122"/>
              </a:rPr>
              <a:t>对话中涉及的分配方式有哪些？</a:t>
            </a:r>
            <a:endParaRPr lang="en-US" altLang="zh-CN" sz="2800" dirty="0">
              <a:solidFill>
                <a:srgbClr val="1D41D5"/>
              </a:solidFill>
              <a:latin typeface="微软雅黑" panose="020B0503020204020204" charset="-122"/>
              <a:ea typeface="微软雅黑" panose="020B0503020204020204" charset="-122"/>
            </a:endParaRPr>
          </a:p>
          <a:p>
            <a:pPr marL="457200" indent="-457200">
              <a:buClr>
                <a:srgbClr val="E80000"/>
              </a:buClr>
              <a:buFont typeface="Wingdings" panose="05000000000000000000" charset="0"/>
              <a:buChar char="Ø"/>
            </a:pPr>
            <a:r>
              <a:rPr lang="zh-CN" altLang="en-US" sz="2800" dirty="0">
                <a:solidFill>
                  <a:srgbClr val="1D41D5"/>
                </a:solidFill>
                <a:latin typeface="微软雅黑" panose="020B0503020204020204" charset="-122"/>
                <a:ea typeface="微软雅黑" panose="020B0503020204020204" charset="-122"/>
              </a:rPr>
              <a:t>这种分配方式有什么优点？</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ox(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5630"/>
                                        </p:tgtEl>
                                        <p:attrNameLst>
                                          <p:attrName>style.visibility</p:attrName>
                                        </p:attrNameLst>
                                      </p:cBhvr>
                                      <p:to>
                                        <p:strVal val="visible"/>
                                      </p:to>
                                    </p:set>
                                    <p:animEffect transition="in" filter="blinds(horizontal)">
                                      <p:cBhvr>
                                        <p:cTn id="32" dur="500"/>
                                        <p:tgtEl>
                                          <p:spTgt spid="25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9" grpId="0" animBg="1"/>
      <p:bldP spid="25630" grpId="0" bldLvl="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矩形 19503"/>
          <p:cNvSpPr>
            <a:spLocks noGrp="1" noChangeArrowheads="1"/>
          </p:cNvSpPr>
          <p:nvPr/>
        </p:nvSpPr>
        <p:spPr bwMode="auto">
          <a:xfrm>
            <a:off x="2332451" y="1031015"/>
            <a:ext cx="5940425" cy="1447800"/>
          </a:xfrm>
          <a:prstGeom prst="rect">
            <a:avLst/>
          </a:prstGeom>
          <a:noFill/>
          <a:ln w="9525">
            <a:noFill/>
            <a:miter lim="800000"/>
          </a:ln>
        </p:spPr>
        <p:txBody>
          <a:bodyPr/>
          <a:lstStyle/>
          <a:p>
            <a:pPr marL="342900" indent="-342900">
              <a:spcBef>
                <a:spcPct val="20000"/>
              </a:spcBef>
              <a:buClr>
                <a:schemeClr val="hlink"/>
              </a:buClr>
            </a:pPr>
            <a:r>
              <a:rPr lang="en-US" altLang="zh-CN" sz="2400" dirty="0">
                <a:latin typeface="微软雅黑" panose="020B0503020204020204" charset="-122"/>
                <a:ea typeface="微软雅黑" panose="020B0503020204020204" charset="-122"/>
              </a:rPr>
              <a:t>1</a:t>
            </a:r>
            <a:r>
              <a:rPr lang="zh-CN" altLang="en-US" sz="2400" dirty="0">
                <a:latin typeface="微软雅黑" panose="020B0503020204020204" charset="-122"/>
                <a:ea typeface="微软雅黑" panose="020B0503020204020204" charset="-122"/>
              </a:rPr>
              <a:t>、原因：</a:t>
            </a:r>
          </a:p>
          <a:p>
            <a:pPr marL="342900" indent="-342900">
              <a:spcBef>
                <a:spcPct val="20000"/>
              </a:spcBef>
              <a:buClr>
                <a:schemeClr val="hlink"/>
              </a:buClr>
            </a:pPr>
            <a:r>
              <a:rPr lang="en-US" altLang="zh-CN" sz="2400" dirty="0">
                <a:latin typeface="微软雅黑" panose="020B0503020204020204" charset="-122"/>
                <a:ea typeface="微软雅黑" panose="020B0503020204020204" charset="-122"/>
              </a:rPr>
              <a:t>2</a:t>
            </a:r>
            <a:r>
              <a:rPr lang="zh-CN" altLang="en-US" sz="2400" dirty="0">
                <a:latin typeface="微软雅黑" panose="020B0503020204020204" charset="-122"/>
                <a:ea typeface="微软雅黑" panose="020B0503020204020204" charset="-122"/>
              </a:rPr>
              <a:t>、方式</a:t>
            </a:r>
            <a:r>
              <a:rPr lang="en-US" altLang="zh-CN" b="1" dirty="0">
                <a:latin typeface="Calibri" panose="020F0502020204030204" pitchFamily="34" charset="0"/>
                <a:ea typeface="楷体_GB2312" pitchFamily="49" charset="-122"/>
              </a:rPr>
              <a:t>:</a:t>
            </a:r>
          </a:p>
        </p:txBody>
      </p:sp>
      <p:sp>
        <p:nvSpPr>
          <p:cNvPr id="58374" name="Text Box 6"/>
          <p:cNvSpPr txBox="1">
            <a:spLocks noChangeArrowheads="1"/>
          </p:cNvSpPr>
          <p:nvPr/>
        </p:nvSpPr>
        <p:spPr bwMode="auto">
          <a:xfrm>
            <a:off x="3529505" y="1096199"/>
            <a:ext cx="3132137" cy="457200"/>
          </a:xfrm>
          <a:prstGeom prst="rect">
            <a:avLst/>
          </a:prstGeom>
          <a:solidFill>
            <a:schemeClr val="bg1"/>
          </a:solidFill>
          <a:ln w="12700" algn="ctr">
            <a:noFill/>
            <a:miter lim="800000"/>
          </a:ln>
        </p:spPr>
        <p:txBody>
          <a:bodyPr>
            <a:spAutoFit/>
          </a:bodyPr>
          <a:lstStyle/>
          <a:p>
            <a:pPr algn="ctr" defTabSz="1217930">
              <a:spcBef>
                <a:spcPct val="50000"/>
              </a:spcBef>
            </a:pPr>
            <a:r>
              <a:rPr lang="zh-CN" altLang="en-US" sz="2400" b="1" dirty="0"/>
              <a:t>多种所有制经济存在</a:t>
            </a:r>
          </a:p>
        </p:txBody>
      </p:sp>
      <p:graphicFrame>
        <p:nvGraphicFramePr>
          <p:cNvPr id="58406" name="Group 38"/>
          <p:cNvGraphicFramePr>
            <a:graphicFrameLocks noGrp="1"/>
          </p:cNvGraphicFramePr>
          <p:nvPr>
            <p:ph idx="4294967295"/>
            <p:custDataLst>
              <p:tags r:id="rId1"/>
            </p:custDataLst>
          </p:nvPr>
        </p:nvGraphicFramePr>
        <p:xfrm>
          <a:off x="1541125" y="1894788"/>
          <a:ext cx="9912442" cy="4469225"/>
        </p:xfrm>
        <a:graphic>
          <a:graphicData uri="http://schemas.openxmlformats.org/drawingml/2006/table">
            <a:tbl>
              <a:tblPr/>
              <a:tblGrid>
                <a:gridCol w="1579812"/>
                <a:gridCol w="8332630"/>
              </a:tblGrid>
              <a:tr h="499620">
                <a:tc>
                  <a:txBody>
                    <a:bodyPr/>
                    <a:lstStyle/>
                    <a:p>
                      <a:pPr marL="0" marR="0" lvl="0" indent="0" algn="ctr" defTabSz="914400" rtl="0" eaLnBrk="0" fontAlgn="base" latinLnBrk="0" hangingPunct="0">
                        <a:lnSpc>
                          <a:spcPts val="2325"/>
                        </a:lnSpc>
                        <a:spcBef>
                          <a:spcPct val="0"/>
                        </a:spcBef>
                        <a:spcAft>
                          <a:spcPct val="0"/>
                        </a:spcAft>
                        <a:buClr>
                          <a:schemeClr val="accent1"/>
                        </a:buClr>
                        <a:buSzPct val="70000"/>
                        <a:buFont typeface="Wingdings 2" panose="05020102010507070707" pitchFamily="18" charset="2"/>
                        <a:buNone/>
                      </a:pPr>
                      <a:r>
                        <a:rPr kumimoji="0" lang="zh-CN" altLang="en-US" sz="2400" b="0" i="0" u="none" strike="noStrike" cap="none" normalizeH="0" baseline="0">
                          <a:ln>
                            <a:noFill/>
                          </a:ln>
                          <a:solidFill>
                            <a:srgbClr val="0A50EC"/>
                          </a:solidFill>
                          <a:effectLst/>
                          <a:latin typeface="Franklin Gothic Book" panose="020B0503020102020204"/>
                          <a:ea typeface="微软雅黑" panose="020B0503020204020204" charset="-122"/>
                          <a:cs typeface="微软雅黑" panose="020B0503020204020204" charset="-122"/>
                        </a:rPr>
                        <a:t>要素</a:t>
                      </a:r>
                    </a:p>
                  </a:txBody>
                  <a:tcPr marL="0" marR="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ts val="2325"/>
                        </a:lnSpc>
                        <a:spcBef>
                          <a:spcPct val="0"/>
                        </a:spcBef>
                        <a:spcAft>
                          <a:spcPct val="0"/>
                        </a:spcAft>
                        <a:buClr>
                          <a:schemeClr val="accent1"/>
                        </a:buClr>
                        <a:buSzPct val="70000"/>
                        <a:buFont typeface="Wingdings 2" panose="05020102010507070707" pitchFamily="18" charset="2"/>
                        <a:buNone/>
                      </a:pPr>
                      <a:r>
                        <a:rPr kumimoji="0" lang="zh-CN" altLang="en-US" sz="2400" b="0" i="0" u="none" strike="noStrike" cap="none" normalizeH="0" baseline="0" dirty="0">
                          <a:ln>
                            <a:noFill/>
                          </a:ln>
                          <a:solidFill>
                            <a:srgbClr val="000000"/>
                          </a:solidFill>
                          <a:effectLst/>
                          <a:latin typeface="Franklin Gothic Book" panose="020B0503020102020204"/>
                          <a:ea typeface="微软雅黑" panose="020B0503020204020204" charset="-122"/>
                          <a:cs typeface="微软雅黑" panose="020B0503020204020204" charset="-122"/>
                        </a:rPr>
                        <a:t>表现</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791062">
                <a:tc>
                  <a:txBody>
                    <a:bodyPr/>
                    <a:lstStyle/>
                    <a:p>
                      <a:pPr marL="0" marR="0" lvl="0" indent="0" algn="ctr" defTabSz="914400" rtl="0" eaLnBrk="0" fontAlgn="base" latinLnBrk="0" hangingPunct="0">
                        <a:lnSpc>
                          <a:spcPts val="2325"/>
                        </a:lnSpc>
                        <a:spcBef>
                          <a:spcPct val="0"/>
                        </a:spcBef>
                        <a:spcAft>
                          <a:spcPct val="0"/>
                        </a:spcAft>
                        <a:buClr>
                          <a:schemeClr val="accent1"/>
                        </a:buClr>
                        <a:buSzPct val="70000"/>
                        <a:buFont typeface="Wingdings 2" panose="05020102010507070707" pitchFamily="18" charset="2"/>
                        <a:buNone/>
                      </a:pPr>
                      <a:r>
                        <a:rPr kumimoji="0" lang="zh-CN" altLang="en-US" sz="2400" b="0" i="0" u="none" strike="noStrike" cap="none" normalizeH="0" baseline="0" dirty="0">
                          <a:ln>
                            <a:noFill/>
                          </a:ln>
                          <a:solidFill>
                            <a:srgbClr val="0A50EC"/>
                          </a:solidFill>
                          <a:effectLst/>
                          <a:latin typeface="Franklin Gothic Book" panose="020B0503020102020204"/>
                          <a:ea typeface="微软雅黑" panose="020B0503020204020204" charset="-122"/>
                          <a:cs typeface="微软雅黑" panose="020B0503020204020204" charset="-122"/>
                        </a:rPr>
                        <a:t>劳动要素</a:t>
                      </a:r>
                    </a:p>
                  </a:txBody>
                  <a:tcPr marL="0" marR="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ts val="2325"/>
                        </a:lnSpc>
                        <a:spcBef>
                          <a:spcPct val="0"/>
                        </a:spcBef>
                        <a:spcAft>
                          <a:spcPct val="0"/>
                        </a:spcAft>
                        <a:buClr>
                          <a:schemeClr val="accent1"/>
                        </a:buClr>
                        <a:buSzPct val="70000"/>
                        <a:buFont typeface="Wingdings 2" panose="05020102010507070707" pitchFamily="18" charset="2"/>
                        <a:buNone/>
                      </a:pPr>
                      <a:r>
                        <a:rPr kumimoji="0" lang="zh-CN" altLang="en-US" sz="2400" b="0" i="0" u="none" strike="noStrike" cap="none" normalizeH="0" baseline="0" dirty="0">
                          <a:ln>
                            <a:noFill/>
                          </a:ln>
                          <a:solidFill>
                            <a:srgbClr val="000000"/>
                          </a:solidFill>
                          <a:effectLst/>
                          <a:latin typeface="Franklin Gothic Book" panose="020B0503020102020204"/>
                          <a:ea typeface="微软雅黑" panose="020B0503020204020204" charset="-122"/>
                          <a:cs typeface="微软雅黑" panose="020B0503020204020204" charset="-122"/>
                        </a:rPr>
                        <a:t> 在</a:t>
                      </a:r>
                      <a:r>
                        <a:rPr kumimoji="0" lang="zh-CN" altLang="en-US" sz="2400" b="0" i="0" u="none" strike="noStrike" cap="none" normalizeH="0" baseline="0" dirty="0">
                          <a:ln>
                            <a:noFill/>
                          </a:ln>
                          <a:solidFill>
                            <a:srgbClr val="FF0000"/>
                          </a:solidFill>
                          <a:effectLst/>
                          <a:latin typeface="Franklin Gothic Book" panose="020B0503020102020204"/>
                          <a:ea typeface="微软雅黑" panose="020B0503020204020204" charset="-122"/>
                          <a:cs typeface="微软雅黑" panose="020B0503020204020204" charset="-122"/>
                        </a:rPr>
                        <a:t>个体经济、私营企业和外资企业</a:t>
                      </a:r>
                      <a:r>
                        <a:rPr kumimoji="0" lang="zh-CN" altLang="en-US" sz="2400" b="0" i="0" u="none" strike="noStrike" cap="none" normalizeH="0" baseline="0" dirty="0">
                          <a:ln>
                            <a:noFill/>
                          </a:ln>
                          <a:solidFill>
                            <a:srgbClr val="000000"/>
                          </a:solidFill>
                          <a:effectLst/>
                          <a:latin typeface="Franklin Gothic Book" panose="020B0503020102020204"/>
                          <a:ea typeface="微软雅黑" panose="020B0503020204020204" charset="-122"/>
                          <a:cs typeface="微软雅黑" panose="020B0503020204020204" charset="-122"/>
                        </a:rPr>
                        <a:t>中，劳动者的工资奖金津贴</a:t>
                      </a:r>
                      <a:endParaRPr kumimoji="0" lang="zh-CN" altLang="en-US" sz="2400" b="0" i="0" u="none" strike="noStrike" cap="none" normalizeH="0" baseline="0" dirty="0">
                        <a:ln>
                          <a:noFill/>
                        </a:ln>
                        <a:solidFill>
                          <a:srgbClr val="0000FF"/>
                        </a:solidFill>
                        <a:effectLst/>
                        <a:latin typeface="Franklin Gothic Book" panose="020B0503020102020204"/>
                        <a:ea typeface="微软雅黑" panose="020B0503020204020204" charset="-122"/>
                        <a:cs typeface="微软雅黑" panose="020B0503020204020204"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908776">
                <a:tc>
                  <a:txBody>
                    <a:bodyPr/>
                    <a:lstStyle/>
                    <a:p>
                      <a:pPr marL="0" marR="0" lvl="0" indent="0" algn="ctr" defTabSz="914400" rtl="0" eaLnBrk="0" fontAlgn="base" latinLnBrk="0" hangingPunct="0">
                        <a:lnSpc>
                          <a:spcPts val="2325"/>
                        </a:lnSpc>
                        <a:spcBef>
                          <a:spcPct val="0"/>
                        </a:spcBef>
                        <a:spcAft>
                          <a:spcPct val="0"/>
                        </a:spcAft>
                        <a:buClr>
                          <a:schemeClr val="accent1"/>
                        </a:buClr>
                        <a:buSzPct val="70000"/>
                        <a:buFont typeface="Wingdings 2" panose="05020102010507070707" pitchFamily="18" charset="2"/>
                        <a:buNone/>
                      </a:pPr>
                      <a:r>
                        <a:rPr kumimoji="0" lang="zh-CN" altLang="en-US" sz="2400" b="0" i="0" u="none" strike="noStrike" cap="none" normalizeH="0" baseline="0">
                          <a:ln>
                            <a:noFill/>
                          </a:ln>
                          <a:solidFill>
                            <a:srgbClr val="0A50EC"/>
                          </a:solidFill>
                          <a:effectLst/>
                          <a:latin typeface="Franklin Gothic Book" panose="020B0503020102020204"/>
                          <a:ea typeface="微软雅黑" panose="020B0503020204020204" charset="-122"/>
                          <a:cs typeface="微软雅黑" panose="020B0503020204020204" charset="-122"/>
                        </a:rPr>
                        <a:t>资本要素</a:t>
                      </a:r>
                    </a:p>
                  </a:txBody>
                  <a:tcPr marL="0" marR="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ts val="2325"/>
                        </a:lnSpc>
                        <a:spcBef>
                          <a:spcPct val="0"/>
                        </a:spcBef>
                        <a:spcAft>
                          <a:spcPct val="0"/>
                        </a:spcAft>
                        <a:buClr>
                          <a:schemeClr val="accent1"/>
                        </a:buClr>
                        <a:buSzPct val="70000"/>
                        <a:buFont typeface="Wingdings 2" panose="05020102010507070707" pitchFamily="18" charset="2"/>
                        <a:buNone/>
                      </a:pPr>
                      <a:r>
                        <a:rPr kumimoji="0" lang="zh-CN" altLang="en-US" sz="2400" b="0" i="0" u="none" strike="noStrike" cap="none" normalizeH="0" baseline="0" dirty="0">
                          <a:ln>
                            <a:noFill/>
                          </a:ln>
                          <a:solidFill>
                            <a:srgbClr val="0000FF"/>
                          </a:solidFill>
                          <a:effectLst/>
                          <a:latin typeface="Franklin Gothic Book" panose="020B0503020102020204"/>
                          <a:ea typeface="微软雅黑" panose="020B0503020204020204" charset="-122"/>
                          <a:cs typeface="微软雅黑" panose="020B0503020204020204" charset="-122"/>
                        </a:rPr>
                        <a:t> </a:t>
                      </a:r>
                      <a:r>
                        <a:rPr kumimoji="0" lang="zh-CN" altLang="en-US" sz="2400" b="0" i="0" u="none" strike="noStrike" cap="none" normalizeH="0" baseline="0" dirty="0">
                          <a:ln>
                            <a:noFill/>
                          </a:ln>
                          <a:solidFill>
                            <a:srgbClr val="FF0066"/>
                          </a:solidFill>
                          <a:effectLst/>
                          <a:latin typeface="Franklin Gothic Book" panose="020B0503020102020204"/>
                          <a:ea typeface="微软雅黑" panose="020B0503020204020204" charset="-122"/>
                          <a:cs typeface="微软雅黑" panose="020B0503020204020204" charset="-122"/>
                        </a:rPr>
                        <a:t>私营企业主</a:t>
                      </a:r>
                      <a:r>
                        <a:rPr kumimoji="0" lang="zh-CN" altLang="en-US" sz="2400" b="0" i="0" u="none" strike="noStrike" cap="none" normalizeH="0" baseline="0" dirty="0">
                          <a:ln>
                            <a:noFill/>
                          </a:ln>
                          <a:solidFill>
                            <a:srgbClr val="000000"/>
                          </a:solidFill>
                          <a:effectLst/>
                          <a:latin typeface="Franklin Gothic Book" panose="020B0503020102020204"/>
                          <a:ea typeface="微软雅黑" panose="020B0503020204020204" charset="-122"/>
                          <a:cs typeface="微软雅黑" panose="020B0503020204020204" charset="-122"/>
                        </a:rPr>
                        <a:t>生产经营取得的税后</a:t>
                      </a:r>
                      <a:r>
                        <a:rPr kumimoji="0" lang="zh-CN" altLang="en-US" sz="2400" b="0" i="0" u="none" strike="noStrike" cap="none" normalizeH="0" baseline="0" dirty="0">
                          <a:ln>
                            <a:noFill/>
                          </a:ln>
                          <a:solidFill>
                            <a:srgbClr val="FF0000"/>
                          </a:solidFill>
                          <a:effectLst/>
                          <a:latin typeface="Franklin Gothic Book" panose="020B0503020102020204"/>
                          <a:ea typeface="微软雅黑" panose="020B0503020204020204" charset="-122"/>
                          <a:cs typeface="微软雅黑" panose="020B0503020204020204" charset="-122"/>
                        </a:rPr>
                        <a:t>利润</a:t>
                      </a:r>
                      <a:r>
                        <a:rPr kumimoji="0" lang="zh-CN" altLang="en-US" sz="2400" b="0" i="0" u="none" strike="noStrike" cap="none" normalizeH="0" baseline="0" dirty="0">
                          <a:ln>
                            <a:noFill/>
                          </a:ln>
                          <a:solidFill>
                            <a:srgbClr val="000000"/>
                          </a:solidFill>
                          <a:effectLst/>
                          <a:latin typeface="Franklin Gothic Book" panose="020B0503020102020204"/>
                          <a:ea typeface="微软雅黑" panose="020B0503020204020204" charset="-122"/>
                          <a:cs typeface="微软雅黑" panose="020B0503020204020204" charset="-122"/>
                        </a:rPr>
                        <a:t>，债权人取得的</a:t>
                      </a:r>
                    </a:p>
                    <a:p>
                      <a:pPr marL="0" marR="0" lvl="0" indent="0" algn="l" defTabSz="914400" rtl="0" eaLnBrk="0" fontAlgn="base" latinLnBrk="0" hangingPunct="0">
                        <a:lnSpc>
                          <a:spcPts val="1000"/>
                        </a:lnSpc>
                        <a:spcBef>
                          <a:spcPct val="0"/>
                        </a:spcBef>
                        <a:spcAft>
                          <a:spcPct val="0"/>
                        </a:spcAft>
                        <a:buClr>
                          <a:schemeClr val="accent1"/>
                        </a:buClr>
                        <a:buSzPct val="70000"/>
                        <a:buFont typeface="Wingdings 2" panose="05020102010507070707" pitchFamily="18" charset="2"/>
                        <a:buNone/>
                      </a:pPr>
                      <a:endParaRPr kumimoji="0" lang="zh-CN" altLang="en-US" sz="2400" b="0" i="0" u="none" strike="noStrike" cap="none" normalizeH="0" baseline="0" dirty="0">
                        <a:ln>
                          <a:noFill/>
                        </a:ln>
                        <a:solidFill>
                          <a:srgbClr val="000000"/>
                        </a:solidFill>
                        <a:effectLst/>
                        <a:latin typeface="Franklin Gothic Book" panose="020B0503020102020204"/>
                        <a:ea typeface="微软雅黑" panose="020B0503020204020204" charset="-122"/>
                        <a:cs typeface="微软雅黑" panose="020B0503020204020204" charset="-122"/>
                      </a:endParaRPr>
                    </a:p>
                    <a:p>
                      <a:pPr marL="0" marR="0" lvl="0" indent="0" algn="l" defTabSz="914400" rtl="0" eaLnBrk="0" fontAlgn="base" latinLnBrk="0" hangingPunct="0">
                        <a:lnSpc>
                          <a:spcPts val="2825"/>
                        </a:lnSpc>
                        <a:spcBef>
                          <a:spcPct val="0"/>
                        </a:spcBef>
                        <a:spcAft>
                          <a:spcPct val="0"/>
                        </a:spcAft>
                        <a:buClr>
                          <a:schemeClr val="accent1"/>
                        </a:buClr>
                        <a:buSzPct val="70000"/>
                        <a:buFont typeface="Wingdings 2" panose="05020102010507070707" pitchFamily="18" charset="2"/>
                        <a:buNone/>
                      </a:pPr>
                      <a:r>
                        <a:rPr kumimoji="0" lang="zh-CN" altLang="en-US" sz="2400" b="0" i="0" u="none" strike="noStrike" cap="none" normalizeH="0" baseline="0" dirty="0">
                          <a:ln>
                            <a:noFill/>
                          </a:ln>
                          <a:solidFill>
                            <a:srgbClr val="000000"/>
                          </a:solidFill>
                          <a:effectLst/>
                          <a:latin typeface="Franklin Gothic Book" panose="020B0503020102020204"/>
                          <a:ea typeface="微软雅黑" panose="020B0503020204020204" charset="-122"/>
                          <a:cs typeface="微软雅黑" panose="020B0503020204020204" charset="-122"/>
                        </a:rPr>
                        <a:t> </a:t>
                      </a:r>
                      <a:r>
                        <a:rPr kumimoji="0" lang="zh-CN" altLang="en-US" sz="2400" b="0" i="0" u="none" strike="noStrike" cap="none" normalizeH="0" baseline="0" dirty="0">
                          <a:ln>
                            <a:noFill/>
                          </a:ln>
                          <a:solidFill>
                            <a:srgbClr val="FF0066"/>
                          </a:solidFill>
                          <a:effectLst/>
                          <a:latin typeface="Franklin Gothic Book" panose="020B0503020102020204"/>
                          <a:ea typeface="微软雅黑" panose="020B0503020204020204" charset="-122"/>
                          <a:cs typeface="微软雅黑" panose="020B0503020204020204" charset="-122"/>
                        </a:rPr>
                        <a:t>利息</a:t>
                      </a:r>
                      <a:r>
                        <a:rPr kumimoji="0" lang="zh-CN" altLang="en-US" sz="2400" b="0" i="0" u="none" strike="noStrike" cap="none" normalizeH="0" baseline="0" dirty="0">
                          <a:ln>
                            <a:noFill/>
                          </a:ln>
                          <a:solidFill>
                            <a:srgbClr val="000000"/>
                          </a:solidFill>
                          <a:effectLst/>
                          <a:latin typeface="Franklin Gothic Book" panose="020B0503020102020204"/>
                          <a:ea typeface="微软雅黑" panose="020B0503020204020204" charset="-122"/>
                          <a:cs typeface="微软雅黑" panose="020B0503020204020204" charset="-122"/>
                        </a:rPr>
                        <a:t>收入、</a:t>
                      </a:r>
                      <a:r>
                        <a:rPr kumimoji="0" lang="zh-CN" altLang="en-US" sz="2400" b="0" i="0" u="none" strike="noStrike" cap="none" normalizeH="0" baseline="0" dirty="0">
                          <a:ln>
                            <a:noFill/>
                          </a:ln>
                          <a:solidFill>
                            <a:srgbClr val="FF0066"/>
                          </a:solidFill>
                          <a:effectLst/>
                          <a:latin typeface="Franklin Gothic Book" panose="020B0503020102020204"/>
                          <a:ea typeface="微软雅黑" panose="020B0503020204020204" charset="-122"/>
                          <a:cs typeface="微软雅黑" panose="020B0503020204020204" charset="-122"/>
                        </a:rPr>
                        <a:t>股息</a:t>
                      </a:r>
                      <a:r>
                        <a:rPr kumimoji="0" lang="zh-CN" altLang="en-US" sz="2400" b="0" i="0" u="none" strike="noStrike" cap="none" normalizeH="0" baseline="0" dirty="0">
                          <a:ln>
                            <a:noFill/>
                          </a:ln>
                          <a:solidFill>
                            <a:srgbClr val="000000"/>
                          </a:solidFill>
                          <a:effectLst/>
                          <a:latin typeface="Franklin Gothic Book" panose="020B0503020102020204"/>
                          <a:ea typeface="微软雅黑" panose="020B0503020204020204" charset="-122"/>
                          <a:cs typeface="微软雅黑" panose="020B0503020204020204" charset="-122"/>
                        </a:rPr>
                        <a:t>分红，</a:t>
                      </a:r>
                      <a:r>
                        <a:rPr kumimoji="0" lang="zh-CN" altLang="en-US" sz="2400" b="0" i="0" u="none" strike="noStrike" cap="none" normalizeH="0" baseline="0" dirty="0">
                          <a:ln>
                            <a:noFill/>
                          </a:ln>
                          <a:solidFill>
                            <a:srgbClr val="FF0066"/>
                          </a:solidFill>
                          <a:effectLst/>
                          <a:latin typeface="Franklin Gothic Book" panose="020B0503020102020204"/>
                          <a:ea typeface="微软雅黑" panose="020B0503020204020204" charset="-122"/>
                          <a:cs typeface="微软雅黑" panose="020B0503020204020204" charset="-122"/>
                        </a:rPr>
                        <a:t>债券、股票</a:t>
                      </a:r>
                      <a:r>
                        <a:rPr kumimoji="0" lang="zh-CN" altLang="en-US" sz="2400" b="0" i="0" u="none" strike="noStrike" cap="none" normalizeH="0" baseline="0" dirty="0">
                          <a:ln>
                            <a:noFill/>
                          </a:ln>
                          <a:solidFill>
                            <a:srgbClr val="000000"/>
                          </a:solidFill>
                          <a:effectLst/>
                          <a:latin typeface="Franklin Gothic Book" panose="020B0503020102020204"/>
                          <a:ea typeface="微软雅黑" panose="020B0503020204020204" charset="-122"/>
                          <a:cs typeface="微软雅黑" panose="020B0503020204020204" charset="-122"/>
                        </a:rPr>
                        <a:t>交易收入，等等</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58021">
                <a:tc>
                  <a:txBody>
                    <a:bodyPr/>
                    <a:lstStyle/>
                    <a:p>
                      <a:pPr marL="0" marR="0" lvl="0" indent="0" algn="ctr" defTabSz="914400" rtl="0" eaLnBrk="0" fontAlgn="base" latinLnBrk="0" hangingPunct="0">
                        <a:lnSpc>
                          <a:spcPts val="2325"/>
                        </a:lnSpc>
                        <a:spcBef>
                          <a:spcPct val="0"/>
                        </a:spcBef>
                        <a:spcAft>
                          <a:spcPct val="0"/>
                        </a:spcAft>
                        <a:buClr>
                          <a:schemeClr val="accent1"/>
                        </a:buClr>
                        <a:buSzPct val="70000"/>
                        <a:buFont typeface="Wingdings 2" panose="05020102010507070707" pitchFamily="18" charset="2"/>
                        <a:buNone/>
                      </a:pPr>
                      <a:r>
                        <a:rPr kumimoji="0" lang="zh-CN" altLang="en-US" sz="2400" b="0" i="0" u="none" strike="noStrike" cap="none" normalizeH="0" baseline="0" dirty="0">
                          <a:ln>
                            <a:noFill/>
                          </a:ln>
                          <a:solidFill>
                            <a:srgbClr val="0A50EC"/>
                          </a:solidFill>
                          <a:effectLst/>
                          <a:latin typeface="Franklin Gothic Book" panose="020B0503020102020204"/>
                          <a:ea typeface="微软雅黑" panose="020B0503020204020204" charset="-122"/>
                          <a:cs typeface="微软雅黑" panose="020B0503020204020204" charset="-122"/>
                        </a:rPr>
                        <a:t>技术要素</a:t>
                      </a:r>
                    </a:p>
                  </a:txBody>
                  <a:tcPr marL="0" marR="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ts val="2325"/>
                        </a:lnSpc>
                        <a:spcBef>
                          <a:spcPct val="0"/>
                        </a:spcBef>
                        <a:spcAft>
                          <a:spcPct val="0"/>
                        </a:spcAft>
                        <a:buClr>
                          <a:schemeClr val="accent1"/>
                        </a:buClr>
                        <a:buSzPct val="70000"/>
                        <a:buFont typeface="Wingdings 2" panose="05020102010507070707" pitchFamily="18" charset="2"/>
                        <a:buNone/>
                      </a:pPr>
                      <a:r>
                        <a:rPr kumimoji="0" lang="zh-CN" altLang="en-US" sz="2400" b="0" i="0" u="none" strike="noStrike" cap="none" normalizeH="0" baseline="0" dirty="0">
                          <a:ln>
                            <a:noFill/>
                          </a:ln>
                          <a:solidFill>
                            <a:srgbClr val="0000FF"/>
                          </a:solidFill>
                          <a:effectLst/>
                          <a:latin typeface="Franklin Gothic Book" panose="020B0503020102020204"/>
                          <a:ea typeface="微软雅黑" panose="020B0503020204020204" charset="-122"/>
                          <a:cs typeface="微软雅黑" panose="020B0503020204020204" charset="-122"/>
                        </a:rPr>
                        <a:t> </a:t>
                      </a:r>
                      <a:r>
                        <a:rPr kumimoji="0" lang="zh-CN" altLang="en-US" sz="2400" b="0" i="0" u="none" strike="noStrike" cap="none" normalizeH="0" baseline="0" dirty="0">
                          <a:ln>
                            <a:noFill/>
                          </a:ln>
                          <a:solidFill>
                            <a:srgbClr val="FF0066"/>
                          </a:solidFill>
                          <a:effectLst/>
                          <a:latin typeface="Franklin Gothic Book" panose="020B0503020102020204"/>
                          <a:ea typeface="微软雅黑" panose="020B0503020204020204" charset="-122"/>
                          <a:cs typeface="微软雅黑" panose="020B0503020204020204" charset="-122"/>
                        </a:rPr>
                        <a:t>技术</a:t>
                      </a:r>
                      <a:r>
                        <a:rPr kumimoji="0" lang="zh-CN" altLang="en-US" sz="2400" b="0" i="0" u="none" strike="noStrike" cap="none" normalizeH="0" baseline="0" dirty="0">
                          <a:ln>
                            <a:noFill/>
                          </a:ln>
                          <a:solidFill>
                            <a:srgbClr val="000000"/>
                          </a:solidFill>
                          <a:effectLst/>
                          <a:latin typeface="Franklin Gothic Book" panose="020B0503020102020204"/>
                          <a:ea typeface="微软雅黑" panose="020B0503020204020204" charset="-122"/>
                          <a:cs typeface="微软雅黑" panose="020B0503020204020204" charset="-122"/>
                        </a:rPr>
                        <a:t>入股，</a:t>
                      </a:r>
                      <a:r>
                        <a:rPr kumimoji="0" lang="zh-CN" altLang="en-US" sz="2400" b="0" i="0" u="none" strike="noStrike" cap="none" normalizeH="0" baseline="0" dirty="0">
                          <a:ln>
                            <a:noFill/>
                          </a:ln>
                          <a:solidFill>
                            <a:srgbClr val="FF0066"/>
                          </a:solidFill>
                          <a:effectLst/>
                          <a:latin typeface="Franklin Gothic Book" panose="020B0503020102020204"/>
                          <a:ea typeface="微软雅黑" panose="020B0503020204020204" charset="-122"/>
                          <a:cs typeface="微软雅黑" panose="020B0503020204020204" charset="-122"/>
                        </a:rPr>
                        <a:t>专利</a:t>
                      </a:r>
                      <a:r>
                        <a:rPr kumimoji="0" lang="zh-CN" altLang="en-US" sz="2400" b="0" i="0" u="none" strike="noStrike" cap="none" normalizeH="0" baseline="0" dirty="0">
                          <a:ln>
                            <a:noFill/>
                          </a:ln>
                          <a:solidFill>
                            <a:srgbClr val="000000"/>
                          </a:solidFill>
                          <a:effectLst/>
                          <a:latin typeface="Franklin Gothic Book" panose="020B0503020102020204"/>
                          <a:ea typeface="微软雅黑" panose="020B0503020204020204" charset="-122"/>
                          <a:cs typeface="微软雅黑" panose="020B0503020204020204" charset="-122"/>
                        </a:rPr>
                        <a:t>转让的收入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902978">
                <a:tc>
                  <a:txBody>
                    <a:bodyPr/>
                    <a:lstStyle/>
                    <a:p>
                      <a:pPr marL="0" marR="0" lvl="0" indent="0" algn="ctr" defTabSz="914400" rtl="0" eaLnBrk="0" fontAlgn="base" latinLnBrk="0" hangingPunct="0">
                        <a:lnSpc>
                          <a:spcPts val="2325"/>
                        </a:lnSpc>
                        <a:spcBef>
                          <a:spcPct val="0"/>
                        </a:spcBef>
                        <a:spcAft>
                          <a:spcPct val="0"/>
                        </a:spcAft>
                        <a:buClr>
                          <a:schemeClr val="accent1"/>
                        </a:buClr>
                        <a:buSzPct val="70000"/>
                        <a:buFont typeface="Wingdings 2" panose="05020102010507070707" pitchFamily="18" charset="2"/>
                        <a:buNone/>
                      </a:pPr>
                      <a:r>
                        <a:rPr kumimoji="0" lang="zh-CN" altLang="en-US" sz="2400" b="0" i="0" u="none" strike="noStrike" cap="none" normalizeH="0" baseline="0" dirty="0">
                          <a:ln>
                            <a:noFill/>
                          </a:ln>
                          <a:solidFill>
                            <a:srgbClr val="0A50EC"/>
                          </a:solidFill>
                          <a:effectLst/>
                          <a:latin typeface="Franklin Gothic Book" panose="020B0503020102020204"/>
                          <a:ea typeface="微软雅黑" panose="020B0503020204020204" charset="-122"/>
                          <a:cs typeface="微软雅黑" panose="020B0503020204020204" charset="-122"/>
                        </a:rPr>
                        <a:t>管理要素</a:t>
                      </a:r>
                    </a:p>
                  </a:txBody>
                  <a:tcPr marL="0" marR="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ts val="2325"/>
                        </a:lnSpc>
                        <a:spcBef>
                          <a:spcPct val="0"/>
                        </a:spcBef>
                        <a:spcAft>
                          <a:spcPct val="0"/>
                        </a:spcAft>
                        <a:buClr>
                          <a:schemeClr val="accent1"/>
                        </a:buClr>
                        <a:buSzPct val="70000"/>
                        <a:buFont typeface="Wingdings 2" panose="05020102010507070707" pitchFamily="18" charset="2"/>
                        <a:buNone/>
                      </a:pPr>
                      <a:r>
                        <a:rPr kumimoji="0" lang="zh-CN" altLang="en-US" sz="2400" b="0" i="0" u="none" strike="noStrike" cap="none" normalizeH="0" baseline="0">
                          <a:ln>
                            <a:noFill/>
                          </a:ln>
                          <a:solidFill>
                            <a:srgbClr val="000000"/>
                          </a:solidFill>
                          <a:effectLst/>
                          <a:latin typeface="Franklin Gothic Book" panose="020B0503020102020204"/>
                          <a:ea typeface="微软雅黑" panose="020B0503020204020204" charset="-122"/>
                          <a:cs typeface="微软雅黑" panose="020B0503020204020204" charset="-122"/>
                        </a:rPr>
                        <a:t> 企业的管理人才凭借其</a:t>
                      </a:r>
                      <a:r>
                        <a:rPr kumimoji="0" lang="zh-CN" altLang="en-US" sz="2400" b="0" i="0" u="none" strike="noStrike" cap="none" normalizeH="0" baseline="0">
                          <a:ln>
                            <a:noFill/>
                          </a:ln>
                          <a:solidFill>
                            <a:srgbClr val="FF0066"/>
                          </a:solidFill>
                          <a:effectLst/>
                          <a:latin typeface="Franklin Gothic Book" panose="020B0503020102020204"/>
                          <a:ea typeface="微软雅黑" panose="020B0503020204020204" charset="-122"/>
                          <a:cs typeface="微软雅黑" panose="020B0503020204020204" charset="-122"/>
                        </a:rPr>
                        <a:t>管理才能</a:t>
                      </a:r>
                      <a:r>
                        <a:rPr kumimoji="0" lang="zh-CN" altLang="en-US" sz="2400" b="0" i="0" u="none" strike="noStrike" cap="none" normalizeH="0" baseline="0">
                          <a:ln>
                            <a:noFill/>
                          </a:ln>
                          <a:solidFill>
                            <a:srgbClr val="000000"/>
                          </a:solidFill>
                          <a:effectLst/>
                          <a:latin typeface="Franklin Gothic Book" panose="020B0503020102020204"/>
                          <a:ea typeface="微软雅黑" panose="020B0503020204020204" charset="-122"/>
                          <a:cs typeface="微软雅黑" panose="020B0503020204020204" charset="-122"/>
                        </a:rPr>
                        <a:t>在生产经营中的贡</a:t>
                      </a:r>
                    </a:p>
                    <a:p>
                      <a:pPr marL="0" marR="0" lvl="0" indent="0" algn="l" defTabSz="914400" rtl="0" eaLnBrk="0" fontAlgn="base" latinLnBrk="0" hangingPunct="0">
                        <a:lnSpc>
                          <a:spcPts val="1000"/>
                        </a:lnSpc>
                        <a:spcBef>
                          <a:spcPct val="0"/>
                        </a:spcBef>
                        <a:spcAft>
                          <a:spcPct val="0"/>
                        </a:spcAft>
                        <a:buClr>
                          <a:schemeClr val="accent1"/>
                        </a:buClr>
                        <a:buSzPct val="70000"/>
                        <a:buFont typeface="Wingdings 2" panose="05020102010507070707" pitchFamily="18" charset="2"/>
                        <a:buNone/>
                      </a:pPr>
                      <a:endParaRPr kumimoji="0" lang="zh-CN" altLang="en-US" sz="2400" b="0" i="0" u="none" strike="noStrike" cap="none" normalizeH="0" baseline="0">
                        <a:ln>
                          <a:noFill/>
                        </a:ln>
                        <a:solidFill>
                          <a:srgbClr val="000000"/>
                        </a:solidFill>
                        <a:effectLst/>
                        <a:latin typeface="Franklin Gothic Book" panose="020B0503020102020204"/>
                        <a:ea typeface="微软雅黑" panose="020B0503020204020204" charset="-122"/>
                        <a:cs typeface="微软雅黑" panose="020B0503020204020204" charset="-122"/>
                      </a:endParaRPr>
                    </a:p>
                    <a:p>
                      <a:pPr marL="0" marR="0" lvl="0" indent="0" algn="l" defTabSz="914400" rtl="0" eaLnBrk="0" fontAlgn="base" latinLnBrk="0" hangingPunct="0">
                        <a:lnSpc>
                          <a:spcPts val="2900"/>
                        </a:lnSpc>
                        <a:spcBef>
                          <a:spcPct val="0"/>
                        </a:spcBef>
                        <a:spcAft>
                          <a:spcPct val="0"/>
                        </a:spcAft>
                        <a:buClr>
                          <a:schemeClr val="accent1"/>
                        </a:buClr>
                        <a:buSzPct val="70000"/>
                        <a:buFont typeface="Wingdings 2" panose="05020102010507070707" pitchFamily="18" charset="2"/>
                        <a:buNone/>
                      </a:pPr>
                      <a:r>
                        <a:rPr kumimoji="0" lang="zh-CN" altLang="en-US" sz="2400" b="0" i="0" u="none" strike="noStrike" cap="none" normalizeH="0" baseline="0">
                          <a:ln>
                            <a:noFill/>
                          </a:ln>
                          <a:solidFill>
                            <a:srgbClr val="000000"/>
                          </a:solidFill>
                          <a:effectLst/>
                          <a:latin typeface="Franklin Gothic Book" panose="020B0503020102020204"/>
                          <a:ea typeface="微软雅黑" panose="020B0503020204020204" charset="-122"/>
                          <a:cs typeface="微软雅黑" panose="020B0503020204020204" charset="-122"/>
                        </a:rPr>
                        <a:t> 献而参与分配的方式</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04384">
                <a:tc>
                  <a:txBody>
                    <a:bodyPr/>
                    <a:lstStyle/>
                    <a:p>
                      <a:pPr marL="0" marR="0" lvl="0" indent="0" algn="ctr" defTabSz="914400" rtl="0" eaLnBrk="0" fontAlgn="base" latinLnBrk="0" hangingPunct="0">
                        <a:lnSpc>
                          <a:spcPts val="2325"/>
                        </a:lnSpc>
                        <a:spcBef>
                          <a:spcPct val="0"/>
                        </a:spcBef>
                        <a:spcAft>
                          <a:spcPct val="0"/>
                        </a:spcAft>
                        <a:buClr>
                          <a:schemeClr val="accent1"/>
                        </a:buClr>
                        <a:buSzPct val="70000"/>
                        <a:buFont typeface="Wingdings 2" panose="05020102010507070707" pitchFamily="18" charset="2"/>
                        <a:buNone/>
                      </a:pPr>
                      <a:r>
                        <a:rPr kumimoji="0" lang="zh-CN" altLang="en-US" sz="2400" b="0" i="0" u="none" strike="noStrike" cap="none" normalizeH="0" baseline="0">
                          <a:ln>
                            <a:noFill/>
                          </a:ln>
                          <a:solidFill>
                            <a:srgbClr val="0A50EC"/>
                          </a:solidFill>
                          <a:effectLst/>
                          <a:latin typeface="Franklin Gothic Book" panose="020B0503020102020204"/>
                          <a:ea typeface="微软雅黑" panose="020B0503020204020204" charset="-122"/>
                          <a:cs typeface="微软雅黑" panose="020B0503020204020204" charset="-122"/>
                        </a:rPr>
                        <a:t>土地要素</a:t>
                      </a:r>
                    </a:p>
                  </a:txBody>
                  <a:tcPr marL="0" marR="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ts val="2325"/>
                        </a:lnSpc>
                        <a:spcBef>
                          <a:spcPct val="0"/>
                        </a:spcBef>
                        <a:spcAft>
                          <a:spcPct val="0"/>
                        </a:spcAft>
                        <a:buClr>
                          <a:schemeClr val="accent1"/>
                        </a:buClr>
                        <a:buSzPct val="70000"/>
                        <a:buFont typeface="Wingdings 2" panose="05020102010507070707" pitchFamily="18" charset="2"/>
                        <a:buNone/>
                      </a:pPr>
                      <a:r>
                        <a:rPr kumimoji="0" lang="zh-CN" altLang="en-US" sz="2400" b="0" i="0" u="none" strike="noStrike" cap="none" normalizeH="0" baseline="0">
                          <a:ln>
                            <a:noFill/>
                          </a:ln>
                          <a:solidFill>
                            <a:srgbClr val="0000FF"/>
                          </a:solidFill>
                          <a:effectLst/>
                          <a:latin typeface="Franklin Gothic Book" panose="020B0503020102020204"/>
                          <a:ea typeface="微软雅黑" panose="020B0503020204020204" charset="-122"/>
                          <a:cs typeface="微软雅黑" panose="020B0503020204020204" charset="-122"/>
                        </a:rPr>
                        <a:t> </a:t>
                      </a:r>
                      <a:r>
                        <a:rPr kumimoji="0" lang="zh-CN" altLang="en-US" sz="2400" b="0" i="0" u="none" strike="noStrike" cap="none" normalizeH="0" baseline="0">
                          <a:ln>
                            <a:noFill/>
                          </a:ln>
                          <a:solidFill>
                            <a:srgbClr val="FF0066"/>
                          </a:solidFill>
                          <a:effectLst/>
                          <a:latin typeface="Franklin Gothic Book" panose="020B0503020102020204"/>
                          <a:ea typeface="微软雅黑" panose="020B0503020204020204" charset="-122"/>
                          <a:cs typeface="微软雅黑" panose="020B0503020204020204" charset="-122"/>
                        </a:rPr>
                        <a:t>房屋</a:t>
                      </a:r>
                      <a:r>
                        <a:rPr kumimoji="0" lang="zh-CN" altLang="en-US" sz="2400" b="0" i="0" u="none" strike="noStrike" cap="none" normalizeH="0" baseline="0">
                          <a:ln>
                            <a:noFill/>
                          </a:ln>
                          <a:solidFill>
                            <a:srgbClr val="000000"/>
                          </a:solidFill>
                          <a:effectLst/>
                          <a:latin typeface="Franklin Gothic Book" panose="020B0503020102020204"/>
                          <a:ea typeface="微软雅黑" panose="020B0503020204020204" charset="-122"/>
                          <a:cs typeface="微软雅黑" panose="020B0503020204020204" charset="-122"/>
                        </a:rPr>
                        <a:t>的租金，</a:t>
                      </a:r>
                      <a:r>
                        <a:rPr kumimoji="0" lang="zh-CN" altLang="en-US" sz="2400" b="0" i="0" u="none" strike="noStrike" cap="none" normalizeH="0" baseline="0">
                          <a:ln>
                            <a:noFill/>
                          </a:ln>
                          <a:solidFill>
                            <a:srgbClr val="FF0066"/>
                          </a:solidFill>
                          <a:effectLst/>
                          <a:latin typeface="Franklin Gothic Book" panose="020B0503020102020204"/>
                          <a:ea typeface="微软雅黑" panose="020B0503020204020204" charset="-122"/>
                          <a:cs typeface="微软雅黑" panose="020B0503020204020204" charset="-122"/>
                        </a:rPr>
                        <a:t>土地</a:t>
                      </a:r>
                      <a:r>
                        <a:rPr kumimoji="0" lang="zh-CN" altLang="en-US" sz="2400" b="0" i="0" u="none" strike="noStrike" cap="none" normalizeH="0" baseline="0">
                          <a:ln>
                            <a:noFill/>
                          </a:ln>
                          <a:solidFill>
                            <a:srgbClr val="000000"/>
                          </a:solidFill>
                          <a:effectLst/>
                          <a:latin typeface="Franklin Gothic Book" panose="020B0503020102020204"/>
                          <a:ea typeface="微软雅黑" panose="020B0503020204020204" charset="-122"/>
                          <a:cs typeface="微软雅黑" panose="020B0503020204020204" charset="-122"/>
                        </a:rPr>
                        <a:t>的使用金</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04384">
                <a:tc>
                  <a:txBody>
                    <a:bodyPr/>
                    <a:lstStyle/>
                    <a:p>
                      <a:pPr marL="0" marR="0" lvl="0" indent="0" algn="ctr" defTabSz="914400" rtl="0" eaLnBrk="0" fontAlgn="base" latinLnBrk="0" hangingPunct="0">
                        <a:lnSpc>
                          <a:spcPts val="2325"/>
                        </a:lnSpc>
                        <a:spcBef>
                          <a:spcPct val="0"/>
                        </a:spcBef>
                        <a:spcAft>
                          <a:spcPct val="0"/>
                        </a:spcAft>
                        <a:buClr>
                          <a:schemeClr val="accent1"/>
                        </a:buClr>
                        <a:buSzPct val="70000"/>
                        <a:buFont typeface="Wingdings 2" panose="05020102010507070707" pitchFamily="18" charset="2"/>
                        <a:buNone/>
                      </a:pPr>
                      <a:r>
                        <a:rPr kumimoji="0" lang="zh-CN" altLang="en-US" sz="2400" b="0" i="0" u="none" strike="noStrike" cap="none" normalizeH="0" baseline="0">
                          <a:ln>
                            <a:noFill/>
                          </a:ln>
                          <a:solidFill>
                            <a:srgbClr val="0A50EC"/>
                          </a:solidFill>
                          <a:effectLst/>
                          <a:latin typeface="Franklin Gothic Book" panose="020B0503020102020204"/>
                          <a:ea typeface="微软雅黑" panose="020B0503020204020204" charset="-122"/>
                          <a:cs typeface="微软雅黑" panose="020B0503020204020204" charset="-122"/>
                        </a:rPr>
                        <a:t>信息要素</a:t>
                      </a:r>
                    </a:p>
                  </a:txBody>
                  <a:tcPr marL="0" marR="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ts val="2325"/>
                        </a:lnSpc>
                        <a:spcBef>
                          <a:spcPct val="0"/>
                        </a:spcBef>
                        <a:spcAft>
                          <a:spcPct val="0"/>
                        </a:spcAft>
                        <a:buClr>
                          <a:schemeClr val="accent1"/>
                        </a:buClr>
                        <a:buSzPct val="70000"/>
                        <a:buFont typeface="Wingdings 2" panose="05020102010507070707" pitchFamily="18" charset="2"/>
                        <a:buNone/>
                      </a:pPr>
                      <a:r>
                        <a:rPr kumimoji="0" lang="zh-CN" altLang="en-US" sz="2400" b="0" i="0" u="none" strike="noStrike" cap="none" normalizeH="0" baseline="0" dirty="0">
                          <a:ln>
                            <a:noFill/>
                          </a:ln>
                          <a:solidFill>
                            <a:srgbClr val="000000"/>
                          </a:solidFill>
                          <a:effectLst/>
                          <a:latin typeface="Franklin Gothic Book" panose="020B0503020102020204"/>
                          <a:ea typeface="微软雅黑" panose="020B0503020204020204" charset="-122"/>
                          <a:cs typeface="微软雅黑" panose="020B0503020204020204" charset="-122"/>
                        </a:rPr>
                        <a:t> 提供价格、供求等</a:t>
                      </a:r>
                      <a:r>
                        <a:rPr kumimoji="0" lang="zh-CN" altLang="en-US" sz="2400" b="0" i="0" u="none" strike="noStrike" cap="none" normalizeH="0" baseline="0" dirty="0">
                          <a:ln>
                            <a:noFill/>
                          </a:ln>
                          <a:solidFill>
                            <a:srgbClr val="FF0066"/>
                          </a:solidFill>
                          <a:effectLst/>
                          <a:latin typeface="Franklin Gothic Book" panose="020B0503020102020204"/>
                          <a:ea typeface="微软雅黑" panose="020B0503020204020204" charset="-122"/>
                          <a:cs typeface="微软雅黑" panose="020B0503020204020204" charset="-122"/>
                        </a:rPr>
                        <a:t>信息</a:t>
                      </a:r>
                      <a:r>
                        <a:rPr kumimoji="0" lang="zh-CN" altLang="en-US" sz="2400" b="0" i="0" u="none" strike="noStrike" cap="none" normalizeH="0" baseline="0" dirty="0">
                          <a:ln>
                            <a:noFill/>
                          </a:ln>
                          <a:solidFill>
                            <a:srgbClr val="000000"/>
                          </a:solidFill>
                          <a:effectLst/>
                          <a:latin typeface="Franklin Gothic Book" panose="020B0503020102020204"/>
                          <a:ea typeface="微软雅黑" panose="020B0503020204020204" charset="-122"/>
                          <a:cs typeface="微软雅黑" panose="020B0503020204020204" charset="-122"/>
                        </a:rPr>
                        <a:t>获得的收入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2" name="矩形 19503"/>
          <p:cNvSpPr>
            <a:spLocks noGrp="1" noChangeArrowheads="1"/>
          </p:cNvSpPr>
          <p:nvPr/>
        </p:nvSpPr>
        <p:spPr bwMode="auto">
          <a:xfrm>
            <a:off x="6046655" y="319098"/>
            <a:ext cx="3937635" cy="520700"/>
          </a:xfrm>
          <a:prstGeom prst="rect">
            <a:avLst/>
          </a:prstGeom>
          <a:noFill/>
          <a:ln w="9525">
            <a:noFill/>
            <a:miter lim="800000"/>
          </a:ln>
        </p:spPr>
        <p:txBody>
          <a:bodyPr/>
          <a:lstStyle/>
          <a:p>
            <a:pPr marL="342900" indent="-342900">
              <a:spcBef>
                <a:spcPct val="20000"/>
              </a:spcBef>
              <a:buClr>
                <a:schemeClr val="hlink"/>
              </a:buClr>
            </a:pPr>
            <a:r>
              <a:rPr lang="en-US" altLang="zh-CN" sz="2400" b="1" dirty="0">
                <a:latin typeface="Times New Roman" panose="02020603050405020304" pitchFamily="18" charset="0"/>
              </a:rPr>
              <a:t>~~~</a:t>
            </a:r>
            <a:r>
              <a:rPr lang="zh-CN" altLang="en-US" sz="2400" b="1" dirty="0">
                <a:latin typeface="Times New Roman" panose="02020603050405020304" pitchFamily="18" charset="0"/>
              </a:rPr>
              <a:t>按（生产）要素分配</a:t>
            </a:r>
            <a:endParaRPr lang="zh-CN" altLang="en-US" sz="2400" b="1" dirty="0">
              <a:latin typeface="Times New Roman" panose="02020603050405020304" pitchFamily="18" charset="0"/>
              <a:ea typeface="楷体_GB2312" pitchFamily="49" charset="-122"/>
            </a:endParaRPr>
          </a:p>
        </p:txBody>
      </p:sp>
      <p:sp>
        <p:nvSpPr>
          <p:cNvPr id="3" name="文本框 2"/>
          <p:cNvSpPr txBox="1"/>
          <p:nvPr/>
        </p:nvSpPr>
        <p:spPr>
          <a:xfrm>
            <a:off x="983785" y="388437"/>
            <a:ext cx="4493538" cy="523220"/>
          </a:xfrm>
          <a:prstGeom prst="rect">
            <a:avLst/>
          </a:prstGeom>
          <a:noFill/>
        </p:spPr>
        <p:txBody>
          <a:bodyPr wrap="none" rtlCol="0">
            <a:spAutoFit/>
          </a:bodyPr>
          <a:lstStyle/>
          <a:p>
            <a:r>
              <a:rPr lang="zh-CN" altLang="en-US" sz="2800" b="1" dirty="0">
                <a:latin typeface="微软雅黑" panose="020B0503020204020204" charset="-122"/>
                <a:ea typeface="微软雅黑" panose="020B0503020204020204" charset="-122"/>
              </a:rPr>
              <a:t>学习目标三：多种分配方式</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8374"/>
                                        </p:tgtEl>
                                        <p:attrNameLst>
                                          <p:attrName>style.visibility</p:attrName>
                                        </p:attrNameLst>
                                      </p:cBhvr>
                                      <p:to>
                                        <p:strVal val="visible"/>
                                      </p:to>
                                    </p:set>
                                    <p:animEffect transition="in" filter="blinds(horizontal)">
                                      <p:cBhvr>
                                        <p:cTn id="7" dur="500"/>
                                        <p:tgtEl>
                                          <p:spTgt spid="5837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8406"/>
                                        </p:tgtEl>
                                        <p:attrNameLst>
                                          <p:attrName>style.visibility</p:attrName>
                                        </p:attrNameLst>
                                      </p:cBhvr>
                                      <p:to>
                                        <p:strVal val="visible"/>
                                      </p:to>
                                    </p:set>
                                    <p:animEffect transition="in" filter="blinds(horizontal)">
                                      <p:cBhvr>
                                        <p:cTn id="12" dur="500"/>
                                        <p:tgtEl>
                                          <p:spTgt spid="58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矩形 1"/>
          <p:cNvSpPr>
            <a:spLocks noChangeArrowheads="1"/>
          </p:cNvSpPr>
          <p:nvPr/>
        </p:nvSpPr>
        <p:spPr bwMode="auto">
          <a:xfrm>
            <a:off x="1059795" y="1574059"/>
            <a:ext cx="1944688" cy="418256"/>
          </a:xfrm>
          <a:prstGeom prst="rect">
            <a:avLst/>
          </a:prstGeom>
          <a:noFill/>
          <a:ln w="9525">
            <a:noFill/>
            <a:miter lim="800000"/>
          </a:ln>
        </p:spPr>
        <p:txBody>
          <a:bodyPr>
            <a:spAutoFit/>
          </a:bodyPr>
          <a:lstStyle/>
          <a:p>
            <a:pPr>
              <a:lnSpc>
                <a:spcPts val="2500"/>
              </a:lnSpc>
            </a:pPr>
            <a:r>
              <a:rPr lang="en-US" altLang="zh-CN" sz="2800" dirty="0">
                <a:latin typeface="微软雅黑" panose="020B0503020204020204" charset="-122"/>
                <a:ea typeface="微软雅黑" panose="020B0503020204020204" charset="-122"/>
                <a:cs typeface="华文楷体" panose="02010600040101010101" charset="-122"/>
              </a:rPr>
              <a:t>3</a:t>
            </a:r>
            <a:r>
              <a:rPr lang="zh-CN" altLang="en-US" sz="2800" dirty="0">
                <a:latin typeface="微软雅黑" panose="020B0503020204020204" charset="-122"/>
                <a:ea typeface="微软雅黑" panose="020B0503020204020204" charset="-122"/>
                <a:cs typeface="华文楷体" panose="02010600040101010101" charset="-122"/>
              </a:rPr>
              <a:t>、</a:t>
            </a:r>
            <a:r>
              <a:rPr lang="zh-CN" altLang="zh-CN" sz="2800" dirty="0">
                <a:latin typeface="微软雅黑" panose="020B0503020204020204" charset="-122"/>
                <a:ea typeface="微软雅黑" panose="020B0503020204020204" charset="-122"/>
                <a:cs typeface="华文楷体" panose="02010600040101010101" charset="-122"/>
              </a:rPr>
              <a:t>意义：</a:t>
            </a:r>
          </a:p>
        </p:txBody>
      </p:sp>
      <p:sp>
        <p:nvSpPr>
          <p:cNvPr id="61444" name="矩形 1"/>
          <p:cNvSpPr>
            <a:spLocks noChangeArrowheads="1"/>
          </p:cNvSpPr>
          <p:nvPr/>
        </p:nvSpPr>
        <p:spPr bwMode="auto">
          <a:xfrm>
            <a:off x="1590782" y="1887443"/>
            <a:ext cx="9010435" cy="1319528"/>
          </a:xfrm>
          <a:prstGeom prst="rect">
            <a:avLst/>
          </a:prstGeom>
          <a:noFill/>
          <a:ln w="9525">
            <a:noFill/>
            <a:miter lim="800000"/>
          </a:ln>
        </p:spPr>
        <p:txBody>
          <a:bodyPr wrap="square">
            <a:spAutoFit/>
          </a:bodyPr>
          <a:lstStyle/>
          <a:p>
            <a:pPr>
              <a:lnSpc>
                <a:spcPct val="150000"/>
              </a:lnSpc>
            </a:pPr>
            <a:r>
              <a:rPr lang="zh-CN" altLang="zh-CN" sz="2800" dirty="0">
                <a:latin typeface="微软雅黑" panose="020B0503020204020204" charset="-122"/>
                <a:ea typeface="微软雅黑" panose="020B0503020204020204" charset="-122"/>
                <a:cs typeface="华文楷体" panose="02010600040101010101" charset="-122"/>
              </a:rPr>
              <a:t>有利于让一切要素的</a:t>
            </a:r>
            <a:r>
              <a:rPr lang="zh-CN" altLang="zh-CN" sz="2800" dirty="0">
                <a:solidFill>
                  <a:srgbClr val="0A50EC"/>
                </a:solidFill>
                <a:latin typeface="微软雅黑" panose="020B0503020204020204" charset="-122"/>
                <a:ea typeface="微软雅黑" panose="020B0503020204020204" charset="-122"/>
                <a:cs typeface="华文楷体" panose="02010600040101010101" charset="-122"/>
              </a:rPr>
              <a:t>活力竞相迸发</a:t>
            </a:r>
            <a:r>
              <a:rPr lang="zh-CN" altLang="zh-CN" sz="2800" dirty="0">
                <a:latin typeface="微软雅黑" panose="020B0503020204020204" charset="-122"/>
                <a:ea typeface="微软雅黑" panose="020B0503020204020204" charset="-122"/>
                <a:cs typeface="华文楷体" panose="02010600040101010101" charset="-122"/>
              </a:rPr>
              <a:t>，让一切创造社会财富的</a:t>
            </a:r>
            <a:r>
              <a:rPr lang="zh-CN" altLang="zh-CN" sz="2800" dirty="0">
                <a:solidFill>
                  <a:srgbClr val="0A50EC"/>
                </a:solidFill>
                <a:latin typeface="微软雅黑" panose="020B0503020204020204" charset="-122"/>
                <a:ea typeface="微软雅黑" panose="020B0503020204020204" charset="-122"/>
                <a:cs typeface="华文楷体" panose="02010600040101010101" charset="-122"/>
              </a:rPr>
              <a:t>源泉充分涌流</a:t>
            </a:r>
            <a:r>
              <a:rPr lang="zh-CN" altLang="zh-CN" sz="2800" dirty="0">
                <a:latin typeface="微软雅黑" panose="020B0503020204020204" charset="-122"/>
                <a:ea typeface="微软雅黑" panose="020B0503020204020204" charset="-122"/>
                <a:cs typeface="华文楷体" panose="02010600040101010101" charset="-122"/>
              </a:rPr>
              <a:t>，推动</a:t>
            </a:r>
            <a:r>
              <a:rPr lang="zh-CN" altLang="en-US" sz="2800" dirty="0">
                <a:latin typeface="微软雅黑" panose="020B0503020204020204" charset="-122"/>
                <a:ea typeface="微软雅黑" panose="020B0503020204020204" charset="-122"/>
                <a:cs typeface="华文楷体" panose="02010600040101010101" charset="-122"/>
              </a:rPr>
              <a:t>资源优化配置</a:t>
            </a:r>
            <a:r>
              <a:rPr lang="zh-CN" altLang="zh-CN" sz="2800" dirty="0">
                <a:latin typeface="微软雅黑" panose="020B0503020204020204" charset="-122"/>
                <a:ea typeface="微软雅黑" panose="020B0503020204020204" charset="-122"/>
                <a:cs typeface="华文楷体" panose="02010600040101010101" charset="-122"/>
              </a:rPr>
              <a:t>，促进经济发展。</a:t>
            </a:r>
          </a:p>
        </p:txBody>
      </p:sp>
      <p:sp>
        <p:nvSpPr>
          <p:cNvPr id="25603" name="Rectangle 5"/>
          <p:cNvSpPr/>
          <p:nvPr/>
        </p:nvSpPr>
        <p:spPr bwMode="auto">
          <a:xfrm>
            <a:off x="1164843" y="3291461"/>
            <a:ext cx="6480175" cy="719138"/>
          </a:xfrm>
          <a:prstGeom prst="rect">
            <a:avLst/>
          </a:prstGeom>
          <a:noFill/>
          <a:ln w="9525">
            <a:noFill/>
            <a:miter lim="800000"/>
          </a:ln>
        </p:spPr>
        <p:txBody>
          <a:bodyPr anchor="ctr"/>
          <a:lstStyle/>
          <a:p>
            <a:pPr eaLnBrk="0" hangingPunct="0"/>
            <a:r>
              <a:rPr lang="en-US" altLang="zh-CN" sz="2800" dirty="0">
                <a:solidFill>
                  <a:srgbClr val="0A50EC"/>
                </a:solidFill>
                <a:latin typeface="微软雅黑" panose="020B0503020204020204" charset="-122"/>
                <a:ea typeface="微软雅黑" panose="020B0503020204020204" charset="-122"/>
                <a:cs typeface="隶书" panose="02010509060101010101" charset="-122"/>
              </a:rPr>
              <a:t>4.</a:t>
            </a:r>
            <a:r>
              <a:rPr lang="zh-CN" altLang="en-US" sz="2800" dirty="0">
                <a:solidFill>
                  <a:srgbClr val="0A50EC"/>
                </a:solidFill>
                <a:latin typeface="微软雅黑" panose="020B0503020204020204" charset="-122"/>
                <a:ea typeface="微软雅黑" panose="020B0503020204020204" charset="-122"/>
                <a:cs typeface="隶书" panose="02010509060101010101" charset="-122"/>
              </a:rPr>
              <a:t>居民收入来源多样化（途径）</a:t>
            </a:r>
            <a:endParaRPr lang="en-US" altLang="zh-CN" sz="2800" dirty="0">
              <a:solidFill>
                <a:srgbClr val="0A50EC"/>
              </a:solidFill>
              <a:latin typeface="微软雅黑" panose="020B0503020204020204" charset="-122"/>
              <a:ea typeface="微软雅黑" panose="020B0503020204020204" charset="-122"/>
              <a:cs typeface="隶书" panose="02010509060101010101" charset="-122"/>
            </a:endParaRPr>
          </a:p>
        </p:txBody>
      </p:sp>
      <p:sp>
        <p:nvSpPr>
          <p:cNvPr id="61446" name="Rectangle 6"/>
          <p:cNvSpPr/>
          <p:nvPr/>
        </p:nvSpPr>
        <p:spPr bwMode="auto">
          <a:xfrm>
            <a:off x="1537970" y="4030981"/>
            <a:ext cx="9116060" cy="2517775"/>
          </a:xfrm>
          <a:prstGeom prst="rect">
            <a:avLst/>
          </a:prstGeom>
          <a:noFill/>
          <a:ln w="9525">
            <a:noFill/>
            <a:miter lim="800000"/>
          </a:ln>
        </p:spPr>
        <p:txBody>
          <a:bodyPr/>
          <a:lstStyle/>
          <a:p>
            <a:pPr marL="342900" indent="-342900" eaLnBrk="0" hangingPunct="0">
              <a:spcBef>
                <a:spcPct val="20000"/>
              </a:spcBef>
              <a:buClr>
                <a:schemeClr val="accent1"/>
              </a:buClr>
              <a:buSzPct val="70000"/>
            </a:pPr>
            <a:r>
              <a:rPr lang="en-US" altLang="zh-CN" sz="2800" dirty="0">
                <a:latin typeface="微软雅黑" panose="020B0503020204020204" charset="-122"/>
                <a:ea typeface="微软雅黑" panose="020B0503020204020204" charset="-122"/>
                <a:cs typeface="华文楷体" panose="02010600040101010101" charset="-122"/>
              </a:rPr>
              <a:t>A </a:t>
            </a:r>
            <a:r>
              <a:rPr lang="zh-CN" altLang="en-US" sz="2800" dirty="0">
                <a:latin typeface="微软雅黑" panose="020B0503020204020204" charset="-122"/>
                <a:ea typeface="微软雅黑" panose="020B0503020204020204" charset="-122"/>
                <a:cs typeface="华文楷体" panose="02010600040101010101" charset="-122"/>
              </a:rPr>
              <a:t>劳动性收入</a:t>
            </a:r>
            <a:r>
              <a:rPr lang="zh-CN" altLang="en-US" sz="2800" dirty="0">
                <a:solidFill>
                  <a:schemeClr val="tx2"/>
                </a:solidFill>
                <a:latin typeface="微软雅黑" panose="020B0503020204020204" charset="-122"/>
                <a:ea typeface="微软雅黑" panose="020B0503020204020204" charset="-122"/>
                <a:cs typeface="华文楷体" panose="02010600040101010101" charset="-122"/>
              </a:rPr>
              <a:t>：工资、奖金、津贴等</a:t>
            </a:r>
          </a:p>
          <a:p>
            <a:pPr marL="342900" indent="-342900" eaLnBrk="0" hangingPunct="0">
              <a:spcBef>
                <a:spcPct val="20000"/>
              </a:spcBef>
              <a:buClr>
                <a:schemeClr val="accent1"/>
              </a:buClr>
              <a:buSzPct val="70000"/>
            </a:pPr>
            <a:r>
              <a:rPr lang="en-US" altLang="zh-CN" sz="2800" dirty="0">
                <a:latin typeface="微软雅黑" panose="020B0503020204020204" charset="-122"/>
                <a:ea typeface="微软雅黑" panose="020B0503020204020204" charset="-122"/>
                <a:cs typeface="华文楷体" panose="02010600040101010101" charset="-122"/>
              </a:rPr>
              <a:t>B </a:t>
            </a:r>
            <a:r>
              <a:rPr lang="zh-CN" altLang="en-US" sz="2800" dirty="0">
                <a:latin typeface="微软雅黑" panose="020B0503020204020204" charset="-122"/>
                <a:ea typeface="微软雅黑" panose="020B0503020204020204" charset="-122"/>
                <a:cs typeface="华文楷体" panose="02010600040101010101" charset="-122"/>
              </a:rPr>
              <a:t>财产性收入：</a:t>
            </a:r>
            <a:r>
              <a:rPr lang="zh-CN" altLang="en-US" sz="2800" dirty="0">
                <a:solidFill>
                  <a:schemeClr val="tx2"/>
                </a:solidFill>
                <a:latin typeface="微软雅黑" panose="020B0503020204020204" charset="-122"/>
                <a:ea typeface="微软雅黑" panose="020B0503020204020204" charset="-122"/>
                <a:cs typeface="华文楷体" panose="02010600040101010101" charset="-122"/>
              </a:rPr>
              <a:t>利息、租金等</a:t>
            </a:r>
          </a:p>
          <a:p>
            <a:pPr marL="342900" indent="-342900" eaLnBrk="0" hangingPunct="0">
              <a:spcBef>
                <a:spcPct val="20000"/>
              </a:spcBef>
              <a:buClr>
                <a:schemeClr val="accent1"/>
              </a:buClr>
              <a:buSzPct val="70000"/>
            </a:pPr>
            <a:r>
              <a:rPr lang="en-US" altLang="zh-CN" sz="2800" dirty="0">
                <a:solidFill>
                  <a:schemeClr val="tx2"/>
                </a:solidFill>
                <a:latin typeface="微软雅黑" panose="020B0503020204020204" charset="-122"/>
                <a:ea typeface="微软雅黑" panose="020B0503020204020204" charset="-122"/>
                <a:cs typeface="华文楷体" panose="02010600040101010101" charset="-122"/>
              </a:rPr>
              <a:t>C </a:t>
            </a:r>
            <a:r>
              <a:rPr lang="zh-CN" altLang="en-US" sz="2800" dirty="0">
                <a:solidFill>
                  <a:schemeClr val="tx2"/>
                </a:solidFill>
                <a:latin typeface="微软雅黑" panose="020B0503020204020204" charset="-122"/>
                <a:ea typeface="微软雅黑" panose="020B0503020204020204" charset="-122"/>
                <a:cs typeface="华文楷体" panose="02010600040101010101" charset="-122"/>
              </a:rPr>
              <a:t>经营性收入：生产经营</a:t>
            </a:r>
          </a:p>
          <a:p>
            <a:pPr marL="342900" indent="-342900" eaLnBrk="0" hangingPunct="0">
              <a:spcBef>
                <a:spcPct val="20000"/>
              </a:spcBef>
              <a:buClr>
                <a:schemeClr val="accent1"/>
              </a:buClr>
              <a:buSzPct val="70000"/>
            </a:pPr>
            <a:r>
              <a:rPr lang="en-US" altLang="zh-CN" sz="2800" dirty="0">
                <a:solidFill>
                  <a:schemeClr val="tx2"/>
                </a:solidFill>
                <a:latin typeface="微软雅黑" panose="020B0503020204020204" charset="-122"/>
                <a:ea typeface="微软雅黑" panose="020B0503020204020204" charset="-122"/>
                <a:cs typeface="华文楷体" panose="02010600040101010101" charset="-122"/>
              </a:rPr>
              <a:t>D </a:t>
            </a:r>
            <a:r>
              <a:rPr lang="zh-CN" altLang="en-US" sz="2800" dirty="0">
                <a:solidFill>
                  <a:schemeClr val="tx2"/>
                </a:solidFill>
                <a:latin typeface="微软雅黑" panose="020B0503020204020204" charset="-122"/>
                <a:ea typeface="微软雅黑" panose="020B0503020204020204" charset="-122"/>
                <a:cs typeface="华文楷体" panose="02010600040101010101" charset="-122"/>
              </a:rPr>
              <a:t>转移性收入：养老金、社会救济、政府补贴</a:t>
            </a:r>
          </a:p>
        </p:txBody>
      </p:sp>
      <p:sp>
        <p:nvSpPr>
          <p:cNvPr id="2" name="文本框 1"/>
          <p:cNvSpPr txBox="1"/>
          <p:nvPr/>
        </p:nvSpPr>
        <p:spPr>
          <a:xfrm>
            <a:off x="926231" y="495947"/>
            <a:ext cx="4493538" cy="523220"/>
          </a:xfrm>
          <a:prstGeom prst="rect">
            <a:avLst/>
          </a:prstGeom>
          <a:noFill/>
        </p:spPr>
        <p:txBody>
          <a:bodyPr wrap="none" rtlCol="0">
            <a:spAutoFit/>
          </a:bodyPr>
          <a:lstStyle/>
          <a:p>
            <a:r>
              <a:rPr lang="zh-CN" altLang="en-US" sz="2800" b="1" dirty="0">
                <a:latin typeface="微软雅黑" panose="020B0503020204020204" charset="-122"/>
                <a:ea typeface="微软雅黑" panose="020B0503020204020204" charset="-122"/>
              </a:rPr>
              <a:t>学习目标三：多种分配方式</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5603"/>
                                        </p:tgtEl>
                                        <p:attrNameLst>
                                          <p:attrName>style.visibility</p:attrName>
                                        </p:attrNameLst>
                                      </p:cBhvr>
                                      <p:to>
                                        <p:strVal val="visible"/>
                                      </p:to>
                                    </p:set>
                                    <p:animEffect transition="in" filter="blinds(horizontal)">
                                      <p:cBhvr>
                                        <p:cTn id="11" dur="500"/>
                                        <p:tgtEl>
                                          <p:spTgt spid="2560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61446"/>
                                        </p:tgtEl>
                                        <p:attrNameLst>
                                          <p:attrName>style.visibility</p:attrName>
                                        </p:attrNameLst>
                                      </p:cBhvr>
                                      <p:to>
                                        <p:strVal val="visible"/>
                                      </p:to>
                                    </p:set>
                                    <p:animEffect transition="in" filter="blinds(horizontal)">
                                      <p:cBhvr>
                                        <p:cTn id="16" dur="500"/>
                                        <p:tgtEl>
                                          <p:spTgt spid="61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p:bldP spid="25603" grpId="0"/>
      <p:bldP spid="614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11175" y="684530"/>
            <a:ext cx="1605280" cy="521970"/>
          </a:xfrm>
          <a:prstGeom prst="rect">
            <a:avLst/>
          </a:prstGeom>
          <a:noFill/>
        </p:spPr>
        <p:txBody>
          <a:bodyPr wrap="none" rtlCol="0">
            <a:spAutoFit/>
          </a:bodyPr>
          <a:lstStyle/>
          <a:p>
            <a:r>
              <a:rPr lang="zh-CN" altLang="en-US" sz="2800" b="1">
                <a:latin typeface="微软雅黑" panose="020B0503020204020204" charset="-122"/>
                <a:ea typeface="微软雅黑" panose="020B0503020204020204" charset="-122"/>
              </a:rPr>
              <a:t>小试牛刀</a:t>
            </a:r>
          </a:p>
        </p:txBody>
      </p:sp>
      <p:sp>
        <p:nvSpPr>
          <p:cNvPr id="100" name="文本框 99"/>
          <p:cNvSpPr txBox="1"/>
          <p:nvPr/>
        </p:nvSpPr>
        <p:spPr>
          <a:xfrm>
            <a:off x="934720" y="1462405"/>
            <a:ext cx="9702800" cy="2419380"/>
          </a:xfrm>
          <a:prstGeom prst="rect">
            <a:avLst/>
          </a:prstGeom>
          <a:noFill/>
          <a:ln w="9525">
            <a:noFill/>
          </a:ln>
        </p:spPr>
        <p:txBody>
          <a:bodyPr wrap="square">
            <a:spAutoFit/>
          </a:bodyPr>
          <a:lstStyle/>
          <a:p>
            <a:pPr indent="0" fontAlgn="auto">
              <a:lnSpc>
                <a:spcPts val="3680"/>
              </a:lnSpc>
            </a:pPr>
            <a:r>
              <a:rPr lang="zh-CN" altLang="en-US" sz="2400" dirty="0">
                <a:latin typeface="微软雅黑" panose="020B0503020204020204" charset="-122"/>
                <a:ea typeface="微软雅黑" panose="020B0503020204020204" charset="-122"/>
                <a:cs typeface="微软雅黑" panose="020B0503020204020204" charset="-122"/>
              </a:rPr>
              <a:t>下列收入形式中属于财产性收入的是</a:t>
            </a:r>
            <a:r>
              <a:rPr sz="2400" b="0" dirty="0">
                <a:latin typeface="微软雅黑" panose="020B0503020204020204" charset="-122"/>
                <a:ea typeface="微软雅黑" panose="020B0503020204020204" charset="-122"/>
                <a:cs typeface="微软雅黑" panose="020B0503020204020204" charset="-122"/>
              </a:rPr>
              <a:t> (        )</a:t>
            </a:r>
          </a:p>
          <a:p>
            <a:pPr indent="0" fontAlgn="auto">
              <a:lnSpc>
                <a:spcPts val="3680"/>
              </a:lnSpc>
            </a:pPr>
            <a:r>
              <a:rPr lang="en-US" altLang="zh-CN" sz="2400" b="0" dirty="0">
                <a:latin typeface="微软雅黑" panose="020B0503020204020204" charset="-122"/>
                <a:ea typeface="微软雅黑" panose="020B0503020204020204" charset="-122"/>
                <a:cs typeface="微软雅黑" panose="020B0503020204020204" charset="-122"/>
              </a:rPr>
              <a:t>A</a:t>
            </a:r>
            <a:r>
              <a:rPr lang="en-US" altLang="zh-CN" sz="2400" dirty="0">
                <a:latin typeface="微软雅黑" panose="020B0503020204020204" charset="-122"/>
                <a:ea typeface="微软雅黑" panose="020B0503020204020204" charset="-122"/>
                <a:cs typeface="微软雅黑" panose="020B0503020204020204" charset="-122"/>
              </a:rPr>
              <a:t>.</a:t>
            </a:r>
            <a:r>
              <a:rPr lang="zh-CN" altLang="en-US" sz="2400" dirty="0">
                <a:latin typeface="微软雅黑" panose="020B0503020204020204" charset="-122"/>
                <a:ea typeface="微软雅黑" panose="020B0503020204020204" charset="-122"/>
                <a:cs typeface="微软雅黑" panose="020B0503020204020204" charset="-122"/>
              </a:rPr>
              <a:t> 工资</a:t>
            </a:r>
            <a:endParaRPr sz="2400" b="0" dirty="0">
              <a:latin typeface="微软雅黑" panose="020B0503020204020204" charset="-122"/>
              <a:ea typeface="微软雅黑" panose="020B0503020204020204" charset="-122"/>
              <a:cs typeface="微软雅黑" panose="020B0503020204020204" charset="-122"/>
            </a:endParaRPr>
          </a:p>
          <a:p>
            <a:pPr indent="0" fontAlgn="auto">
              <a:lnSpc>
                <a:spcPts val="3680"/>
              </a:lnSpc>
            </a:pPr>
            <a:r>
              <a:rPr lang="en-US" altLang="zh-CN" sz="2400" b="0" dirty="0">
                <a:latin typeface="微软雅黑" panose="020B0503020204020204" charset="-122"/>
                <a:ea typeface="微软雅黑" panose="020B0503020204020204" charset="-122"/>
                <a:cs typeface="微软雅黑" panose="020B0503020204020204" charset="-122"/>
              </a:rPr>
              <a:t>B. </a:t>
            </a:r>
            <a:r>
              <a:rPr lang="zh-CN" altLang="en-US" sz="2400" b="0" dirty="0">
                <a:latin typeface="微软雅黑" panose="020B0503020204020204" charset="-122"/>
                <a:ea typeface="微软雅黑" panose="020B0503020204020204" charset="-122"/>
                <a:cs typeface="微软雅黑" panose="020B0503020204020204" charset="-122"/>
              </a:rPr>
              <a:t>银行存款所得利息</a:t>
            </a:r>
            <a:endParaRPr sz="2400" b="0" dirty="0">
              <a:latin typeface="微软雅黑" panose="020B0503020204020204" charset="-122"/>
              <a:ea typeface="微软雅黑" panose="020B0503020204020204" charset="-122"/>
              <a:cs typeface="微软雅黑" panose="020B0503020204020204" charset="-122"/>
            </a:endParaRPr>
          </a:p>
          <a:p>
            <a:pPr indent="0" fontAlgn="auto">
              <a:lnSpc>
                <a:spcPts val="3680"/>
              </a:lnSpc>
            </a:pPr>
            <a:r>
              <a:rPr lang="en-US" altLang="zh-CN" sz="2400" b="0" dirty="0">
                <a:latin typeface="微软雅黑" panose="020B0503020204020204" charset="-122"/>
                <a:ea typeface="微软雅黑" panose="020B0503020204020204" charset="-122"/>
                <a:cs typeface="微软雅黑" panose="020B0503020204020204" charset="-122"/>
              </a:rPr>
              <a:t>C. </a:t>
            </a:r>
            <a:r>
              <a:rPr lang="zh-CN" altLang="en-US" sz="2400" b="0" dirty="0">
                <a:latin typeface="微软雅黑" panose="020B0503020204020204" charset="-122"/>
                <a:ea typeface="微软雅黑" panose="020B0503020204020204" charset="-122"/>
                <a:cs typeface="微软雅黑" panose="020B0503020204020204" charset="-122"/>
              </a:rPr>
              <a:t>奖金</a:t>
            </a:r>
            <a:endParaRPr sz="2400" b="0" dirty="0">
              <a:latin typeface="微软雅黑" panose="020B0503020204020204" charset="-122"/>
              <a:ea typeface="微软雅黑" panose="020B0503020204020204" charset="-122"/>
              <a:cs typeface="微软雅黑" panose="020B0503020204020204" charset="-122"/>
            </a:endParaRPr>
          </a:p>
          <a:p>
            <a:pPr indent="0" fontAlgn="auto">
              <a:lnSpc>
                <a:spcPts val="3680"/>
              </a:lnSpc>
            </a:pPr>
            <a:r>
              <a:rPr lang="en-US" altLang="zh-CN" sz="2400" b="0" dirty="0">
                <a:latin typeface="微软雅黑" panose="020B0503020204020204" charset="-122"/>
                <a:ea typeface="微软雅黑" panose="020B0503020204020204" charset="-122"/>
                <a:cs typeface="微软雅黑" panose="020B0503020204020204" charset="-122"/>
              </a:rPr>
              <a:t>D. </a:t>
            </a:r>
            <a:r>
              <a:rPr lang="zh-CN" altLang="en-US" sz="2400" b="0" dirty="0">
                <a:latin typeface="微软雅黑" panose="020B0503020204020204" charset="-122"/>
                <a:ea typeface="微软雅黑" panose="020B0503020204020204" charset="-122"/>
                <a:cs typeface="微软雅黑" panose="020B0503020204020204" charset="-122"/>
              </a:rPr>
              <a:t>津贴</a:t>
            </a:r>
            <a:endParaRPr lang="en-US" altLang="zh-CN" sz="2400" b="0" dirty="0">
              <a:latin typeface="微软雅黑" panose="020B0503020204020204" charset="-122"/>
              <a:ea typeface="微软雅黑" panose="020B0503020204020204" charset="-122"/>
              <a:cs typeface="微软雅黑" panose="020B0503020204020204" charset="-122"/>
            </a:endParaRPr>
          </a:p>
        </p:txBody>
      </p:sp>
      <p:cxnSp>
        <p:nvCxnSpPr>
          <p:cNvPr id="10" name="直接连接符 9"/>
          <p:cNvCxnSpPr/>
          <p:nvPr/>
        </p:nvCxnSpPr>
        <p:spPr>
          <a:xfrm>
            <a:off x="3719245" y="1990492"/>
            <a:ext cx="15822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6096000" y="1487376"/>
            <a:ext cx="548548" cy="584775"/>
          </a:xfrm>
          <a:prstGeom prst="rect">
            <a:avLst/>
          </a:prstGeom>
          <a:noFill/>
        </p:spPr>
        <p:txBody>
          <a:bodyPr wrap="none" rtlCol="0" anchor="t">
            <a:spAutoFit/>
          </a:bodyPr>
          <a:lstStyle/>
          <a:p>
            <a:r>
              <a:rPr lang="en-US" sz="2800" dirty="0">
                <a:latin typeface="微软雅黑" panose="020B0503020204020204" charset="-122"/>
                <a:ea typeface="微软雅黑" panose="020B0503020204020204" charset="-122"/>
                <a:sym typeface="+mn-ea"/>
              </a:rPr>
              <a:t> </a:t>
            </a:r>
            <a:r>
              <a:rPr lang="en-US" sz="3200" dirty="0">
                <a:solidFill>
                  <a:srgbClr val="FF0000"/>
                </a:solidFill>
                <a:latin typeface="微软雅黑" panose="020B0503020204020204" charset="-122"/>
                <a:ea typeface="微软雅黑" panose="020B0503020204020204" charset="-122"/>
                <a:sym typeface="+mn-ea"/>
              </a:rPr>
              <a:t>B</a:t>
            </a:r>
            <a:endParaRPr lang="en-US" altLang="en-US" sz="3200" dirty="0">
              <a:solidFill>
                <a:srgbClr val="FF0000"/>
              </a:solidFill>
              <a:latin typeface="微软雅黑" panose="020B0503020204020204" charset="-122"/>
              <a:ea typeface="微软雅黑" panose="020B0503020204020204" charset="-122"/>
              <a:sym typeface="+mn-ea"/>
            </a:endParaRPr>
          </a:p>
        </p:txBody>
      </p:sp>
      <p:sp>
        <p:nvSpPr>
          <p:cNvPr id="2" name="文本框 1"/>
          <p:cNvSpPr txBox="1"/>
          <p:nvPr/>
        </p:nvSpPr>
        <p:spPr>
          <a:xfrm>
            <a:off x="1153560" y="4409872"/>
            <a:ext cx="10117353" cy="830997"/>
          </a:xfrm>
          <a:prstGeom prst="rect">
            <a:avLst/>
          </a:prstGeom>
          <a:noFill/>
        </p:spPr>
        <p:txBody>
          <a:bodyPr wrap="square" rtlCol="0">
            <a:spAutoFit/>
          </a:bodyPr>
          <a:lstStyle/>
          <a:p>
            <a:r>
              <a:rPr lang="zh-CN" altLang="en-US" sz="2400" dirty="0">
                <a:solidFill>
                  <a:srgbClr val="1D41D5"/>
                </a:solidFill>
                <a:latin typeface="微软雅黑" panose="020B0503020204020204" charset="-122"/>
                <a:ea typeface="微软雅黑" panose="020B0503020204020204" charset="-122"/>
              </a:rPr>
              <a:t>解析：工资、奖金、津贴属于劳动性收入，银行存款所得利息属于财产性收入，故选</a:t>
            </a:r>
            <a:r>
              <a:rPr lang="en-US" altLang="zh-CN" sz="2400" dirty="0">
                <a:solidFill>
                  <a:srgbClr val="1D41D5"/>
                </a:solidFill>
                <a:latin typeface="微软雅黑" panose="020B0503020204020204" charset="-122"/>
                <a:ea typeface="微软雅黑" panose="020B0503020204020204" charset="-122"/>
              </a:rPr>
              <a:t>B</a:t>
            </a:r>
            <a:r>
              <a:rPr lang="zh-CN" altLang="en-US" sz="2400" dirty="0">
                <a:solidFill>
                  <a:srgbClr val="1D41D5"/>
                </a:solidFill>
                <a:latin typeface="微软雅黑" panose="020B0503020204020204" charset="-122"/>
                <a:ea typeface="微软雅黑" panose="020B0503020204020204" charset="-122"/>
              </a:rPr>
              <a:t>。</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additive="base">
                                        <p:cTn id="1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11175" y="684530"/>
            <a:ext cx="5211683" cy="523220"/>
          </a:xfrm>
          <a:prstGeom prst="rect">
            <a:avLst/>
          </a:prstGeom>
          <a:noFill/>
        </p:spPr>
        <p:txBody>
          <a:bodyPr wrap="none" rtlCol="0">
            <a:spAutoFit/>
          </a:bodyPr>
          <a:lstStyle/>
          <a:p>
            <a:r>
              <a:rPr lang="zh-CN" altLang="en-US" sz="2800" b="1" dirty="0">
                <a:latin typeface="微软雅黑" panose="020B0503020204020204" charset="-122"/>
                <a:ea typeface="微软雅黑" panose="020B0503020204020204" charset="-122"/>
              </a:rPr>
              <a:t>学习目标四：完善个人收入分配</a:t>
            </a:r>
          </a:p>
        </p:txBody>
      </p:sp>
      <p:pic>
        <p:nvPicPr>
          <p:cNvPr id="6" name="十九届四中全会关于完善收入分配制度视频">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1207751"/>
            <a:ext cx="9117458" cy="4391666"/>
          </a:xfrm>
          <a:prstGeom prst="rect">
            <a:avLst/>
          </a:prstGeom>
        </p:spPr>
      </p:pic>
      <p:sp>
        <p:nvSpPr>
          <p:cNvPr id="9" name="TextBox 4"/>
          <p:cNvSpPr txBox="1">
            <a:spLocks noChangeArrowheads="1"/>
          </p:cNvSpPr>
          <p:nvPr/>
        </p:nvSpPr>
        <p:spPr bwMode="auto">
          <a:xfrm>
            <a:off x="838200" y="5696416"/>
            <a:ext cx="10792146" cy="954107"/>
          </a:xfrm>
          <a:prstGeom prst="rect">
            <a:avLst/>
          </a:prstGeom>
          <a:noFill/>
          <a:ln w="9525">
            <a:noFill/>
            <a:miter lim="800000"/>
          </a:ln>
        </p:spPr>
        <p:txBody>
          <a:bodyPr wrap="square">
            <a:spAutoFit/>
          </a:bodyPr>
          <a:lstStyle/>
          <a:p>
            <a:pPr fontAlgn="base">
              <a:spcBef>
                <a:spcPct val="0"/>
              </a:spcBef>
              <a:spcAft>
                <a:spcPct val="0"/>
              </a:spcAft>
            </a:pPr>
            <a:r>
              <a:rPr lang="en-US" altLang="zh-CN" sz="2800" b="1" dirty="0">
                <a:solidFill>
                  <a:prstClr val="black"/>
                </a:solidFill>
                <a:latin typeface="Franklin Gothic Book" panose="020B0503020102020204"/>
                <a:ea typeface="华文楷体" panose="02010600040101010101" charset="-122"/>
                <a:cs typeface="华文楷体" panose="02010600040101010101" charset="-122"/>
              </a:rPr>
              <a:t>2019</a:t>
            </a:r>
            <a:r>
              <a:rPr lang="zh-CN" altLang="en-US" sz="2800" b="1" dirty="0">
                <a:solidFill>
                  <a:prstClr val="black"/>
                </a:solidFill>
                <a:latin typeface="Franklin Gothic Book" panose="020B0503020102020204"/>
                <a:ea typeface="华文楷体" panose="02010600040101010101" charset="-122"/>
                <a:cs typeface="华文楷体" panose="02010600040101010101" charset="-122"/>
              </a:rPr>
              <a:t>年</a:t>
            </a:r>
            <a:r>
              <a:rPr lang="en-US" altLang="zh-CN" sz="2800" b="1" dirty="0">
                <a:solidFill>
                  <a:prstClr val="black"/>
                </a:solidFill>
                <a:latin typeface="Franklin Gothic Book" panose="020B0503020102020204"/>
                <a:ea typeface="华文楷体" panose="02010600040101010101" charset="-122"/>
                <a:cs typeface="华文楷体" panose="02010600040101010101" charset="-122"/>
              </a:rPr>
              <a:t>10</a:t>
            </a:r>
            <a:r>
              <a:rPr lang="zh-CN" altLang="en-US" sz="2800" b="1" dirty="0">
                <a:solidFill>
                  <a:prstClr val="black"/>
                </a:solidFill>
                <a:latin typeface="Franklin Gothic Book" panose="020B0503020102020204"/>
                <a:ea typeface="华文楷体" panose="02010600040101010101" charset="-122"/>
                <a:cs typeface="华文楷体" panose="02010600040101010101" charset="-122"/>
              </a:rPr>
              <a:t>月召开的党的十九届四中全会决定完善我国的分配制度，为什么要完善我国的分配制度？如何完善个人收入分配？</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6"/>
                                        </p:tgtEl>
                                      </p:cBhvr>
                                    </p:cmd>
                                  </p:childTnLst>
                                </p:cTn>
                              </p:par>
                            </p:childTnLst>
                          </p:cTn>
                        </p:par>
                      </p:childTnLst>
                    </p:cTn>
                  </p:par>
                </p:childTnLst>
              </p:cTn>
              <p:nextCondLst>
                <p:cond evt="onClick" delay="0">
                  <p:tgtEl>
                    <p:spTgt spid="6"/>
                  </p:tgtEl>
                </p:cond>
              </p:nextCondLst>
            </p:seq>
            <p:video>
              <p:cMediaNode>
                <p:cTn id="7" fill="hold" display="1">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11175" y="684530"/>
            <a:ext cx="5211683" cy="523220"/>
          </a:xfrm>
          <a:prstGeom prst="rect">
            <a:avLst/>
          </a:prstGeom>
          <a:noFill/>
        </p:spPr>
        <p:txBody>
          <a:bodyPr wrap="none" rtlCol="0">
            <a:spAutoFit/>
          </a:bodyPr>
          <a:lstStyle/>
          <a:p>
            <a:r>
              <a:rPr lang="zh-CN" altLang="en-US" sz="2800" b="1" dirty="0">
                <a:latin typeface="微软雅黑" panose="020B0503020204020204" charset="-122"/>
                <a:ea typeface="微软雅黑" panose="020B0503020204020204" charset="-122"/>
              </a:rPr>
              <a:t>学习目标四：完善个人收入分配</a:t>
            </a:r>
          </a:p>
        </p:txBody>
      </p:sp>
      <p:sp>
        <p:nvSpPr>
          <p:cNvPr id="8" name="文本框 7"/>
          <p:cNvSpPr txBox="1"/>
          <p:nvPr/>
        </p:nvSpPr>
        <p:spPr>
          <a:xfrm>
            <a:off x="871354" y="1514491"/>
            <a:ext cx="6097712" cy="471668"/>
          </a:xfrm>
          <a:prstGeom prst="rect">
            <a:avLst/>
          </a:prstGeom>
          <a:noFill/>
        </p:spPr>
        <p:txBody>
          <a:bodyPr wrap="square">
            <a:spAutoFit/>
          </a:bodyPr>
          <a:lstStyle/>
          <a:p>
            <a:pPr marL="0" marR="0" lvl="0" indent="279400" algn="l" defTabSz="914400" rtl="0" eaLnBrk="1" fontAlgn="base" latinLnBrk="0" hangingPunct="1">
              <a:lnSpc>
                <a:spcPts val="2900"/>
              </a:lnSpc>
              <a:spcBef>
                <a:spcPct val="0"/>
              </a:spcBef>
              <a:spcAft>
                <a:spcPct val="0"/>
              </a:spcAft>
              <a:buClrTx/>
              <a:buSzTx/>
              <a:buFontTx/>
              <a:buNone/>
              <a:tabLst>
                <a:tab pos="1028700" algn="l"/>
                <a:tab pos="1851025" algn="l"/>
                <a:tab pos="2538095" algn="l"/>
                <a:tab pos="3222625" algn="l"/>
              </a:tabLst>
              <a:defRPr/>
            </a:pPr>
            <a:r>
              <a:rPr kumimoji="0" lang="en-US" altLang="zh-CN" sz="320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1.</a:t>
            </a:r>
            <a:r>
              <a:rPr kumimoji="0" lang="zh-CN" altLang="zh-CN" sz="320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rPr>
              <a:t>重要性</a:t>
            </a:r>
            <a:endParaRPr kumimoji="0" lang="zh-CN" altLang="zh-CN" sz="320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方正书宋_GBK"/>
            </a:endParaRPr>
          </a:p>
        </p:txBody>
      </p:sp>
      <p:sp>
        <p:nvSpPr>
          <p:cNvPr id="9" name="矩形 3"/>
          <p:cNvSpPr>
            <a:spLocks noChangeAspect="1" noChangeArrowheads="1"/>
          </p:cNvSpPr>
          <p:nvPr/>
        </p:nvSpPr>
        <p:spPr bwMode="auto">
          <a:xfrm>
            <a:off x="871354" y="2453640"/>
            <a:ext cx="10841185" cy="1950720"/>
          </a:xfrm>
          <a:prstGeom prst="rect">
            <a:avLst/>
          </a:prstGeom>
          <a:noFill/>
          <a:ln w="9525">
            <a:noFill/>
            <a:miter lim="800000"/>
          </a:ln>
        </p:spPr>
        <p:txBody>
          <a:bodyPr wrap="square">
            <a:spAutoFit/>
          </a:bodyPr>
          <a:lstStyle/>
          <a:p>
            <a:pPr indent="279400" fontAlgn="base">
              <a:lnSpc>
                <a:spcPts val="2900"/>
              </a:lnSpc>
              <a:spcBef>
                <a:spcPct val="0"/>
              </a:spcBef>
              <a:spcAft>
                <a:spcPct val="0"/>
              </a:spcAft>
              <a:tabLst>
                <a:tab pos="1028700" algn="l"/>
                <a:tab pos="1851025" algn="l"/>
                <a:tab pos="2538095" algn="l"/>
                <a:tab pos="3222625" algn="l"/>
              </a:tabLst>
            </a:pPr>
            <a:r>
              <a:rPr lang="en-US" altLang="zh-CN" sz="2800" dirty="0">
                <a:solidFill>
                  <a:srgbClr val="0A50EC"/>
                </a:solidFill>
                <a:latin typeface="微软雅黑" panose="020B0503020204020204" charset="-122"/>
                <a:ea typeface="微软雅黑" panose="020B0503020204020204" charset="-122"/>
                <a:cs typeface="微软雅黑" panose="020B0503020204020204" charset="-122"/>
              </a:rPr>
              <a:t>(1)</a:t>
            </a:r>
            <a:r>
              <a:rPr lang="zh-CN" altLang="zh-CN" sz="2800" dirty="0">
                <a:solidFill>
                  <a:srgbClr val="0A50EC"/>
                </a:solidFill>
                <a:latin typeface="微软雅黑" panose="020B0503020204020204" charset="-122"/>
                <a:ea typeface="微软雅黑" panose="020B0503020204020204" charset="-122"/>
                <a:cs typeface="微软雅黑" panose="020B0503020204020204" charset="-122"/>
              </a:rPr>
              <a:t>收入分配</a:t>
            </a:r>
            <a:r>
              <a:rPr lang="zh-CN" altLang="zh-CN" sz="2800" dirty="0">
                <a:solidFill>
                  <a:srgbClr val="000000"/>
                </a:solidFill>
                <a:latin typeface="微软雅黑" panose="020B0503020204020204" charset="-122"/>
                <a:ea typeface="微软雅黑" panose="020B0503020204020204" charset="-122"/>
                <a:cs typeface="微软雅黑" panose="020B0503020204020204" charset="-122"/>
              </a:rPr>
              <a:t>是</a:t>
            </a:r>
            <a:r>
              <a:rPr lang="zh-CN" altLang="zh-CN" sz="2800" dirty="0">
                <a:solidFill>
                  <a:srgbClr val="FD2146"/>
                </a:solidFill>
                <a:latin typeface="微软雅黑" panose="020B0503020204020204" charset="-122"/>
                <a:ea typeface="微软雅黑" panose="020B0503020204020204" charset="-122"/>
                <a:cs typeface="微软雅黑" panose="020B0503020204020204" charset="-122"/>
              </a:rPr>
              <a:t>民生之源</a:t>
            </a:r>
            <a:r>
              <a:rPr lang="en-US" altLang="zh-CN" sz="2800" dirty="0">
                <a:solidFill>
                  <a:srgbClr val="FD2146"/>
                </a:solidFill>
                <a:latin typeface="微软雅黑" panose="020B0503020204020204" charset="-122"/>
                <a:ea typeface="微软雅黑" panose="020B0503020204020204" charset="-122"/>
                <a:cs typeface="微软雅黑" panose="020B0503020204020204" charset="-122"/>
              </a:rPr>
              <a:t>,</a:t>
            </a:r>
            <a:r>
              <a:rPr lang="zh-CN" altLang="zh-CN" sz="2800" dirty="0">
                <a:solidFill>
                  <a:srgbClr val="000000"/>
                </a:solidFill>
                <a:latin typeface="微软雅黑" panose="020B0503020204020204" charset="-122"/>
                <a:ea typeface="微软雅黑" panose="020B0503020204020204" charset="-122"/>
                <a:cs typeface="微软雅黑" panose="020B0503020204020204" charset="-122"/>
              </a:rPr>
              <a:t>是改善民生、实现发展成果由人民共享</a:t>
            </a:r>
            <a:r>
              <a:rPr lang="zh-CN" altLang="zh-CN" sz="2800" dirty="0">
                <a:solidFill>
                  <a:srgbClr val="FD2146"/>
                </a:solidFill>
                <a:latin typeface="微软雅黑" panose="020B0503020204020204" charset="-122"/>
                <a:ea typeface="微软雅黑" panose="020B0503020204020204" charset="-122"/>
                <a:cs typeface="微软雅黑" panose="020B0503020204020204" charset="-122"/>
              </a:rPr>
              <a:t>最重要、最直接的方式。</a:t>
            </a:r>
            <a:endParaRPr lang="zh-CN" altLang="en-US" sz="2800" dirty="0">
              <a:solidFill>
                <a:srgbClr val="FD2146"/>
              </a:solidFill>
              <a:latin typeface="微软雅黑" panose="020B0503020204020204" charset="-122"/>
              <a:ea typeface="微软雅黑" panose="020B0503020204020204" charset="-122"/>
              <a:cs typeface="微软雅黑" panose="020B0503020204020204" charset="-122"/>
            </a:endParaRPr>
          </a:p>
          <a:p>
            <a:pPr indent="279400" fontAlgn="base">
              <a:lnSpc>
                <a:spcPts val="2900"/>
              </a:lnSpc>
              <a:spcBef>
                <a:spcPct val="0"/>
              </a:spcBef>
              <a:spcAft>
                <a:spcPct val="0"/>
              </a:spcAft>
              <a:tabLst>
                <a:tab pos="1028700" algn="l"/>
                <a:tab pos="1851025" algn="l"/>
                <a:tab pos="2538095" algn="l"/>
                <a:tab pos="3222625" algn="l"/>
              </a:tabLst>
            </a:pPr>
            <a:endParaRPr lang="zh-CN" altLang="en-US" sz="2800" dirty="0">
              <a:solidFill>
                <a:srgbClr val="FD2146"/>
              </a:solidFill>
              <a:latin typeface="微软雅黑" panose="020B0503020204020204" charset="-122"/>
              <a:ea typeface="微软雅黑" panose="020B0503020204020204" charset="-122"/>
              <a:cs typeface="微软雅黑" panose="020B0503020204020204" charset="-122"/>
            </a:endParaRPr>
          </a:p>
          <a:p>
            <a:pPr indent="279400" fontAlgn="base">
              <a:lnSpc>
                <a:spcPts val="2900"/>
              </a:lnSpc>
              <a:spcBef>
                <a:spcPct val="0"/>
              </a:spcBef>
              <a:spcAft>
                <a:spcPct val="0"/>
              </a:spcAft>
              <a:tabLst>
                <a:tab pos="1028700" algn="l"/>
                <a:tab pos="1851025" algn="l"/>
                <a:tab pos="2538095" algn="l"/>
                <a:tab pos="3222625" algn="l"/>
              </a:tabLst>
            </a:pPr>
            <a:r>
              <a:rPr lang="en-US" altLang="zh-CN" sz="2800" dirty="0">
                <a:solidFill>
                  <a:srgbClr val="000000"/>
                </a:solidFill>
                <a:latin typeface="微软雅黑" panose="020B0503020204020204" charset="-122"/>
                <a:ea typeface="微软雅黑" panose="020B0503020204020204" charset="-122"/>
                <a:cs typeface="微软雅黑" panose="020B0503020204020204" charset="-122"/>
              </a:rPr>
              <a:t>(2)</a:t>
            </a:r>
            <a:r>
              <a:rPr lang="zh-CN" altLang="zh-CN" sz="2800" dirty="0">
                <a:solidFill>
                  <a:srgbClr val="000000"/>
                </a:solidFill>
                <a:latin typeface="微软雅黑" panose="020B0503020204020204" charset="-122"/>
                <a:ea typeface="微软雅黑" panose="020B0503020204020204" charset="-122"/>
                <a:cs typeface="微软雅黑" panose="020B0503020204020204" charset="-122"/>
              </a:rPr>
              <a:t>为此</a:t>
            </a:r>
            <a:r>
              <a:rPr lang="en-US" altLang="zh-CN" sz="2800" dirty="0">
                <a:solidFill>
                  <a:srgbClr val="000000"/>
                </a:solidFill>
                <a:latin typeface="微软雅黑" panose="020B0503020204020204" charset="-122"/>
                <a:ea typeface="微软雅黑" panose="020B0503020204020204" charset="-122"/>
                <a:cs typeface="微软雅黑" panose="020B0503020204020204" charset="-122"/>
              </a:rPr>
              <a:t>,</a:t>
            </a:r>
            <a:r>
              <a:rPr lang="zh-CN" altLang="zh-CN" sz="2800" dirty="0">
                <a:solidFill>
                  <a:srgbClr val="000000"/>
                </a:solidFill>
                <a:latin typeface="微软雅黑" panose="020B0503020204020204" charset="-122"/>
                <a:ea typeface="微软雅黑" panose="020B0503020204020204" charset="-122"/>
                <a:cs typeface="微软雅黑" panose="020B0503020204020204" charset="-122"/>
              </a:rPr>
              <a:t>必须完善我国个人收入分配</a:t>
            </a:r>
            <a:r>
              <a:rPr lang="en-US" altLang="zh-CN" sz="2800" dirty="0">
                <a:solidFill>
                  <a:srgbClr val="0A50EC"/>
                </a:solidFill>
                <a:latin typeface="微软雅黑" panose="020B0503020204020204" charset="-122"/>
                <a:ea typeface="微软雅黑" panose="020B0503020204020204" charset="-122"/>
                <a:cs typeface="微软雅黑" panose="020B0503020204020204" charset="-122"/>
              </a:rPr>
              <a:t>,</a:t>
            </a:r>
            <a:r>
              <a:rPr lang="zh-CN" altLang="zh-CN" sz="2800" dirty="0">
                <a:solidFill>
                  <a:srgbClr val="0A50EC"/>
                </a:solidFill>
                <a:latin typeface="微软雅黑" panose="020B0503020204020204" charset="-122"/>
                <a:ea typeface="微软雅黑" panose="020B0503020204020204" charset="-122"/>
                <a:cs typeface="微软雅黑" panose="020B0503020204020204" charset="-122"/>
              </a:rPr>
              <a:t>理顺</a:t>
            </a:r>
            <a:r>
              <a:rPr lang="zh-CN" altLang="zh-CN" sz="2800" dirty="0">
                <a:solidFill>
                  <a:srgbClr val="000000"/>
                </a:solidFill>
                <a:latin typeface="微软雅黑" panose="020B0503020204020204" charset="-122"/>
                <a:ea typeface="微软雅黑" panose="020B0503020204020204" charset="-122"/>
                <a:cs typeface="微软雅黑" panose="020B0503020204020204" charset="-122"/>
              </a:rPr>
              <a:t>国家、企业和个人</a:t>
            </a:r>
            <a:r>
              <a:rPr lang="zh-CN" altLang="zh-CN" sz="2800" dirty="0">
                <a:solidFill>
                  <a:srgbClr val="0A50EC"/>
                </a:solidFill>
                <a:latin typeface="微软雅黑" panose="020B0503020204020204" charset="-122"/>
                <a:ea typeface="微软雅黑" panose="020B0503020204020204" charset="-122"/>
                <a:cs typeface="微软雅黑" panose="020B0503020204020204" charset="-122"/>
              </a:rPr>
              <a:t>三者</a:t>
            </a:r>
            <a:r>
              <a:rPr lang="zh-CN" altLang="zh-CN" sz="2800" dirty="0">
                <a:solidFill>
                  <a:srgbClr val="000000"/>
                </a:solidFill>
                <a:latin typeface="微软雅黑" panose="020B0503020204020204" charset="-122"/>
                <a:ea typeface="微软雅黑" panose="020B0503020204020204" charset="-122"/>
                <a:cs typeface="微软雅黑" panose="020B0503020204020204" charset="-122"/>
              </a:rPr>
              <a:t>的收入</a:t>
            </a:r>
            <a:r>
              <a:rPr lang="zh-CN" altLang="zh-CN" sz="2800" dirty="0">
                <a:solidFill>
                  <a:srgbClr val="0A50EC"/>
                </a:solidFill>
                <a:latin typeface="微软雅黑" panose="020B0503020204020204" charset="-122"/>
                <a:ea typeface="微软雅黑" panose="020B0503020204020204" charset="-122"/>
                <a:cs typeface="微软雅黑" panose="020B0503020204020204" charset="-122"/>
              </a:rPr>
              <a:t>分配关系</a:t>
            </a:r>
            <a:r>
              <a:rPr lang="zh-CN" altLang="zh-CN" sz="2800" dirty="0">
                <a:solidFill>
                  <a:srgbClr val="000000"/>
                </a:solidFill>
                <a:latin typeface="微软雅黑" panose="020B0503020204020204" charset="-122"/>
                <a:ea typeface="微软雅黑" panose="020B0503020204020204" charset="-122"/>
                <a:cs typeface="微软雅黑" panose="020B0503020204020204" charset="-122"/>
              </a:rPr>
              <a:t>。</a:t>
            </a:r>
            <a:endParaRPr lang="zh-CN" altLang="zh-CN" sz="2800" dirty="0">
              <a:solidFill>
                <a:srgbClr val="000000"/>
              </a:solidFill>
              <a:latin typeface="微软雅黑" panose="020B0503020204020204" charset="-122"/>
              <a:ea typeface="微软雅黑" panose="020B0503020204020204" charset="-122"/>
              <a:cs typeface="方正书宋_GBK"/>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11175" y="684530"/>
            <a:ext cx="5211683" cy="523220"/>
          </a:xfrm>
          <a:prstGeom prst="rect">
            <a:avLst/>
          </a:prstGeom>
          <a:noFill/>
        </p:spPr>
        <p:txBody>
          <a:bodyPr wrap="none" rtlCol="0">
            <a:spAutoFit/>
          </a:bodyPr>
          <a:lstStyle/>
          <a:p>
            <a:r>
              <a:rPr lang="zh-CN" altLang="en-US" sz="2800" b="1" dirty="0">
                <a:latin typeface="微软雅黑" panose="020B0503020204020204" charset="-122"/>
                <a:ea typeface="微软雅黑" panose="020B0503020204020204" charset="-122"/>
              </a:rPr>
              <a:t>学习目标四：完善个人收入分配</a:t>
            </a:r>
          </a:p>
        </p:txBody>
      </p:sp>
      <p:sp>
        <p:nvSpPr>
          <p:cNvPr id="2" name="矩形 3"/>
          <p:cNvSpPr>
            <a:spLocks noChangeAspect="1" noChangeArrowheads="1"/>
          </p:cNvSpPr>
          <p:nvPr/>
        </p:nvSpPr>
        <p:spPr bwMode="auto">
          <a:xfrm>
            <a:off x="584959" y="1661344"/>
            <a:ext cx="2341563" cy="476990"/>
          </a:xfrm>
          <a:prstGeom prst="rect">
            <a:avLst/>
          </a:prstGeom>
          <a:noFill/>
          <a:ln w="9525">
            <a:noFill/>
            <a:miter lim="800000"/>
          </a:ln>
        </p:spPr>
        <p:txBody>
          <a:bodyPr>
            <a:spAutoFit/>
          </a:bodyPr>
          <a:lstStyle/>
          <a:p>
            <a:pPr indent="279400" fontAlgn="base">
              <a:lnSpc>
                <a:spcPts val="2900"/>
              </a:lnSpc>
              <a:spcBef>
                <a:spcPct val="0"/>
              </a:spcBef>
              <a:spcAft>
                <a:spcPct val="0"/>
              </a:spcAft>
              <a:tabLst>
                <a:tab pos="1028700" algn="l"/>
                <a:tab pos="1851025" algn="l"/>
                <a:tab pos="2538095" algn="l"/>
                <a:tab pos="3222625" algn="l"/>
              </a:tabLst>
            </a:pPr>
            <a:r>
              <a:rPr lang="en-US" altLang="zh-CN" sz="3200" dirty="0">
                <a:solidFill>
                  <a:srgbClr val="000000"/>
                </a:solidFill>
                <a:latin typeface="Times New Roman" panose="02020603050405020304" pitchFamily="18" charset="0"/>
                <a:ea typeface="微软雅黑" panose="020B0503020204020204" charset="-122"/>
                <a:cs typeface="微软雅黑" panose="020B0503020204020204" charset="-122"/>
              </a:rPr>
              <a:t>2.</a:t>
            </a:r>
            <a:r>
              <a:rPr lang="zh-CN" altLang="zh-CN" sz="3200" dirty="0">
                <a:solidFill>
                  <a:srgbClr val="000000"/>
                </a:solidFill>
                <a:latin typeface="Arial" panose="020B0604020202020204" pitchFamily="34" charset="0"/>
                <a:ea typeface="微软雅黑" panose="020B0503020204020204" charset="-122"/>
                <a:cs typeface="微软雅黑" panose="020B0503020204020204" charset="-122"/>
              </a:rPr>
              <a:t>措施</a:t>
            </a:r>
            <a:endParaRPr lang="zh-CN" altLang="zh-CN" sz="3200" dirty="0">
              <a:solidFill>
                <a:srgbClr val="000000"/>
              </a:solidFill>
              <a:latin typeface="NEU-BZ-S92"/>
              <a:ea typeface="方正书宋_GBK"/>
              <a:cs typeface="微软雅黑" panose="020B0503020204020204" charset="-122"/>
            </a:endParaRPr>
          </a:p>
        </p:txBody>
      </p:sp>
      <p:sp>
        <p:nvSpPr>
          <p:cNvPr id="7" name="Text Box 22"/>
          <p:cNvSpPr txBox="1">
            <a:spLocks noChangeArrowheads="1"/>
          </p:cNvSpPr>
          <p:nvPr/>
        </p:nvSpPr>
        <p:spPr bwMode="auto">
          <a:xfrm>
            <a:off x="408451" y="3269556"/>
            <a:ext cx="11375098" cy="1188274"/>
          </a:xfrm>
          <a:prstGeom prst="rect">
            <a:avLst/>
          </a:prstGeom>
          <a:noFill/>
          <a:ln w="12700" algn="ctr">
            <a:noFill/>
            <a:miter lim="800000"/>
          </a:ln>
        </p:spPr>
        <p:txBody>
          <a:bodyPr wrap="square">
            <a:spAutoFit/>
          </a:bodyPr>
          <a:lstStyle/>
          <a:p>
            <a:pPr defTabSz="1217930" fontAlgn="base">
              <a:lnSpc>
                <a:spcPts val="2900"/>
              </a:lnSpc>
              <a:spcBef>
                <a:spcPct val="0"/>
              </a:spcBef>
              <a:spcAft>
                <a:spcPct val="0"/>
              </a:spcAft>
            </a:pPr>
            <a:r>
              <a:rPr lang="en-US" altLang="zh-CN" sz="2400" dirty="0">
                <a:solidFill>
                  <a:srgbClr val="000000"/>
                </a:solidFill>
                <a:latin typeface="微软雅黑" panose="020B0503020204020204" charset="-122"/>
                <a:ea typeface="微软雅黑" panose="020B0503020204020204" charset="-122"/>
              </a:rPr>
              <a:t>(</a:t>
            </a:r>
            <a:r>
              <a:rPr lang="zh-CN" altLang="en-US" sz="2400" dirty="0">
                <a:solidFill>
                  <a:srgbClr val="000000"/>
                </a:solidFill>
                <a:latin typeface="微软雅黑" panose="020B0503020204020204" charset="-122"/>
                <a:ea typeface="微软雅黑" panose="020B0503020204020204" charset="-122"/>
              </a:rPr>
              <a:t>2</a:t>
            </a:r>
            <a:r>
              <a:rPr lang="en-US" altLang="zh-CN" sz="2400" dirty="0">
                <a:solidFill>
                  <a:srgbClr val="000000"/>
                </a:solidFill>
                <a:latin typeface="微软雅黑" panose="020B0503020204020204" charset="-122"/>
                <a:ea typeface="微软雅黑" panose="020B0503020204020204" charset="-122"/>
              </a:rPr>
              <a:t>)</a:t>
            </a:r>
            <a:r>
              <a:rPr lang="zh-CN" altLang="zh-CN" sz="2400" dirty="0">
                <a:solidFill>
                  <a:srgbClr val="000000"/>
                </a:solidFill>
                <a:latin typeface="微软雅黑" panose="020B0503020204020204" charset="-122"/>
                <a:ea typeface="微软雅黑" panose="020B0503020204020204" charset="-122"/>
              </a:rPr>
              <a:t>在</a:t>
            </a:r>
            <a:r>
              <a:rPr lang="zh-CN" altLang="zh-CN" sz="2400" dirty="0">
                <a:solidFill>
                  <a:srgbClr val="0A50EC"/>
                </a:solidFill>
                <a:latin typeface="微软雅黑" panose="020B0503020204020204" charset="-122"/>
                <a:ea typeface="微软雅黑" panose="020B0503020204020204" charset="-122"/>
              </a:rPr>
              <a:t>初次分配</a:t>
            </a:r>
            <a:r>
              <a:rPr lang="zh-CN" altLang="zh-CN" sz="2400" dirty="0">
                <a:solidFill>
                  <a:srgbClr val="000000"/>
                </a:solidFill>
                <a:latin typeface="微软雅黑" panose="020B0503020204020204" charset="-122"/>
                <a:ea typeface="微软雅黑" panose="020B0503020204020204" charset="-122"/>
              </a:rPr>
              <a:t>方面</a:t>
            </a:r>
            <a:r>
              <a:rPr lang="en-US" altLang="zh-CN" sz="2400" dirty="0">
                <a:solidFill>
                  <a:srgbClr val="000000"/>
                </a:solidFill>
                <a:latin typeface="微软雅黑" panose="020B0503020204020204" charset="-122"/>
                <a:ea typeface="微软雅黑" panose="020B0503020204020204" charset="-122"/>
              </a:rPr>
              <a:t>,</a:t>
            </a:r>
            <a:r>
              <a:rPr lang="zh-CN" altLang="zh-CN" sz="2400" dirty="0">
                <a:solidFill>
                  <a:srgbClr val="000000"/>
                </a:solidFill>
                <a:latin typeface="微软雅黑" panose="020B0503020204020204" charset="-122"/>
                <a:ea typeface="微软雅黑" panose="020B0503020204020204" charset="-122"/>
              </a:rPr>
              <a:t>要坚持按劳分配原则</a:t>
            </a:r>
            <a:r>
              <a:rPr lang="en-US" altLang="zh-CN" sz="2400" dirty="0">
                <a:solidFill>
                  <a:srgbClr val="000000"/>
                </a:solidFill>
                <a:latin typeface="微软雅黑" panose="020B0503020204020204" charset="-122"/>
                <a:ea typeface="微软雅黑" panose="020B0503020204020204" charset="-122"/>
              </a:rPr>
              <a:t>,</a:t>
            </a:r>
            <a:r>
              <a:rPr lang="zh-CN" altLang="zh-CN" sz="2400" dirty="0">
                <a:solidFill>
                  <a:srgbClr val="000000"/>
                </a:solidFill>
                <a:latin typeface="微软雅黑" panose="020B0503020204020204" charset="-122"/>
                <a:ea typeface="微软雅黑" panose="020B0503020204020204" charset="-122"/>
              </a:rPr>
              <a:t>完善按要素分配的体制机制</a:t>
            </a:r>
            <a:r>
              <a:rPr lang="en-US" altLang="zh-CN" sz="2400" dirty="0">
                <a:solidFill>
                  <a:srgbClr val="000000"/>
                </a:solidFill>
                <a:latin typeface="微软雅黑" panose="020B0503020204020204" charset="-122"/>
                <a:ea typeface="微软雅黑" panose="020B0503020204020204" charset="-122"/>
              </a:rPr>
              <a:t>,</a:t>
            </a:r>
            <a:r>
              <a:rPr lang="zh-CN" altLang="zh-CN" sz="2400" dirty="0">
                <a:solidFill>
                  <a:srgbClr val="000000"/>
                </a:solidFill>
                <a:latin typeface="微软雅黑" panose="020B0503020204020204" charset="-122"/>
                <a:ea typeface="微软雅黑" panose="020B0503020204020204" charset="-122"/>
              </a:rPr>
              <a:t>促进收入分配</a:t>
            </a:r>
            <a:r>
              <a:rPr lang="zh-CN" altLang="zh-CN" sz="2400" dirty="0">
                <a:solidFill>
                  <a:srgbClr val="FD2146"/>
                </a:solidFill>
                <a:latin typeface="微软雅黑" panose="020B0503020204020204" charset="-122"/>
                <a:ea typeface="微软雅黑" panose="020B0503020204020204" charset="-122"/>
              </a:rPr>
              <a:t>更合理、更有序</a:t>
            </a:r>
            <a:r>
              <a:rPr lang="en-US" altLang="zh-CN" sz="2400" dirty="0">
                <a:solidFill>
                  <a:srgbClr val="000000"/>
                </a:solidFill>
                <a:latin typeface="微软雅黑" panose="020B0503020204020204" charset="-122"/>
                <a:ea typeface="微软雅黑" panose="020B0503020204020204" charset="-122"/>
              </a:rPr>
              <a:t>;</a:t>
            </a:r>
            <a:r>
              <a:rPr lang="zh-CN" altLang="zh-CN" sz="2400" dirty="0">
                <a:solidFill>
                  <a:srgbClr val="000000"/>
                </a:solidFill>
                <a:latin typeface="微软雅黑" panose="020B0503020204020204" charset="-122"/>
                <a:ea typeface="微软雅黑" panose="020B0503020204020204" charset="-122"/>
              </a:rPr>
              <a:t>在</a:t>
            </a:r>
            <a:r>
              <a:rPr lang="zh-CN" altLang="zh-CN" sz="2400" dirty="0">
                <a:solidFill>
                  <a:srgbClr val="0A50EC"/>
                </a:solidFill>
                <a:latin typeface="微软雅黑" panose="020B0503020204020204" charset="-122"/>
                <a:ea typeface="微软雅黑" panose="020B0503020204020204" charset="-122"/>
              </a:rPr>
              <a:t>再分配</a:t>
            </a:r>
            <a:r>
              <a:rPr lang="zh-CN" altLang="zh-CN" sz="2400" dirty="0">
                <a:solidFill>
                  <a:srgbClr val="000000"/>
                </a:solidFill>
                <a:latin typeface="微软雅黑" panose="020B0503020204020204" charset="-122"/>
                <a:ea typeface="微软雅黑" panose="020B0503020204020204" charset="-122"/>
              </a:rPr>
              <a:t>方面</a:t>
            </a:r>
            <a:r>
              <a:rPr lang="en-US" altLang="zh-CN" sz="2400" dirty="0">
                <a:solidFill>
                  <a:srgbClr val="000000"/>
                </a:solidFill>
                <a:latin typeface="微软雅黑" panose="020B0503020204020204" charset="-122"/>
                <a:ea typeface="微软雅黑" panose="020B0503020204020204" charset="-122"/>
              </a:rPr>
              <a:t>,</a:t>
            </a:r>
            <a:r>
              <a:rPr lang="zh-CN" altLang="zh-CN" sz="2400" dirty="0">
                <a:solidFill>
                  <a:srgbClr val="000000"/>
                </a:solidFill>
                <a:latin typeface="微软雅黑" panose="020B0503020204020204" charset="-122"/>
                <a:ea typeface="微软雅黑" panose="020B0503020204020204" charset="-122"/>
              </a:rPr>
              <a:t>要完善以税收、社会保障、转移支付等为主要手段的</a:t>
            </a:r>
            <a:r>
              <a:rPr lang="zh-CN" altLang="zh-CN" sz="2400" u="sng" dirty="0">
                <a:solidFill>
                  <a:srgbClr val="FD2146"/>
                </a:solidFill>
                <a:latin typeface="微软雅黑" panose="020B0503020204020204" charset="-122"/>
                <a:ea typeface="微软雅黑" panose="020B0503020204020204" charset="-122"/>
              </a:rPr>
              <a:t>再分配</a:t>
            </a:r>
            <a:r>
              <a:rPr lang="zh-CN" altLang="zh-CN" sz="2400" dirty="0">
                <a:solidFill>
                  <a:srgbClr val="FD2146"/>
                </a:solidFill>
                <a:latin typeface="微软雅黑" panose="020B0503020204020204" charset="-122"/>
                <a:ea typeface="微软雅黑" panose="020B0503020204020204" charset="-122"/>
              </a:rPr>
              <a:t>调节机制</a:t>
            </a:r>
            <a:r>
              <a:rPr lang="zh-CN" altLang="zh-CN" sz="2400" dirty="0">
                <a:solidFill>
                  <a:srgbClr val="000000"/>
                </a:solidFill>
                <a:latin typeface="微软雅黑" panose="020B0503020204020204" charset="-122"/>
                <a:ea typeface="微软雅黑" panose="020B0503020204020204" charset="-122"/>
              </a:rPr>
              <a:t>。</a:t>
            </a:r>
            <a:endParaRPr lang="zh-CN" altLang="en-US" sz="2400" dirty="0">
              <a:solidFill>
                <a:srgbClr val="FD2146"/>
              </a:solidFill>
              <a:latin typeface="微软雅黑" panose="020B0503020204020204" charset="-122"/>
              <a:ea typeface="微软雅黑" panose="020B0503020204020204" charset="-122"/>
            </a:endParaRPr>
          </a:p>
        </p:txBody>
      </p:sp>
      <p:sp>
        <p:nvSpPr>
          <p:cNvPr id="10" name="文本框 7"/>
          <p:cNvSpPr txBox="1">
            <a:spLocks noChangeArrowheads="1"/>
          </p:cNvSpPr>
          <p:nvPr/>
        </p:nvSpPr>
        <p:spPr bwMode="auto">
          <a:xfrm>
            <a:off x="429909" y="2173955"/>
            <a:ext cx="11232187" cy="830997"/>
          </a:xfrm>
          <a:prstGeom prst="rect">
            <a:avLst/>
          </a:prstGeom>
          <a:noFill/>
          <a:ln w="9525">
            <a:noFill/>
            <a:miter lim="800000"/>
          </a:ln>
        </p:spPr>
        <p:txBody>
          <a:bodyPr wrap="square">
            <a:spAutoFit/>
          </a:bodyPr>
          <a:lstStyle/>
          <a:p>
            <a:pPr algn="just" fontAlgn="base">
              <a:spcBef>
                <a:spcPct val="0"/>
              </a:spcBef>
              <a:spcAft>
                <a:spcPct val="0"/>
              </a:spcAft>
            </a:pPr>
            <a:r>
              <a:rPr lang="en-US" altLang="zh-CN" sz="2400" dirty="0">
                <a:solidFill>
                  <a:srgbClr val="0A50EC"/>
                </a:solidFill>
                <a:latin typeface="微软雅黑" panose="020B0503020204020204" charset="-122"/>
                <a:ea typeface="微软雅黑" panose="020B0503020204020204" charset="-122"/>
              </a:rPr>
              <a:t>(1)</a:t>
            </a:r>
            <a:r>
              <a:rPr lang="zh-CN" altLang="en-US" sz="2400" dirty="0">
                <a:solidFill>
                  <a:srgbClr val="0A50EC"/>
                </a:solidFill>
                <a:latin typeface="微软雅黑" panose="020B0503020204020204" charset="-122"/>
                <a:ea typeface="微软雅黑" panose="020B0503020204020204" charset="-122"/>
              </a:rPr>
              <a:t>要坚持在</a:t>
            </a:r>
            <a:r>
              <a:rPr lang="zh-CN" altLang="en-US" sz="2400" dirty="0">
                <a:solidFill>
                  <a:srgbClr val="FD2146"/>
                </a:solidFill>
                <a:latin typeface="微软雅黑" panose="020B0503020204020204" charset="-122"/>
                <a:ea typeface="微软雅黑" panose="020B0503020204020204" charset="-122"/>
              </a:rPr>
              <a:t>经济增长</a:t>
            </a:r>
            <a:r>
              <a:rPr lang="zh-CN" altLang="en-US" sz="2400" dirty="0">
                <a:solidFill>
                  <a:srgbClr val="0A50EC"/>
                </a:solidFill>
                <a:latin typeface="微软雅黑" panose="020B0503020204020204" charset="-122"/>
                <a:ea typeface="微软雅黑" panose="020B0503020204020204" charset="-122"/>
              </a:rPr>
              <a:t>的同时实现</a:t>
            </a:r>
            <a:r>
              <a:rPr lang="zh-CN" altLang="en-US" sz="2400" dirty="0">
                <a:solidFill>
                  <a:srgbClr val="FD2146"/>
                </a:solidFill>
                <a:latin typeface="微软雅黑" panose="020B0503020204020204" charset="-122"/>
                <a:ea typeface="微软雅黑" panose="020B0503020204020204" charset="-122"/>
              </a:rPr>
              <a:t>居民收入</a:t>
            </a:r>
            <a:r>
              <a:rPr lang="zh-CN" altLang="en-US" sz="2400" dirty="0">
                <a:solidFill>
                  <a:srgbClr val="0A50EC"/>
                </a:solidFill>
                <a:latin typeface="微软雅黑" panose="020B0503020204020204" charset="-122"/>
                <a:ea typeface="微软雅黑" panose="020B0503020204020204" charset="-122"/>
              </a:rPr>
              <a:t>同步增长、在</a:t>
            </a:r>
            <a:r>
              <a:rPr lang="zh-CN" altLang="en-US" sz="2400" dirty="0">
                <a:solidFill>
                  <a:srgbClr val="FD2146"/>
                </a:solidFill>
                <a:latin typeface="微软雅黑" panose="020B0503020204020204" charset="-122"/>
                <a:ea typeface="微软雅黑" panose="020B0503020204020204" charset="-122"/>
              </a:rPr>
              <a:t>劳动生产率</a:t>
            </a:r>
            <a:r>
              <a:rPr lang="zh-CN" altLang="en-US" sz="2400" dirty="0">
                <a:solidFill>
                  <a:srgbClr val="0A50EC"/>
                </a:solidFill>
                <a:latin typeface="微软雅黑" panose="020B0503020204020204" charset="-122"/>
                <a:ea typeface="微软雅黑" panose="020B0503020204020204" charset="-122"/>
              </a:rPr>
              <a:t>提高的同时实现</a:t>
            </a:r>
            <a:r>
              <a:rPr lang="zh-CN" altLang="en-US" sz="2400" dirty="0">
                <a:solidFill>
                  <a:srgbClr val="FD2146"/>
                </a:solidFill>
                <a:latin typeface="微软雅黑" panose="020B0503020204020204" charset="-122"/>
                <a:ea typeface="微软雅黑" panose="020B0503020204020204" charset="-122"/>
              </a:rPr>
              <a:t>劳动报酬</a:t>
            </a:r>
            <a:r>
              <a:rPr lang="zh-CN" altLang="en-US" sz="2400" dirty="0">
                <a:solidFill>
                  <a:srgbClr val="0A50EC"/>
                </a:solidFill>
                <a:latin typeface="微软雅黑" panose="020B0503020204020204" charset="-122"/>
                <a:ea typeface="微软雅黑" panose="020B0503020204020204" charset="-122"/>
              </a:rPr>
              <a:t>同步提高。</a:t>
            </a:r>
          </a:p>
        </p:txBody>
      </p:sp>
      <p:sp>
        <p:nvSpPr>
          <p:cNvPr id="11" name="矩形 10"/>
          <p:cNvSpPr>
            <a:spLocks noChangeArrowheads="1"/>
          </p:cNvSpPr>
          <p:nvPr/>
        </p:nvSpPr>
        <p:spPr bwMode="auto">
          <a:xfrm>
            <a:off x="408451" y="4568844"/>
            <a:ext cx="11502204" cy="830997"/>
          </a:xfrm>
          <a:prstGeom prst="rect">
            <a:avLst/>
          </a:prstGeom>
          <a:noFill/>
          <a:ln w="9525">
            <a:noFill/>
            <a:miter lim="800000"/>
          </a:ln>
        </p:spPr>
        <p:txBody>
          <a:bodyPr wrap="square">
            <a:spAutoFit/>
          </a:bodyPr>
          <a:lstStyle/>
          <a:p>
            <a:r>
              <a:rPr lang="en-US" altLang="zh-CN" sz="2400" dirty="0">
                <a:solidFill>
                  <a:srgbClr val="0A50EC"/>
                </a:solidFill>
                <a:latin typeface="微软雅黑" panose="020B0503020204020204" charset="-122"/>
                <a:ea typeface="微软雅黑" panose="020B0503020204020204" charset="-122"/>
                <a:cs typeface="华文楷体" panose="02010600040101010101" charset="-122"/>
              </a:rPr>
              <a:t>(3)</a:t>
            </a:r>
            <a:r>
              <a:rPr lang="zh-CN" altLang="zh-CN" sz="2400" dirty="0">
                <a:latin typeface="微软雅黑" panose="020B0503020204020204" charset="-122"/>
                <a:ea typeface="微软雅黑" panose="020B0503020204020204" charset="-122"/>
                <a:cs typeface="华文楷体" panose="02010600040101010101" charset="-122"/>
              </a:rPr>
              <a:t>规范</a:t>
            </a:r>
            <a:r>
              <a:rPr lang="zh-CN" altLang="en-US" sz="2400" dirty="0">
                <a:latin typeface="微软雅黑" panose="020B0503020204020204" charset="-122"/>
                <a:ea typeface="微软雅黑" panose="020B0503020204020204" charset="-122"/>
                <a:cs typeface="华文楷体" panose="02010600040101010101" charset="-122"/>
              </a:rPr>
              <a:t>收入分配秩序</a:t>
            </a:r>
            <a:r>
              <a:rPr lang="zh-CN" altLang="zh-CN" sz="2400" dirty="0">
                <a:latin typeface="微软雅黑" panose="020B0503020204020204" charset="-122"/>
                <a:ea typeface="微软雅黑" panose="020B0503020204020204" charset="-122"/>
                <a:cs typeface="华文楷体" panose="02010600040101010101" charset="-122"/>
              </a:rPr>
              <a:t>，扩大中等收入群体，</a:t>
            </a:r>
            <a:r>
              <a:rPr lang="zh-CN" altLang="zh-CN" sz="2400" dirty="0">
                <a:solidFill>
                  <a:srgbClr val="0A50EC"/>
                </a:solidFill>
                <a:latin typeface="微软雅黑" panose="020B0503020204020204" charset="-122"/>
                <a:ea typeface="微软雅黑" panose="020B0503020204020204" charset="-122"/>
                <a:cs typeface="华文楷体" panose="02010600040101010101" charset="-122"/>
              </a:rPr>
              <a:t>增加低收入者收入，调节过高收入，取缔非法收入。</a:t>
            </a:r>
          </a:p>
        </p:txBody>
      </p:sp>
      <p:sp>
        <p:nvSpPr>
          <p:cNvPr id="12" name="矩形 11"/>
          <p:cNvSpPr>
            <a:spLocks noChangeArrowheads="1"/>
          </p:cNvSpPr>
          <p:nvPr/>
        </p:nvSpPr>
        <p:spPr bwMode="auto">
          <a:xfrm>
            <a:off x="429909" y="5455858"/>
            <a:ext cx="11502204" cy="830997"/>
          </a:xfrm>
          <a:prstGeom prst="rect">
            <a:avLst/>
          </a:prstGeom>
          <a:noFill/>
          <a:ln w="9525">
            <a:noFill/>
            <a:miter lim="800000"/>
          </a:ln>
        </p:spPr>
        <p:txBody>
          <a:bodyPr wrap="square">
            <a:spAutoFit/>
          </a:bodyPr>
          <a:lstStyle/>
          <a:p>
            <a:r>
              <a:rPr lang="en-US" altLang="zh-CN" sz="2400" dirty="0">
                <a:solidFill>
                  <a:srgbClr val="0A50EC"/>
                </a:solidFill>
                <a:latin typeface="微软雅黑" panose="020B0503020204020204" charset="-122"/>
                <a:ea typeface="微软雅黑" panose="020B0503020204020204" charset="-122"/>
              </a:rPr>
              <a:t>(4)</a:t>
            </a:r>
            <a:r>
              <a:rPr lang="zh-CN" altLang="en-US" sz="2400" dirty="0">
                <a:solidFill>
                  <a:srgbClr val="0A50EC"/>
                </a:solidFill>
                <a:latin typeface="微软雅黑" panose="020B0503020204020204" charset="-122"/>
                <a:ea typeface="微软雅黑" panose="020B0503020204020204" charset="-122"/>
              </a:rPr>
              <a:t>完善个人收入分配，必须</a:t>
            </a:r>
            <a:r>
              <a:rPr lang="zh-CN" altLang="en-US" sz="2400" dirty="0">
                <a:latin typeface="微软雅黑" panose="020B0503020204020204" charset="-122"/>
                <a:ea typeface="微软雅黑" panose="020B0503020204020204" charset="-122"/>
              </a:rPr>
              <a:t>坚持消除贫困</a:t>
            </a:r>
            <a:r>
              <a:rPr lang="zh-CN" altLang="en-US" sz="2400" dirty="0">
                <a:solidFill>
                  <a:srgbClr val="0A50EC"/>
                </a:solidFill>
                <a:latin typeface="微软雅黑" panose="020B0503020204020204" charset="-122"/>
                <a:ea typeface="微软雅黑" panose="020B0503020204020204" charset="-122"/>
              </a:rPr>
              <a:t>。要动员全党全国全社会力量，坚持精准扶贫、精准脱贫，把扶贫同扶志、扶智相结合，做到脱真贫、真脱贫。</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11175" y="684530"/>
            <a:ext cx="1605280" cy="521970"/>
          </a:xfrm>
          <a:prstGeom prst="rect">
            <a:avLst/>
          </a:prstGeom>
          <a:noFill/>
        </p:spPr>
        <p:txBody>
          <a:bodyPr wrap="none" rtlCol="0">
            <a:spAutoFit/>
          </a:bodyPr>
          <a:lstStyle/>
          <a:p>
            <a:r>
              <a:rPr lang="zh-CN" altLang="en-US" sz="2800" b="1">
                <a:latin typeface="微软雅黑" panose="020B0503020204020204" charset="-122"/>
                <a:ea typeface="微软雅黑" panose="020B0503020204020204" charset="-122"/>
              </a:rPr>
              <a:t>小试牛刀</a:t>
            </a:r>
          </a:p>
        </p:txBody>
      </p:sp>
      <p:sp>
        <p:nvSpPr>
          <p:cNvPr id="100" name="文本框 99"/>
          <p:cNvSpPr txBox="1"/>
          <p:nvPr/>
        </p:nvSpPr>
        <p:spPr>
          <a:xfrm>
            <a:off x="934720" y="1462405"/>
            <a:ext cx="9702800" cy="3368358"/>
          </a:xfrm>
          <a:prstGeom prst="rect">
            <a:avLst/>
          </a:prstGeom>
          <a:noFill/>
          <a:ln w="9525">
            <a:noFill/>
          </a:ln>
        </p:spPr>
        <p:txBody>
          <a:bodyPr wrap="square">
            <a:spAutoFit/>
          </a:bodyPr>
          <a:lstStyle/>
          <a:p>
            <a:pPr indent="0" fontAlgn="auto">
              <a:lnSpc>
                <a:spcPts val="3680"/>
              </a:lnSpc>
            </a:pPr>
            <a:r>
              <a:rPr lang="zh-CN" altLang="en-US" sz="2400" b="0" dirty="0">
                <a:latin typeface="微软雅黑" panose="020B0503020204020204" charset="-122"/>
                <a:ea typeface="微软雅黑" panose="020B0503020204020204" charset="-122"/>
                <a:cs typeface="微软雅黑" panose="020B0503020204020204" charset="-122"/>
              </a:rPr>
              <a:t>政府要履行好再分配调节职能，缩小收入分配差距</a:t>
            </a:r>
            <a:r>
              <a:rPr sz="2400" b="0" dirty="0">
                <a:latin typeface="微软雅黑" panose="020B0503020204020204" charset="-122"/>
                <a:ea typeface="微软雅黑" panose="020B0503020204020204" charset="-122"/>
                <a:cs typeface="微软雅黑" panose="020B0503020204020204" charset="-122"/>
              </a:rPr>
              <a:t>。</a:t>
            </a:r>
            <a:r>
              <a:rPr lang="zh-CN" altLang="en-US" sz="2400" b="0" dirty="0">
                <a:latin typeface="微软雅黑" panose="020B0503020204020204" charset="-122"/>
                <a:ea typeface="微软雅黑" panose="020B0503020204020204" charset="-122"/>
                <a:cs typeface="微软雅黑" panose="020B0503020204020204" charset="-122"/>
              </a:rPr>
              <a:t>下列体现这一要求的是</a:t>
            </a:r>
            <a:r>
              <a:rPr sz="2400" b="0" dirty="0">
                <a:latin typeface="微软雅黑" panose="020B0503020204020204" charset="-122"/>
                <a:ea typeface="微软雅黑" panose="020B0503020204020204" charset="-122"/>
                <a:cs typeface="微软雅黑" panose="020B0503020204020204" charset="-122"/>
              </a:rPr>
              <a:t> (        )</a:t>
            </a:r>
          </a:p>
          <a:p>
            <a:pPr indent="0" fontAlgn="auto">
              <a:lnSpc>
                <a:spcPts val="3680"/>
              </a:lnSpc>
            </a:pPr>
            <a:r>
              <a:rPr lang="zh-CN" altLang="en-US" sz="2400" b="0" dirty="0">
                <a:latin typeface="微软雅黑" panose="020B0503020204020204" charset="-122"/>
                <a:ea typeface="微软雅黑" panose="020B0503020204020204" charset="-122"/>
                <a:cs typeface="微软雅黑" panose="020B0503020204020204" charset="-122"/>
              </a:rPr>
              <a:t>①健全和完善社会保障机制</a:t>
            </a:r>
            <a:endParaRPr sz="2400" b="0" dirty="0">
              <a:latin typeface="微软雅黑" panose="020B0503020204020204" charset="-122"/>
              <a:ea typeface="微软雅黑" panose="020B0503020204020204" charset="-122"/>
              <a:cs typeface="微软雅黑" panose="020B0503020204020204" charset="-122"/>
            </a:endParaRPr>
          </a:p>
          <a:p>
            <a:pPr indent="0" fontAlgn="auto">
              <a:lnSpc>
                <a:spcPts val="3680"/>
              </a:lnSpc>
            </a:pPr>
            <a:r>
              <a:rPr lang="zh-CN" altLang="en-US" sz="2400" b="0" dirty="0">
                <a:latin typeface="微软雅黑" panose="020B0503020204020204" charset="-122"/>
                <a:ea typeface="微软雅黑" panose="020B0503020204020204" charset="-122"/>
                <a:cs typeface="微软雅黑" panose="020B0503020204020204" charset="-122"/>
              </a:rPr>
              <a:t>②拓宽居民财产性收入渠道</a:t>
            </a:r>
            <a:r>
              <a:rPr sz="2400" b="0" dirty="0">
                <a:latin typeface="微软雅黑" panose="020B0503020204020204" charset="-122"/>
                <a:ea typeface="微软雅黑" panose="020B0503020204020204" charset="-122"/>
                <a:cs typeface="微软雅黑" panose="020B0503020204020204" charset="-122"/>
              </a:rPr>
              <a:t> </a:t>
            </a:r>
          </a:p>
          <a:p>
            <a:pPr indent="0" fontAlgn="auto">
              <a:lnSpc>
                <a:spcPts val="3680"/>
              </a:lnSpc>
            </a:pPr>
            <a:r>
              <a:rPr lang="zh-CN" altLang="en-US" sz="2400" b="0" dirty="0">
                <a:latin typeface="微软雅黑" panose="020B0503020204020204" charset="-122"/>
                <a:ea typeface="微软雅黑" panose="020B0503020204020204" charset="-122"/>
                <a:cs typeface="微软雅黑" panose="020B0503020204020204" charset="-122"/>
              </a:rPr>
              <a:t>③逐步提高最低工资标准</a:t>
            </a:r>
            <a:r>
              <a:rPr sz="2400" b="0" dirty="0">
                <a:latin typeface="微软雅黑" panose="020B0503020204020204" charset="-122"/>
                <a:ea typeface="微软雅黑" panose="020B0503020204020204" charset="-122"/>
                <a:cs typeface="微软雅黑" panose="020B0503020204020204" charset="-122"/>
              </a:rPr>
              <a:t> </a:t>
            </a:r>
          </a:p>
          <a:p>
            <a:pPr indent="0" fontAlgn="auto">
              <a:lnSpc>
                <a:spcPts val="3680"/>
              </a:lnSpc>
            </a:pPr>
            <a:r>
              <a:rPr lang="zh-CN" altLang="en-US" sz="2400" b="0" dirty="0">
                <a:latin typeface="微软雅黑" panose="020B0503020204020204" charset="-122"/>
                <a:ea typeface="微软雅黑" panose="020B0503020204020204" charset="-122"/>
                <a:cs typeface="微软雅黑" panose="020B0503020204020204" charset="-122"/>
              </a:rPr>
              <a:t>④加大贫困地区转移支付力度</a:t>
            </a:r>
            <a:endParaRPr lang="en-US" altLang="zh-CN" sz="2400" b="0" dirty="0">
              <a:latin typeface="微软雅黑" panose="020B0503020204020204" charset="-122"/>
              <a:ea typeface="微软雅黑" panose="020B0503020204020204" charset="-122"/>
              <a:cs typeface="微软雅黑" panose="020B0503020204020204" charset="-122"/>
            </a:endParaRPr>
          </a:p>
          <a:p>
            <a:pPr indent="0" fontAlgn="auto">
              <a:lnSpc>
                <a:spcPts val="3680"/>
              </a:lnSpc>
            </a:pPr>
            <a:r>
              <a:rPr lang="en-US" altLang="zh-CN" sz="2400" b="0" dirty="0">
                <a:latin typeface="微软雅黑" panose="020B0503020204020204" charset="-122"/>
                <a:ea typeface="微软雅黑" panose="020B0503020204020204" charset="-122"/>
                <a:cs typeface="微软雅黑" panose="020B0503020204020204" charset="-122"/>
              </a:rPr>
              <a:t>A.</a:t>
            </a:r>
            <a:r>
              <a:rPr kumimoji="0" lang="zh-CN" altLang="en-US" sz="2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 ①②</a:t>
            </a:r>
            <a:r>
              <a:rPr kumimoji="0" lang="en-US" altLang="zh-CN" sz="2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     B.</a:t>
            </a:r>
            <a:r>
              <a:rPr kumimoji="0" lang="zh-CN" altLang="en-US" sz="2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 ②③</a:t>
            </a:r>
            <a:r>
              <a:rPr kumimoji="0" lang="en-US" altLang="zh-CN" sz="2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     C. </a:t>
            </a:r>
            <a:r>
              <a:rPr kumimoji="0" lang="zh-CN" altLang="en-US" sz="2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①④     </a:t>
            </a:r>
            <a:r>
              <a:rPr kumimoji="0" lang="en-US" altLang="zh-CN" sz="2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D.</a:t>
            </a:r>
            <a:r>
              <a:rPr kumimoji="0" lang="zh-CN" altLang="en-US" sz="2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 ③④</a:t>
            </a:r>
            <a:endParaRPr sz="2400" b="0" dirty="0">
              <a:latin typeface="微软雅黑" panose="020B0503020204020204" charset="-122"/>
              <a:ea typeface="微软雅黑" panose="020B0503020204020204" charset="-122"/>
              <a:cs typeface="微软雅黑" panose="020B0503020204020204" charset="-122"/>
            </a:endParaRPr>
          </a:p>
        </p:txBody>
      </p:sp>
      <p:cxnSp>
        <p:nvCxnSpPr>
          <p:cNvPr id="10" name="直接连接符 9"/>
          <p:cNvCxnSpPr/>
          <p:nvPr/>
        </p:nvCxnSpPr>
        <p:spPr>
          <a:xfrm>
            <a:off x="2831217" y="1969952"/>
            <a:ext cx="5109458" cy="52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2530810" y="2985956"/>
            <a:ext cx="1506934" cy="340174"/>
          </a:xfrm>
          <a:prstGeom prst="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2530810" y="3447732"/>
            <a:ext cx="1859879" cy="356734"/>
          </a:xfrm>
          <a:prstGeom prst="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1866265" y="1938396"/>
            <a:ext cx="580608" cy="584775"/>
          </a:xfrm>
          <a:prstGeom prst="rect">
            <a:avLst/>
          </a:prstGeom>
          <a:noFill/>
        </p:spPr>
        <p:txBody>
          <a:bodyPr wrap="none" rtlCol="0" anchor="t">
            <a:spAutoFit/>
          </a:bodyPr>
          <a:lstStyle/>
          <a:p>
            <a:r>
              <a:rPr lang="en-US" sz="3200" dirty="0">
                <a:latin typeface="微软雅黑" panose="020B0503020204020204" charset="-122"/>
                <a:ea typeface="微软雅黑" panose="020B0503020204020204" charset="-122"/>
                <a:sym typeface="+mn-ea"/>
              </a:rPr>
              <a:t> </a:t>
            </a:r>
            <a:r>
              <a:rPr lang="en-US" sz="3200" dirty="0">
                <a:solidFill>
                  <a:srgbClr val="FF0000"/>
                </a:solidFill>
                <a:latin typeface="微软雅黑" panose="020B0503020204020204" charset="-122"/>
                <a:ea typeface="微软雅黑" panose="020B0503020204020204" charset="-122"/>
                <a:sym typeface="+mn-ea"/>
              </a:rPr>
              <a:t>C</a:t>
            </a:r>
            <a:endParaRPr lang="en-US" altLang="en-US" sz="3200" dirty="0">
              <a:solidFill>
                <a:srgbClr val="FF0000"/>
              </a:solidFill>
              <a:latin typeface="微软雅黑" panose="020B0503020204020204" charset="-122"/>
              <a:ea typeface="微软雅黑" panose="020B0503020204020204" charset="-122"/>
              <a:sym typeface="+mn-ea"/>
            </a:endParaRPr>
          </a:p>
        </p:txBody>
      </p:sp>
      <p:sp>
        <p:nvSpPr>
          <p:cNvPr id="12" name="文本框 11"/>
          <p:cNvSpPr txBox="1"/>
          <p:nvPr/>
        </p:nvSpPr>
        <p:spPr>
          <a:xfrm>
            <a:off x="1219548" y="5086668"/>
            <a:ext cx="10117353" cy="830997"/>
          </a:xfrm>
          <a:prstGeom prst="rect">
            <a:avLst/>
          </a:prstGeom>
          <a:noFill/>
        </p:spPr>
        <p:txBody>
          <a:bodyPr wrap="square" rtlCol="0">
            <a:spAutoFit/>
          </a:bodyPr>
          <a:lstStyle/>
          <a:p>
            <a:r>
              <a:rPr lang="zh-CN" altLang="en-US" sz="2400" dirty="0">
                <a:solidFill>
                  <a:srgbClr val="1D41D5"/>
                </a:solidFill>
                <a:latin typeface="微软雅黑" panose="020B0503020204020204" charset="-122"/>
                <a:ea typeface="微软雅黑" panose="020B0503020204020204" charset="-122"/>
              </a:rPr>
              <a:t>解析：最低工资标准、财产性性收入，属于初次分配范畴；社会保障、转移支付属于再分配范畴。故选</a:t>
            </a:r>
            <a:r>
              <a:rPr lang="en-US" altLang="zh-CN" sz="2400" dirty="0">
                <a:solidFill>
                  <a:srgbClr val="1D41D5"/>
                </a:solidFill>
                <a:latin typeface="微软雅黑" panose="020B0503020204020204" charset="-122"/>
                <a:ea typeface="微软雅黑" panose="020B0503020204020204" charset="-122"/>
              </a:rPr>
              <a:t>C</a:t>
            </a:r>
            <a:r>
              <a:rPr lang="zh-CN" altLang="en-US" sz="2400" dirty="0">
                <a:solidFill>
                  <a:srgbClr val="1D41D5"/>
                </a:solidFill>
                <a:latin typeface="微软雅黑" panose="020B0503020204020204" charset="-122"/>
                <a:ea typeface="微软雅黑" panose="020B0503020204020204" charset="-122"/>
              </a:rPr>
              <a:t>。</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 calcmode="lin" valueType="num">
                                      <p:cBhvr additive="base">
                                        <p:cTn id="22"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4" grpId="0" bldLvl="0" animBg="1"/>
      <p:bldP spid="4" grpId="1"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H:\章艳材料\我国的 个人收入分配.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505" y="1310596"/>
            <a:ext cx="10630989" cy="4754880"/>
          </a:xfrm>
          <a:prstGeom prst="rect">
            <a:avLst/>
          </a:prstGeom>
          <a:noFill/>
          <a:ln>
            <a:noFill/>
          </a:ln>
        </p:spPr>
      </p:pic>
      <p:sp>
        <p:nvSpPr>
          <p:cNvPr id="3" name="文本框 2"/>
          <p:cNvSpPr txBox="1"/>
          <p:nvPr/>
        </p:nvSpPr>
        <p:spPr>
          <a:xfrm>
            <a:off x="539455" y="684530"/>
            <a:ext cx="1010213" cy="523220"/>
          </a:xfrm>
          <a:prstGeom prst="rect">
            <a:avLst/>
          </a:prstGeom>
          <a:noFill/>
        </p:spPr>
        <p:txBody>
          <a:bodyPr wrap="none" rtlCol="0">
            <a:spAutoFit/>
          </a:bodyPr>
          <a:lstStyle/>
          <a:p>
            <a:r>
              <a:rPr lang="zh-CN" altLang="en-US" sz="2800" b="1" dirty="0">
                <a:latin typeface="微软雅黑" panose="020B0503020204020204" charset="-122"/>
                <a:ea typeface="微软雅黑" panose="020B0503020204020204" charset="-122"/>
              </a:rPr>
              <a:t>小 结</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247291" y="2708014"/>
            <a:ext cx="4153535" cy="1106805"/>
          </a:xfrm>
          <a:prstGeom prst="rect">
            <a:avLst/>
          </a:prstGeom>
          <a:noFill/>
        </p:spPr>
        <p:txBody>
          <a:bodyPr wrap="none" rIns="252095" rtlCol="0">
            <a:spAutoFit/>
          </a:bodyPr>
          <a:lstStyle/>
          <a:p>
            <a:pPr algn="l">
              <a:lnSpc>
                <a:spcPct val="110000"/>
              </a:lnSpc>
              <a:spcBef>
                <a:spcPts val="0"/>
              </a:spcBef>
              <a:spcAft>
                <a:spcPts val="0"/>
              </a:spcAft>
            </a:pPr>
            <a:r>
              <a:rPr lang="zh-CN" altLang="en-US" sz="6000" b="1" dirty="0">
                <a:solidFill>
                  <a:srgbClr val="E80000"/>
                </a:solidFill>
                <a:latin typeface="微软雅黑" panose="020B0503020204020204" charset="-122"/>
                <a:ea typeface="微软雅黑" panose="020B0503020204020204" charset="-122"/>
                <a:cs typeface="微软雅黑" panose="020B0503020204020204" charset="-122"/>
              </a:rPr>
              <a:t>谢谢观看！</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11175" y="684530"/>
            <a:ext cx="1605280" cy="521970"/>
          </a:xfrm>
          <a:prstGeom prst="rect">
            <a:avLst/>
          </a:prstGeom>
          <a:noFill/>
        </p:spPr>
        <p:txBody>
          <a:bodyPr wrap="none" rtlCol="0">
            <a:spAutoFit/>
          </a:bodyPr>
          <a:lstStyle/>
          <a:p>
            <a:r>
              <a:rPr lang="zh-CN" altLang="en-US" sz="2800" b="1" dirty="0">
                <a:latin typeface="微软雅黑" panose="020B0503020204020204" charset="-122"/>
                <a:ea typeface="微软雅黑" panose="020B0503020204020204" charset="-122"/>
              </a:rPr>
              <a:t>学习目标</a:t>
            </a:r>
          </a:p>
        </p:txBody>
      </p:sp>
      <p:sp>
        <p:nvSpPr>
          <p:cNvPr id="4" name="文本框 3"/>
          <p:cNvSpPr txBox="1"/>
          <p:nvPr/>
        </p:nvSpPr>
        <p:spPr>
          <a:xfrm>
            <a:off x="1313815" y="1595301"/>
            <a:ext cx="9303385" cy="883703"/>
          </a:xfrm>
          <a:prstGeom prst="rect">
            <a:avLst/>
          </a:prstGeom>
          <a:noFill/>
        </p:spPr>
        <p:txBody>
          <a:bodyPr wrap="square" rtlCol="0" anchor="t">
            <a:spAutoFit/>
          </a:bodyPr>
          <a:lstStyle/>
          <a:p>
            <a:pPr>
              <a:lnSpc>
                <a:spcPts val="3180"/>
              </a:lnSpc>
            </a:pPr>
            <a:r>
              <a:rPr lang="en-US" altLang="zh-CN" sz="2400" dirty="0">
                <a:latin typeface="微软雅黑" panose="020B0503020204020204" charset="-122"/>
                <a:ea typeface="微软雅黑" panose="020B0503020204020204" charset="-122"/>
                <a:sym typeface="+mn-ea"/>
              </a:rPr>
              <a:t>1.</a:t>
            </a:r>
            <a:r>
              <a:rPr lang="zh-CN" altLang="en-US" sz="2400" dirty="0">
                <a:latin typeface="微软雅黑" panose="020B0503020204020204" charset="-122"/>
                <a:ea typeface="微软雅黑" panose="020B0503020204020204" charset="-122"/>
                <a:sym typeface="+mn-ea"/>
              </a:rPr>
              <a:t>知道我国的分配制度的内容；懂得实行这一分配制度的原因、原理；了解分配制度的作用和意义。</a:t>
            </a:r>
            <a:endParaRPr lang="en-US" sz="2400" dirty="0">
              <a:latin typeface="微软雅黑" panose="020B0503020204020204" charset="-122"/>
              <a:ea typeface="微软雅黑" panose="020B0503020204020204" charset="-122"/>
              <a:sym typeface="+mn-ea"/>
            </a:endParaRPr>
          </a:p>
        </p:txBody>
      </p:sp>
      <p:sp>
        <p:nvSpPr>
          <p:cNvPr id="2" name="文本框 1"/>
          <p:cNvSpPr txBox="1"/>
          <p:nvPr/>
        </p:nvSpPr>
        <p:spPr>
          <a:xfrm>
            <a:off x="1313815" y="2780794"/>
            <a:ext cx="9640131" cy="482953"/>
          </a:xfrm>
          <a:prstGeom prst="rect">
            <a:avLst/>
          </a:prstGeom>
          <a:noFill/>
        </p:spPr>
        <p:txBody>
          <a:bodyPr wrap="square" rtlCol="0">
            <a:spAutoFit/>
          </a:bodyPr>
          <a:lstStyle/>
          <a:p>
            <a:pPr>
              <a:lnSpc>
                <a:spcPts val="3280"/>
              </a:lnSpc>
            </a:pPr>
            <a:r>
              <a:rPr lang="en-US" sz="2400" dirty="0">
                <a:latin typeface="微软雅黑" panose="020B0503020204020204" charset="-122"/>
                <a:ea typeface="微软雅黑" panose="020B0503020204020204" charset="-122"/>
                <a:sym typeface="+mn-ea"/>
              </a:rPr>
              <a:t>2.</a:t>
            </a:r>
            <a:r>
              <a:rPr lang="zh-CN" altLang="en-US" sz="2400" dirty="0">
                <a:latin typeface="微软雅黑" panose="020B0503020204020204" charset="-122"/>
                <a:ea typeface="微软雅黑" panose="020B0503020204020204" charset="-122"/>
                <a:sym typeface="+mn-ea"/>
              </a:rPr>
              <a:t>能够阐述按劳分配的基本内容和要求、原因和意义。</a:t>
            </a:r>
            <a:endParaRPr lang="en-US" altLang="zh-CN" sz="2400" dirty="0">
              <a:latin typeface="微软雅黑" panose="020B0503020204020204" charset="-122"/>
              <a:ea typeface="微软雅黑" panose="020B0503020204020204" charset="-122"/>
              <a:sym typeface="+mn-ea"/>
            </a:endParaRPr>
          </a:p>
        </p:txBody>
      </p:sp>
      <p:sp>
        <p:nvSpPr>
          <p:cNvPr id="5" name="文本框 4"/>
          <p:cNvSpPr txBox="1"/>
          <p:nvPr/>
        </p:nvSpPr>
        <p:spPr>
          <a:xfrm>
            <a:off x="1396007" y="4729307"/>
            <a:ext cx="5589905" cy="581057"/>
          </a:xfrm>
          <a:prstGeom prst="rect">
            <a:avLst/>
          </a:prstGeom>
          <a:noFill/>
        </p:spPr>
        <p:txBody>
          <a:bodyPr wrap="square" rtlCol="0">
            <a:spAutoFit/>
          </a:bodyPr>
          <a:lstStyle/>
          <a:p>
            <a:pPr>
              <a:lnSpc>
                <a:spcPct val="150000"/>
              </a:lnSpc>
            </a:pPr>
            <a:r>
              <a:rPr lang="en-US" altLang="zh-CN" sz="2400" dirty="0">
                <a:latin typeface="微软雅黑" panose="020B0503020204020204" charset="-122"/>
                <a:ea typeface="微软雅黑" panose="020B0503020204020204" charset="-122"/>
                <a:sym typeface="+mn-ea"/>
              </a:rPr>
              <a:t>4.</a:t>
            </a:r>
            <a:r>
              <a:rPr lang="zh-CN" altLang="en-US" sz="2400" dirty="0">
                <a:latin typeface="微软雅黑" panose="020B0503020204020204" charset="-122"/>
                <a:ea typeface="微软雅黑" panose="020B0503020204020204" charset="-122"/>
                <a:sym typeface="+mn-ea"/>
              </a:rPr>
              <a:t>阐述完善个人收入分配的原因和途径</a:t>
            </a:r>
            <a:r>
              <a:rPr lang="zh-CN" sz="2400" dirty="0">
                <a:latin typeface="微软雅黑" panose="020B0503020204020204" charset="-122"/>
                <a:ea typeface="微软雅黑" panose="020B0503020204020204" charset="-122"/>
                <a:sym typeface="+mn-ea"/>
              </a:rPr>
              <a:t>。</a:t>
            </a:r>
            <a:endParaRPr lang="en-US" altLang="zh-CN" sz="2400" dirty="0">
              <a:latin typeface="微软雅黑" panose="020B0503020204020204" charset="-122"/>
              <a:ea typeface="微软雅黑" panose="020B0503020204020204" charset="-122"/>
              <a:sym typeface="+mn-ea"/>
            </a:endParaRPr>
          </a:p>
        </p:txBody>
      </p:sp>
      <p:sp>
        <p:nvSpPr>
          <p:cNvPr id="8" name="文本框 7"/>
          <p:cNvSpPr txBox="1"/>
          <p:nvPr/>
        </p:nvSpPr>
        <p:spPr>
          <a:xfrm>
            <a:off x="1313814" y="3429000"/>
            <a:ext cx="10470643" cy="1135054"/>
          </a:xfrm>
          <a:prstGeom prst="rect">
            <a:avLst/>
          </a:prstGeom>
          <a:noFill/>
        </p:spPr>
        <p:txBody>
          <a:bodyPr wrap="square" rtlCol="0">
            <a:spAutoFit/>
          </a:bodyPr>
          <a:lstStyle/>
          <a:p>
            <a:pPr>
              <a:lnSpc>
                <a:spcPct val="150000"/>
              </a:lnSpc>
            </a:pPr>
            <a:r>
              <a:rPr lang="en-US" altLang="zh-CN" sz="2400" dirty="0">
                <a:latin typeface="微软雅黑" panose="020B0503020204020204" charset="-122"/>
                <a:ea typeface="微软雅黑" panose="020B0503020204020204" charset="-122"/>
                <a:sym typeface="+mn-ea"/>
              </a:rPr>
              <a:t>3.</a:t>
            </a:r>
            <a:r>
              <a:rPr lang="zh-CN" altLang="en-US" sz="2400" dirty="0">
                <a:latin typeface="微软雅黑" panose="020B0503020204020204" charset="-122"/>
                <a:ea typeface="微软雅黑" panose="020B0503020204020204" charset="-122"/>
                <a:sym typeface="+mn-ea"/>
              </a:rPr>
              <a:t> 用实例说明实行要素按贡献参与分配的的内涵和意义，了解我国居民收入来源多样化的原因和途径</a:t>
            </a:r>
            <a:r>
              <a:rPr lang="zh-CN" sz="2400" dirty="0">
                <a:latin typeface="微软雅黑" panose="020B0503020204020204" charset="-122"/>
                <a:ea typeface="微软雅黑" panose="020B0503020204020204" charset="-122"/>
                <a:sym typeface="+mn-ea"/>
              </a:rPr>
              <a:t>。</a:t>
            </a:r>
            <a:endParaRPr lang="en-US" altLang="zh-CN" sz="2400" dirty="0">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grpId="0" nodeType="clickEffect">
                                  <p:stCondLst>
                                    <p:cond delay="0"/>
                                  </p:stCondLst>
                                  <p:childTnLst>
                                    <p:animRot by="120000">
                                      <p:cBhvr>
                                        <p:cTn id="22" dur="100" fill="hold">
                                          <p:stCondLst>
                                            <p:cond delay="0"/>
                                          </p:stCondLst>
                                        </p:cTn>
                                        <p:tgtEl>
                                          <p:spTgt spid="8"/>
                                        </p:tgtEl>
                                        <p:attrNameLst>
                                          <p:attrName>r</p:attrName>
                                        </p:attrNameLst>
                                      </p:cBhvr>
                                    </p:animRot>
                                    <p:animRot by="-240000">
                                      <p:cBhvr>
                                        <p:cTn id="23" dur="200" fill="hold">
                                          <p:stCondLst>
                                            <p:cond delay="200"/>
                                          </p:stCondLst>
                                        </p:cTn>
                                        <p:tgtEl>
                                          <p:spTgt spid="8"/>
                                        </p:tgtEl>
                                        <p:attrNameLst>
                                          <p:attrName>r</p:attrName>
                                        </p:attrNameLst>
                                      </p:cBhvr>
                                    </p:animRot>
                                    <p:animRot by="240000">
                                      <p:cBhvr>
                                        <p:cTn id="24" dur="200" fill="hold">
                                          <p:stCondLst>
                                            <p:cond delay="400"/>
                                          </p:stCondLst>
                                        </p:cTn>
                                        <p:tgtEl>
                                          <p:spTgt spid="8"/>
                                        </p:tgtEl>
                                        <p:attrNameLst>
                                          <p:attrName>r</p:attrName>
                                        </p:attrNameLst>
                                      </p:cBhvr>
                                    </p:animRot>
                                    <p:animRot by="-240000">
                                      <p:cBhvr>
                                        <p:cTn id="25" dur="200" fill="hold">
                                          <p:stCondLst>
                                            <p:cond delay="600"/>
                                          </p:stCondLst>
                                        </p:cTn>
                                        <p:tgtEl>
                                          <p:spTgt spid="8"/>
                                        </p:tgtEl>
                                        <p:attrNameLst>
                                          <p:attrName>r</p:attrName>
                                        </p:attrNameLst>
                                      </p:cBhvr>
                                    </p:animRot>
                                    <p:animRot by="120000">
                                      <p:cBhvr>
                                        <p:cTn id="26" dur="200" fill="hold">
                                          <p:stCondLst>
                                            <p:cond delay="800"/>
                                          </p:stCondLst>
                                        </p:cTn>
                                        <p:tgtEl>
                                          <p:spTgt spid="8"/>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grpId="0" nodeType="clickEffect">
                                  <p:stCondLst>
                                    <p:cond delay="0"/>
                                  </p:stCondLst>
                                  <p:childTnLst>
                                    <p:animRot by="120000">
                                      <p:cBhvr>
                                        <p:cTn id="30" dur="100" fill="hold">
                                          <p:stCondLst>
                                            <p:cond delay="0"/>
                                          </p:stCondLst>
                                        </p:cTn>
                                        <p:tgtEl>
                                          <p:spTgt spid="5"/>
                                        </p:tgtEl>
                                        <p:attrNameLst>
                                          <p:attrName>r</p:attrName>
                                        </p:attrNameLst>
                                      </p:cBhvr>
                                    </p:animRot>
                                    <p:animRot by="-240000">
                                      <p:cBhvr>
                                        <p:cTn id="31" dur="200" fill="hold">
                                          <p:stCondLst>
                                            <p:cond delay="200"/>
                                          </p:stCondLst>
                                        </p:cTn>
                                        <p:tgtEl>
                                          <p:spTgt spid="5"/>
                                        </p:tgtEl>
                                        <p:attrNameLst>
                                          <p:attrName>r</p:attrName>
                                        </p:attrNameLst>
                                      </p:cBhvr>
                                    </p:animRot>
                                    <p:animRot by="240000">
                                      <p:cBhvr>
                                        <p:cTn id="32" dur="200" fill="hold">
                                          <p:stCondLst>
                                            <p:cond delay="400"/>
                                          </p:stCondLst>
                                        </p:cTn>
                                        <p:tgtEl>
                                          <p:spTgt spid="5"/>
                                        </p:tgtEl>
                                        <p:attrNameLst>
                                          <p:attrName>r</p:attrName>
                                        </p:attrNameLst>
                                      </p:cBhvr>
                                    </p:animRot>
                                    <p:animRot by="-240000">
                                      <p:cBhvr>
                                        <p:cTn id="33" dur="200" fill="hold">
                                          <p:stCondLst>
                                            <p:cond delay="600"/>
                                          </p:stCondLst>
                                        </p:cTn>
                                        <p:tgtEl>
                                          <p:spTgt spid="5"/>
                                        </p:tgtEl>
                                        <p:attrNameLst>
                                          <p:attrName>r</p:attrName>
                                        </p:attrNameLst>
                                      </p:cBhvr>
                                    </p:animRot>
                                    <p:animRot by="120000">
                                      <p:cBhvr>
                                        <p:cTn id="3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5"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11175" y="684530"/>
            <a:ext cx="1010213" cy="523220"/>
          </a:xfrm>
          <a:prstGeom prst="rect">
            <a:avLst/>
          </a:prstGeom>
          <a:noFill/>
        </p:spPr>
        <p:txBody>
          <a:bodyPr wrap="none" rtlCol="0">
            <a:spAutoFit/>
          </a:bodyPr>
          <a:lstStyle/>
          <a:p>
            <a:r>
              <a:rPr lang="zh-CN" altLang="en-US" sz="2800" b="1" dirty="0">
                <a:latin typeface="微软雅黑" panose="020B0503020204020204" charset="-122"/>
                <a:ea typeface="微软雅黑" panose="020B0503020204020204" charset="-122"/>
              </a:rPr>
              <a:t>导 入</a:t>
            </a:r>
          </a:p>
        </p:txBody>
      </p:sp>
      <p:sp>
        <p:nvSpPr>
          <p:cNvPr id="2" name="文本框 1"/>
          <p:cNvSpPr txBox="1"/>
          <p:nvPr/>
        </p:nvSpPr>
        <p:spPr>
          <a:xfrm>
            <a:off x="1665226" y="946140"/>
            <a:ext cx="8229614" cy="662554"/>
          </a:xfrm>
          <a:prstGeom prst="rect">
            <a:avLst/>
          </a:prstGeom>
          <a:noFill/>
        </p:spPr>
        <p:txBody>
          <a:bodyPr wrap="square" rtlCol="0" anchor="t">
            <a:spAutoFit/>
          </a:bodyPr>
          <a:lstStyle/>
          <a:p>
            <a:pPr indent="457200" fontAlgn="auto">
              <a:lnSpc>
                <a:spcPct val="150000"/>
              </a:lnSpc>
            </a:pPr>
            <a:r>
              <a:rPr lang="zh-CN" altLang="en-US" sz="2800" dirty="0">
                <a:latin typeface="微软雅黑" panose="020B0503020204020204" charset="-122"/>
                <a:ea typeface="微软雅黑" panose="020B0503020204020204" charset="-122"/>
                <a:cs typeface="微软雅黑" panose="020B0503020204020204" charset="-122"/>
                <a:sym typeface="+mn-ea"/>
              </a:rPr>
              <a:t>观看视频：</a:t>
            </a:r>
            <a:r>
              <a:rPr lang="en-US" altLang="zh-CN" sz="2800" dirty="0">
                <a:latin typeface="微软雅黑" panose="020B0503020204020204" charset="-122"/>
                <a:ea typeface="微软雅黑" panose="020B0503020204020204" charset="-122"/>
                <a:cs typeface="微软雅黑" panose="020B0503020204020204" charset="-122"/>
                <a:sym typeface="+mn-ea"/>
              </a:rPr>
              <a:t>《</a:t>
            </a:r>
            <a:r>
              <a:rPr lang="zh-CN" altLang="en-US" sz="2800" dirty="0">
                <a:latin typeface="微软雅黑" panose="020B0503020204020204" charset="-122"/>
                <a:ea typeface="微软雅黑" panose="020B0503020204020204" charset="-122"/>
                <a:cs typeface="微软雅黑" panose="020B0503020204020204" charset="-122"/>
                <a:sym typeface="+mn-ea"/>
              </a:rPr>
              <a:t>财经小贴士</a:t>
            </a:r>
            <a:r>
              <a:rPr lang="en-US" altLang="zh-CN" sz="2800" dirty="0">
                <a:latin typeface="微软雅黑" panose="020B0503020204020204" charset="-122"/>
                <a:ea typeface="微软雅黑" panose="020B0503020204020204" charset="-122"/>
                <a:cs typeface="微软雅黑" panose="020B0503020204020204" charset="-122"/>
                <a:sym typeface="+mn-ea"/>
              </a:rPr>
              <a:t>——</a:t>
            </a:r>
            <a:r>
              <a:rPr lang="zh-CN" altLang="en-US" sz="2800" dirty="0">
                <a:latin typeface="微软雅黑" panose="020B0503020204020204" charset="-122"/>
                <a:ea typeface="微软雅黑" panose="020B0503020204020204" charset="-122"/>
                <a:cs typeface="微软雅黑" panose="020B0503020204020204" charset="-122"/>
                <a:sym typeface="+mn-ea"/>
              </a:rPr>
              <a:t>分配</a:t>
            </a:r>
            <a:r>
              <a:rPr lang="en-US" altLang="zh-CN" sz="2800" dirty="0">
                <a:latin typeface="微软雅黑" panose="020B0503020204020204" charset="-122"/>
                <a:ea typeface="微软雅黑" panose="020B0503020204020204" charset="-122"/>
                <a:cs typeface="微软雅黑" panose="020B0503020204020204" charset="-122"/>
                <a:sym typeface="+mn-ea"/>
              </a:rPr>
              <a:t>》</a:t>
            </a:r>
          </a:p>
        </p:txBody>
      </p:sp>
      <p:pic>
        <p:nvPicPr>
          <p:cNvPr id="10" name="财经小贴士——分配">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58265" y="1749900"/>
            <a:ext cx="7685069" cy="463938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500" fill="hold">
                                          <p:stCondLst>
                                            <p:cond delay="0"/>
                                          </p:stCondLst>
                                        </p:cTn>
                                        <p:tgtEl>
                                          <p:spTgt spid="2">
                                            <p:txEl>
                                              <p:pRg st="0" end="0"/>
                                            </p:txEl>
                                          </p:spTgt>
                                        </p:tgtEl>
                                        <p:attrNameLst>
                                          <p:attrName>style.visibility</p:attrName>
                                        </p:attrNameLst>
                                      </p:cBhvr>
                                      <p:to>
                                        <p:strVal val="visible"/>
                                      </p:to>
                                    </p:set>
                                    <p:anim calcmode="discrete" valueType="clr">
                                      <p:cBhvr override="childStyle">
                                        <p:cTn id="7" dur="500"/>
                                        <p:tgtEl>
                                          <p:spTgt spid="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2">
                                            <p:txEl>
                                              <p:pRg st="0" end="0"/>
                                            </p:txEl>
                                          </p:spTgt>
                                        </p:tgtEl>
                                        <p:attrNameLst>
                                          <p:attrName>fillcolor</p:attrName>
                                        </p:attrNameLst>
                                      </p:cBhvr>
                                      <p:tavLst>
                                        <p:tav tm="0">
                                          <p:val>
                                            <p:clrVal>
                                              <a:schemeClr val="accent2"/>
                                            </p:clrVal>
                                          </p:val>
                                        </p:tav>
                                        <p:tav tm="50000">
                                          <p:val>
                                            <p:clrVal>
                                              <a:schemeClr val="hlink"/>
                                            </p:clrVal>
                                          </p:val>
                                        </p:tav>
                                      </p:tavLst>
                                    </p:anim>
                                    <p:set>
                                      <p:cBhvr>
                                        <p:cTn id="9" dur="500"/>
                                        <p:tgtEl>
                                          <p:spTgt spid="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1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11175" y="684530"/>
            <a:ext cx="4852610" cy="523220"/>
          </a:xfrm>
          <a:prstGeom prst="rect">
            <a:avLst/>
          </a:prstGeom>
          <a:noFill/>
        </p:spPr>
        <p:txBody>
          <a:bodyPr wrap="none" rtlCol="0">
            <a:spAutoFit/>
          </a:bodyPr>
          <a:lstStyle/>
          <a:p>
            <a:r>
              <a:rPr lang="zh-CN" altLang="en-US" sz="2800" b="1" dirty="0">
                <a:latin typeface="微软雅黑" panose="020B0503020204020204" charset="-122"/>
                <a:ea typeface="微软雅黑" panose="020B0503020204020204" charset="-122"/>
              </a:rPr>
              <a:t>学习目标一：我国的分配制度</a:t>
            </a:r>
          </a:p>
        </p:txBody>
      </p:sp>
      <p:sp>
        <p:nvSpPr>
          <p:cNvPr id="2" name="矩形 1"/>
          <p:cNvSpPr/>
          <p:nvPr>
            <p:custDataLst>
              <p:tags r:id="rId1"/>
            </p:custDataLst>
          </p:nvPr>
        </p:nvSpPr>
        <p:spPr>
          <a:xfrm>
            <a:off x="1054215" y="1979537"/>
            <a:ext cx="6463331" cy="2713948"/>
          </a:xfrm>
          <a:prstGeom prst="rect">
            <a:avLst/>
          </a:prstGeom>
        </p:spPr>
        <p:txBody>
          <a:bodyPr wrap="square">
            <a:spAutoFit/>
          </a:bodyPr>
          <a:lstStyle/>
          <a:p>
            <a:pPr algn="just">
              <a:lnSpc>
                <a:spcPct val="120000"/>
              </a:lnSpc>
            </a:pPr>
            <a:r>
              <a:rPr lang="zh-CN" altLang="en-US" sz="2400" dirty="0">
                <a:solidFill>
                  <a:schemeClr val="tx1">
                    <a:lumMod val="85000"/>
                    <a:lumOff val="15000"/>
                  </a:schemeClr>
                </a:solidFill>
                <a:latin typeface="微软雅黑" panose="020B0503020204020204" charset="-122"/>
                <a:ea typeface="微软雅黑" panose="020B0503020204020204" charset="-122"/>
                <a:cs typeface="+mn-ea"/>
                <a:sym typeface="+mn-lt"/>
              </a:rPr>
              <a:t>某村坚持发展集体经济，村办企业红红火火，每年的集体分红让人羡慕。村民不仅耕种自家承包的土地，而且在村办企业领着一笔不菲的工资。随着集体经济的壮大，村民也早早享受到免费的教育和医疗。该村富裕后，还不忘带动周边的乡村共同富裕。</a:t>
            </a:r>
          </a:p>
        </p:txBody>
      </p:sp>
      <p:sp>
        <p:nvSpPr>
          <p:cNvPr id="12" name="文本框 11"/>
          <p:cNvSpPr txBox="1"/>
          <p:nvPr/>
        </p:nvSpPr>
        <p:spPr>
          <a:xfrm>
            <a:off x="761984" y="5219363"/>
            <a:ext cx="10816079" cy="953135"/>
          </a:xfrm>
          <a:prstGeom prst="rect">
            <a:avLst/>
          </a:prstGeom>
          <a:solidFill>
            <a:schemeClr val="bg1">
              <a:lumMod val="95000"/>
            </a:schemeClr>
          </a:solidFill>
        </p:spPr>
        <p:txBody>
          <a:bodyPr wrap="square" rtlCol="0">
            <a:spAutoFit/>
          </a:bodyPr>
          <a:lstStyle/>
          <a:p>
            <a:pPr marL="457200" indent="-457200">
              <a:buClr>
                <a:srgbClr val="E80000"/>
              </a:buClr>
              <a:buFont typeface="Wingdings" panose="05000000000000000000" charset="0"/>
              <a:buChar char="Ø"/>
            </a:pPr>
            <a:r>
              <a:rPr lang="zh-CN" altLang="en-US" sz="2800" dirty="0">
                <a:solidFill>
                  <a:srgbClr val="1D41D5"/>
                </a:solidFill>
                <a:latin typeface="微软雅黑" panose="020B0503020204020204" charset="-122"/>
                <a:ea typeface="微软雅黑" panose="020B0503020204020204" charset="-122"/>
              </a:rPr>
              <a:t>该村实行了什么样的个人收入分配方式</a:t>
            </a:r>
            <a:r>
              <a:rPr lang="en-US" altLang="zh-CN" sz="2800" dirty="0">
                <a:solidFill>
                  <a:srgbClr val="1D41D5"/>
                </a:solidFill>
                <a:latin typeface="微软雅黑" panose="020B0503020204020204" charset="-122"/>
                <a:ea typeface="微软雅黑" panose="020B0503020204020204" charset="-122"/>
              </a:rPr>
              <a:t>?</a:t>
            </a:r>
          </a:p>
          <a:p>
            <a:pPr marL="457200" indent="-457200">
              <a:buClr>
                <a:srgbClr val="E80000"/>
              </a:buClr>
              <a:buFont typeface="Wingdings" panose="05000000000000000000" charset="0"/>
              <a:buChar char="Ø"/>
            </a:pPr>
            <a:r>
              <a:rPr lang="zh-CN" altLang="en-US" sz="2800" dirty="0">
                <a:solidFill>
                  <a:srgbClr val="1D41D5"/>
                </a:solidFill>
                <a:latin typeface="微软雅黑" panose="020B0503020204020204" charset="-122"/>
                <a:ea typeface="微软雅黑" panose="020B0503020204020204" charset="-122"/>
              </a:rPr>
              <a:t>我国除了实行以上的收入分配方式，还实行哪些分配方式？</a:t>
            </a:r>
            <a:endParaRPr lang="en-US" altLang="zh-CN" sz="2800" dirty="0">
              <a:solidFill>
                <a:srgbClr val="1D41D5"/>
              </a:solidFill>
              <a:latin typeface="微软雅黑" panose="020B0503020204020204" charset="-122"/>
              <a:ea typeface="微软雅黑" panose="020B0503020204020204" charset="-122"/>
            </a:endParaRPr>
          </a:p>
        </p:txBody>
      </p:sp>
      <p:sp>
        <p:nvSpPr>
          <p:cNvPr id="5" name="TextBox 12"/>
          <p:cNvSpPr txBox="1">
            <a:spLocks noChangeArrowheads="1"/>
          </p:cNvSpPr>
          <p:nvPr/>
        </p:nvSpPr>
        <p:spPr bwMode="auto">
          <a:xfrm>
            <a:off x="900767" y="1322812"/>
            <a:ext cx="3617913" cy="519112"/>
          </a:xfrm>
          <a:prstGeom prst="rect">
            <a:avLst/>
          </a:prstGeom>
          <a:noFill/>
          <a:ln w="9525">
            <a:noFill/>
            <a:miter lim="800000"/>
          </a:ln>
        </p:spPr>
        <p:txBody>
          <a:bodyPr>
            <a:spAutoFit/>
          </a:bodyPr>
          <a:lstStyle/>
          <a:p>
            <a:r>
              <a:rPr lang="zh-CN" altLang="en-US" sz="2800" b="1" dirty="0">
                <a:latin typeface="微软雅黑" panose="020B0503020204020204" charset="-122"/>
                <a:ea typeface="微软雅黑" panose="020B0503020204020204" charset="-122"/>
                <a:cs typeface="华文楷体" panose="02010600040101010101" charset="-122"/>
              </a:rPr>
              <a:t>情境一：</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8772" y="2088798"/>
            <a:ext cx="3342150" cy="26804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右箭头 1"/>
          <p:cNvSpPr>
            <a:spLocks noChangeArrowheads="1"/>
          </p:cNvSpPr>
          <p:nvPr/>
        </p:nvSpPr>
        <p:spPr bwMode="auto">
          <a:xfrm rot="5400000">
            <a:off x="5916613" y="2311401"/>
            <a:ext cx="503238" cy="433387"/>
          </a:xfrm>
          <a:prstGeom prst="rightArrow">
            <a:avLst>
              <a:gd name="adj1" fmla="val 50000"/>
              <a:gd name="adj2" fmla="val 13074"/>
            </a:avLst>
          </a:prstGeom>
          <a:solidFill>
            <a:srgbClr val="00FF00"/>
          </a:solidFill>
          <a:ln w="12700" algn="ctr">
            <a:noFill/>
            <a:miter lim="800000"/>
          </a:ln>
        </p:spPr>
        <p:txBody>
          <a:bodyPr rot="10800000" vert="eaVert" anchor="ctr"/>
          <a:lstStyle/>
          <a:p>
            <a:pPr algn="ctr" defTabSz="1217930"/>
            <a:endParaRPr lang="zh-CN" altLang="en-US">
              <a:solidFill>
                <a:srgbClr val="000000"/>
              </a:solidFill>
            </a:endParaRPr>
          </a:p>
        </p:txBody>
      </p:sp>
      <p:sp>
        <p:nvSpPr>
          <p:cNvPr id="21506" name="矩形 1"/>
          <p:cNvSpPr>
            <a:spLocks noChangeArrowheads="1"/>
          </p:cNvSpPr>
          <p:nvPr/>
        </p:nvSpPr>
        <p:spPr bwMode="auto">
          <a:xfrm>
            <a:off x="6383339" y="2205039"/>
            <a:ext cx="800219" cy="527709"/>
          </a:xfrm>
          <a:prstGeom prst="rect">
            <a:avLst/>
          </a:prstGeom>
          <a:noFill/>
          <a:ln w="9525">
            <a:noFill/>
            <a:miter lim="800000"/>
          </a:ln>
        </p:spPr>
        <p:txBody>
          <a:bodyPr wrap="none">
            <a:spAutoFit/>
          </a:bodyPr>
          <a:lstStyle/>
          <a:p>
            <a:pPr>
              <a:lnSpc>
                <a:spcPct val="130000"/>
              </a:lnSpc>
            </a:pPr>
            <a:r>
              <a:rPr lang="zh-CN" altLang="en-US" sz="2400" dirty="0">
                <a:solidFill>
                  <a:srgbClr val="000000"/>
                </a:solidFill>
                <a:latin typeface="微软雅黑" panose="020B0503020204020204" charset="-122"/>
                <a:ea typeface="微软雅黑" panose="020B0503020204020204" charset="-122"/>
              </a:rPr>
              <a:t>决定</a:t>
            </a:r>
          </a:p>
        </p:txBody>
      </p:sp>
      <p:sp>
        <p:nvSpPr>
          <p:cNvPr id="21507" name="文本框 6"/>
          <p:cNvSpPr txBox="1">
            <a:spLocks noChangeArrowheads="1"/>
          </p:cNvSpPr>
          <p:nvPr/>
        </p:nvSpPr>
        <p:spPr bwMode="auto">
          <a:xfrm>
            <a:off x="8904289" y="3644901"/>
            <a:ext cx="1368425" cy="527709"/>
          </a:xfrm>
          <a:prstGeom prst="rect">
            <a:avLst/>
          </a:prstGeom>
          <a:noFill/>
          <a:ln w="9525">
            <a:noFill/>
            <a:miter lim="800000"/>
          </a:ln>
        </p:spPr>
        <p:txBody>
          <a:bodyPr>
            <a:spAutoFit/>
          </a:bodyPr>
          <a:lstStyle/>
          <a:p>
            <a:pPr defTabSz="1217930">
              <a:lnSpc>
                <a:spcPct val="130000"/>
              </a:lnSpc>
            </a:pPr>
            <a:r>
              <a:rPr lang="en-US" altLang="zh-CN" sz="2400" b="1">
                <a:solidFill>
                  <a:srgbClr val="000000"/>
                </a:solidFill>
              </a:rPr>
              <a:t>(</a:t>
            </a:r>
            <a:r>
              <a:rPr lang="zh-CN" altLang="en-US" sz="2400" b="1">
                <a:solidFill>
                  <a:srgbClr val="000000"/>
                </a:solidFill>
              </a:rPr>
              <a:t>分配</a:t>
            </a:r>
            <a:r>
              <a:rPr lang="en-US" altLang="zh-CN" sz="2400" b="1">
                <a:solidFill>
                  <a:srgbClr val="000000"/>
                </a:solidFill>
              </a:rPr>
              <a:t>)</a:t>
            </a:r>
          </a:p>
        </p:txBody>
      </p:sp>
      <p:sp>
        <p:nvSpPr>
          <p:cNvPr id="21508" name="文本框 4"/>
          <p:cNvSpPr txBox="1">
            <a:spLocks noChangeArrowheads="1"/>
          </p:cNvSpPr>
          <p:nvPr/>
        </p:nvSpPr>
        <p:spPr bwMode="auto">
          <a:xfrm>
            <a:off x="4656138" y="3644901"/>
            <a:ext cx="1217612" cy="527709"/>
          </a:xfrm>
          <a:prstGeom prst="rect">
            <a:avLst/>
          </a:prstGeom>
          <a:noFill/>
          <a:ln w="9525">
            <a:noFill/>
            <a:miter lim="800000"/>
          </a:ln>
        </p:spPr>
        <p:txBody>
          <a:bodyPr>
            <a:spAutoFit/>
          </a:bodyPr>
          <a:lstStyle/>
          <a:p>
            <a:pPr defTabSz="1217930">
              <a:lnSpc>
                <a:spcPct val="130000"/>
              </a:lnSpc>
            </a:pPr>
            <a:r>
              <a:rPr lang="en-US" altLang="zh-CN" sz="2400" b="1" dirty="0">
                <a:solidFill>
                  <a:srgbClr val="000000"/>
                </a:solidFill>
              </a:rPr>
              <a:t>(</a:t>
            </a:r>
            <a:r>
              <a:rPr lang="zh-CN" altLang="en-US" sz="2400" dirty="0">
                <a:solidFill>
                  <a:srgbClr val="000000"/>
                </a:solidFill>
                <a:latin typeface="微软雅黑" panose="020B0503020204020204" charset="-122"/>
                <a:ea typeface="微软雅黑" panose="020B0503020204020204" charset="-122"/>
              </a:rPr>
              <a:t>生产</a:t>
            </a:r>
            <a:r>
              <a:rPr lang="en-US" altLang="zh-CN" sz="2400" b="1" dirty="0">
                <a:solidFill>
                  <a:srgbClr val="000000"/>
                </a:solidFill>
              </a:rPr>
              <a:t>)</a:t>
            </a:r>
          </a:p>
        </p:txBody>
      </p:sp>
      <p:sp>
        <p:nvSpPr>
          <p:cNvPr id="21509" name="文本框 7"/>
          <p:cNvSpPr txBox="1">
            <a:spLocks noChangeArrowheads="1"/>
          </p:cNvSpPr>
          <p:nvPr/>
        </p:nvSpPr>
        <p:spPr bwMode="auto">
          <a:xfrm>
            <a:off x="2424114" y="3573464"/>
            <a:ext cx="2592387" cy="527709"/>
          </a:xfrm>
          <a:prstGeom prst="rect">
            <a:avLst/>
          </a:prstGeom>
          <a:noFill/>
          <a:ln w="9525">
            <a:noFill/>
            <a:miter lim="800000"/>
          </a:ln>
        </p:spPr>
        <p:txBody>
          <a:bodyPr>
            <a:spAutoFit/>
          </a:bodyPr>
          <a:lstStyle/>
          <a:p>
            <a:pPr defTabSz="1217930">
              <a:lnSpc>
                <a:spcPct val="130000"/>
              </a:lnSpc>
            </a:pPr>
            <a:r>
              <a:rPr lang="zh-CN" altLang="en-US" sz="2400" dirty="0">
                <a:solidFill>
                  <a:srgbClr val="0A50EC"/>
                </a:solidFill>
                <a:latin typeface="微软雅黑" panose="020B0503020204020204" charset="-122"/>
                <a:ea typeface="微软雅黑" panose="020B0503020204020204" charset="-122"/>
              </a:rPr>
              <a:t>生产资料所有制</a:t>
            </a:r>
          </a:p>
        </p:txBody>
      </p:sp>
      <p:sp>
        <p:nvSpPr>
          <p:cNvPr id="21510" name="右箭头 6"/>
          <p:cNvSpPr>
            <a:spLocks noChangeArrowheads="1"/>
          </p:cNvSpPr>
          <p:nvPr/>
        </p:nvSpPr>
        <p:spPr bwMode="auto">
          <a:xfrm>
            <a:off x="5735639" y="3933826"/>
            <a:ext cx="1800225" cy="142875"/>
          </a:xfrm>
          <a:prstGeom prst="rightArrow">
            <a:avLst>
              <a:gd name="adj1" fmla="val 50000"/>
              <a:gd name="adj2" fmla="val 143033"/>
            </a:avLst>
          </a:prstGeom>
          <a:solidFill>
            <a:srgbClr val="FF0000"/>
          </a:solidFill>
          <a:ln w="12700" algn="ctr">
            <a:noFill/>
            <a:miter lim="800000"/>
          </a:ln>
        </p:spPr>
        <p:txBody>
          <a:bodyPr anchor="ctr"/>
          <a:lstStyle/>
          <a:p>
            <a:pPr algn="ctr" defTabSz="1217930"/>
            <a:endParaRPr lang="zh-CN" altLang="en-US"/>
          </a:p>
        </p:txBody>
      </p:sp>
      <p:sp>
        <p:nvSpPr>
          <p:cNvPr id="21511" name="矩形 1"/>
          <p:cNvSpPr>
            <a:spLocks noChangeArrowheads="1"/>
          </p:cNvSpPr>
          <p:nvPr/>
        </p:nvSpPr>
        <p:spPr bwMode="auto">
          <a:xfrm>
            <a:off x="5951539" y="3357564"/>
            <a:ext cx="800219" cy="527709"/>
          </a:xfrm>
          <a:prstGeom prst="rect">
            <a:avLst/>
          </a:prstGeom>
          <a:noFill/>
          <a:ln w="9525">
            <a:noFill/>
            <a:miter lim="800000"/>
          </a:ln>
        </p:spPr>
        <p:txBody>
          <a:bodyPr wrap="none">
            <a:spAutoFit/>
          </a:bodyPr>
          <a:lstStyle/>
          <a:p>
            <a:pPr>
              <a:lnSpc>
                <a:spcPct val="130000"/>
              </a:lnSpc>
            </a:pPr>
            <a:r>
              <a:rPr lang="zh-CN" altLang="en-US" sz="2400" dirty="0">
                <a:solidFill>
                  <a:srgbClr val="000000"/>
                </a:solidFill>
                <a:latin typeface="微软雅黑" panose="020B0503020204020204" charset="-122"/>
                <a:ea typeface="微软雅黑" panose="020B0503020204020204" charset="-122"/>
              </a:rPr>
              <a:t>决定</a:t>
            </a:r>
          </a:p>
        </p:txBody>
      </p:sp>
      <p:sp>
        <p:nvSpPr>
          <p:cNvPr id="21512" name="文本框 9"/>
          <p:cNvSpPr txBox="1">
            <a:spLocks noChangeArrowheads="1"/>
          </p:cNvSpPr>
          <p:nvPr/>
        </p:nvSpPr>
        <p:spPr bwMode="auto">
          <a:xfrm>
            <a:off x="7535863" y="3644901"/>
            <a:ext cx="1657350" cy="527709"/>
          </a:xfrm>
          <a:prstGeom prst="rect">
            <a:avLst/>
          </a:prstGeom>
          <a:noFill/>
          <a:ln w="9525">
            <a:noFill/>
            <a:miter lim="800000"/>
          </a:ln>
        </p:spPr>
        <p:txBody>
          <a:bodyPr>
            <a:spAutoFit/>
          </a:bodyPr>
          <a:lstStyle/>
          <a:p>
            <a:pPr defTabSz="1217930">
              <a:lnSpc>
                <a:spcPct val="130000"/>
              </a:lnSpc>
            </a:pPr>
            <a:r>
              <a:rPr lang="zh-CN" altLang="en-US" sz="2400" dirty="0">
                <a:solidFill>
                  <a:srgbClr val="0A50EC"/>
                </a:solidFill>
                <a:latin typeface="微软雅黑" panose="020B0503020204020204" charset="-122"/>
                <a:ea typeface="微软雅黑" panose="020B0503020204020204" charset="-122"/>
              </a:rPr>
              <a:t>分配方式</a:t>
            </a:r>
          </a:p>
        </p:txBody>
      </p:sp>
      <p:sp>
        <p:nvSpPr>
          <p:cNvPr id="21513" name="文本框 10"/>
          <p:cNvSpPr txBox="1">
            <a:spLocks noChangeArrowheads="1"/>
          </p:cNvSpPr>
          <p:nvPr/>
        </p:nvSpPr>
        <p:spPr bwMode="auto">
          <a:xfrm>
            <a:off x="2063751" y="4724400"/>
            <a:ext cx="3959225" cy="1005788"/>
          </a:xfrm>
          <a:prstGeom prst="rect">
            <a:avLst/>
          </a:prstGeom>
          <a:noFill/>
          <a:ln w="9525">
            <a:solidFill>
              <a:srgbClr val="FF0000"/>
            </a:solidFill>
            <a:miter lim="800000"/>
          </a:ln>
        </p:spPr>
        <p:txBody>
          <a:bodyPr>
            <a:spAutoFit/>
          </a:bodyPr>
          <a:lstStyle/>
          <a:p>
            <a:pPr defTabSz="1217930">
              <a:lnSpc>
                <a:spcPct val="130000"/>
              </a:lnSpc>
            </a:pPr>
            <a:r>
              <a:rPr lang="zh-CN" altLang="en-US" sz="2400" dirty="0">
                <a:solidFill>
                  <a:srgbClr val="000000"/>
                </a:solidFill>
                <a:latin typeface="微软雅黑" panose="020B0503020204020204" charset="-122"/>
                <a:ea typeface="微软雅黑" panose="020B0503020204020204" charset="-122"/>
              </a:rPr>
              <a:t>公有制为主体、</a:t>
            </a:r>
          </a:p>
          <a:p>
            <a:pPr defTabSz="1217930">
              <a:lnSpc>
                <a:spcPct val="130000"/>
              </a:lnSpc>
            </a:pPr>
            <a:r>
              <a:rPr lang="zh-CN" altLang="en-US" sz="2400" dirty="0">
                <a:solidFill>
                  <a:srgbClr val="000000"/>
                </a:solidFill>
                <a:latin typeface="微软雅黑" panose="020B0503020204020204" charset="-122"/>
                <a:ea typeface="微软雅黑" panose="020B0503020204020204" charset="-122"/>
              </a:rPr>
              <a:t>多种所有制经济共同发展</a:t>
            </a:r>
            <a:endParaRPr lang="zh-CN" altLang="en-US" sz="2400" dirty="0">
              <a:latin typeface="微软雅黑" panose="020B0503020204020204" charset="-122"/>
              <a:ea typeface="微软雅黑" panose="020B0503020204020204" charset="-122"/>
            </a:endParaRPr>
          </a:p>
        </p:txBody>
      </p:sp>
      <p:sp>
        <p:nvSpPr>
          <p:cNvPr id="21514" name="右箭头 10"/>
          <p:cNvSpPr>
            <a:spLocks noChangeArrowheads="1"/>
          </p:cNvSpPr>
          <p:nvPr/>
        </p:nvSpPr>
        <p:spPr bwMode="auto">
          <a:xfrm>
            <a:off x="6096000" y="5300664"/>
            <a:ext cx="1022350" cy="230187"/>
          </a:xfrm>
          <a:prstGeom prst="rightArrow">
            <a:avLst>
              <a:gd name="adj1" fmla="val 50000"/>
              <a:gd name="adj2" fmla="val 50007"/>
            </a:avLst>
          </a:prstGeom>
          <a:solidFill>
            <a:srgbClr val="FF0000"/>
          </a:solidFill>
          <a:ln w="12700" algn="ctr">
            <a:noFill/>
            <a:miter lim="800000"/>
          </a:ln>
        </p:spPr>
        <p:txBody>
          <a:bodyPr anchor="ctr"/>
          <a:lstStyle/>
          <a:p>
            <a:pPr algn="ctr" defTabSz="1217930"/>
            <a:endParaRPr lang="zh-CN" altLang="en-US">
              <a:solidFill>
                <a:srgbClr val="000000"/>
              </a:solidFill>
            </a:endParaRPr>
          </a:p>
        </p:txBody>
      </p:sp>
      <p:sp>
        <p:nvSpPr>
          <p:cNvPr id="21515" name="矩形 1"/>
          <p:cNvSpPr>
            <a:spLocks noChangeArrowheads="1"/>
          </p:cNvSpPr>
          <p:nvPr/>
        </p:nvSpPr>
        <p:spPr bwMode="auto">
          <a:xfrm>
            <a:off x="6240464" y="4652964"/>
            <a:ext cx="800219" cy="527709"/>
          </a:xfrm>
          <a:prstGeom prst="rect">
            <a:avLst/>
          </a:prstGeom>
          <a:noFill/>
          <a:ln w="9525">
            <a:noFill/>
            <a:miter lim="800000"/>
          </a:ln>
        </p:spPr>
        <p:txBody>
          <a:bodyPr wrap="none">
            <a:spAutoFit/>
          </a:bodyPr>
          <a:lstStyle/>
          <a:p>
            <a:pPr>
              <a:lnSpc>
                <a:spcPct val="130000"/>
              </a:lnSpc>
            </a:pPr>
            <a:r>
              <a:rPr lang="zh-CN" altLang="en-US" sz="2400" dirty="0">
                <a:solidFill>
                  <a:srgbClr val="000000"/>
                </a:solidFill>
                <a:latin typeface="微软雅黑" panose="020B0503020204020204" charset="-122"/>
                <a:ea typeface="微软雅黑" panose="020B0503020204020204" charset="-122"/>
              </a:rPr>
              <a:t>决定</a:t>
            </a:r>
          </a:p>
        </p:txBody>
      </p:sp>
      <p:sp>
        <p:nvSpPr>
          <p:cNvPr id="21516" name="文本框 12"/>
          <p:cNvSpPr txBox="1">
            <a:spLocks noChangeArrowheads="1"/>
          </p:cNvSpPr>
          <p:nvPr/>
        </p:nvSpPr>
        <p:spPr bwMode="auto">
          <a:xfrm>
            <a:off x="7175500" y="4724400"/>
            <a:ext cx="3168650" cy="1005788"/>
          </a:xfrm>
          <a:prstGeom prst="rect">
            <a:avLst/>
          </a:prstGeom>
          <a:noFill/>
          <a:ln w="9525">
            <a:solidFill>
              <a:srgbClr val="FF0000"/>
            </a:solidFill>
            <a:miter lim="800000"/>
          </a:ln>
        </p:spPr>
        <p:txBody>
          <a:bodyPr>
            <a:spAutoFit/>
          </a:bodyPr>
          <a:lstStyle/>
          <a:p>
            <a:pPr algn="just" defTabSz="1217930">
              <a:lnSpc>
                <a:spcPct val="130000"/>
              </a:lnSpc>
            </a:pPr>
            <a:r>
              <a:rPr lang="zh-CN" altLang="en-US" sz="2400" dirty="0">
                <a:solidFill>
                  <a:srgbClr val="000000"/>
                </a:solidFill>
                <a:latin typeface="微软雅黑" panose="020B0503020204020204" charset="-122"/>
                <a:ea typeface="微软雅黑" panose="020B0503020204020204" charset="-122"/>
              </a:rPr>
              <a:t>按劳分配为主体，</a:t>
            </a:r>
          </a:p>
          <a:p>
            <a:pPr algn="just" defTabSz="1217930">
              <a:lnSpc>
                <a:spcPct val="130000"/>
              </a:lnSpc>
            </a:pPr>
            <a:r>
              <a:rPr lang="zh-CN" altLang="en-US" sz="2400" dirty="0">
                <a:solidFill>
                  <a:srgbClr val="000000"/>
                </a:solidFill>
                <a:latin typeface="微软雅黑" panose="020B0503020204020204" charset="-122"/>
                <a:ea typeface="微软雅黑" panose="020B0503020204020204" charset="-122"/>
              </a:rPr>
              <a:t>多种分配</a:t>
            </a:r>
            <a:r>
              <a:rPr lang="zh-CN" altLang="en-US" sz="2400">
                <a:solidFill>
                  <a:srgbClr val="000000"/>
                </a:solidFill>
                <a:latin typeface="微软雅黑" panose="020B0503020204020204" charset="-122"/>
                <a:ea typeface="微软雅黑" panose="020B0503020204020204" charset="-122"/>
              </a:rPr>
              <a:t>方式并存</a:t>
            </a:r>
            <a:endParaRPr lang="zh-CN" altLang="en-US" sz="2400" dirty="0">
              <a:latin typeface="微软雅黑" panose="020B0503020204020204" charset="-122"/>
              <a:ea typeface="微软雅黑" panose="020B0503020204020204" charset="-122"/>
            </a:endParaRPr>
          </a:p>
        </p:txBody>
      </p:sp>
      <p:sp>
        <p:nvSpPr>
          <p:cNvPr id="21517" name="矩形 13"/>
          <p:cNvSpPr>
            <a:spLocks noChangeArrowheads="1"/>
          </p:cNvSpPr>
          <p:nvPr/>
        </p:nvSpPr>
        <p:spPr bwMode="auto">
          <a:xfrm>
            <a:off x="1433076" y="994282"/>
            <a:ext cx="8791575" cy="954107"/>
          </a:xfrm>
          <a:prstGeom prst="rect">
            <a:avLst/>
          </a:prstGeom>
          <a:noFill/>
          <a:ln w="9525">
            <a:noFill/>
            <a:miter lim="800000"/>
          </a:ln>
        </p:spPr>
        <p:txBody>
          <a:bodyPr>
            <a:spAutoFit/>
          </a:bodyPr>
          <a:lstStyle/>
          <a:p>
            <a:r>
              <a:rPr lang="en-US" altLang="zh-CN" sz="2800" dirty="0">
                <a:solidFill>
                  <a:srgbClr val="0A50EC"/>
                </a:solidFill>
                <a:latin typeface="微软雅黑" panose="020B0503020204020204" charset="-122"/>
                <a:ea typeface="微软雅黑" panose="020B0503020204020204" charset="-122"/>
              </a:rPr>
              <a:t>1</a:t>
            </a:r>
            <a:r>
              <a:rPr lang="zh-CN" altLang="zh-CN" sz="2800" dirty="0">
                <a:solidFill>
                  <a:srgbClr val="0A50EC"/>
                </a:solidFill>
                <a:latin typeface="微软雅黑" panose="020B0503020204020204" charset="-122"/>
                <a:ea typeface="微软雅黑" panose="020B0503020204020204" charset="-122"/>
              </a:rPr>
              <a:t>．决定因素：</a:t>
            </a:r>
            <a:endParaRPr lang="zh-CN" altLang="en-US" sz="2800" dirty="0">
              <a:solidFill>
                <a:srgbClr val="0A50EC"/>
              </a:solidFill>
              <a:latin typeface="微软雅黑" panose="020B0503020204020204" charset="-122"/>
              <a:ea typeface="微软雅黑" panose="020B0503020204020204" charset="-122"/>
            </a:endParaRPr>
          </a:p>
          <a:p>
            <a:r>
              <a:rPr lang="zh-CN" altLang="en-US" sz="2800" dirty="0">
                <a:solidFill>
                  <a:srgbClr val="0A50EC"/>
                </a:solidFill>
                <a:latin typeface="微软雅黑" panose="020B0503020204020204" charset="-122"/>
                <a:ea typeface="微软雅黑" panose="020B0503020204020204" charset="-122"/>
              </a:rPr>
              <a:t> （为什么？）</a:t>
            </a:r>
            <a:endParaRPr lang="zh-CN" altLang="zh-CN" sz="2800" dirty="0">
              <a:solidFill>
                <a:srgbClr val="0A50EC"/>
              </a:solidFill>
              <a:latin typeface="微软雅黑" panose="020B0503020204020204" charset="-122"/>
              <a:ea typeface="微软雅黑" panose="020B0503020204020204" charset="-122"/>
            </a:endParaRPr>
          </a:p>
        </p:txBody>
      </p:sp>
      <p:sp>
        <p:nvSpPr>
          <p:cNvPr id="21521" name="Text Box 17"/>
          <p:cNvSpPr txBox="1">
            <a:spLocks noChangeArrowheads="1"/>
          </p:cNvSpPr>
          <p:nvPr/>
        </p:nvSpPr>
        <p:spPr bwMode="auto">
          <a:xfrm>
            <a:off x="5591175" y="1773238"/>
            <a:ext cx="1295400" cy="457200"/>
          </a:xfrm>
          <a:prstGeom prst="rect">
            <a:avLst/>
          </a:prstGeom>
          <a:noFill/>
          <a:ln w="9525">
            <a:noFill/>
            <a:miter lim="800000"/>
          </a:ln>
        </p:spPr>
        <p:txBody>
          <a:bodyPr>
            <a:spAutoFit/>
          </a:bodyPr>
          <a:lstStyle/>
          <a:p>
            <a:pPr>
              <a:spcBef>
                <a:spcPct val="50000"/>
              </a:spcBef>
            </a:pPr>
            <a:r>
              <a:rPr lang="zh-CN" altLang="en-US" sz="2400" dirty="0">
                <a:solidFill>
                  <a:srgbClr val="0A50EC"/>
                </a:solidFill>
                <a:latin typeface="微软雅黑" panose="020B0503020204020204" charset="-122"/>
                <a:ea typeface="微软雅黑" panose="020B0503020204020204" charset="-122"/>
                <a:cs typeface="华文楷体" panose="02010600040101010101" charset="-122"/>
              </a:rPr>
              <a:t>生产力</a:t>
            </a:r>
          </a:p>
        </p:txBody>
      </p:sp>
      <p:sp>
        <p:nvSpPr>
          <p:cNvPr id="21522" name="Text Box 18"/>
          <p:cNvSpPr txBox="1">
            <a:spLocks noChangeArrowheads="1"/>
          </p:cNvSpPr>
          <p:nvPr/>
        </p:nvSpPr>
        <p:spPr bwMode="auto">
          <a:xfrm>
            <a:off x="5448300" y="2852738"/>
            <a:ext cx="1512888" cy="457200"/>
          </a:xfrm>
          <a:prstGeom prst="rect">
            <a:avLst/>
          </a:prstGeom>
          <a:solidFill>
            <a:srgbClr val="0A50EC"/>
          </a:solidFill>
          <a:ln w="9525">
            <a:noFill/>
            <a:miter lim="800000"/>
          </a:ln>
        </p:spPr>
        <p:txBody>
          <a:bodyPr>
            <a:spAutoFit/>
          </a:bodyPr>
          <a:lstStyle/>
          <a:p>
            <a:pPr>
              <a:spcBef>
                <a:spcPct val="50000"/>
              </a:spcBef>
            </a:pPr>
            <a:r>
              <a:rPr lang="zh-CN" altLang="en-US" sz="2400" dirty="0">
                <a:solidFill>
                  <a:schemeClr val="bg1"/>
                </a:solidFill>
                <a:latin typeface="微软雅黑" panose="020B0503020204020204" charset="-122"/>
                <a:ea typeface="微软雅黑" panose="020B0503020204020204" charset="-122"/>
                <a:cs typeface="华文楷体" panose="02010600040101010101" charset="-122"/>
              </a:rPr>
              <a:t>生产关系</a:t>
            </a:r>
          </a:p>
        </p:txBody>
      </p:sp>
      <p:sp>
        <p:nvSpPr>
          <p:cNvPr id="21523" name="Line 19"/>
          <p:cNvSpPr>
            <a:spLocks noChangeShapeType="1"/>
          </p:cNvSpPr>
          <p:nvPr/>
        </p:nvSpPr>
        <p:spPr bwMode="auto">
          <a:xfrm flipH="1">
            <a:off x="4511675" y="3284538"/>
            <a:ext cx="1079500" cy="431800"/>
          </a:xfrm>
          <a:prstGeom prst="line">
            <a:avLst/>
          </a:prstGeom>
          <a:noFill/>
          <a:ln w="38100">
            <a:solidFill>
              <a:srgbClr val="00FF00"/>
            </a:solidFill>
            <a:round/>
            <a:tailEnd type="triangle" w="med" len="med"/>
          </a:ln>
        </p:spPr>
        <p:txBody>
          <a:bodyPr/>
          <a:lstStyle/>
          <a:p>
            <a:endParaRPr lang="zh-CN" altLang="en-US"/>
          </a:p>
        </p:txBody>
      </p:sp>
      <p:sp>
        <p:nvSpPr>
          <p:cNvPr id="21524" name="Line 20"/>
          <p:cNvSpPr>
            <a:spLocks noChangeShapeType="1"/>
          </p:cNvSpPr>
          <p:nvPr/>
        </p:nvSpPr>
        <p:spPr bwMode="auto">
          <a:xfrm>
            <a:off x="6888164" y="3284539"/>
            <a:ext cx="1368425" cy="503237"/>
          </a:xfrm>
          <a:prstGeom prst="line">
            <a:avLst/>
          </a:prstGeom>
          <a:noFill/>
          <a:ln w="38100">
            <a:solidFill>
              <a:srgbClr val="00FF00"/>
            </a:solidFill>
            <a:round/>
            <a:tailEnd type="triangle" w="med" len="med"/>
          </a:ln>
        </p:spPr>
        <p:txBody>
          <a:bodyPr/>
          <a:lstStyle/>
          <a:p>
            <a:endParaRPr lang="zh-CN" altLang="en-US"/>
          </a:p>
        </p:txBody>
      </p:sp>
      <p:sp>
        <p:nvSpPr>
          <p:cNvPr id="21525" name="Line 21"/>
          <p:cNvSpPr>
            <a:spLocks noChangeShapeType="1"/>
          </p:cNvSpPr>
          <p:nvPr/>
        </p:nvSpPr>
        <p:spPr bwMode="auto">
          <a:xfrm flipH="1">
            <a:off x="3935413" y="4076700"/>
            <a:ext cx="0" cy="649288"/>
          </a:xfrm>
          <a:prstGeom prst="line">
            <a:avLst/>
          </a:prstGeom>
          <a:noFill/>
          <a:ln w="38100">
            <a:solidFill>
              <a:srgbClr val="00FF00"/>
            </a:solidFill>
            <a:round/>
            <a:tailEnd type="triangle" w="med" len="med"/>
          </a:ln>
        </p:spPr>
        <p:txBody>
          <a:bodyPr/>
          <a:lstStyle/>
          <a:p>
            <a:endParaRPr lang="zh-CN" altLang="en-US"/>
          </a:p>
        </p:txBody>
      </p:sp>
      <p:sp>
        <p:nvSpPr>
          <p:cNvPr id="21526" name="Line 22"/>
          <p:cNvSpPr>
            <a:spLocks noChangeShapeType="1"/>
          </p:cNvSpPr>
          <p:nvPr/>
        </p:nvSpPr>
        <p:spPr bwMode="auto">
          <a:xfrm flipH="1">
            <a:off x="8401050" y="4149725"/>
            <a:ext cx="0" cy="503238"/>
          </a:xfrm>
          <a:prstGeom prst="line">
            <a:avLst/>
          </a:prstGeom>
          <a:noFill/>
          <a:ln w="38100">
            <a:solidFill>
              <a:srgbClr val="00FF00"/>
            </a:solidFill>
            <a:round/>
            <a:tailEnd type="triangle" w="med" len="med"/>
          </a:ln>
        </p:spPr>
        <p:txBody>
          <a:bodyPr/>
          <a:lstStyle/>
          <a:p>
            <a:endParaRPr lang="zh-CN" altLang="en-US"/>
          </a:p>
        </p:txBody>
      </p:sp>
      <p:sp>
        <p:nvSpPr>
          <p:cNvPr id="19476" name="Text Box 24"/>
          <p:cNvSpPr txBox="1">
            <a:spLocks noChangeArrowheads="1"/>
          </p:cNvSpPr>
          <p:nvPr/>
        </p:nvSpPr>
        <p:spPr bwMode="auto">
          <a:xfrm>
            <a:off x="2279650" y="2349541"/>
            <a:ext cx="1223963" cy="369332"/>
          </a:xfrm>
          <a:prstGeom prst="rect">
            <a:avLst/>
          </a:prstGeom>
          <a:noFill/>
          <a:ln w="12700" algn="ctr">
            <a:noFill/>
            <a:miter lim="800000"/>
          </a:ln>
        </p:spPr>
        <p:txBody>
          <a:bodyPr>
            <a:spAutoFit/>
          </a:bodyPr>
          <a:lstStyle/>
          <a:p>
            <a:pPr algn="ctr" defTabSz="1217930">
              <a:spcBef>
                <a:spcPct val="50000"/>
              </a:spcBef>
            </a:pPr>
            <a:endParaRPr lang="zh-CN" altLang="en-US"/>
          </a:p>
        </p:txBody>
      </p:sp>
      <p:sp>
        <p:nvSpPr>
          <p:cNvPr id="21529" name="Text Box 25"/>
          <p:cNvSpPr txBox="1">
            <a:spLocks noChangeArrowheads="1"/>
          </p:cNvSpPr>
          <p:nvPr/>
        </p:nvSpPr>
        <p:spPr bwMode="auto">
          <a:xfrm>
            <a:off x="1597026" y="3606485"/>
            <a:ext cx="1150938" cy="461665"/>
          </a:xfrm>
          <a:prstGeom prst="rect">
            <a:avLst/>
          </a:prstGeom>
          <a:noFill/>
          <a:ln w="12700" algn="ctr">
            <a:noFill/>
            <a:miter lim="800000"/>
          </a:ln>
        </p:spPr>
        <p:txBody>
          <a:bodyPr>
            <a:spAutoFit/>
          </a:bodyPr>
          <a:lstStyle/>
          <a:p>
            <a:pPr algn="ctr" defTabSz="1217930">
              <a:spcBef>
                <a:spcPct val="50000"/>
              </a:spcBef>
            </a:pPr>
            <a:r>
              <a:rPr lang="zh-CN" altLang="en-US" sz="2400" dirty="0">
                <a:latin typeface="微软雅黑" panose="020B0503020204020204" charset="-122"/>
                <a:ea typeface="微软雅黑" panose="020B0503020204020204" charset="-122"/>
              </a:rPr>
              <a:t>（</a:t>
            </a:r>
            <a:r>
              <a:rPr lang="en-US" altLang="zh-CN" sz="2400" dirty="0">
                <a:latin typeface="微软雅黑" panose="020B0503020204020204" charset="-122"/>
                <a:ea typeface="微软雅黑" panose="020B0503020204020204" charset="-122"/>
              </a:rPr>
              <a:t>1</a:t>
            </a:r>
            <a:r>
              <a:rPr lang="zh-CN" altLang="en-US" sz="2400" dirty="0">
                <a:latin typeface="微软雅黑" panose="020B0503020204020204" charset="-122"/>
                <a:ea typeface="微软雅黑" panose="020B0503020204020204" charset="-122"/>
              </a:rPr>
              <a:t>）</a:t>
            </a:r>
          </a:p>
        </p:txBody>
      </p:sp>
      <p:sp>
        <p:nvSpPr>
          <p:cNvPr id="21530" name="Text Box 26"/>
          <p:cNvSpPr txBox="1">
            <a:spLocks noChangeArrowheads="1"/>
          </p:cNvSpPr>
          <p:nvPr/>
        </p:nvSpPr>
        <p:spPr bwMode="auto">
          <a:xfrm>
            <a:off x="1308100" y="4724400"/>
            <a:ext cx="971550" cy="461665"/>
          </a:xfrm>
          <a:prstGeom prst="rect">
            <a:avLst/>
          </a:prstGeom>
          <a:noFill/>
          <a:ln w="12700" algn="ctr">
            <a:noFill/>
            <a:miter lim="800000"/>
          </a:ln>
        </p:spPr>
        <p:txBody>
          <a:bodyPr>
            <a:spAutoFit/>
          </a:bodyPr>
          <a:lstStyle/>
          <a:p>
            <a:pPr algn="ctr" defTabSz="1217930">
              <a:spcBef>
                <a:spcPct val="50000"/>
              </a:spcBef>
            </a:pPr>
            <a:r>
              <a:rPr lang="zh-CN" altLang="en-US" sz="2400" dirty="0">
                <a:latin typeface="微软雅黑" panose="020B0503020204020204" charset="-122"/>
                <a:ea typeface="微软雅黑" panose="020B0503020204020204" charset="-122"/>
              </a:rPr>
              <a:t>（</a:t>
            </a:r>
            <a:r>
              <a:rPr lang="en-US" altLang="zh-CN" sz="2400" dirty="0">
                <a:latin typeface="微软雅黑" panose="020B0503020204020204" charset="-122"/>
                <a:ea typeface="微软雅黑" panose="020B0503020204020204" charset="-122"/>
              </a:rPr>
              <a:t>2</a:t>
            </a:r>
            <a:r>
              <a:rPr lang="zh-CN" altLang="en-US" sz="2400" dirty="0">
                <a:latin typeface="微软雅黑" panose="020B0503020204020204" charset="-122"/>
                <a:ea typeface="微软雅黑" panose="020B0503020204020204" charset="-122"/>
              </a:rPr>
              <a:t>）</a:t>
            </a:r>
          </a:p>
        </p:txBody>
      </p:sp>
      <p:sp>
        <p:nvSpPr>
          <p:cNvPr id="21532" name="Text Box 28"/>
          <p:cNvSpPr txBox="1">
            <a:spLocks noChangeArrowheads="1"/>
          </p:cNvSpPr>
          <p:nvPr/>
        </p:nvSpPr>
        <p:spPr bwMode="auto">
          <a:xfrm>
            <a:off x="878681" y="2131799"/>
            <a:ext cx="3313113" cy="461665"/>
          </a:xfrm>
          <a:prstGeom prst="rect">
            <a:avLst/>
          </a:prstGeom>
          <a:noFill/>
          <a:ln w="12700" algn="ctr">
            <a:noFill/>
            <a:miter lim="800000"/>
          </a:ln>
        </p:spPr>
        <p:txBody>
          <a:bodyPr>
            <a:spAutoFit/>
          </a:bodyPr>
          <a:lstStyle/>
          <a:p>
            <a:pPr algn="ctr" defTabSz="1217930">
              <a:spcBef>
                <a:spcPct val="50000"/>
              </a:spcBef>
            </a:pPr>
            <a:r>
              <a:rPr lang="zh-CN" altLang="en-US" sz="2400" dirty="0">
                <a:latin typeface="微软雅黑" panose="020B0503020204020204" charset="-122"/>
                <a:ea typeface="微软雅黑" panose="020B0503020204020204" charset="-122"/>
              </a:rPr>
              <a:t>（</a:t>
            </a:r>
            <a:r>
              <a:rPr lang="en-US" altLang="zh-CN" sz="2400" dirty="0">
                <a:latin typeface="微软雅黑" panose="020B0503020204020204" charset="-122"/>
                <a:ea typeface="微软雅黑" panose="020B0503020204020204" charset="-122"/>
              </a:rPr>
              <a:t>3</a:t>
            </a:r>
            <a:r>
              <a:rPr lang="zh-CN" altLang="en-US" sz="2400" dirty="0">
                <a:latin typeface="微软雅黑" panose="020B0503020204020204" charset="-122"/>
                <a:ea typeface="微软雅黑" panose="020B0503020204020204" charset="-122"/>
              </a:rPr>
              <a:t>）根本原因：</a:t>
            </a:r>
          </a:p>
        </p:txBody>
      </p:sp>
      <p:sp>
        <p:nvSpPr>
          <p:cNvPr id="3" name="文本框 2"/>
          <p:cNvSpPr txBox="1"/>
          <p:nvPr/>
        </p:nvSpPr>
        <p:spPr>
          <a:xfrm>
            <a:off x="883029" y="445169"/>
            <a:ext cx="4852610" cy="523220"/>
          </a:xfrm>
          <a:prstGeom prst="rect">
            <a:avLst/>
          </a:prstGeom>
          <a:noFill/>
        </p:spPr>
        <p:txBody>
          <a:bodyPr wrap="none" rtlCol="0">
            <a:spAutoFit/>
          </a:bodyPr>
          <a:lstStyle/>
          <a:p>
            <a:r>
              <a:rPr lang="zh-CN" altLang="en-US" sz="2800" b="1" dirty="0">
                <a:latin typeface="微软雅黑" panose="020B0503020204020204" charset="-122"/>
                <a:ea typeface="微软雅黑" panose="020B0503020204020204" charset="-122"/>
              </a:rPr>
              <a:t>学习目标一：我国的分配制度</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blinds(horizontal)">
                                      <p:cBhvr>
                                        <p:cTn id="7" dur="500"/>
                                        <p:tgtEl>
                                          <p:spTgt spid="21509"/>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1508"/>
                                        </p:tgtEl>
                                        <p:attrNameLst>
                                          <p:attrName>style.visibility</p:attrName>
                                        </p:attrNameLst>
                                      </p:cBhvr>
                                      <p:to>
                                        <p:strVal val="visible"/>
                                      </p:to>
                                    </p:set>
                                    <p:animEffect transition="in" filter="blinds(horizontal)">
                                      <p:cBhvr>
                                        <p:cTn id="11" dur="500"/>
                                        <p:tgtEl>
                                          <p:spTgt spid="21508"/>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21525"/>
                                        </p:tgtEl>
                                        <p:attrNameLst>
                                          <p:attrName>style.visibility</p:attrName>
                                        </p:attrNameLst>
                                      </p:cBhvr>
                                      <p:to>
                                        <p:strVal val="visible"/>
                                      </p:to>
                                    </p:set>
                                    <p:animEffect transition="in" filter="blinds(horizontal)">
                                      <p:cBhvr>
                                        <p:cTn id="15" dur="500"/>
                                        <p:tgtEl>
                                          <p:spTgt spid="2152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1513"/>
                                        </p:tgtEl>
                                        <p:attrNameLst>
                                          <p:attrName>style.visibility</p:attrName>
                                        </p:attrNameLst>
                                      </p:cBhvr>
                                      <p:to>
                                        <p:strVal val="visible"/>
                                      </p:to>
                                    </p:set>
                                    <p:animEffect transition="in" filter="blinds(horizontal)">
                                      <p:cBhvr>
                                        <p:cTn id="20" dur="500"/>
                                        <p:tgtEl>
                                          <p:spTgt spid="2151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1507"/>
                                        </p:tgtEl>
                                        <p:attrNameLst>
                                          <p:attrName>style.visibility</p:attrName>
                                        </p:attrNameLst>
                                      </p:cBhvr>
                                      <p:to>
                                        <p:strVal val="visible"/>
                                      </p:to>
                                    </p:set>
                                    <p:animEffect transition="in" filter="blinds(horizontal)">
                                      <p:cBhvr>
                                        <p:cTn id="25" dur="500"/>
                                        <p:tgtEl>
                                          <p:spTgt spid="21507"/>
                                        </p:tgtEl>
                                      </p:cBhvr>
                                    </p:animEffect>
                                  </p:childTnLst>
                                </p:cTn>
                              </p:par>
                            </p:childTnLst>
                          </p:cTn>
                        </p:par>
                        <p:par>
                          <p:cTn id="26" fill="hold">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21512"/>
                                        </p:tgtEl>
                                        <p:attrNameLst>
                                          <p:attrName>style.visibility</p:attrName>
                                        </p:attrNameLst>
                                      </p:cBhvr>
                                      <p:to>
                                        <p:strVal val="visible"/>
                                      </p:to>
                                    </p:set>
                                    <p:animEffect transition="in" filter="blinds(horizontal)">
                                      <p:cBhvr>
                                        <p:cTn id="29" dur="500"/>
                                        <p:tgtEl>
                                          <p:spTgt spid="21512"/>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1526"/>
                                        </p:tgtEl>
                                        <p:attrNameLst>
                                          <p:attrName>style.visibility</p:attrName>
                                        </p:attrNameLst>
                                      </p:cBhvr>
                                      <p:to>
                                        <p:strVal val="visible"/>
                                      </p:to>
                                    </p:set>
                                    <p:animEffect transition="in" filter="blinds(horizontal)">
                                      <p:cBhvr>
                                        <p:cTn id="34" dur="500"/>
                                        <p:tgtEl>
                                          <p:spTgt spid="21526"/>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1510"/>
                                        </p:tgtEl>
                                        <p:attrNameLst>
                                          <p:attrName>style.visibility</p:attrName>
                                        </p:attrNameLst>
                                      </p:cBhvr>
                                      <p:to>
                                        <p:strVal val="visible"/>
                                      </p:to>
                                    </p:set>
                                    <p:animEffect transition="in" filter="blinds(horizontal)">
                                      <p:cBhvr>
                                        <p:cTn id="39" dur="500"/>
                                        <p:tgtEl>
                                          <p:spTgt spid="21510"/>
                                        </p:tgtEl>
                                      </p:cBhvr>
                                    </p:animEffect>
                                  </p:childTnLst>
                                </p:cTn>
                              </p:par>
                            </p:childTnLst>
                          </p:cTn>
                        </p:par>
                        <p:par>
                          <p:cTn id="40" fill="hold">
                            <p:stCondLst>
                              <p:cond delay="500"/>
                            </p:stCondLst>
                            <p:childTnLst>
                              <p:par>
                                <p:cTn id="41" presetID="3" presetClass="entr" presetSubtype="10" fill="hold" grpId="0" nodeType="afterEffect">
                                  <p:stCondLst>
                                    <p:cond delay="0"/>
                                  </p:stCondLst>
                                  <p:childTnLst>
                                    <p:set>
                                      <p:cBhvr>
                                        <p:cTn id="42" dur="1" fill="hold">
                                          <p:stCondLst>
                                            <p:cond delay="0"/>
                                          </p:stCondLst>
                                        </p:cTn>
                                        <p:tgtEl>
                                          <p:spTgt spid="21511"/>
                                        </p:tgtEl>
                                        <p:attrNameLst>
                                          <p:attrName>style.visibility</p:attrName>
                                        </p:attrNameLst>
                                      </p:cBhvr>
                                      <p:to>
                                        <p:strVal val="visible"/>
                                      </p:to>
                                    </p:set>
                                    <p:animEffect transition="in" filter="blinds(horizontal)">
                                      <p:cBhvr>
                                        <p:cTn id="43" dur="500"/>
                                        <p:tgtEl>
                                          <p:spTgt spid="21511"/>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1514"/>
                                        </p:tgtEl>
                                        <p:attrNameLst>
                                          <p:attrName>style.visibility</p:attrName>
                                        </p:attrNameLst>
                                      </p:cBhvr>
                                      <p:to>
                                        <p:strVal val="visible"/>
                                      </p:to>
                                    </p:set>
                                    <p:animEffect transition="in" filter="blinds(horizontal)">
                                      <p:cBhvr>
                                        <p:cTn id="48" dur="500"/>
                                        <p:tgtEl>
                                          <p:spTgt spid="21514"/>
                                        </p:tgtEl>
                                      </p:cBhvr>
                                    </p:animEffect>
                                  </p:childTnLst>
                                </p:cTn>
                              </p:par>
                            </p:childTnLst>
                          </p:cTn>
                        </p:par>
                        <p:par>
                          <p:cTn id="49" fill="hold">
                            <p:stCondLst>
                              <p:cond delay="500"/>
                            </p:stCondLst>
                            <p:childTnLst>
                              <p:par>
                                <p:cTn id="50" presetID="3" presetClass="entr" presetSubtype="10" fill="hold" grpId="0" nodeType="afterEffect">
                                  <p:stCondLst>
                                    <p:cond delay="0"/>
                                  </p:stCondLst>
                                  <p:childTnLst>
                                    <p:set>
                                      <p:cBhvr>
                                        <p:cTn id="51" dur="1" fill="hold">
                                          <p:stCondLst>
                                            <p:cond delay="0"/>
                                          </p:stCondLst>
                                        </p:cTn>
                                        <p:tgtEl>
                                          <p:spTgt spid="21515"/>
                                        </p:tgtEl>
                                        <p:attrNameLst>
                                          <p:attrName>style.visibility</p:attrName>
                                        </p:attrNameLst>
                                      </p:cBhvr>
                                      <p:to>
                                        <p:strVal val="visible"/>
                                      </p:to>
                                    </p:set>
                                    <p:animEffect transition="in" filter="blinds(horizontal)">
                                      <p:cBhvr>
                                        <p:cTn id="52" dur="500"/>
                                        <p:tgtEl>
                                          <p:spTgt spid="21515"/>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1516"/>
                                        </p:tgtEl>
                                        <p:attrNameLst>
                                          <p:attrName>style.visibility</p:attrName>
                                        </p:attrNameLst>
                                      </p:cBhvr>
                                      <p:to>
                                        <p:strVal val="visible"/>
                                      </p:to>
                                    </p:set>
                                    <p:animEffect transition="in" filter="blinds(horizontal)">
                                      <p:cBhvr>
                                        <p:cTn id="57" dur="500"/>
                                        <p:tgtEl>
                                          <p:spTgt spid="21516"/>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1522"/>
                                        </p:tgtEl>
                                        <p:attrNameLst>
                                          <p:attrName>style.visibility</p:attrName>
                                        </p:attrNameLst>
                                      </p:cBhvr>
                                      <p:to>
                                        <p:strVal val="visible"/>
                                      </p:to>
                                    </p:set>
                                    <p:animEffect transition="in" filter="blinds(horizontal)">
                                      <p:cBhvr>
                                        <p:cTn id="62" dur="500"/>
                                        <p:tgtEl>
                                          <p:spTgt spid="21522"/>
                                        </p:tgtEl>
                                      </p:cBhvr>
                                    </p:animEffect>
                                  </p:childTnLst>
                                </p:cTn>
                              </p:par>
                            </p:childTnLst>
                          </p:cTn>
                        </p:par>
                        <p:par>
                          <p:cTn id="63" fill="hold">
                            <p:stCondLst>
                              <p:cond delay="500"/>
                            </p:stCondLst>
                            <p:childTnLst>
                              <p:par>
                                <p:cTn id="64" presetID="3" presetClass="entr" presetSubtype="10" fill="hold" grpId="0" nodeType="afterEffect">
                                  <p:stCondLst>
                                    <p:cond delay="0"/>
                                  </p:stCondLst>
                                  <p:childTnLst>
                                    <p:set>
                                      <p:cBhvr>
                                        <p:cTn id="65" dur="1" fill="hold">
                                          <p:stCondLst>
                                            <p:cond delay="0"/>
                                          </p:stCondLst>
                                        </p:cTn>
                                        <p:tgtEl>
                                          <p:spTgt spid="21523"/>
                                        </p:tgtEl>
                                        <p:attrNameLst>
                                          <p:attrName>style.visibility</p:attrName>
                                        </p:attrNameLst>
                                      </p:cBhvr>
                                      <p:to>
                                        <p:strVal val="visible"/>
                                      </p:to>
                                    </p:set>
                                    <p:animEffect transition="in" filter="blinds(horizontal)">
                                      <p:cBhvr>
                                        <p:cTn id="66" dur="500"/>
                                        <p:tgtEl>
                                          <p:spTgt spid="21523"/>
                                        </p:tgtEl>
                                      </p:cBhvr>
                                    </p:animEffect>
                                  </p:childTnLst>
                                </p:cTn>
                              </p:par>
                            </p:childTnLst>
                          </p:cTn>
                        </p:par>
                        <p:par>
                          <p:cTn id="67" fill="hold">
                            <p:stCondLst>
                              <p:cond delay="1000"/>
                            </p:stCondLst>
                            <p:childTnLst>
                              <p:par>
                                <p:cTn id="68" presetID="3" presetClass="entr" presetSubtype="10" fill="hold" grpId="0" nodeType="afterEffect">
                                  <p:stCondLst>
                                    <p:cond delay="0"/>
                                  </p:stCondLst>
                                  <p:childTnLst>
                                    <p:set>
                                      <p:cBhvr>
                                        <p:cTn id="69" dur="1" fill="hold">
                                          <p:stCondLst>
                                            <p:cond delay="0"/>
                                          </p:stCondLst>
                                        </p:cTn>
                                        <p:tgtEl>
                                          <p:spTgt spid="21524"/>
                                        </p:tgtEl>
                                        <p:attrNameLst>
                                          <p:attrName>style.visibility</p:attrName>
                                        </p:attrNameLst>
                                      </p:cBhvr>
                                      <p:to>
                                        <p:strVal val="visible"/>
                                      </p:to>
                                    </p:set>
                                    <p:animEffect transition="in" filter="blinds(horizontal)">
                                      <p:cBhvr>
                                        <p:cTn id="70" dur="500"/>
                                        <p:tgtEl>
                                          <p:spTgt spid="21524"/>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21521"/>
                                        </p:tgtEl>
                                        <p:attrNameLst>
                                          <p:attrName>style.visibility</p:attrName>
                                        </p:attrNameLst>
                                      </p:cBhvr>
                                      <p:to>
                                        <p:strVal val="visible"/>
                                      </p:to>
                                    </p:set>
                                    <p:animEffect transition="in" filter="blinds(horizontal)">
                                      <p:cBhvr>
                                        <p:cTn id="75" dur="500"/>
                                        <p:tgtEl>
                                          <p:spTgt spid="21521"/>
                                        </p:tgtEl>
                                      </p:cBhvr>
                                    </p:animEffect>
                                  </p:childTnLst>
                                </p:cTn>
                              </p:par>
                            </p:childTnLst>
                          </p:cTn>
                        </p:par>
                        <p:par>
                          <p:cTn id="76" fill="hold">
                            <p:stCondLst>
                              <p:cond delay="500"/>
                            </p:stCondLst>
                            <p:childTnLst>
                              <p:par>
                                <p:cTn id="77" presetID="3" presetClass="entr" presetSubtype="10" fill="hold" grpId="0" nodeType="afterEffect">
                                  <p:stCondLst>
                                    <p:cond delay="0"/>
                                  </p:stCondLst>
                                  <p:childTnLst>
                                    <p:set>
                                      <p:cBhvr>
                                        <p:cTn id="78" dur="1" fill="hold">
                                          <p:stCondLst>
                                            <p:cond delay="0"/>
                                          </p:stCondLst>
                                        </p:cTn>
                                        <p:tgtEl>
                                          <p:spTgt spid="21505"/>
                                        </p:tgtEl>
                                        <p:attrNameLst>
                                          <p:attrName>style.visibility</p:attrName>
                                        </p:attrNameLst>
                                      </p:cBhvr>
                                      <p:to>
                                        <p:strVal val="visible"/>
                                      </p:to>
                                    </p:set>
                                    <p:animEffect transition="in" filter="blinds(horizontal)">
                                      <p:cBhvr>
                                        <p:cTn id="79" dur="500"/>
                                        <p:tgtEl>
                                          <p:spTgt spid="21505"/>
                                        </p:tgtEl>
                                      </p:cBhvr>
                                    </p:animEffect>
                                  </p:childTnLst>
                                </p:cTn>
                              </p:par>
                            </p:childTnLst>
                          </p:cTn>
                        </p:par>
                        <p:par>
                          <p:cTn id="80" fill="hold">
                            <p:stCondLst>
                              <p:cond delay="1000"/>
                            </p:stCondLst>
                            <p:childTnLst>
                              <p:par>
                                <p:cTn id="81" presetID="3" presetClass="entr" presetSubtype="10" fill="hold" grpId="0" nodeType="afterEffect">
                                  <p:stCondLst>
                                    <p:cond delay="0"/>
                                  </p:stCondLst>
                                  <p:childTnLst>
                                    <p:set>
                                      <p:cBhvr>
                                        <p:cTn id="82" dur="1" fill="hold">
                                          <p:stCondLst>
                                            <p:cond delay="0"/>
                                          </p:stCondLst>
                                        </p:cTn>
                                        <p:tgtEl>
                                          <p:spTgt spid="21506"/>
                                        </p:tgtEl>
                                        <p:attrNameLst>
                                          <p:attrName>style.visibility</p:attrName>
                                        </p:attrNameLst>
                                      </p:cBhvr>
                                      <p:to>
                                        <p:strVal val="visible"/>
                                      </p:to>
                                    </p:set>
                                    <p:animEffect transition="in" filter="blinds(horizontal)">
                                      <p:cBhvr>
                                        <p:cTn id="83" dur="500"/>
                                        <p:tgtEl>
                                          <p:spTgt spid="21506"/>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1517"/>
                                        </p:tgtEl>
                                        <p:attrNameLst>
                                          <p:attrName>style.visibility</p:attrName>
                                        </p:attrNameLst>
                                      </p:cBhvr>
                                      <p:to>
                                        <p:strVal val="visible"/>
                                      </p:to>
                                    </p:set>
                                    <p:animEffect transition="in" filter="blinds(horizontal)">
                                      <p:cBhvr>
                                        <p:cTn id="88" dur="500"/>
                                        <p:tgtEl>
                                          <p:spTgt spid="21517"/>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21529"/>
                                        </p:tgtEl>
                                        <p:attrNameLst>
                                          <p:attrName>style.visibility</p:attrName>
                                        </p:attrNameLst>
                                      </p:cBhvr>
                                      <p:to>
                                        <p:strVal val="visible"/>
                                      </p:to>
                                    </p:set>
                                    <p:animEffect transition="in" filter="blinds(horizontal)">
                                      <p:cBhvr>
                                        <p:cTn id="93" dur="500"/>
                                        <p:tgtEl>
                                          <p:spTgt spid="21529"/>
                                        </p:tgtEl>
                                      </p:cBhvr>
                                    </p:animEffect>
                                  </p:childTnLst>
                                </p:cTn>
                              </p:par>
                            </p:childTnLst>
                          </p:cTn>
                        </p:par>
                        <p:par>
                          <p:cTn id="94" fill="hold">
                            <p:stCondLst>
                              <p:cond delay="500"/>
                            </p:stCondLst>
                            <p:childTnLst>
                              <p:par>
                                <p:cTn id="95" presetID="3" presetClass="entr" presetSubtype="10" fill="hold" grpId="0" nodeType="afterEffect">
                                  <p:stCondLst>
                                    <p:cond delay="0"/>
                                  </p:stCondLst>
                                  <p:childTnLst>
                                    <p:set>
                                      <p:cBhvr>
                                        <p:cTn id="96" dur="1" fill="hold">
                                          <p:stCondLst>
                                            <p:cond delay="0"/>
                                          </p:stCondLst>
                                        </p:cTn>
                                        <p:tgtEl>
                                          <p:spTgt spid="21530"/>
                                        </p:tgtEl>
                                        <p:attrNameLst>
                                          <p:attrName>style.visibility</p:attrName>
                                        </p:attrNameLst>
                                      </p:cBhvr>
                                      <p:to>
                                        <p:strVal val="visible"/>
                                      </p:to>
                                    </p:set>
                                    <p:animEffect transition="in" filter="blinds(horizontal)">
                                      <p:cBhvr>
                                        <p:cTn id="97" dur="500"/>
                                        <p:tgtEl>
                                          <p:spTgt spid="21530"/>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grpId="0" nodeType="clickEffect">
                                  <p:stCondLst>
                                    <p:cond delay="0"/>
                                  </p:stCondLst>
                                  <p:childTnLst>
                                    <p:set>
                                      <p:cBhvr>
                                        <p:cTn id="101" dur="1" fill="hold">
                                          <p:stCondLst>
                                            <p:cond delay="0"/>
                                          </p:stCondLst>
                                        </p:cTn>
                                        <p:tgtEl>
                                          <p:spTgt spid="21532"/>
                                        </p:tgtEl>
                                        <p:attrNameLst>
                                          <p:attrName>style.visibility</p:attrName>
                                        </p:attrNameLst>
                                      </p:cBhvr>
                                      <p:to>
                                        <p:strVal val="visible"/>
                                      </p:to>
                                    </p:set>
                                    <p:animEffect transition="in" filter="blinds(horizontal)">
                                      <p:cBhvr>
                                        <p:cTn id="102" dur="500"/>
                                        <p:tgtEl>
                                          <p:spTgt spid="21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5" grpId="0" animBg="1"/>
      <p:bldP spid="21506" grpId="0"/>
      <p:bldP spid="21507" grpId="0"/>
      <p:bldP spid="21508" grpId="0"/>
      <p:bldP spid="21509" grpId="0"/>
      <p:bldP spid="21510" grpId="0" animBg="1"/>
      <p:bldP spid="21511" grpId="0"/>
      <p:bldP spid="21512" grpId="0"/>
      <p:bldP spid="21513" grpId="0" animBg="1"/>
      <p:bldP spid="21514" grpId="0" animBg="1"/>
      <p:bldP spid="21515" grpId="0"/>
      <p:bldP spid="21516" grpId="0" animBg="1"/>
      <p:bldP spid="21517" grpId="0"/>
      <p:bldP spid="21521" grpId="0"/>
      <p:bldP spid="21522" grpId="0" animBg="1"/>
      <p:bldP spid="21523" grpId="0" animBg="1"/>
      <p:bldP spid="21524" grpId="0" animBg="1"/>
      <p:bldP spid="21525" grpId="0" animBg="1"/>
      <p:bldP spid="21526" grpId="0" animBg="1"/>
      <p:bldP spid="21529" grpId="0"/>
      <p:bldP spid="21530" grpId="0"/>
      <p:bldP spid="215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图片 16"/>
          <p:cNvPicPr>
            <a:picLocks noChangeAspect="1"/>
          </p:cNvPicPr>
          <p:nvPr/>
        </p:nvPicPr>
        <p:blipFill>
          <a:blip r:embed="rId2"/>
          <a:srcRect l="67892" t="65186" r="5157" b="11111"/>
          <a:stretch>
            <a:fillRect/>
          </a:stretch>
        </p:blipFill>
        <p:spPr bwMode="auto">
          <a:xfrm>
            <a:off x="1617663" y="896939"/>
            <a:ext cx="874712" cy="796925"/>
          </a:xfrm>
          <a:prstGeom prst="rect">
            <a:avLst/>
          </a:prstGeom>
          <a:noFill/>
          <a:ln w="9525">
            <a:noFill/>
            <a:miter lim="800000"/>
            <a:headEnd/>
            <a:tailEnd/>
          </a:ln>
        </p:spPr>
      </p:pic>
      <p:sp>
        <p:nvSpPr>
          <p:cNvPr id="20482" name="矩形 19"/>
          <p:cNvSpPr>
            <a:spLocks noChangeArrowheads="1"/>
          </p:cNvSpPr>
          <p:nvPr/>
        </p:nvSpPr>
        <p:spPr bwMode="auto">
          <a:xfrm>
            <a:off x="2378076" y="1006475"/>
            <a:ext cx="8081963" cy="457200"/>
          </a:xfrm>
          <a:prstGeom prst="rect">
            <a:avLst/>
          </a:prstGeom>
          <a:noFill/>
          <a:ln w="9525">
            <a:noFill/>
            <a:miter lim="800000"/>
          </a:ln>
        </p:spPr>
        <p:txBody>
          <a:bodyPr>
            <a:spAutoFit/>
          </a:bodyPr>
          <a:lstStyle/>
          <a:p>
            <a:r>
              <a:rPr lang="zh-CN" altLang="zh-CN" sz="2400" b="1" dirty="0">
                <a:solidFill>
                  <a:srgbClr val="000000"/>
                </a:solidFill>
                <a:latin typeface="Franklin Gothic Book" panose="020B0503020102020204"/>
                <a:ea typeface="楷体" panose="02010609060101010101" charset="-122"/>
                <a:cs typeface="Times New Roman" panose="02020603050405020304" pitchFamily="18" charset="0"/>
              </a:rPr>
              <a:t>爸妈，我回来了，今天我发工资了，有</a:t>
            </a:r>
            <a:r>
              <a:rPr lang="en-US" altLang="zh-CN" sz="2400" b="1" dirty="0">
                <a:solidFill>
                  <a:srgbClr val="000000"/>
                </a:solidFill>
                <a:latin typeface="Franklin Gothic Book" panose="020B0503020102020204"/>
                <a:ea typeface="楷体" panose="02010609060101010101" charset="-122"/>
                <a:cs typeface="Times New Roman" panose="02020603050405020304" pitchFamily="18" charset="0"/>
              </a:rPr>
              <a:t>5000</a:t>
            </a:r>
            <a:r>
              <a:rPr lang="zh-CN" altLang="zh-CN" sz="2400" b="1" dirty="0">
                <a:solidFill>
                  <a:srgbClr val="000000"/>
                </a:solidFill>
                <a:latin typeface="Franklin Gothic Book" panose="020B0503020102020204"/>
                <a:ea typeface="楷体" panose="02010609060101010101" charset="-122"/>
                <a:cs typeface="Times New Roman" panose="02020603050405020304" pitchFamily="18" charset="0"/>
              </a:rPr>
              <a:t>多元呢！</a:t>
            </a:r>
            <a:endParaRPr lang="zh-CN" altLang="en-US" sz="2400" b="1" dirty="0">
              <a:solidFill>
                <a:srgbClr val="000000"/>
              </a:solidFill>
              <a:latin typeface="Franklin Gothic Book" panose="020B0503020102020204"/>
              <a:ea typeface="楷体" panose="02010609060101010101" charset="-122"/>
              <a:cs typeface="Times New Roman" panose="02020603050405020304" pitchFamily="18" charset="0"/>
            </a:endParaRPr>
          </a:p>
        </p:txBody>
      </p:sp>
      <p:sp>
        <p:nvSpPr>
          <p:cNvPr id="20483" name="矩形 20"/>
          <p:cNvSpPr>
            <a:spLocks noChangeArrowheads="1"/>
          </p:cNvSpPr>
          <p:nvPr/>
        </p:nvSpPr>
        <p:spPr bwMode="auto">
          <a:xfrm>
            <a:off x="2682875" y="1493838"/>
            <a:ext cx="6027738" cy="461962"/>
          </a:xfrm>
          <a:prstGeom prst="rect">
            <a:avLst/>
          </a:prstGeom>
          <a:noFill/>
          <a:ln w="9525">
            <a:noFill/>
            <a:miter lim="800000"/>
          </a:ln>
        </p:spPr>
        <p:txBody>
          <a:bodyPr>
            <a:spAutoFit/>
          </a:bodyPr>
          <a:lstStyle/>
          <a:p>
            <a:r>
              <a:rPr lang="zh-CN" altLang="zh-CN" sz="2400" b="1">
                <a:solidFill>
                  <a:srgbClr val="000000"/>
                </a:solidFill>
                <a:latin typeface="Franklin Gothic Book" panose="020B0503020102020204"/>
                <a:ea typeface="楷体" panose="02010609060101010101" charset="-122"/>
                <a:cs typeface="Times New Roman" panose="02020603050405020304" pitchFamily="18" charset="0"/>
              </a:rPr>
              <a:t>哦，回来啦！头一个月发</a:t>
            </a:r>
            <a:r>
              <a:rPr lang="zh-CN" altLang="en-US" sz="2400" b="1">
                <a:solidFill>
                  <a:srgbClr val="000000"/>
                </a:solidFill>
                <a:latin typeface="Franklin Gothic Book" panose="020B0503020102020204"/>
                <a:ea typeface="楷体" panose="02010609060101010101" charset="-122"/>
                <a:cs typeface="Times New Roman" panose="02020603050405020304" pitchFamily="18" charset="0"/>
              </a:rPr>
              <a:t>工资</a:t>
            </a:r>
            <a:r>
              <a:rPr lang="zh-CN" altLang="zh-CN" sz="2400" b="1">
                <a:solidFill>
                  <a:srgbClr val="000000"/>
                </a:solidFill>
                <a:latin typeface="Franklin Gothic Book" panose="020B0503020102020204"/>
                <a:ea typeface="楷体" panose="02010609060101010101" charset="-122"/>
                <a:cs typeface="Times New Roman" panose="02020603050405020304" pitchFamily="18" charset="0"/>
              </a:rPr>
              <a:t>就有这么多！</a:t>
            </a:r>
            <a:endParaRPr lang="zh-CN" altLang="en-US" sz="2400" b="1">
              <a:solidFill>
                <a:srgbClr val="000000"/>
              </a:solidFill>
              <a:latin typeface="Franklin Gothic Book" panose="020B0503020102020204"/>
              <a:ea typeface="楷体" panose="02010609060101010101" charset="-122"/>
              <a:cs typeface="Times New Roman" panose="02020603050405020304" pitchFamily="18" charset="0"/>
            </a:endParaRPr>
          </a:p>
        </p:txBody>
      </p:sp>
      <p:pic>
        <p:nvPicPr>
          <p:cNvPr id="20484" name="图片 17"/>
          <p:cNvPicPr>
            <a:picLocks noChangeAspect="1"/>
          </p:cNvPicPr>
          <p:nvPr/>
        </p:nvPicPr>
        <p:blipFill>
          <a:blip r:embed="rId3"/>
          <a:srcRect b="15250"/>
          <a:stretch>
            <a:fillRect/>
          </a:stretch>
        </p:blipFill>
        <p:spPr bwMode="auto">
          <a:xfrm>
            <a:off x="8496300" y="1393826"/>
            <a:ext cx="1009650" cy="703263"/>
          </a:xfrm>
          <a:prstGeom prst="rect">
            <a:avLst/>
          </a:prstGeom>
          <a:noFill/>
          <a:ln w="9525">
            <a:noFill/>
            <a:miter lim="800000"/>
            <a:headEnd/>
            <a:tailEnd/>
          </a:ln>
        </p:spPr>
      </p:pic>
      <p:sp>
        <p:nvSpPr>
          <p:cNvPr id="20485" name="矩形 21"/>
          <p:cNvSpPr>
            <a:spLocks noChangeArrowheads="1"/>
          </p:cNvSpPr>
          <p:nvPr/>
        </p:nvSpPr>
        <p:spPr bwMode="auto">
          <a:xfrm>
            <a:off x="2614613" y="2063750"/>
            <a:ext cx="8043862" cy="831850"/>
          </a:xfrm>
          <a:prstGeom prst="rect">
            <a:avLst/>
          </a:prstGeom>
          <a:noFill/>
          <a:ln w="9525">
            <a:noFill/>
            <a:miter lim="800000"/>
          </a:ln>
        </p:spPr>
        <p:txBody>
          <a:bodyPr>
            <a:spAutoFit/>
          </a:bodyPr>
          <a:lstStyle/>
          <a:p>
            <a:r>
              <a:rPr lang="zh-CN" altLang="zh-CN" sz="2400" b="1">
                <a:solidFill>
                  <a:srgbClr val="000000"/>
                </a:solidFill>
                <a:latin typeface="Franklin Gothic Book" panose="020B0503020102020204"/>
                <a:ea typeface="楷体" panose="02010609060101010101" charset="-122"/>
                <a:cs typeface="Times New Roman" panose="02020603050405020304" pitchFamily="18" charset="0"/>
              </a:rPr>
              <a:t>那可不！一开始因为同学们都说</a:t>
            </a:r>
            <a:r>
              <a:rPr lang="zh-CN" altLang="zh-CN" sz="2400" b="1">
                <a:solidFill>
                  <a:srgbClr val="0000FF"/>
                </a:solidFill>
                <a:latin typeface="Franklin Gothic Book" panose="020B0503020102020204"/>
                <a:ea typeface="楷体" panose="02010609060101010101" charset="-122"/>
                <a:cs typeface="Times New Roman" panose="02020603050405020304" pitchFamily="18" charset="0"/>
              </a:rPr>
              <a:t>国企</a:t>
            </a:r>
            <a:r>
              <a:rPr lang="zh-CN" altLang="zh-CN" sz="2400" b="1">
                <a:solidFill>
                  <a:srgbClr val="000000"/>
                </a:solidFill>
                <a:latin typeface="Franklin Gothic Book" panose="020B0503020102020204"/>
                <a:ea typeface="楷体" panose="02010609060101010101" charset="-122"/>
                <a:cs typeface="Times New Roman" panose="02020603050405020304" pitchFamily="18" charset="0"/>
              </a:rPr>
              <a:t>工资低我还担心呢，现在看来挺好的，我的工资甚至比一些老</a:t>
            </a:r>
            <a:r>
              <a:rPr lang="zh-CN" altLang="en-US" sz="2400" b="1">
                <a:solidFill>
                  <a:srgbClr val="000000"/>
                </a:solidFill>
                <a:latin typeface="Franklin Gothic Book" panose="020B0503020102020204"/>
                <a:ea typeface="楷体" panose="02010609060101010101" charset="-122"/>
                <a:cs typeface="Times New Roman" panose="02020603050405020304" pitchFamily="18" charset="0"/>
              </a:rPr>
              <a:t>员工</a:t>
            </a:r>
            <a:r>
              <a:rPr lang="zh-CN" altLang="zh-CN" sz="2400" b="1">
                <a:solidFill>
                  <a:srgbClr val="000000"/>
                </a:solidFill>
                <a:latin typeface="Franklin Gothic Book" panose="020B0503020102020204"/>
                <a:ea typeface="楷体" panose="02010609060101010101" charset="-122"/>
                <a:cs typeface="Times New Roman" panose="02020603050405020304" pitchFamily="18" charset="0"/>
              </a:rPr>
              <a:t>还多呢。</a:t>
            </a:r>
            <a:endParaRPr lang="zh-CN" altLang="en-US" sz="2400" b="1">
              <a:solidFill>
                <a:srgbClr val="000000"/>
              </a:solidFill>
              <a:latin typeface="Franklin Gothic Book" panose="020B0503020102020204"/>
              <a:ea typeface="楷体" panose="02010609060101010101" charset="-122"/>
              <a:cs typeface="Times New Roman" panose="02020603050405020304" pitchFamily="18" charset="0"/>
            </a:endParaRPr>
          </a:p>
        </p:txBody>
      </p:sp>
      <p:pic>
        <p:nvPicPr>
          <p:cNvPr id="20486" name="图片 16"/>
          <p:cNvPicPr>
            <a:picLocks noChangeAspect="1"/>
          </p:cNvPicPr>
          <p:nvPr/>
        </p:nvPicPr>
        <p:blipFill>
          <a:blip r:embed="rId2"/>
          <a:srcRect l="67892" t="65186" r="5157" b="11111"/>
          <a:stretch>
            <a:fillRect/>
          </a:stretch>
        </p:blipFill>
        <p:spPr bwMode="auto">
          <a:xfrm>
            <a:off x="1666876" y="2101851"/>
            <a:ext cx="874713" cy="798513"/>
          </a:xfrm>
          <a:prstGeom prst="rect">
            <a:avLst/>
          </a:prstGeom>
          <a:noFill/>
          <a:ln w="9525">
            <a:noFill/>
            <a:miter lim="800000"/>
            <a:headEnd/>
            <a:tailEnd/>
          </a:ln>
        </p:spPr>
      </p:pic>
      <p:sp>
        <p:nvSpPr>
          <p:cNvPr id="20487" name="矩形 22"/>
          <p:cNvSpPr>
            <a:spLocks noChangeArrowheads="1"/>
          </p:cNvSpPr>
          <p:nvPr/>
        </p:nvSpPr>
        <p:spPr bwMode="auto">
          <a:xfrm>
            <a:off x="2492375" y="3051176"/>
            <a:ext cx="7513638" cy="830263"/>
          </a:xfrm>
          <a:prstGeom prst="rect">
            <a:avLst/>
          </a:prstGeom>
          <a:noFill/>
          <a:ln w="9525">
            <a:noFill/>
            <a:miter lim="800000"/>
          </a:ln>
        </p:spPr>
        <p:txBody>
          <a:bodyPr>
            <a:spAutoFit/>
          </a:bodyPr>
          <a:lstStyle/>
          <a:p>
            <a:r>
              <a:rPr lang="zh-CN" altLang="zh-CN" sz="2400" b="1">
                <a:solidFill>
                  <a:srgbClr val="000000"/>
                </a:solidFill>
                <a:latin typeface="Franklin Gothic Book" panose="020B0503020102020204"/>
                <a:ea typeface="楷体" panose="02010609060101010101" charset="-122"/>
                <a:cs typeface="Times New Roman" panose="02020603050405020304" pitchFamily="18" charset="0"/>
              </a:rPr>
              <a:t>是吗？那还了得，小毛孩儿拿的工资居然比老同志还多，为什么？</a:t>
            </a:r>
            <a:endParaRPr lang="zh-CN" altLang="en-US" sz="2400" b="1">
              <a:solidFill>
                <a:srgbClr val="000000"/>
              </a:solidFill>
              <a:latin typeface="Franklin Gothic Book" panose="020B0503020102020204"/>
              <a:ea typeface="楷体" panose="02010609060101010101" charset="-122"/>
              <a:cs typeface="Times New Roman" panose="02020603050405020304" pitchFamily="18" charset="0"/>
            </a:endParaRPr>
          </a:p>
        </p:txBody>
      </p:sp>
      <p:pic>
        <p:nvPicPr>
          <p:cNvPr id="20488" name="图片 18"/>
          <p:cNvPicPr>
            <a:picLocks noChangeAspect="1"/>
          </p:cNvPicPr>
          <p:nvPr/>
        </p:nvPicPr>
        <p:blipFill>
          <a:blip r:embed="rId4"/>
          <a:srcRect/>
          <a:stretch>
            <a:fillRect/>
          </a:stretch>
        </p:blipFill>
        <p:spPr bwMode="auto">
          <a:xfrm>
            <a:off x="9505950" y="2879726"/>
            <a:ext cx="1449388" cy="1089025"/>
          </a:xfrm>
          <a:prstGeom prst="rect">
            <a:avLst/>
          </a:prstGeom>
          <a:noFill/>
          <a:ln w="9525">
            <a:noFill/>
            <a:miter lim="800000"/>
            <a:headEnd/>
            <a:tailEnd/>
          </a:ln>
        </p:spPr>
      </p:pic>
      <p:sp>
        <p:nvSpPr>
          <p:cNvPr id="20489" name="矩形 23"/>
          <p:cNvSpPr>
            <a:spLocks noChangeArrowheads="1"/>
          </p:cNvSpPr>
          <p:nvPr/>
        </p:nvSpPr>
        <p:spPr bwMode="auto">
          <a:xfrm>
            <a:off x="2528889" y="3865563"/>
            <a:ext cx="7477125" cy="830262"/>
          </a:xfrm>
          <a:prstGeom prst="rect">
            <a:avLst/>
          </a:prstGeom>
          <a:noFill/>
          <a:ln w="9525">
            <a:noFill/>
            <a:miter lim="800000"/>
          </a:ln>
        </p:spPr>
        <p:txBody>
          <a:bodyPr>
            <a:spAutoFit/>
          </a:bodyPr>
          <a:lstStyle/>
          <a:p>
            <a:r>
              <a:rPr lang="zh-CN" altLang="zh-CN" sz="2400" b="1" dirty="0">
                <a:solidFill>
                  <a:srgbClr val="000000"/>
                </a:solidFill>
                <a:latin typeface="Franklin Gothic Book" panose="020B0503020102020204"/>
                <a:ea typeface="楷体" panose="02010609060101010101" charset="-122"/>
                <a:cs typeface="Times New Roman" panose="02020603050405020304" pitchFamily="18" charset="0"/>
              </a:rPr>
              <a:t>我负责的工作保质保量超额完成了任务，单位另外奖励给了我一千元。</a:t>
            </a:r>
            <a:endParaRPr lang="zh-CN" altLang="en-US" sz="2400" b="1" dirty="0">
              <a:solidFill>
                <a:srgbClr val="000000"/>
              </a:solidFill>
              <a:latin typeface="Franklin Gothic Book" panose="020B0503020102020204"/>
              <a:ea typeface="楷体" panose="02010609060101010101" charset="-122"/>
              <a:cs typeface="Times New Roman" panose="02020603050405020304" pitchFamily="18" charset="0"/>
            </a:endParaRPr>
          </a:p>
        </p:txBody>
      </p:sp>
      <p:pic>
        <p:nvPicPr>
          <p:cNvPr id="20490" name="图片 16"/>
          <p:cNvPicPr>
            <a:picLocks noChangeAspect="1"/>
          </p:cNvPicPr>
          <p:nvPr/>
        </p:nvPicPr>
        <p:blipFill>
          <a:blip r:embed="rId2"/>
          <a:srcRect l="67892" t="65186" r="5157" b="11111"/>
          <a:stretch>
            <a:fillRect/>
          </a:stretch>
        </p:blipFill>
        <p:spPr bwMode="auto">
          <a:xfrm>
            <a:off x="1654176" y="3881438"/>
            <a:ext cx="874713" cy="798512"/>
          </a:xfrm>
          <a:prstGeom prst="rect">
            <a:avLst/>
          </a:prstGeom>
          <a:noFill/>
          <a:ln w="9525">
            <a:noFill/>
            <a:miter lim="800000"/>
            <a:headEnd/>
            <a:tailEnd/>
          </a:ln>
        </p:spPr>
      </p:pic>
      <p:sp>
        <p:nvSpPr>
          <p:cNvPr id="20492" name="TextBox 12"/>
          <p:cNvSpPr txBox="1">
            <a:spLocks noChangeArrowheads="1"/>
          </p:cNvSpPr>
          <p:nvPr/>
        </p:nvSpPr>
        <p:spPr bwMode="auto">
          <a:xfrm>
            <a:off x="2361744" y="349695"/>
            <a:ext cx="3617913" cy="519112"/>
          </a:xfrm>
          <a:prstGeom prst="rect">
            <a:avLst/>
          </a:prstGeom>
          <a:noFill/>
          <a:ln w="9525">
            <a:noFill/>
            <a:miter lim="800000"/>
          </a:ln>
        </p:spPr>
        <p:txBody>
          <a:bodyPr>
            <a:spAutoFit/>
          </a:bodyPr>
          <a:lstStyle/>
          <a:p>
            <a:r>
              <a:rPr lang="zh-CN" altLang="en-US" sz="2800" dirty="0">
                <a:latin typeface="微软雅黑" panose="020B0503020204020204" charset="-122"/>
                <a:ea typeface="微软雅黑" panose="020B0503020204020204" charset="-122"/>
                <a:cs typeface="华文楷体" panose="02010600040101010101" charset="-122"/>
              </a:rPr>
              <a:t>情境二：</a:t>
            </a:r>
          </a:p>
        </p:txBody>
      </p:sp>
      <p:sp>
        <p:nvSpPr>
          <p:cNvPr id="15" name="文本框 14"/>
          <p:cNvSpPr txBox="1"/>
          <p:nvPr/>
        </p:nvSpPr>
        <p:spPr>
          <a:xfrm>
            <a:off x="1538424" y="4863754"/>
            <a:ext cx="9761266" cy="1384995"/>
          </a:xfrm>
          <a:prstGeom prst="rect">
            <a:avLst/>
          </a:prstGeom>
          <a:solidFill>
            <a:schemeClr val="bg1">
              <a:lumMod val="95000"/>
            </a:schemeClr>
          </a:solidFill>
        </p:spPr>
        <p:txBody>
          <a:bodyPr wrap="square" rtlCol="0">
            <a:spAutoFit/>
          </a:bodyPr>
          <a:lstStyle/>
          <a:p>
            <a:pPr marL="457200" indent="-457200">
              <a:buClr>
                <a:srgbClr val="E80000"/>
              </a:buClr>
              <a:buFont typeface="Wingdings" panose="05000000000000000000" charset="0"/>
              <a:buChar char="Ø"/>
            </a:pPr>
            <a:r>
              <a:rPr lang="zh-CN" altLang="en-US" sz="2800" dirty="0">
                <a:solidFill>
                  <a:srgbClr val="1D41D5"/>
                </a:solidFill>
                <a:latin typeface="微软雅黑" panose="020B0503020204020204" charset="-122"/>
                <a:ea typeface="微软雅黑" panose="020B0503020204020204" charset="-122"/>
              </a:rPr>
              <a:t>婷婷是按照什么方式取得收入的？</a:t>
            </a:r>
          </a:p>
          <a:p>
            <a:pPr marL="457200" indent="-457200">
              <a:buClr>
                <a:srgbClr val="E80000"/>
              </a:buClr>
              <a:buFont typeface="Wingdings" panose="05000000000000000000" charset="0"/>
              <a:buChar char="Ø"/>
            </a:pPr>
            <a:r>
              <a:rPr lang="zh-CN" altLang="en-US" sz="2800" dirty="0">
                <a:solidFill>
                  <a:srgbClr val="1D41D5"/>
                </a:solidFill>
                <a:latin typeface="微软雅黑" panose="020B0503020204020204" charset="-122"/>
                <a:ea typeface="微软雅黑" panose="020B0503020204020204" charset="-122"/>
              </a:rPr>
              <a:t>为什么同在一家国企，婷婷拿的工资会比一些老员工还多？</a:t>
            </a:r>
            <a:endParaRPr lang="en-US" altLang="zh-CN" sz="2800" dirty="0">
              <a:solidFill>
                <a:srgbClr val="1D41D5"/>
              </a:solidFill>
              <a:latin typeface="微软雅黑" panose="020B0503020204020204" charset="-122"/>
              <a:ea typeface="微软雅黑" panose="020B0503020204020204" charset="-122"/>
            </a:endParaRPr>
          </a:p>
          <a:p>
            <a:pPr marL="457200" indent="-457200">
              <a:buClr>
                <a:srgbClr val="E80000"/>
              </a:buClr>
              <a:buFont typeface="Wingdings" panose="05000000000000000000" charset="0"/>
              <a:buChar char="Ø"/>
            </a:pPr>
            <a:r>
              <a:rPr lang="zh-CN" altLang="en-US" sz="2800" dirty="0">
                <a:solidFill>
                  <a:srgbClr val="1D41D5"/>
                </a:solidFill>
                <a:latin typeface="微软雅黑" panose="020B0503020204020204" charset="-122"/>
                <a:ea typeface="微软雅黑" panose="020B0503020204020204" charset="-122"/>
              </a:rPr>
              <a:t>请你结合对话内容谈谈这种收入分配方式有什么优点？</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矩形 1"/>
          <p:cNvSpPr>
            <a:spLocks noChangeArrowheads="1"/>
          </p:cNvSpPr>
          <p:nvPr/>
        </p:nvSpPr>
        <p:spPr bwMode="auto">
          <a:xfrm>
            <a:off x="1524000" y="1"/>
            <a:ext cx="9144000" cy="4760278"/>
          </a:xfrm>
          <a:prstGeom prst="rect">
            <a:avLst/>
          </a:prstGeom>
          <a:noFill/>
          <a:ln w="9525">
            <a:noFill/>
            <a:miter lim="800000"/>
          </a:ln>
        </p:spPr>
        <p:txBody>
          <a:bodyPr>
            <a:spAutoFit/>
          </a:bodyPr>
          <a:lstStyle/>
          <a:p>
            <a:pPr>
              <a:lnSpc>
                <a:spcPts val="2600"/>
              </a:lnSpc>
            </a:pPr>
            <a:endParaRPr lang="en-US" altLang="zh-CN" sz="2400" b="1" dirty="0">
              <a:latin typeface="Franklin Gothic Book" panose="020B0503020102020204"/>
              <a:ea typeface="华文楷体" panose="02010600040101010101" charset="-122"/>
              <a:cs typeface="华文楷体" panose="02010600040101010101" charset="-122"/>
            </a:endParaRPr>
          </a:p>
          <a:p>
            <a:pPr>
              <a:lnSpc>
                <a:spcPts val="2600"/>
              </a:lnSpc>
            </a:pPr>
            <a:r>
              <a:rPr lang="en-US" altLang="zh-CN" sz="2400" b="1" dirty="0">
                <a:latin typeface="Franklin Gothic Book" panose="020B0503020102020204"/>
                <a:ea typeface="华文楷体" panose="02010600040101010101" charset="-122"/>
                <a:cs typeface="华文楷体" panose="02010600040101010101" charset="-122"/>
              </a:rPr>
              <a:t>    </a:t>
            </a:r>
          </a:p>
          <a:p>
            <a:pPr>
              <a:lnSpc>
                <a:spcPts val="2600"/>
              </a:lnSpc>
            </a:pPr>
            <a:endParaRPr lang="en-US" altLang="zh-CN" sz="2400" b="1" dirty="0">
              <a:latin typeface="Franklin Gothic Book" panose="020B0503020102020204"/>
              <a:ea typeface="华文楷体" panose="02010600040101010101" charset="-122"/>
              <a:cs typeface="华文楷体" panose="02010600040101010101" charset="-122"/>
            </a:endParaRPr>
          </a:p>
          <a:p>
            <a:pPr>
              <a:lnSpc>
                <a:spcPts val="2600"/>
              </a:lnSpc>
            </a:pPr>
            <a:r>
              <a:rPr lang="en-US" altLang="zh-CN" sz="2400" b="1" dirty="0">
                <a:latin typeface="Franklin Gothic Book" panose="020B0503020102020204"/>
                <a:ea typeface="华文楷体" panose="02010600040101010101" charset="-122"/>
                <a:cs typeface="华文楷体" panose="02010600040101010101" charset="-122"/>
              </a:rPr>
              <a:t>    </a:t>
            </a:r>
          </a:p>
          <a:p>
            <a:pPr>
              <a:lnSpc>
                <a:spcPts val="2600"/>
              </a:lnSpc>
            </a:pPr>
            <a:r>
              <a:rPr lang="en-US" altLang="zh-CN" sz="2400" b="1" dirty="0">
                <a:latin typeface="Franklin Gothic Book" panose="020B0503020102020204"/>
                <a:ea typeface="华文楷体" panose="02010600040101010101" charset="-122"/>
                <a:cs typeface="华文楷体" panose="02010600040101010101" charset="-122"/>
              </a:rPr>
              <a:t>     (1)</a:t>
            </a:r>
            <a:r>
              <a:rPr lang="zh-CN" altLang="zh-CN" sz="2400" b="1" dirty="0">
                <a:latin typeface="Franklin Gothic Book" panose="020B0503020102020204"/>
                <a:ea typeface="华文楷体" panose="02010600040101010101" charset="-122"/>
                <a:cs typeface="华文楷体" panose="02010600040101010101" charset="-122"/>
              </a:rPr>
              <a:t>性质：</a:t>
            </a:r>
            <a:endParaRPr lang="zh-CN" altLang="en-US" sz="2400" b="1" dirty="0">
              <a:latin typeface="Franklin Gothic Book" panose="020B0503020102020204"/>
              <a:ea typeface="华文楷体" panose="02010600040101010101" charset="-122"/>
              <a:cs typeface="华文楷体" panose="02010600040101010101" charset="-122"/>
            </a:endParaRPr>
          </a:p>
          <a:p>
            <a:pPr>
              <a:lnSpc>
                <a:spcPts val="2600"/>
              </a:lnSpc>
            </a:pPr>
            <a:endParaRPr lang="en-US" altLang="zh-CN" sz="2400" b="1" dirty="0">
              <a:latin typeface="Franklin Gothic Book" panose="020B0503020102020204"/>
              <a:ea typeface="华文楷体" panose="02010600040101010101" charset="-122"/>
              <a:cs typeface="华文楷体" panose="02010600040101010101" charset="-122"/>
            </a:endParaRPr>
          </a:p>
          <a:p>
            <a:pPr>
              <a:lnSpc>
                <a:spcPts val="2600"/>
              </a:lnSpc>
            </a:pPr>
            <a:endParaRPr lang="en-US" altLang="zh-CN" sz="2400" b="1" dirty="0">
              <a:latin typeface="Franklin Gothic Book" panose="020B0503020102020204"/>
              <a:ea typeface="华文楷体" panose="02010600040101010101" charset="-122"/>
              <a:cs typeface="华文楷体" panose="02010600040101010101" charset="-122"/>
            </a:endParaRPr>
          </a:p>
          <a:p>
            <a:pPr>
              <a:lnSpc>
                <a:spcPts val="2600"/>
              </a:lnSpc>
            </a:pPr>
            <a:endParaRPr lang="zh-CN" altLang="zh-CN" sz="2400" b="1" dirty="0">
              <a:latin typeface="Franklin Gothic Book" panose="020B0503020102020204"/>
              <a:ea typeface="华文楷体" panose="02010600040101010101" charset="-122"/>
              <a:cs typeface="华文楷体" panose="02010600040101010101" charset="-122"/>
            </a:endParaRPr>
          </a:p>
          <a:p>
            <a:pPr>
              <a:lnSpc>
                <a:spcPts val="2600"/>
              </a:lnSpc>
            </a:pPr>
            <a:r>
              <a:rPr lang="en-US" altLang="zh-CN" sz="2400" b="1" dirty="0">
                <a:latin typeface="Franklin Gothic Book" panose="020B0503020102020204"/>
                <a:ea typeface="华文楷体" panose="02010600040101010101" charset="-122"/>
                <a:cs typeface="华文楷体" panose="02010600040101010101" charset="-122"/>
              </a:rPr>
              <a:t>     (2)</a:t>
            </a:r>
            <a:r>
              <a:rPr lang="zh-CN" altLang="zh-CN" sz="2400" b="1" dirty="0">
                <a:latin typeface="Franklin Gothic Book" panose="020B0503020102020204"/>
                <a:ea typeface="华文楷体" panose="02010600040101010101" charset="-122"/>
                <a:cs typeface="华文楷体" panose="02010600040101010101" charset="-122"/>
              </a:rPr>
              <a:t>内容和要求：</a:t>
            </a:r>
            <a:endParaRPr lang="zh-CN" altLang="en-US" sz="2400" b="1" dirty="0">
              <a:latin typeface="Franklin Gothic Book" panose="020B0503020102020204"/>
              <a:ea typeface="华文楷体" panose="02010600040101010101" charset="-122"/>
              <a:cs typeface="华文楷体" panose="02010600040101010101" charset="-122"/>
            </a:endParaRPr>
          </a:p>
          <a:p>
            <a:pPr>
              <a:lnSpc>
                <a:spcPts val="2600"/>
              </a:lnSpc>
            </a:pPr>
            <a:endParaRPr lang="zh-CN" altLang="en-US" sz="2400" b="1" dirty="0">
              <a:latin typeface="Franklin Gothic Book" panose="020B0503020102020204"/>
              <a:ea typeface="华文楷体" panose="02010600040101010101" charset="-122"/>
              <a:cs typeface="华文楷体" panose="02010600040101010101" charset="-122"/>
            </a:endParaRPr>
          </a:p>
          <a:p>
            <a:pPr>
              <a:lnSpc>
                <a:spcPts val="2600"/>
              </a:lnSpc>
            </a:pPr>
            <a:endParaRPr lang="zh-CN" altLang="en-US" sz="2400" b="1" dirty="0">
              <a:latin typeface="Franklin Gothic Book" panose="020B0503020102020204"/>
              <a:ea typeface="华文楷体" panose="02010600040101010101" charset="-122"/>
              <a:cs typeface="华文楷体" panose="02010600040101010101" charset="-122"/>
            </a:endParaRPr>
          </a:p>
          <a:p>
            <a:pPr>
              <a:lnSpc>
                <a:spcPts val="2600"/>
              </a:lnSpc>
            </a:pPr>
            <a:endParaRPr lang="zh-CN" altLang="en-US" sz="2400" b="1" dirty="0">
              <a:latin typeface="Franklin Gothic Book" panose="020B0503020102020204"/>
              <a:ea typeface="华文楷体" panose="02010600040101010101" charset="-122"/>
              <a:cs typeface="华文楷体" panose="02010600040101010101" charset="-122"/>
            </a:endParaRPr>
          </a:p>
          <a:p>
            <a:pPr>
              <a:lnSpc>
                <a:spcPts val="2600"/>
              </a:lnSpc>
            </a:pPr>
            <a:r>
              <a:rPr lang="zh-CN" altLang="en-US" sz="2400" b="1" dirty="0">
                <a:latin typeface="Franklin Gothic Book" panose="020B0503020102020204"/>
                <a:ea typeface="华文楷体" panose="02010600040101010101" charset="-122"/>
                <a:cs typeface="华文楷体" panose="02010600040101010101" charset="-122"/>
              </a:rPr>
              <a:t>（</a:t>
            </a:r>
            <a:r>
              <a:rPr lang="en-US" altLang="zh-CN" sz="2400" b="1" dirty="0">
                <a:latin typeface="Franklin Gothic Book" panose="020B0503020102020204"/>
                <a:ea typeface="华文楷体" panose="02010600040101010101" charset="-122"/>
                <a:cs typeface="华文楷体" panose="02010600040101010101" charset="-122"/>
              </a:rPr>
              <a:t>3</a:t>
            </a:r>
            <a:r>
              <a:rPr lang="zh-CN" altLang="en-US" sz="2400" b="1" dirty="0">
                <a:latin typeface="Franklin Gothic Book" panose="020B0503020102020204"/>
                <a:ea typeface="华文楷体" panose="02010600040101010101" charset="-122"/>
                <a:cs typeface="华文楷体" panose="02010600040101010101" charset="-122"/>
              </a:rPr>
              <a:t>）具体形式</a:t>
            </a:r>
            <a:endParaRPr lang="en-US" altLang="zh-CN" sz="2400" b="1" dirty="0">
              <a:latin typeface="Franklin Gothic Book" panose="020B0503020102020204"/>
              <a:ea typeface="华文楷体" panose="02010600040101010101" charset="-122"/>
              <a:cs typeface="华文楷体" panose="02010600040101010101" charset="-122"/>
            </a:endParaRPr>
          </a:p>
          <a:p>
            <a:pPr>
              <a:lnSpc>
                <a:spcPts val="2600"/>
              </a:lnSpc>
            </a:pPr>
            <a:r>
              <a:rPr lang="zh-CN" altLang="en-US" sz="2400" b="1" dirty="0">
                <a:latin typeface="Franklin Gothic Book" panose="020B0503020102020204"/>
                <a:ea typeface="华文楷体" panose="02010600040101010101" charset="-122"/>
                <a:cs typeface="华文楷体" panose="02010600040101010101" charset="-122"/>
              </a:rPr>
              <a:t> </a:t>
            </a:r>
            <a:endParaRPr lang="zh-CN" altLang="zh-CN" sz="2400" dirty="0">
              <a:latin typeface="Franklin Gothic Book" panose="020B0503020102020204"/>
              <a:ea typeface="华文楷体" panose="02010600040101010101" charset="-122"/>
              <a:cs typeface="华文楷体" panose="02010600040101010101" charset="-122"/>
            </a:endParaRPr>
          </a:p>
        </p:txBody>
      </p:sp>
      <p:sp>
        <p:nvSpPr>
          <p:cNvPr id="56335" name="矩形 1"/>
          <p:cNvSpPr>
            <a:spLocks noChangeArrowheads="1"/>
          </p:cNvSpPr>
          <p:nvPr/>
        </p:nvSpPr>
        <p:spPr bwMode="auto">
          <a:xfrm>
            <a:off x="1410069" y="4646006"/>
            <a:ext cx="10455338" cy="1815882"/>
          </a:xfrm>
          <a:prstGeom prst="rect">
            <a:avLst/>
          </a:prstGeom>
          <a:noFill/>
          <a:ln w="9525">
            <a:noFill/>
            <a:miter lim="800000"/>
          </a:ln>
        </p:spPr>
        <p:txBody>
          <a:bodyPr wrap="square">
            <a:spAutoFit/>
          </a:bodyPr>
          <a:lstStyle/>
          <a:p>
            <a:r>
              <a:rPr lang="zh-CN" altLang="en-US" sz="2800" b="1" dirty="0">
                <a:latin typeface="Franklin Gothic Book" panose="020B0503020102020204"/>
                <a:ea typeface="华文楷体" panose="02010600040101010101" charset="-122"/>
                <a:cs typeface="华文楷体" panose="02010600040101010101" charset="-122"/>
              </a:rPr>
              <a:t>①</a:t>
            </a:r>
            <a:r>
              <a:rPr lang="zh-CN" altLang="zh-CN" sz="2800" b="1" dirty="0">
                <a:latin typeface="Franklin Gothic Book" panose="020B0503020102020204"/>
                <a:ea typeface="华文楷体" panose="02010600040101010101" charset="-122"/>
                <a:cs typeface="华文楷体" panose="02010600040101010101" charset="-122"/>
              </a:rPr>
              <a:t>在</a:t>
            </a:r>
            <a:r>
              <a:rPr lang="zh-CN" altLang="zh-CN" sz="2800" b="1" dirty="0">
                <a:solidFill>
                  <a:srgbClr val="0A50EC"/>
                </a:solidFill>
                <a:latin typeface="Franklin Gothic Book" panose="020B0503020102020204"/>
                <a:ea typeface="华文楷体" panose="02010600040101010101" charset="-122"/>
                <a:cs typeface="华文楷体" panose="02010600040101010101" charset="-122"/>
              </a:rPr>
              <a:t>国家机关</a:t>
            </a:r>
            <a:r>
              <a:rPr lang="zh-CN" altLang="en-US" sz="2800" b="1" dirty="0">
                <a:latin typeface="Franklin Gothic Book" panose="020B0503020102020204"/>
                <a:ea typeface="华文楷体" panose="02010600040101010101" charset="-122"/>
                <a:cs typeface="华文楷体" panose="02010600040101010101" charset="-122"/>
              </a:rPr>
              <a:t>，</a:t>
            </a:r>
            <a:r>
              <a:rPr lang="zh-CN" altLang="zh-CN" sz="2800" b="1" dirty="0">
                <a:latin typeface="Franklin Gothic Book" panose="020B0503020102020204"/>
                <a:ea typeface="华文楷体" panose="02010600040101010101" charset="-122"/>
                <a:cs typeface="华文楷体" panose="02010600040101010101" charset="-122"/>
              </a:rPr>
              <a:t>公有制</a:t>
            </a:r>
            <a:r>
              <a:rPr lang="zh-CN" altLang="zh-CN" sz="2800" b="1" dirty="0">
                <a:solidFill>
                  <a:srgbClr val="0A50EC"/>
                </a:solidFill>
                <a:latin typeface="Franklin Gothic Book" panose="020B0503020102020204"/>
                <a:ea typeface="华文楷体" panose="02010600040101010101" charset="-122"/>
                <a:cs typeface="华文楷体" panose="02010600040101010101" charset="-122"/>
              </a:rPr>
              <a:t>事业单位</a:t>
            </a:r>
            <a:r>
              <a:rPr lang="zh-CN" altLang="en-US" sz="2800" b="1" dirty="0">
                <a:latin typeface="Franklin Gothic Book" panose="020B0503020102020204"/>
                <a:ea typeface="华文楷体" panose="02010600040101010101" charset="-122"/>
                <a:cs typeface="华文楷体" panose="02010600040101010101" charset="-122"/>
              </a:rPr>
              <a:t>和</a:t>
            </a:r>
            <a:r>
              <a:rPr lang="zh-CN" altLang="zh-CN" sz="2800" b="1" dirty="0">
                <a:solidFill>
                  <a:srgbClr val="0A50EC"/>
                </a:solidFill>
                <a:latin typeface="Franklin Gothic Book" panose="020B0503020102020204"/>
                <a:ea typeface="华文楷体" panose="02010600040101010101" charset="-122"/>
                <a:cs typeface="华文楷体" panose="02010600040101010101" charset="-122"/>
              </a:rPr>
              <a:t>公有制企业</a:t>
            </a:r>
            <a:r>
              <a:rPr lang="zh-CN" altLang="zh-CN" sz="2800" b="1" dirty="0">
                <a:latin typeface="Franklin Gothic Book" panose="020B0503020102020204"/>
                <a:ea typeface="华文楷体" panose="02010600040101010101" charset="-122"/>
                <a:cs typeface="华文楷体" panose="02010600040101010101" charset="-122"/>
              </a:rPr>
              <a:t>中的职工</a:t>
            </a:r>
            <a:r>
              <a:rPr lang="zh-CN" altLang="en-US" sz="2800" b="1" dirty="0">
                <a:latin typeface="Franklin Gothic Book" panose="020B0503020102020204"/>
                <a:ea typeface="华文楷体" panose="02010600040101010101" charset="-122"/>
                <a:cs typeface="华文楷体" panose="02010600040101010101" charset="-122"/>
              </a:rPr>
              <a:t> </a:t>
            </a:r>
            <a:r>
              <a:rPr lang="zh-CN" altLang="zh-CN" sz="2800" b="1" dirty="0">
                <a:latin typeface="Franklin Gothic Book" panose="020B0503020102020204"/>
                <a:ea typeface="华文楷体" panose="02010600040101010101" charset="-122"/>
                <a:cs typeface="华文楷体" panose="02010600040101010101" charset="-122"/>
              </a:rPr>
              <a:t>工资、奖金、津贴</a:t>
            </a:r>
            <a:r>
              <a:rPr lang="zh-CN" altLang="en-US" sz="2800" b="1" dirty="0">
                <a:latin typeface="Franklin Gothic Book" panose="020B0503020102020204"/>
                <a:ea typeface="华文楷体" panose="02010600040101010101" charset="-122"/>
                <a:cs typeface="华文楷体" panose="02010600040101010101" charset="-122"/>
              </a:rPr>
              <a:t>。</a:t>
            </a:r>
            <a:endParaRPr lang="en-US" altLang="zh-CN" sz="2800" b="1" dirty="0">
              <a:latin typeface="Franklin Gothic Book" panose="020B0503020102020204"/>
              <a:ea typeface="华文楷体" panose="02010600040101010101" charset="-122"/>
              <a:cs typeface="华文楷体" panose="02010600040101010101" charset="-122"/>
            </a:endParaRPr>
          </a:p>
          <a:p>
            <a:r>
              <a:rPr lang="zh-CN" altLang="en-US" sz="2800" b="1" dirty="0">
                <a:latin typeface="Franklin Gothic Book" panose="020B0503020102020204"/>
                <a:ea typeface="华文楷体" panose="02010600040101010101" charset="-122"/>
                <a:cs typeface="华文楷体" panose="02010600040101010101" charset="-122"/>
              </a:rPr>
              <a:t> ②</a:t>
            </a:r>
            <a:r>
              <a:rPr lang="zh-CN" altLang="zh-CN" sz="2800" b="1" dirty="0">
                <a:solidFill>
                  <a:srgbClr val="0A50EC"/>
                </a:solidFill>
                <a:latin typeface="Franklin Gothic Book" panose="020B0503020102020204"/>
                <a:ea typeface="华文楷体" panose="02010600040101010101" charset="-122"/>
                <a:cs typeface="华文楷体" panose="02010600040101010101" charset="-122"/>
              </a:rPr>
              <a:t>公有制控股</a:t>
            </a:r>
            <a:r>
              <a:rPr lang="zh-CN" altLang="zh-CN" sz="2800" b="1" dirty="0">
                <a:latin typeface="Franklin Gothic Book" panose="020B0503020102020204"/>
                <a:ea typeface="华文楷体" panose="02010600040101010101" charset="-122"/>
                <a:cs typeface="华文楷体" panose="02010600040101010101" charset="-122"/>
              </a:rPr>
              <a:t>的股份制企业中的职工工资、奖金、津贴</a:t>
            </a:r>
            <a:r>
              <a:rPr lang="zh-CN" altLang="en-US" sz="2800" b="1" dirty="0">
                <a:latin typeface="Franklin Gothic Book" panose="020B0503020102020204"/>
                <a:ea typeface="华文楷体" panose="02010600040101010101" charset="-122"/>
                <a:cs typeface="华文楷体" panose="02010600040101010101" charset="-122"/>
              </a:rPr>
              <a:t>。</a:t>
            </a:r>
          </a:p>
          <a:p>
            <a:r>
              <a:rPr lang="zh-CN" altLang="en-US" sz="2800" b="1" dirty="0">
                <a:latin typeface="Franklin Gothic Book" panose="020B0503020102020204"/>
                <a:ea typeface="华文楷体" panose="02010600040101010101" charset="-122"/>
                <a:cs typeface="华文楷体" panose="02010600040101010101" charset="-122"/>
              </a:rPr>
              <a:t>③</a:t>
            </a:r>
            <a:r>
              <a:rPr lang="zh-CN" altLang="zh-CN" sz="2800" b="1" dirty="0">
                <a:solidFill>
                  <a:srgbClr val="0A50EC"/>
                </a:solidFill>
                <a:latin typeface="Franklin Gothic Book" panose="020B0503020102020204"/>
                <a:ea typeface="华文楷体" panose="02010600040101010101" charset="-122"/>
                <a:cs typeface="华文楷体" panose="02010600040101010101" charset="-122"/>
              </a:rPr>
              <a:t>农村</a:t>
            </a:r>
            <a:r>
              <a:rPr lang="zh-CN" altLang="zh-CN" sz="2800" b="1" dirty="0">
                <a:latin typeface="Franklin Gothic Book" panose="020B0503020102020204"/>
                <a:ea typeface="华文楷体" panose="02010600040101010101" charset="-122"/>
                <a:cs typeface="华文楷体" panose="02010600040101010101" charset="-122"/>
              </a:rPr>
              <a:t>经济中的</a:t>
            </a:r>
            <a:r>
              <a:rPr lang="zh-CN" altLang="zh-CN" sz="2800" b="1" dirty="0">
                <a:solidFill>
                  <a:srgbClr val="0A50EC"/>
                </a:solidFill>
                <a:latin typeface="Franklin Gothic Book" panose="020B0503020102020204"/>
                <a:ea typeface="华文楷体" panose="02010600040101010101" charset="-122"/>
                <a:cs typeface="华文楷体" panose="02010600040101010101" charset="-122"/>
              </a:rPr>
              <a:t>承包集体土地</a:t>
            </a:r>
            <a:r>
              <a:rPr lang="zh-CN" altLang="zh-CN" sz="2800" b="1" dirty="0">
                <a:latin typeface="Franklin Gothic Book" panose="020B0503020102020204"/>
                <a:ea typeface="华文楷体" panose="02010600040101010101" charset="-122"/>
                <a:cs typeface="华文楷体" panose="02010600040101010101" charset="-122"/>
              </a:rPr>
              <a:t>获得的收益。</a:t>
            </a:r>
          </a:p>
        </p:txBody>
      </p:sp>
      <p:sp>
        <p:nvSpPr>
          <p:cNvPr id="56336" name="Text Box 16"/>
          <p:cNvSpPr txBox="1">
            <a:spLocks noChangeArrowheads="1"/>
          </p:cNvSpPr>
          <p:nvPr/>
        </p:nvSpPr>
        <p:spPr bwMode="auto">
          <a:xfrm>
            <a:off x="3034115" y="1322924"/>
            <a:ext cx="3600450" cy="422275"/>
          </a:xfrm>
          <a:prstGeom prst="rect">
            <a:avLst/>
          </a:prstGeom>
          <a:noFill/>
          <a:ln w="12700" algn="ctr">
            <a:noFill/>
            <a:miter lim="800000"/>
          </a:ln>
        </p:spPr>
        <p:txBody>
          <a:bodyPr>
            <a:spAutoFit/>
          </a:bodyPr>
          <a:lstStyle/>
          <a:p>
            <a:pPr defTabSz="1217930">
              <a:lnSpc>
                <a:spcPts val="2600"/>
              </a:lnSpc>
            </a:pPr>
            <a:r>
              <a:rPr lang="zh-CN" altLang="en-US" sz="2400" b="1" dirty="0">
                <a:solidFill>
                  <a:srgbClr val="FF0000"/>
                </a:solidFill>
              </a:rPr>
              <a:t>社会主义</a:t>
            </a:r>
            <a:r>
              <a:rPr lang="zh-CN" altLang="zh-CN" sz="2400" b="1" dirty="0"/>
              <a:t>的分配原则。</a:t>
            </a:r>
            <a:endParaRPr lang="zh-CN" altLang="en-US" sz="2400" dirty="0"/>
          </a:p>
        </p:txBody>
      </p:sp>
      <p:sp>
        <p:nvSpPr>
          <p:cNvPr id="56337" name="矩形 1"/>
          <p:cNvSpPr>
            <a:spLocks noChangeArrowheads="1"/>
          </p:cNvSpPr>
          <p:nvPr/>
        </p:nvSpPr>
        <p:spPr bwMode="auto">
          <a:xfrm>
            <a:off x="4121793" y="2390216"/>
            <a:ext cx="7201631" cy="1092607"/>
          </a:xfrm>
          <a:prstGeom prst="rect">
            <a:avLst/>
          </a:prstGeom>
          <a:noFill/>
          <a:ln w="9525">
            <a:noFill/>
            <a:miter lim="800000"/>
          </a:ln>
        </p:spPr>
        <p:txBody>
          <a:bodyPr wrap="square">
            <a:spAutoFit/>
          </a:bodyPr>
          <a:lstStyle/>
          <a:p>
            <a:pPr>
              <a:lnSpc>
                <a:spcPts val="2600"/>
              </a:lnSpc>
            </a:pPr>
            <a:r>
              <a:rPr lang="zh-CN" altLang="zh-CN" sz="2400" b="1" dirty="0">
                <a:latin typeface="Franklin Gothic Book" panose="020B0503020102020204"/>
                <a:ea typeface="华文楷体" panose="02010600040101010101" charset="-122"/>
                <a:cs typeface="华文楷体" panose="02010600040101010101" charset="-122"/>
              </a:rPr>
              <a:t>有劳动能力的</a:t>
            </a:r>
            <a:r>
              <a:rPr lang="zh-CN" altLang="zh-CN" sz="2400" b="1" dirty="0">
                <a:solidFill>
                  <a:srgbClr val="0A50EC"/>
                </a:solidFill>
                <a:latin typeface="Franklin Gothic Book" panose="020B0503020102020204"/>
                <a:ea typeface="华文楷体" panose="02010600040101010101" charset="-122"/>
                <a:cs typeface="华文楷体" panose="02010600040101010101" charset="-122"/>
              </a:rPr>
              <a:t>社会成员</a:t>
            </a:r>
            <a:r>
              <a:rPr lang="zh-CN" altLang="zh-CN" sz="2400" b="1" dirty="0">
                <a:latin typeface="Franklin Gothic Book" panose="020B0503020102020204"/>
                <a:ea typeface="华文楷体" panose="02010600040101010101" charset="-122"/>
                <a:cs typeface="华文楷体" panose="02010600040101010101" charset="-122"/>
              </a:rPr>
              <a:t>必须参加劳动；在作了必要的扣除后，以劳动者提供的</a:t>
            </a:r>
            <a:r>
              <a:rPr lang="zh-CN" altLang="zh-CN" sz="2400" b="1" dirty="0">
                <a:solidFill>
                  <a:srgbClr val="0A50EC"/>
                </a:solidFill>
                <a:latin typeface="Franklin Gothic Book" panose="020B0503020102020204"/>
                <a:ea typeface="华文楷体" panose="02010600040101010101" charset="-122"/>
                <a:cs typeface="华文楷体" panose="02010600040101010101" charset="-122"/>
              </a:rPr>
              <a:t>劳动</a:t>
            </a:r>
            <a:r>
              <a:rPr lang="en-US" altLang="zh-CN" sz="2400" b="1" dirty="0">
                <a:latin typeface="Franklin Gothic Book" panose="020B0503020102020204"/>
                <a:ea typeface="华文楷体" panose="02010600040101010101" charset="-122"/>
                <a:cs typeface="华文楷体" panose="02010600040101010101" charset="-122"/>
              </a:rPr>
              <a:t>(</a:t>
            </a:r>
            <a:r>
              <a:rPr lang="zh-CN" altLang="zh-CN" sz="2400" b="1" dirty="0">
                <a:latin typeface="Franklin Gothic Book" panose="020B0503020102020204"/>
                <a:ea typeface="华文楷体" panose="02010600040101010101" charset="-122"/>
                <a:cs typeface="华文楷体" panose="02010600040101010101" charset="-122"/>
              </a:rPr>
              <a:t>包括劳动数量和质量</a:t>
            </a:r>
            <a:r>
              <a:rPr lang="en-US" altLang="zh-CN" sz="2400" b="1" dirty="0">
                <a:latin typeface="Franklin Gothic Book" panose="020B0503020102020204"/>
                <a:ea typeface="华文楷体" panose="02010600040101010101" charset="-122"/>
                <a:cs typeface="华文楷体" panose="02010600040101010101" charset="-122"/>
              </a:rPr>
              <a:t>)</a:t>
            </a:r>
            <a:r>
              <a:rPr lang="zh-CN" altLang="zh-CN" sz="2400" b="1" dirty="0">
                <a:latin typeface="Franklin Gothic Book" panose="020B0503020102020204"/>
                <a:ea typeface="华文楷体" panose="02010600040101010101" charset="-122"/>
                <a:cs typeface="华文楷体" panose="02010600040101010101" charset="-122"/>
              </a:rPr>
              <a:t>为尺度对个人进行分配，</a:t>
            </a:r>
            <a:r>
              <a:rPr lang="zh-CN" altLang="zh-CN" sz="2400" b="1" dirty="0">
                <a:solidFill>
                  <a:srgbClr val="0A50EC"/>
                </a:solidFill>
                <a:latin typeface="Franklin Gothic Book" panose="020B0503020102020204"/>
                <a:ea typeface="华文楷体" panose="02010600040101010101" charset="-122"/>
                <a:cs typeface="华文楷体" panose="02010600040101010101" charset="-122"/>
              </a:rPr>
              <a:t>多劳多得，少劳少得。</a:t>
            </a:r>
            <a:endParaRPr lang="zh-CN" altLang="en-US" sz="2400" b="1" dirty="0">
              <a:solidFill>
                <a:srgbClr val="0A50EC"/>
              </a:solidFill>
              <a:latin typeface="Franklin Gothic Book" panose="020B0503020102020204"/>
              <a:ea typeface="华文楷体" panose="02010600040101010101" charset="-122"/>
              <a:cs typeface="华文楷体" panose="02010600040101010101" charset="-122"/>
            </a:endParaRPr>
          </a:p>
        </p:txBody>
      </p:sp>
      <p:sp>
        <p:nvSpPr>
          <p:cNvPr id="12293" name="圆角矩形标注 12292"/>
          <p:cNvSpPr>
            <a:spLocks noChangeArrowheads="1"/>
          </p:cNvSpPr>
          <p:nvPr/>
        </p:nvSpPr>
        <p:spPr bwMode="auto">
          <a:xfrm>
            <a:off x="7006493" y="603485"/>
            <a:ext cx="1619250" cy="549275"/>
          </a:xfrm>
          <a:prstGeom prst="wedgeRoundRectCallout">
            <a:avLst>
              <a:gd name="adj1" fmla="val -41176"/>
              <a:gd name="adj2" fmla="val 86995"/>
              <a:gd name="adj3" fmla="val 16667"/>
            </a:avLst>
          </a:prstGeom>
          <a:solidFill>
            <a:srgbClr val="FF33CC"/>
          </a:solidFill>
          <a:ln w="9525">
            <a:noFill/>
            <a:miter lim="800000"/>
          </a:ln>
          <a:effectLst>
            <a:outerShdw dist="53882" dir="2700000" algn="ctr" rotWithShape="0">
              <a:srgbClr val="C0C0C0">
                <a:alpha val="78000"/>
              </a:srgbClr>
            </a:outerShdw>
          </a:effectLst>
        </p:spPr>
        <p:txBody>
          <a:bodyPr anchor="ctr"/>
          <a:lstStyle/>
          <a:p>
            <a:pPr algn="ctr">
              <a:defRPr/>
            </a:pPr>
            <a:r>
              <a:rPr lang="zh-CN" altLang="en-US" sz="2400" noProof="1">
                <a:effectLst>
                  <a:outerShdw blurRad="38100" dist="38100" dir="2700000">
                    <a:srgbClr val="FFFFFF"/>
                  </a:outerShdw>
                </a:effectLst>
                <a:latin typeface="Arial" panose="020B0604020202020204" pitchFamily="34" charset="0"/>
                <a:ea typeface="楷体_GB2312" pitchFamily="49" charset="-122"/>
                <a:cs typeface="+mn-ea"/>
              </a:rPr>
              <a:t>分配范围</a:t>
            </a:r>
          </a:p>
        </p:txBody>
      </p:sp>
      <p:sp>
        <p:nvSpPr>
          <p:cNvPr id="56339" name="Text Box 19"/>
          <p:cNvSpPr txBox="1">
            <a:spLocks noChangeArrowheads="1"/>
          </p:cNvSpPr>
          <p:nvPr/>
        </p:nvSpPr>
        <p:spPr bwMode="auto">
          <a:xfrm>
            <a:off x="6096000" y="1304053"/>
            <a:ext cx="2736850" cy="457200"/>
          </a:xfrm>
          <a:prstGeom prst="rect">
            <a:avLst/>
          </a:prstGeom>
          <a:noFill/>
          <a:ln w="12700" algn="ctr">
            <a:noFill/>
            <a:miter lim="800000"/>
          </a:ln>
          <a:effectLst/>
        </p:spPr>
        <p:txBody>
          <a:bodyPr>
            <a:spAutoFit/>
          </a:bodyPr>
          <a:lstStyle/>
          <a:p>
            <a:pPr algn="ctr" defTabSz="1217930">
              <a:spcBef>
                <a:spcPct val="50000"/>
              </a:spcBef>
              <a:defRPr/>
            </a:pPr>
            <a:r>
              <a:rPr lang="zh-CN" altLang="en-US" sz="2400" b="1" dirty="0">
                <a:effectLst>
                  <a:outerShdw blurRad="38100" dist="38100" dir="2700000" algn="tl">
                    <a:srgbClr val="C0C0C0"/>
                  </a:outerShdw>
                </a:effectLst>
              </a:rPr>
              <a:t>（在</a:t>
            </a:r>
            <a:r>
              <a:rPr lang="zh-CN" altLang="en-US" sz="2400" b="1" u="sng" dirty="0">
                <a:effectLst>
                  <a:outerShdw blurRad="38100" dist="38100" dir="2700000" algn="tl">
                    <a:srgbClr val="C0C0C0"/>
                  </a:outerShdw>
                </a:effectLst>
              </a:rPr>
              <a:t>公有制</a:t>
            </a:r>
            <a:r>
              <a:rPr lang="zh-CN" altLang="en-US" sz="2400" b="1" dirty="0">
                <a:effectLst>
                  <a:outerShdw blurRad="38100" dist="38100" dir="2700000" algn="tl">
                    <a:srgbClr val="C0C0C0"/>
                  </a:outerShdw>
                </a:effectLst>
              </a:rPr>
              <a:t>经济中）</a:t>
            </a:r>
          </a:p>
        </p:txBody>
      </p:sp>
      <p:sp>
        <p:nvSpPr>
          <p:cNvPr id="12295" name="椭圆形标注 12294"/>
          <p:cNvSpPr>
            <a:spLocks noChangeArrowheads="1"/>
          </p:cNvSpPr>
          <p:nvPr/>
        </p:nvSpPr>
        <p:spPr bwMode="auto">
          <a:xfrm>
            <a:off x="6898543" y="3742735"/>
            <a:ext cx="1727200" cy="576263"/>
          </a:xfrm>
          <a:prstGeom prst="wedgeEllipseCallout">
            <a:avLst>
              <a:gd name="adj1" fmla="val 10940"/>
              <a:gd name="adj2" fmla="val -168458"/>
            </a:avLst>
          </a:prstGeom>
          <a:solidFill>
            <a:schemeClr val="folHlink"/>
          </a:solidFill>
          <a:ln w="9525">
            <a:noFill/>
            <a:miter lim="800000"/>
          </a:ln>
          <a:effectLst>
            <a:outerShdw dist="53882" dir="2700000" algn="ctr" rotWithShape="0">
              <a:srgbClr val="C0C0C0">
                <a:alpha val="78000"/>
              </a:srgbClr>
            </a:outerShdw>
          </a:effectLst>
        </p:spPr>
        <p:txBody>
          <a:bodyPr anchor="ctr"/>
          <a:lstStyle/>
          <a:p>
            <a:pPr algn="ctr">
              <a:buFont typeface="Arial" panose="020B0604020202020204" pitchFamily="34" charset="0"/>
              <a:buNone/>
              <a:defRPr/>
            </a:pPr>
            <a:r>
              <a:rPr lang="zh-CN" altLang="en-US" sz="2400" b="1" dirty="0">
                <a:latin typeface="Arial" panose="020B0604020202020204" pitchFamily="34" charset="0"/>
                <a:ea typeface="楷体_GB2312" pitchFamily="49" charset="-122"/>
              </a:rPr>
              <a:t>尺度</a:t>
            </a:r>
          </a:p>
        </p:txBody>
      </p:sp>
      <p:sp>
        <p:nvSpPr>
          <p:cNvPr id="56341" name="圆角矩形标注 12293"/>
          <p:cNvSpPr>
            <a:spLocks noChangeArrowheads="1"/>
          </p:cNvSpPr>
          <p:nvPr/>
        </p:nvSpPr>
        <p:spPr bwMode="auto">
          <a:xfrm rot="10800000">
            <a:off x="2271133" y="2983003"/>
            <a:ext cx="1535113" cy="600075"/>
          </a:xfrm>
          <a:prstGeom prst="wedgeRoundRectCallout">
            <a:avLst>
              <a:gd name="adj1" fmla="val -83509"/>
              <a:gd name="adj2" fmla="val -46565"/>
              <a:gd name="adj3" fmla="val 16667"/>
            </a:avLst>
          </a:prstGeom>
          <a:solidFill>
            <a:srgbClr val="FF0000"/>
          </a:solidFill>
          <a:ln w="9525">
            <a:noFill/>
            <a:miter lim="800000"/>
          </a:ln>
          <a:effectLst>
            <a:outerShdw dist="53882" dir="2700000" algn="ctr" rotWithShape="0">
              <a:srgbClr val="C0C0C0">
                <a:alpha val="78000"/>
              </a:srgbClr>
            </a:outerShdw>
          </a:effectLst>
        </p:spPr>
        <p:txBody>
          <a:bodyPr rot="10800000" anchor="ctr"/>
          <a:lstStyle/>
          <a:p>
            <a:pPr algn="ctr">
              <a:buFont typeface="Arial" panose="020B0604020202020204" pitchFamily="34" charset="0"/>
              <a:buNone/>
              <a:defRPr/>
            </a:pPr>
            <a:r>
              <a:rPr lang="zh-CN" altLang="en-US" sz="2400" b="1" dirty="0">
                <a:solidFill>
                  <a:schemeClr val="bg1"/>
                </a:solidFill>
                <a:effectLst>
                  <a:outerShdw blurRad="38100" dist="38100" dir="2700000" algn="tl">
                    <a:srgbClr val="000000"/>
                  </a:outerShdw>
                </a:effectLst>
                <a:latin typeface="Arial" panose="020B0604020202020204" pitchFamily="34" charset="0"/>
                <a:ea typeface="楷体_GB2312" pitchFamily="49" charset="-122"/>
              </a:rPr>
              <a:t>分配结果</a:t>
            </a:r>
          </a:p>
        </p:txBody>
      </p:sp>
      <p:sp>
        <p:nvSpPr>
          <p:cNvPr id="56342" name="圆角矩形标注 12292"/>
          <p:cNvSpPr>
            <a:spLocks noChangeArrowheads="1"/>
          </p:cNvSpPr>
          <p:nvPr/>
        </p:nvSpPr>
        <p:spPr bwMode="auto">
          <a:xfrm>
            <a:off x="6716525" y="1741386"/>
            <a:ext cx="1619250" cy="549275"/>
          </a:xfrm>
          <a:prstGeom prst="wedgeRoundRectCallout">
            <a:avLst>
              <a:gd name="adj1" fmla="val -62745"/>
              <a:gd name="adj2" fmla="val 91907"/>
              <a:gd name="adj3" fmla="val 16667"/>
            </a:avLst>
          </a:prstGeom>
          <a:solidFill>
            <a:srgbClr val="0A50EC"/>
          </a:solidFill>
          <a:ln w="9525">
            <a:noFill/>
            <a:miter lim="800000"/>
          </a:ln>
          <a:effectLst>
            <a:outerShdw dist="53882" dir="2700000" algn="ctr" rotWithShape="0">
              <a:srgbClr val="C0C0C0">
                <a:alpha val="78000"/>
              </a:srgbClr>
            </a:outerShdw>
          </a:effectLst>
        </p:spPr>
        <p:txBody>
          <a:bodyPr anchor="ctr"/>
          <a:lstStyle/>
          <a:p>
            <a:pPr algn="ctr">
              <a:buFont typeface="Arial" panose="020B0604020202020204" pitchFamily="34" charset="0"/>
              <a:buNone/>
              <a:defRPr/>
            </a:pPr>
            <a:r>
              <a:rPr lang="zh-CN" altLang="en-US" sz="2400" b="1" dirty="0">
                <a:solidFill>
                  <a:schemeClr val="bg1"/>
                </a:solidFill>
                <a:effectLst>
                  <a:outerShdw blurRad="38100" dist="38100" dir="2700000" algn="tl">
                    <a:srgbClr val="000000"/>
                  </a:outerShdw>
                </a:effectLst>
                <a:latin typeface="Arial" panose="020B0604020202020204" pitchFamily="34" charset="0"/>
                <a:ea typeface="楷体_GB2312" pitchFamily="49" charset="-122"/>
              </a:rPr>
              <a:t>主体</a:t>
            </a:r>
          </a:p>
        </p:txBody>
      </p:sp>
      <p:sp>
        <p:nvSpPr>
          <p:cNvPr id="56343" name="Text Box 23"/>
          <p:cNvSpPr txBox="1">
            <a:spLocks noChangeArrowheads="1"/>
          </p:cNvSpPr>
          <p:nvPr/>
        </p:nvSpPr>
        <p:spPr bwMode="auto">
          <a:xfrm>
            <a:off x="1133070" y="878123"/>
            <a:ext cx="553998" cy="3024187"/>
          </a:xfrm>
          <a:prstGeom prst="rect">
            <a:avLst/>
          </a:prstGeom>
          <a:noFill/>
          <a:ln w="12700" algn="ctr">
            <a:noFill/>
            <a:miter lim="800000"/>
          </a:ln>
        </p:spPr>
        <p:txBody>
          <a:bodyPr vert="eaVert">
            <a:spAutoFit/>
          </a:bodyPr>
          <a:lstStyle/>
          <a:p>
            <a:pPr algn="ctr" defTabSz="1217930">
              <a:spcBef>
                <a:spcPct val="50000"/>
              </a:spcBef>
            </a:pPr>
            <a:r>
              <a:rPr lang="zh-CN" altLang="en-US" sz="2400" dirty="0">
                <a:latin typeface="微软雅黑" panose="020B0503020204020204" charset="-122"/>
                <a:ea typeface="微软雅黑" panose="020B0503020204020204" charset="-122"/>
              </a:rPr>
              <a:t>是什么？</a:t>
            </a:r>
          </a:p>
        </p:txBody>
      </p:sp>
      <p:sp>
        <p:nvSpPr>
          <p:cNvPr id="21515" name="AutoShape 24"/>
          <p:cNvSpPr/>
          <p:nvPr/>
        </p:nvSpPr>
        <p:spPr bwMode="auto">
          <a:xfrm>
            <a:off x="1992314" y="549276"/>
            <a:ext cx="71437" cy="3527425"/>
          </a:xfrm>
          <a:prstGeom prst="leftBracket">
            <a:avLst>
              <a:gd name="adj" fmla="val 411484"/>
            </a:avLst>
          </a:prstGeom>
          <a:noFill/>
          <a:ln w="12700">
            <a:noFill/>
            <a:round/>
          </a:ln>
        </p:spPr>
        <p:txBody>
          <a:bodyPr wrap="none" anchor="ctr"/>
          <a:lstStyle/>
          <a:p>
            <a:pPr algn="ctr"/>
            <a:endParaRPr lang="zh-CN" altLang="en-US"/>
          </a:p>
        </p:txBody>
      </p:sp>
      <p:sp>
        <p:nvSpPr>
          <p:cNvPr id="56345" name="AutoShape 25"/>
          <p:cNvSpPr/>
          <p:nvPr/>
        </p:nvSpPr>
        <p:spPr bwMode="auto">
          <a:xfrm>
            <a:off x="1708214" y="1222368"/>
            <a:ext cx="71437" cy="3097212"/>
          </a:xfrm>
          <a:prstGeom prst="leftBracket">
            <a:avLst>
              <a:gd name="adj" fmla="val 361299"/>
            </a:avLst>
          </a:prstGeom>
          <a:solidFill>
            <a:srgbClr val="FF0000"/>
          </a:solidFill>
          <a:ln w="12700">
            <a:noFill/>
            <a:round/>
          </a:ln>
        </p:spPr>
        <p:txBody>
          <a:bodyPr wrap="none" anchor="ctr"/>
          <a:lstStyle/>
          <a:p>
            <a:pPr algn="ctr"/>
            <a:endParaRPr lang="zh-CN" altLang="en-US"/>
          </a:p>
        </p:txBody>
      </p:sp>
      <p:sp>
        <p:nvSpPr>
          <p:cNvPr id="2" name="文本框 1"/>
          <p:cNvSpPr txBox="1"/>
          <p:nvPr/>
        </p:nvSpPr>
        <p:spPr>
          <a:xfrm>
            <a:off x="996044" y="323388"/>
            <a:ext cx="3775393" cy="523220"/>
          </a:xfrm>
          <a:prstGeom prst="rect">
            <a:avLst/>
          </a:prstGeom>
          <a:noFill/>
        </p:spPr>
        <p:txBody>
          <a:bodyPr wrap="none" rtlCol="0">
            <a:spAutoFit/>
          </a:bodyPr>
          <a:lstStyle/>
          <a:p>
            <a:r>
              <a:rPr lang="zh-CN" altLang="en-US" sz="2800" b="1" dirty="0">
                <a:latin typeface="微软雅黑" panose="020B0503020204020204" charset="-122"/>
                <a:ea typeface="微软雅黑" panose="020B0503020204020204" charset="-122"/>
              </a:rPr>
              <a:t>学习目标二：按劳分配</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6336"/>
                                        </p:tgtEl>
                                        <p:attrNameLst>
                                          <p:attrName>style.visibility</p:attrName>
                                        </p:attrNameLst>
                                      </p:cBhvr>
                                      <p:to>
                                        <p:strVal val="visible"/>
                                      </p:to>
                                    </p:set>
                                    <p:animEffect transition="in" filter="blinds(horizontal)">
                                      <p:cBhvr>
                                        <p:cTn id="7" dur="500"/>
                                        <p:tgtEl>
                                          <p:spTgt spid="5633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6337"/>
                                        </p:tgtEl>
                                        <p:attrNameLst>
                                          <p:attrName>style.visibility</p:attrName>
                                        </p:attrNameLst>
                                      </p:cBhvr>
                                      <p:to>
                                        <p:strVal val="visible"/>
                                      </p:to>
                                    </p:set>
                                    <p:animEffect transition="in" filter="blinds(horizontal)">
                                      <p:cBhvr>
                                        <p:cTn id="12" dur="500"/>
                                        <p:tgtEl>
                                          <p:spTgt spid="5633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293"/>
                                        </p:tgtEl>
                                        <p:attrNameLst>
                                          <p:attrName>style.visibility</p:attrName>
                                        </p:attrNameLst>
                                      </p:cBhvr>
                                      <p:to>
                                        <p:strVal val="visible"/>
                                      </p:to>
                                    </p:set>
                                    <p:animEffect transition="in" filter="blinds(horizontal)">
                                      <p:cBhvr>
                                        <p:cTn id="17" dur="500"/>
                                        <p:tgtEl>
                                          <p:spTgt spid="12293"/>
                                        </p:tgtEl>
                                      </p:cBhvr>
                                    </p:animEffect>
                                  </p:childTnLst>
                                </p:cTn>
                              </p:par>
                            </p:childTnLst>
                          </p:cTn>
                        </p:par>
                        <p:par>
                          <p:cTn id="18" fill="hold">
                            <p:stCondLst>
                              <p:cond delay="500"/>
                            </p:stCondLst>
                            <p:childTnLst>
                              <p:par>
                                <p:cTn id="19" presetID="3" presetClass="entr" presetSubtype="10" fill="hold" grpId="0" nodeType="afterEffect">
                                  <p:stCondLst>
                                    <p:cond delay="0"/>
                                  </p:stCondLst>
                                  <p:childTnLst>
                                    <p:set>
                                      <p:cBhvr>
                                        <p:cTn id="20" dur="1" fill="hold">
                                          <p:stCondLst>
                                            <p:cond delay="0"/>
                                          </p:stCondLst>
                                        </p:cTn>
                                        <p:tgtEl>
                                          <p:spTgt spid="56339"/>
                                        </p:tgtEl>
                                        <p:attrNameLst>
                                          <p:attrName>style.visibility</p:attrName>
                                        </p:attrNameLst>
                                      </p:cBhvr>
                                      <p:to>
                                        <p:strVal val="visible"/>
                                      </p:to>
                                    </p:set>
                                    <p:animEffect transition="in" filter="blinds(horizontal)">
                                      <p:cBhvr>
                                        <p:cTn id="21" dur="500"/>
                                        <p:tgtEl>
                                          <p:spTgt spid="5633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56342"/>
                                        </p:tgtEl>
                                        <p:attrNameLst>
                                          <p:attrName>style.visibility</p:attrName>
                                        </p:attrNameLst>
                                      </p:cBhvr>
                                      <p:to>
                                        <p:strVal val="visible"/>
                                      </p:to>
                                    </p:set>
                                    <p:animEffect transition="in" filter="blinds(horizontal)">
                                      <p:cBhvr>
                                        <p:cTn id="26" dur="500"/>
                                        <p:tgtEl>
                                          <p:spTgt spid="56342"/>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2295"/>
                                        </p:tgtEl>
                                        <p:attrNameLst>
                                          <p:attrName>style.visibility</p:attrName>
                                        </p:attrNameLst>
                                      </p:cBhvr>
                                      <p:to>
                                        <p:strVal val="visible"/>
                                      </p:to>
                                    </p:set>
                                    <p:animEffect transition="in" filter="blinds(horizontal)">
                                      <p:cBhvr>
                                        <p:cTn id="31" dur="500"/>
                                        <p:tgtEl>
                                          <p:spTgt spid="12295"/>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6341"/>
                                        </p:tgtEl>
                                        <p:attrNameLst>
                                          <p:attrName>style.visibility</p:attrName>
                                        </p:attrNameLst>
                                      </p:cBhvr>
                                      <p:to>
                                        <p:strVal val="visible"/>
                                      </p:to>
                                    </p:set>
                                    <p:animEffect transition="in" filter="blinds(horizontal)">
                                      <p:cBhvr>
                                        <p:cTn id="36" dur="500"/>
                                        <p:tgtEl>
                                          <p:spTgt spid="56341"/>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56335"/>
                                        </p:tgtEl>
                                        <p:attrNameLst>
                                          <p:attrName>style.visibility</p:attrName>
                                        </p:attrNameLst>
                                      </p:cBhvr>
                                      <p:to>
                                        <p:strVal val="visible"/>
                                      </p:to>
                                    </p:set>
                                    <p:animEffect transition="in" filter="blinds(horizontal)">
                                      <p:cBhvr>
                                        <p:cTn id="41" dur="500"/>
                                        <p:tgtEl>
                                          <p:spTgt spid="56335"/>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56345"/>
                                        </p:tgtEl>
                                        <p:attrNameLst>
                                          <p:attrName>style.visibility</p:attrName>
                                        </p:attrNameLst>
                                      </p:cBhvr>
                                      <p:to>
                                        <p:strVal val="visible"/>
                                      </p:to>
                                    </p:set>
                                    <p:animEffect transition="in" filter="blinds(horizontal)">
                                      <p:cBhvr>
                                        <p:cTn id="46" dur="500"/>
                                        <p:tgtEl>
                                          <p:spTgt spid="56345"/>
                                        </p:tgtEl>
                                      </p:cBhvr>
                                    </p:animEffect>
                                  </p:childTnLst>
                                </p:cTn>
                              </p:par>
                            </p:childTnLst>
                          </p:cTn>
                        </p:par>
                        <p:par>
                          <p:cTn id="47" fill="hold">
                            <p:stCondLst>
                              <p:cond delay="500"/>
                            </p:stCondLst>
                            <p:childTnLst>
                              <p:par>
                                <p:cTn id="48" presetID="3" presetClass="entr" presetSubtype="10" fill="hold" grpId="0" nodeType="afterEffect">
                                  <p:stCondLst>
                                    <p:cond delay="0"/>
                                  </p:stCondLst>
                                  <p:childTnLst>
                                    <p:set>
                                      <p:cBhvr>
                                        <p:cTn id="49" dur="1" fill="hold">
                                          <p:stCondLst>
                                            <p:cond delay="0"/>
                                          </p:stCondLst>
                                        </p:cTn>
                                        <p:tgtEl>
                                          <p:spTgt spid="56343"/>
                                        </p:tgtEl>
                                        <p:attrNameLst>
                                          <p:attrName>style.visibility</p:attrName>
                                        </p:attrNameLst>
                                      </p:cBhvr>
                                      <p:to>
                                        <p:strVal val="visible"/>
                                      </p:to>
                                    </p:set>
                                    <p:animEffect transition="in" filter="blinds(horizontal)">
                                      <p:cBhvr>
                                        <p:cTn id="50" dur="500"/>
                                        <p:tgtEl>
                                          <p:spTgt spid="56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5" grpId="0"/>
      <p:bldP spid="56336" grpId="0"/>
      <p:bldP spid="56337" grpId="0"/>
      <p:bldP spid="12293" grpId="0" animBg="1"/>
      <p:bldP spid="56339" grpId="0"/>
      <p:bldP spid="12295" grpId="0" bldLvl="0" animBg="1"/>
      <p:bldP spid="56341" grpId="0" animBg="1"/>
      <p:bldP spid="56342" grpId="0" animBg="1"/>
      <p:bldP spid="56343" grpId="0"/>
      <p:bldP spid="563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6"/>
          <p:cNvSpPr>
            <a:spLocks noChangeArrowheads="1"/>
          </p:cNvSpPr>
          <p:nvPr/>
        </p:nvSpPr>
        <p:spPr bwMode="auto">
          <a:xfrm>
            <a:off x="1768475" y="2223294"/>
            <a:ext cx="2232025" cy="664862"/>
          </a:xfrm>
          <a:prstGeom prst="rect">
            <a:avLst/>
          </a:prstGeom>
          <a:noFill/>
          <a:ln w="9525">
            <a:noFill/>
            <a:miter lim="800000"/>
          </a:ln>
        </p:spPr>
        <p:txBody>
          <a:bodyPr>
            <a:spAutoFit/>
          </a:bodyPr>
          <a:lstStyle/>
          <a:p>
            <a:pPr>
              <a:lnSpc>
                <a:spcPct val="150000"/>
              </a:lnSpc>
            </a:pPr>
            <a:r>
              <a:rPr lang="zh-CN" altLang="en-US" sz="2800" b="1" dirty="0">
                <a:solidFill>
                  <a:srgbClr val="000000"/>
                </a:solidFill>
              </a:rPr>
              <a:t>（</a:t>
            </a:r>
            <a:r>
              <a:rPr lang="en-US" altLang="zh-CN" sz="2800" b="1" dirty="0">
                <a:solidFill>
                  <a:srgbClr val="000000"/>
                </a:solidFill>
              </a:rPr>
              <a:t>5</a:t>
            </a:r>
            <a:r>
              <a:rPr lang="zh-CN" altLang="en-US" sz="2800" b="1" dirty="0">
                <a:solidFill>
                  <a:srgbClr val="000000"/>
                </a:solidFill>
              </a:rPr>
              <a:t>）必然性：</a:t>
            </a:r>
            <a:endParaRPr lang="en-US" altLang="zh-CN" sz="2800" b="1" dirty="0">
              <a:solidFill>
                <a:srgbClr val="000000"/>
              </a:solidFill>
            </a:endParaRPr>
          </a:p>
        </p:txBody>
      </p:sp>
      <p:sp>
        <p:nvSpPr>
          <p:cNvPr id="3" name="Text Box 7"/>
          <p:cNvSpPr txBox="1">
            <a:spLocks noChangeArrowheads="1"/>
          </p:cNvSpPr>
          <p:nvPr/>
        </p:nvSpPr>
        <p:spPr bwMode="auto">
          <a:xfrm>
            <a:off x="4317612" y="2120294"/>
            <a:ext cx="531812" cy="1569660"/>
          </a:xfrm>
          <a:prstGeom prst="rect">
            <a:avLst/>
          </a:prstGeom>
          <a:noFill/>
          <a:ln w="9525">
            <a:noFill/>
            <a:miter lim="800000"/>
          </a:ln>
        </p:spPr>
        <p:txBody>
          <a:bodyPr>
            <a:spAutoFit/>
          </a:bodyPr>
          <a:lstStyle/>
          <a:p>
            <a:pPr>
              <a:spcBef>
                <a:spcPct val="50000"/>
              </a:spcBef>
              <a:buFont typeface="Arial" panose="020B0604020202020204" pitchFamily="34" charset="0"/>
              <a:buNone/>
            </a:pPr>
            <a:r>
              <a:rPr lang="zh-CN" altLang="en-US" sz="2400" dirty="0">
                <a:solidFill>
                  <a:srgbClr val="000066"/>
                </a:solidFill>
                <a:latin typeface="微软雅黑" panose="020B0503020204020204" charset="-122"/>
                <a:ea typeface="微软雅黑" panose="020B0503020204020204" charset="-122"/>
              </a:rPr>
              <a:t>按劳分配</a:t>
            </a:r>
          </a:p>
        </p:txBody>
      </p:sp>
      <p:sp>
        <p:nvSpPr>
          <p:cNvPr id="24579" name="Line 2"/>
          <p:cNvSpPr>
            <a:spLocks noChangeShapeType="1"/>
          </p:cNvSpPr>
          <p:nvPr/>
        </p:nvSpPr>
        <p:spPr bwMode="auto">
          <a:xfrm flipV="1">
            <a:off x="4833959" y="2448672"/>
            <a:ext cx="1296988" cy="0"/>
          </a:xfrm>
          <a:prstGeom prst="line">
            <a:avLst/>
          </a:prstGeom>
          <a:noFill/>
          <a:ln w="53975">
            <a:solidFill>
              <a:srgbClr val="000066"/>
            </a:solidFill>
            <a:bevel/>
            <a:headEnd type="stealth" w="med" len="med"/>
          </a:ln>
        </p:spPr>
        <p:txBody>
          <a:bodyPr/>
          <a:lstStyle/>
          <a:p>
            <a:endParaRPr lang="zh-CN" altLang="en-US"/>
          </a:p>
        </p:txBody>
      </p:sp>
      <p:sp>
        <p:nvSpPr>
          <p:cNvPr id="5" name="Text Box 5"/>
          <p:cNvSpPr txBox="1">
            <a:spLocks noChangeArrowheads="1"/>
          </p:cNvSpPr>
          <p:nvPr/>
        </p:nvSpPr>
        <p:spPr bwMode="auto">
          <a:xfrm>
            <a:off x="6440259" y="2068018"/>
            <a:ext cx="3757613" cy="461665"/>
          </a:xfrm>
          <a:prstGeom prst="rect">
            <a:avLst/>
          </a:prstGeom>
          <a:noFill/>
          <a:ln w="63500">
            <a:solidFill>
              <a:srgbClr val="000066"/>
            </a:solidFill>
            <a:bevel/>
          </a:ln>
        </p:spPr>
        <p:txBody>
          <a:bodyPr>
            <a:spAutoFit/>
          </a:bodyPr>
          <a:lstStyle/>
          <a:p>
            <a:pPr algn="ctr">
              <a:spcBef>
                <a:spcPct val="50000"/>
              </a:spcBef>
              <a:buFont typeface="Arial" panose="020B0604020202020204" pitchFamily="34" charset="0"/>
              <a:buNone/>
            </a:pPr>
            <a:r>
              <a:rPr lang="zh-CN" altLang="en-US" sz="2400" dirty="0">
                <a:solidFill>
                  <a:srgbClr val="000099"/>
                </a:solidFill>
                <a:latin typeface="微软雅黑" panose="020B0503020204020204" charset="-122"/>
                <a:ea typeface="微软雅黑" panose="020B0503020204020204" charset="-122"/>
              </a:rPr>
              <a:t>生产资料公有制</a:t>
            </a:r>
          </a:p>
        </p:txBody>
      </p:sp>
      <p:sp>
        <p:nvSpPr>
          <p:cNvPr id="6" name="Text Box 8"/>
          <p:cNvSpPr txBox="1">
            <a:spLocks noChangeArrowheads="1"/>
          </p:cNvSpPr>
          <p:nvPr/>
        </p:nvSpPr>
        <p:spPr bwMode="auto">
          <a:xfrm>
            <a:off x="4643459" y="1880083"/>
            <a:ext cx="1487488" cy="396875"/>
          </a:xfrm>
          <a:prstGeom prst="rect">
            <a:avLst/>
          </a:prstGeom>
          <a:noFill/>
          <a:ln w="9525">
            <a:noFill/>
            <a:miter lim="800000"/>
          </a:ln>
        </p:spPr>
        <p:txBody>
          <a:bodyPr>
            <a:spAutoFit/>
          </a:bodyPr>
          <a:lstStyle/>
          <a:p>
            <a:pPr algn="ctr">
              <a:spcBef>
                <a:spcPct val="50000"/>
              </a:spcBef>
              <a:buFont typeface="Arial" panose="020B0604020202020204" pitchFamily="34" charset="0"/>
              <a:buNone/>
            </a:pPr>
            <a:r>
              <a:rPr lang="zh-CN" altLang="en-US" sz="2000" b="1">
                <a:solidFill>
                  <a:srgbClr val="FF0000"/>
                </a:solidFill>
              </a:rPr>
              <a:t>前提条件</a:t>
            </a:r>
          </a:p>
        </p:txBody>
      </p:sp>
      <p:sp>
        <p:nvSpPr>
          <p:cNvPr id="9" name="Text Box 9"/>
          <p:cNvSpPr txBox="1">
            <a:spLocks noChangeArrowheads="1"/>
          </p:cNvSpPr>
          <p:nvPr/>
        </p:nvSpPr>
        <p:spPr bwMode="auto">
          <a:xfrm>
            <a:off x="4872038" y="2579215"/>
            <a:ext cx="1220788" cy="396875"/>
          </a:xfrm>
          <a:prstGeom prst="rect">
            <a:avLst/>
          </a:prstGeom>
          <a:noFill/>
          <a:ln w="9525">
            <a:noFill/>
            <a:miter lim="800000"/>
          </a:ln>
        </p:spPr>
        <p:txBody>
          <a:bodyPr>
            <a:spAutoFit/>
          </a:bodyPr>
          <a:lstStyle/>
          <a:p>
            <a:pPr algn="ctr">
              <a:spcBef>
                <a:spcPct val="50000"/>
              </a:spcBef>
              <a:buFont typeface="Arial" panose="020B0604020202020204" pitchFamily="34" charset="0"/>
              <a:buNone/>
            </a:pPr>
            <a:r>
              <a:rPr lang="zh-CN" altLang="en-US" sz="2000" b="1" dirty="0">
                <a:solidFill>
                  <a:srgbClr val="FF0000"/>
                </a:solidFill>
              </a:rPr>
              <a:t>物质基础</a:t>
            </a:r>
          </a:p>
        </p:txBody>
      </p:sp>
      <p:sp>
        <p:nvSpPr>
          <p:cNvPr id="24585" name="Text Box 10"/>
          <p:cNvSpPr txBox="1">
            <a:spLocks noChangeArrowheads="1"/>
          </p:cNvSpPr>
          <p:nvPr/>
        </p:nvSpPr>
        <p:spPr bwMode="auto">
          <a:xfrm>
            <a:off x="4763294" y="3127749"/>
            <a:ext cx="1655762" cy="396875"/>
          </a:xfrm>
          <a:prstGeom prst="rect">
            <a:avLst/>
          </a:prstGeom>
          <a:noFill/>
          <a:ln w="9525">
            <a:noFill/>
            <a:miter lim="800000"/>
          </a:ln>
        </p:spPr>
        <p:txBody>
          <a:bodyPr>
            <a:spAutoFit/>
          </a:bodyPr>
          <a:lstStyle/>
          <a:p>
            <a:pPr algn="ctr">
              <a:spcBef>
                <a:spcPct val="50000"/>
              </a:spcBef>
              <a:buFont typeface="Arial" panose="020B0604020202020204" pitchFamily="34" charset="0"/>
              <a:buNone/>
            </a:pPr>
            <a:r>
              <a:rPr lang="zh-CN" altLang="en-US" sz="2000" b="1" dirty="0">
                <a:solidFill>
                  <a:srgbClr val="FF0000"/>
                </a:solidFill>
              </a:rPr>
              <a:t>直接原因</a:t>
            </a:r>
          </a:p>
        </p:txBody>
      </p:sp>
      <p:sp>
        <p:nvSpPr>
          <p:cNvPr id="11" name="Text Box 6"/>
          <p:cNvSpPr txBox="1">
            <a:spLocks noChangeArrowheads="1"/>
          </p:cNvSpPr>
          <p:nvPr/>
        </p:nvSpPr>
        <p:spPr bwMode="auto">
          <a:xfrm>
            <a:off x="6457546" y="2717306"/>
            <a:ext cx="3723038" cy="461665"/>
          </a:xfrm>
          <a:prstGeom prst="rect">
            <a:avLst/>
          </a:prstGeom>
          <a:noFill/>
          <a:ln w="63500">
            <a:solidFill>
              <a:srgbClr val="000066"/>
            </a:solidFill>
            <a:bevel/>
          </a:ln>
        </p:spPr>
        <p:txBody>
          <a:bodyPr wrap="square">
            <a:spAutoFit/>
          </a:bodyPr>
          <a:lstStyle/>
          <a:p>
            <a:pPr algn="ctr">
              <a:spcBef>
                <a:spcPct val="50000"/>
              </a:spcBef>
              <a:buFont typeface="Arial" panose="020B0604020202020204" pitchFamily="34" charset="0"/>
              <a:buNone/>
            </a:pPr>
            <a:r>
              <a:rPr lang="zh-CN" altLang="en-US" sz="2400" dirty="0">
                <a:solidFill>
                  <a:srgbClr val="000099"/>
                </a:solidFill>
                <a:latin typeface="微软雅黑" panose="020B0503020204020204" charset="-122"/>
                <a:ea typeface="微软雅黑" panose="020B0503020204020204" charset="-122"/>
              </a:rPr>
              <a:t>生产力发展水平</a:t>
            </a:r>
          </a:p>
        </p:txBody>
      </p:sp>
      <p:sp>
        <p:nvSpPr>
          <p:cNvPr id="24588" name="矩形 12"/>
          <p:cNvSpPr>
            <a:spLocks noChangeArrowheads="1"/>
          </p:cNvSpPr>
          <p:nvPr/>
        </p:nvSpPr>
        <p:spPr bwMode="auto">
          <a:xfrm>
            <a:off x="2080255" y="3379743"/>
            <a:ext cx="1584325" cy="519113"/>
          </a:xfrm>
          <a:prstGeom prst="rect">
            <a:avLst/>
          </a:prstGeom>
          <a:noFill/>
          <a:ln w="9525">
            <a:noFill/>
            <a:miter lim="800000"/>
          </a:ln>
        </p:spPr>
        <p:txBody>
          <a:bodyPr>
            <a:spAutoFit/>
          </a:bodyPr>
          <a:lstStyle/>
          <a:p>
            <a:r>
              <a:rPr lang="en-US" altLang="zh-CN" sz="2800" b="1" dirty="0">
                <a:latin typeface="Franklin Gothic Book" panose="020B0503020102020204"/>
                <a:ea typeface="华文楷体" panose="02010600040101010101" charset="-122"/>
                <a:cs typeface="华文楷体" panose="02010600040101010101" charset="-122"/>
              </a:rPr>
              <a:t>(6)</a:t>
            </a:r>
            <a:r>
              <a:rPr lang="zh-CN" altLang="en-US" sz="2800" b="1" dirty="0">
                <a:latin typeface="Franklin Gothic Book" panose="020B0503020102020204"/>
                <a:ea typeface="华文楷体" panose="02010600040101010101" charset="-122"/>
                <a:cs typeface="华文楷体" panose="02010600040101010101" charset="-122"/>
              </a:rPr>
              <a:t>意义</a:t>
            </a:r>
            <a:endParaRPr lang="zh-CN" altLang="zh-CN" sz="2800" dirty="0">
              <a:latin typeface="Franklin Gothic Book" panose="020B0503020102020204"/>
              <a:ea typeface="华文楷体" panose="02010600040101010101" charset="-122"/>
              <a:cs typeface="华文楷体" panose="02010600040101010101" charset="-122"/>
            </a:endParaRPr>
          </a:p>
        </p:txBody>
      </p:sp>
      <p:sp>
        <p:nvSpPr>
          <p:cNvPr id="24590" name="矩形 12"/>
          <p:cNvSpPr>
            <a:spLocks noChangeArrowheads="1"/>
          </p:cNvSpPr>
          <p:nvPr/>
        </p:nvSpPr>
        <p:spPr bwMode="auto">
          <a:xfrm>
            <a:off x="955496" y="4203700"/>
            <a:ext cx="10787865" cy="1815882"/>
          </a:xfrm>
          <a:prstGeom prst="rect">
            <a:avLst/>
          </a:prstGeom>
          <a:noFill/>
          <a:ln w="9525">
            <a:noFill/>
            <a:miter lim="800000"/>
          </a:ln>
        </p:spPr>
        <p:txBody>
          <a:bodyPr wrap="square">
            <a:spAutoFit/>
          </a:bodyPr>
          <a:lstStyle/>
          <a:p>
            <a:r>
              <a:rPr lang="zh-CN" altLang="zh-CN" sz="2800" b="1" dirty="0">
                <a:solidFill>
                  <a:srgbClr val="0A50EC"/>
                </a:solidFill>
                <a:latin typeface="Franklin Gothic Book" panose="020B0503020102020204"/>
                <a:ea typeface="华文楷体" panose="02010600040101010101" charset="-122"/>
                <a:cs typeface="华文楷体" panose="02010600040101010101" charset="-122"/>
              </a:rPr>
              <a:t>①提高效率：</a:t>
            </a:r>
            <a:r>
              <a:rPr lang="zh-CN" altLang="zh-CN" sz="2800" b="1" dirty="0">
                <a:latin typeface="Franklin Gothic Book" panose="020B0503020102020204"/>
                <a:ea typeface="华文楷体" panose="02010600040101010101" charset="-122"/>
                <a:cs typeface="华文楷体" panose="02010600040101010101" charset="-122"/>
              </a:rPr>
              <a:t>有助于充分</a:t>
            </a:r>
            <a:r>
              <a:rPr lang="zh-CN" altLang="zh-CN" sz="2800" b="1" dirty="0">
                <a:solidFill>
                  <a:srgbClr val="0A50EC"/>
                </a:solidFill>
                <a:latin typeface="Franklin Gothic Book" panose="020B0503020102020204"/>
                <a:ea typeface="华文楷体" panose="02010600040101010101" charset="-122"/>
                <a:cs typeface="华文楷体" panose="02010600040101010101" charset="-122"/>
              </a:rPr>
              <a:t>调动</a:t>
            </a:r>
            <a:r>
              <a:rPr lang="zh-CN" altLang="zh-CN" sz="2800" b="1" dirty="0">
                <a:latin typeface="Franklin Gothic Book" panose="020B0503020102020204"/>
                <a:ea typeface="华文楷体" panose="02010600040101010101" charset="-122"/>
                <a:cs typeface="华文楷体" panose="02010600040101010101" charset="-122"/>
              </a:rPr>
              <a:t>劳动者的积极性和创造性，激励劳动者努力学习科学技术、提高劳动技能，</a:t>
            </a:r>
            <a:r>
              <a:rPr lang="zh-CN" altLang="zh-CN" sz="2800" b="1" dirty="0">
                <a:solidFill>
                  <a:srgbClr val="0A50EC"/>
                </a:solidFill>
                <a:latin typeface="Franklin Gothic Book" panose="020B0503020102020204"/>
                <a:ea typeface="华文楷体" panose="02010600040101010101" charset="-122"/>
                <a:cs typeface="华文楷体" panose="02010600040101010101" charset="-122"/>
              </a:rPr>
              <a:t>促进</a:t>
            </a:r>
            <a:r>
              <a:rPr lang="zh-CN" altLang="en-US" sz="2800" b="1" dirty="0">
                <a:latin typeface="Franklin Gothic Book" panose="020B0503020102020204"/>
                <a:ea typeface="华文楷体" panose="02010600040101010101" charset="-122"/>
                <a:cs typeface="华文楷体" panose="02010600040101010101" charset="-122"/>
              </a:rPr>
              <a:t>社会生产</a:t>
            </a:r>
            <a:r>
              <a:rPr lang="zh-CN" altLang="zh-CN" sz="2800" b="1" dirty="0">
                <a:latin typeface="Franklin Gothic Book" panose="020B0503020102020204"/>
                <a:ea typeface="华文楷体" panose="02010600040101010101" charset="-122"/>
                <a:cs typeface="华文楷体" panose="02010600040101010101" charset="-122"/>
              </a:rPr>
              <a:t>的发展。</a:t>
            </a:r>
            <a:endParaRPr lang="zh-CN" altLang="zh-CN" sz="2800" dirty="0">
              <a:latin typeface="Franklin Gothic Book" panose="020B0503020102020204"/>
              <a:ea typeface="华文楷体" panose="02010600040101010101" charset="-122"/>
              <a:cs typeface="华文楷体" panose="02010600040101010101" charset="-122"/>
            </a:endParaRPr>
          </a:p>
          <a:p>
            <a:r>
              <a:rPr lang="zh-CN" altLang="zh-CN" sz="2800" b="1" dirty="0">
                <a:solidFill>
                  <a:srgbClr val="0A50EC"/>
                </a:solidFill>
                <a:latin typeface="Franklin Gothic Book" panose="020B0503020102020204"/>
                <a:ea typeface="华文楷体" panose="02010600040101010101" charset="-122"/>
                <a:cs typeface="华文楷体" panose="02010600040101010101" charset="-122"/>
              </a:rPr>
              <a:t>②促进公平：</a:t>
            </a:r>
            <a:r>
              <a:rPr lang="zh-CN" altLang="zh-CN" sz="2800" b="1" dirty="0">
                <a:latin typeface="Franklin Gothic Book" panose="020B0503020102020204"/>
                <a:ea typeface="华文楷体" panose="02010600040101010101" charset="-122"/>
                <a:cs typeface="华文楷体" panose="02010600040101010101" charset="-122"/>
              </a:rPr>
              <a:t>实行按劳分配是对人类以往几千年来不劳而获的剥削制度的根本否定，体现了劳动者共同劳动、</a:t>
            </a:r>
            <a:r>
              <a:rPr lang="zh-CN" altLang="en-US" sz="2800" b="1" dirty="0">
                <a:latin typeface="Franklin Gothic Book" panose="020B0503020102020204"/>
                <a:ea typeface="华文楷体" panose="02010600040101010101" charset="-122"/>
                <a:cs typeface="华文楷体" panose="02010600040101010101" charset="-122"/>
              </a:rPr>
              <a:t>平等分配</a:t>
            </a:r>
            <a:r>
              <a:rPr lang="zh-CN" altLang="zh-CN" sz="2800" b="1" dirty="0">
                <a:latin typeface="Franklin Gothic Book" panose="020B0503020102020204"/>
                <a:ea typeface="华文楷体" panose="02010600040101010101" charset="-122"/>
                <a:cs typeface="华文楷体" panose="02010600040101010101" charset="-122"/>
              </a:rPr>
              <a:t>的</a:t>
            </a:r>
            <a:r>
              <a:rPr lang="zh-CN" altLang="zh-CN" sz="2800" b="1" dirty="0">
                <a:solidFill>
                  <a:srgbClr val="0A50EC"/>
                </a:solidFill>
                <a:latin typeface="Franklin Gothic Book" panose="020B0503020102020204"/>
                <a:ea typeface="华文楷体" panose="02010600040101010101" charset="-122"/>
                <a:cs typeface="华文楷体" panose="02010600040101010101" charset="-122"/>
              </a:rPr>
              <a:t>社会地位</a:t>
            </a:r>
            <a:r>
              <a:rPr lang="zh-CN" altLang="zh-CN" sz="2800" b="1" dirty="0">
                <a:latin typeface="Franklin Gothic Book" panose="020B0503020102020204"/>
                <a:ea typeface="华文楷体" panose="02010600040101010101" charset="-122"/>
                <a:cs typeface="华文楷体" panose="02010600040101010101" charset="-122"/>
              </a:rPr>
              <a:t>。</a:t>
            </a:r>
            <a:endParaRPr lang="zh-CN" altLang="en-US" sz="2800" dirty="0">
              <a:latin typeface="Franklin Gothic Book" panose="020B0503020102020204"/>
              <a:ea typeface="华文楷体" panose="02010600040101010101" charset="-122"/>
              <a:cs typeface="华文楷体" panose="02010600040101010101" charset="-122"/>
            </a:endParaRPr>
          </a:p>
        </p:txBody>
      </p:sp>
      <p:sp>
        <p:nvSpPr>
          <p:cNvPr id="24591" name="Line 2"/>
          <p:cNvSpPr>
            <a:spLocks noChangeShapeType="1"/>
          </p:cNvSpPr>
          <p:nvPr/>
        </p:nvSpPr>
        <p:spPr bwMode="auto">
          <a:xfrm flipV="1">
            <a:off x="4872038" y="2976090"/>
            <a:ext cx="1296988" cy="0"/>
          </a:xfrm>
          <a:prstGeom prst="line">
            <a:avLst/>
          </a:prstGeom>
          <a:noFill/>
          <a:ln w="53975">
            <a:solidFill>
              <a:srgbClr val="000066"/>
            </a:solidFill>
            <a:bevel/>
            <a:headEnd type="stealth" w="med" len="med"/>
          </a:ln>
        </p:spPr>
        <p:txBody>
          <a:bodyPr/>
          <a:lstStyle/>
          <a:p>
            <a:endParaRPr lang="zh-CN" altLang="en-US"/>
          </a:p>
        </p:txBody>
      </p:sp>
      <p:sp>
        <p:nvSpPr>
          <p:cNvPr id="24592" name="Line 2"/>
          <p:cNvSpPr>
            <a:spLocks noChangeShapeType="1"/>
          </p:cNvSpPr>
          <p:nvPr/>
        </p:nvSpPr>
        <p:spPr bwMode="auto">
          <a:xfrm flipV="1">
            <a:off x="4875008" y="3524624"/>
            <a:ext cx="1296988" cy="0"/>
          </a:xfrm>
          <a:prstGeom prst="line">
            <a:avLst/>
          </a:prstGeom>
          <a:noFill/>
          <a:ln w="53975">
            <a:solidFill>
              <a:srgbClr val="000066"/>
            </a:solidFill>
            <a:bevel/>
            <a:headEnd type="stealth" w="med" len="med"/>
          </a:ln>
        </p:spPr>
        <p:txBody>
          <a:bodyPr/>
          <a:lstStyle/>
          <a:p>
            <a:endParaRPr lang="zh-CN" altLang="en-US"/>
          </a:p>
        </p:txBody>
      </p:sp>
      <p:sp>
        <p:nvSpPr>
          <p:cNvPr id="22548" name="矩形 2"/>
          <p:cNvSpPr>
            <a:spLocks noChangeArrowheads="1"/>
          </p:cNvSpPr>
          <p:nvPr/>
        </p:nvSpPr>
        <p:spPr bwMode="auto">
          <a:xfrm>
            <a:off x="1450975" y="1049398"/>
            <a:ext cx="9686212" cy="830997"/>
          </a:xfrm>
          <a:prstGeom prst="rect">
            <a:avLst/>
          </a:prstGeom>
          <a:noFill/>
          <a:ln w="9525">
            <a:noFill/>
            <a:miter lim="800000"/>
          </a:ln>
        </p:spPr>
        <p:txBody>
          <a:bodyPr wrap="square">
            <a:spAutoFit/>
          </a:bodyPr>
          <a:lstStyle/>
          <a:p>
            <a:r>
              <a:rPr lang="zh-CN" altLang="en-US" sz="2400" dirty="0">
                <a:solidFill>
                  <a:srgbClr val="0A50EC"/>
                </a:solidFill>
                <a:latin typeface="微软雅黑" panose="020B0503020204020204" charset="-122"/>
                <a:ea typeface="微软雅黑" panose="020B0503020204020204" charset="-122"/>
              </a:rPr>
              <a:t>在公有制范围内，现阶段</a:t>
            </a:r>
            <a:r>
              <a:rPr lang="zh-CN" altLang="en-US" sz="2400" dirty="0">
                <a:latin typeface="微软雅黑" panose="020B0503020204020204" charset="-122"/>
                <a:ea typeface="微软雅黑" panose="020B0503020204020204" charset="-122"/>
              </a:rPr>
              <a:t>为什么</a:t>
            </a:r>
            <a:r>
              <a:rPr lang="zh-CN" altLang="en-US" sz="2400" dirty="0">
                <a:solidFill>
                  <a:srgbClr val="0A50EC"/>
                </a:solidFill>
                <a:latin typeface="微软雅黑" panose="020B0503020204020204" charset="-122"/>
                <a:ea typeface="微软雅黑" panose="020B0503020204020204" charset="-122"/>
              </a:rPr>
              <a:t>一定要按劳分配，而不能按需分配或平均分配呢？</a:t>
            </a:r>
          </a:p>
        </p:txBody>
      </p:sp>
      <p:sp>
        <p:nvSpPr>
          <p:cNvPr id="24605" name="AutoShape 29"/>
          <p:cNvSpPr/>
          <p:nvPr/>
        </p:nvSpPr>
        <p:spPr bwMode="auto">
          <a:xfrm>
            <a:off x="1935792" y="2448672"/>
            <a:ext cx="71438" cy="1368425"/>
          </a:xfrm>
          <a:prstGeom prst="leftBracket">
            <a:avLst>
              <a:gd name="adj" fmla="val 159629"/>
            </a:avLst>
          </a:prstGeom>
          <a:solidFill>
            <a:srgbClr val="FF0000"/>
          </a:solidFill>
          <a:ln w="12700">
            <a:noFill/>
            <a:round/>
          </a:ln>
        </p:spPr>
        <p:txBody>
          <a:bodyPr wrap="none" anchor="ctr"/>
          <a:lstStyle/>
          <a:p>
            <a:pPr algn="ctr"/>
            <a:endParaRPr lang="zh-CN" altLang="en-US"/>
          </a:p>
        </p:txBody>
      </p:sp>
      <p:sp>
        <p:nvSpPr>
          <p:cNvPr id="24606" name="Text Box 30"/>
          <p:cNvSpPr txBox="1">
            <a:spLocks noChangeArrowheads="1"/>
          </p:cNvSpPr>
          <p:nvPr/>
        </p:nvSpPr>
        <p:spPr bwMode="auto">
          <a:xfrm>
            <a:off x="1276311" y="2042018"/>
            <a:ext cx="677108" cy="2376488"/>
          </a:xfrm>
          <a:prstGeom prst="rect">
            <a:avLst/>
          </a:prstGeom>
          <a:noFill/>
          <a:ln w="12700" algn="ctr">
            <a:noFill/>
            <a:miter lim="800000"/>
          </a:ln>
        </p:spPr>
        <p:txBody>
          <a:bodyPr vert="eaVert" wrap="square">
            <a:spAutoFit/>
          </a:bodyPr>
          <a:lstStyle/>
          <a:p>
            <a:pPr algn="ctr" defTabSz="1217930">
              <a:spcBef>
                <a:spcPct val="50000"/>
              </a:spcBef>
            </a:pPr>
            <a:r>
              <a:rPr lang="zh-CN" altLang="en-US" sz="3200" dirty="0"/>
              <a:t>为什么？</a:t>
            </a:r>
          </a:p>
        </p:txBody>
      </p:sp>
      <p:sp>
        <p:nvSpPr>
          <p:cNvPr id="29" name="Text Box 6"/>
          <p:cNvSpPr txBox="1">
            <a:spLocks noChangeArrowheads="1"/>
          </p:cNvSpPr>
          <p:nvPr/>
        </p:nvSpPr>
        <p:spPr bwMode="auto">
          <a:xfrm>
            <a:off x="6419057" y="3293792"/>
            <a:ext cx="3757613" cy="461665"/>
          </a:xfrm>
          <a:prstGeom prst="rect">
            <a:avLst/>
          </a:prstGeom>
          <a:noFill/>
          <a:ln w="63500">
            <a:solidFill>
              <a:srgbClr val="000066"/>
            </a:solidFill>
            <a:bevel/>
          </a:ln>
        </p:spPr>
        <p:txBody>
          <a:bodyPr wrap="square">
            <a:spAutoFit/>
          </a:bodyPr>
          <a:lstStyle/>
          <a:p>
            <a:pPr algn="ctr">
              <a:spcBef>
                <a:spcPct val="50000"/>
              </a:spcBef>
              <a:buFont typeface="Arial" panose="020B0604020202020204" pitchFamily="34" charset="0"/>
              <a:buNone/>
            </a:pPr>
            <a:r>
              <a:rPr lang="zh-CN" altLang="en-US" sz="2400" dirty="0">
                <a:solidFill>
                  <a:srgbClr val="000099"/>
                </a:solidFill>
                <a:latin typeface="微软雅黑" panose="020B0503020204020204" charset="-122"/>
                <a:ea typeface="微软雅黑" panose="020B0503020204020204" charset="-122"/>
              </a:rPr>
              <a:t>劳动的性质和特点</a:t>
            </a:r>
          </a:p>
        </p:txBody>
      </p:sp>
      <p:sp>
        <p:nvSpPr>
          <p:cNvPr id="4" name="文本框 3"/>
          <p:cNvSpPr txBox="1"/>
          <p:nvPr/>
        </p:nvSpPr>
        <p:spPr>
          <a:xfrm>
            <a:off x="996044" y="323388"/>
            <a:ext cx="3775393" cy="523220"/>
          </a:xfrm>
          <a:prstGeom prst="rect">
            <a:avLst/>
          </a:prstGeom>
          <a:noFill/>
        </p:spPr>
        <p:txBody>
          <a:bodyPr wrap="none" rtlCol="0">
            <a:spAutoFit/>
          </a:bodyPr>
          <a:lstStyle/>
          <a:p>
            <a:r>
              <a:rPr lang="zh-CN" altLang="en-US" sz="2800" b="1" dirty="0">
                <a:latin typeface="微软雅黑" panose="020B0503020204020204" charset="-122"/>
                <a:ea typeface="微软雅黑" panose="020B0503020204020204" charset="-122"/>
              </a:rPr>
              <a:t>学习目标二：按劳分配</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par>
                          <p:cTn id="18" fill="hold">
                            <p:stCondLst>
                              <p:cond delay="500"/>
                            </p:stCondLst>
                            <p:childTnLst>
                              <p:par>
                                <p:cTn id="19" presetID="3" presetClass="entr" presetSubtype="10" fill="hold" grpId="0" nodeType="afterEffect">
                                  <p:stCondLst>
                                    <p:cond delay="0"/>
                                  </p:stCondLst>
                                  <p:childTnLst>
                                    <p:set>
                                      <p:cBhvr>
                                        <p:cTn id="20" dur="1" fill="hold">
                                          <p:stCondLst>
                                            <p:cond delay="0"/>
                                          </p:stCondLst>
                                        </p:cTn>
                                        <p:tgtEl>
                                          <p:spTgt spid="24579"/>
                                        </p:tgtEl>
                                        <p:attrNameLst>
                                          <p:attrName>style.visibility</p:attrName>
                                        </p:attrNameLst>
                                      </p:cBhvr>
                                      <p:to>
                                        <p:strVal val="visible"/>
                                      </p:to>
                                    </p:set>
                                    <p:animEffect transition="in" filter="blinds(horizontal)">
                                      <p:cBhvr>
                                        <p:cTn id="21" dur="500"/>
                                        <p:tgtEl>
                                          <p:spTgt spid="2457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par>
                          <p:cTn id="32" fill="hold">
                            <p:stCondLst>
                              <p:cond delay="500"/>
                            </p:stCondLst>
                            <p:childTnLst>
                              <p:par>
                                <p:cTn id="33" presetID="3" presetClass="entr" presetSubtype="10" fill="hold" grpId="0" nodeType="afterEffect">
                                  <p:stCondLst>
                                    <p:cond delay="0"/>
                                  </p:stCondLst>
                                  <p:childTnLst>
                                    <p:set>
                                      <p:cBhvr>
                                        <p:cTn id="34" dur="1" fill="hold">
                                          <p:stCondLst>
                                            <p:cond delay="0"/>
                                          </p:stCondLst>
                                        </p:cTn>
                                        <p:tgtEl>
                                          <p:spTgt spid="24591"/>
                                        </p:tgtEl>
                                        <p:attrNameLst>
                                          <p:attrName>style.visibility</p:attrName>
                                        </p:attrNameLst>
                                      </p:cBhvr>
                                      <p:to>
                                        <p:strVal val="visible"/>
                                      </p:to>
                                    </p:set>
                                    <p:animEffect transition="in" filter="blinds(horizontal)">
                                      <p:cBhvr>
                                        <p:cTn id="35" dur="500"/>
                                        <p:tgtEl>
                                          <p:spTgt spid="2459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linds(horizontal)">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linds(horizontal)">
                                      <p:cBhvr>
                                        <p:cTn id="45" dur="500"/>
                                        <p:tgtEl>
                                          <p:spTgt spid="9"/>
                                        </p:tgtEl>
                                      </p:cBhvr>
                                    </p:animEffect>
                                  </p:childTnLst>
                                </p:cTn>
                              </p:par>
                            </p:childTnLst>
                          </p:cTn>
                        </p:par>
                        <p:par>
                          <p:cTn id="46" fill="hold">
                            <p:stCondLst>
                              <p:cond delay="500"/>
                            </p:stCondLst>
                            <p:childTnLst>
                              <p:par>
                                <p:cTn id="47" presetID="3" presetClass="entr" presetSubtype="10" fill="hold" grpId="0" nodeType="afterEffect">
                                  <p:stCondLst>
                                    <p:cond delay="0"/>
                                  </p:stCondLst>
                                  <p:childTnLst>
                                    <p:set>
                                      <p:cBhvr>
                                        <p:cTn id="48" dur="1" fill="hold">
                                          <p:stCondLst>
                                            <p:cond delay="0"/>
                                          </p:stCondLst>
                                        </p:cTn>
                                        <p:tgtEl>
                                          <p:spTgt spid="24592"/>
                                        </p:tgtEl>
                                        <p:attrNameLst>
                                          <p:attrName>style.visibility</p:attrName>
                                        </p:attrNameLst>
                                      </p:cBhvr>
                                      <p:to>
                                        <p:strVal val="visible"/>
                                      </p:to>
                                    </p:set>
                                    <p:animEffect transition="in" filter="blinds(horizontal)">
                                      <p:cBhvr>
                                        <p:cTn id="49" dur="500"/>
                                        <p:tgtEl>
                                          <p:spTgt spid="24592"/>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24585"/>
                                        </p:tgtEl>
                                        <p:attrNameLst>
                                          <p:attrName>style.visibility</p:attrName>
                                        </p:attrNameLst>
                                      </p:cBhvr>
                                      <p:to>
                                        <p:strVal val="visible"/>
                                      </p:to>
                                    </p:set>
                                    <p:animEffect transition="in" filter="blinds(horizontal)">
                                      <p:cBhvr>
                                        <p:cTn id="54" dur="500"/>
                                        <p:tgtEl>
                                          <p:spTgt spid="24585"/>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24588"/>
                                        </p:tgtEl>
                                        <p:attrNameLst>
                                          <p:attrName>style.visibility</p:attrName>
                                        </p:attrNameLst>
                                      </p:cBhvr>
                                      <p:to>
                                        <p:strVal val="visible"/>
                                      </p:to>
                                    </p:set>
                                    <p:animEffect transition="in" filter="blinds(horizontal)">
                                      <p:cBhvr>
                                        <p:cTn id="59" dur="500"/>
                                        <p:tgtEl>
                                          <p:spTgt spid="24588"/>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24590"/>
                                        </p:tgtEl>
                                        <p:attrNameLst>
                                          <p:attrName>style.visibility</p:attrName>
                                        </p:attrNameLst>
                                      </p:cBhvr>
                                      <p:to>
                                        <p:strVal val="visible"/>
                                      </p:to>
                                    </p:set>
                                    <p:animEffect transition="in" filter="blinds(horizontal)">
                                      <p:cBhvr>
                                        <p:cTn id="64" dur="500"/>
                                        <p:tgtEl>
                                          <p:spTgt spid="24590"/>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24605"/>
                                        </p:tgtEl>
                                        <p:attrNameLst>
                                          <p:attrName>style.visibility</p:attrName>
                                        </p:attrNameLst>
                                      </p:cBhvr>
                                      <p:to>
                                        <p:strVal val="visible"/>
                                      </p:to>
                                    </p:set>
                                    <p:animEffect transition="in" filter="blinds(horizontal)">
                                      <p:cBhvr>
                                        <p:cTn id="69" dur="500"/>
                                        <p:tgtEl>
                                          <p:spTgt spid="24605"/>
                                        </p:tgtEl>
                                      </p:cBhvr>
                                    </p:animEffect>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grpId="0" nodeType="clickEffect">
                                  <p:stCondLst>
                                    <p:cond delay="0"/>
                                  </p:stCondLst>
                                  <p:childTnLst>
                                    <p:set>
                                      <p:cBhvr>
                                        <p:cTn id="73" dur="1" fill="hold">
                                          <p:stCondLst>
                                            <p:cond delay="0"/>
                                          </p:stCondLst>
                                        </p:cTn>
                                        <p:tgtEl>
                                          <p:spTgt spid="24606"/>
                                        </p:tgtEl>
                                        <p:attrNameLst>
                                          <p:attrName>style.visibility</p:attrName>
                                        </p:attrNameLst>
                                      </p:cBhvr>
                                      <p:to>
                                        <p:strVal val="visible"/>
                                      </p:to>
                                    </p:set>
                                    <p:animEffect transition="in" filter="blinds(horizontal)">
                                      <p:cBhvr>
                                        <p:cTn id="74" dur="500"/>
                                        <p:tgtEl>
                                          <p:spTgt spid="24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4579" grpId="0" animBg="1"/>
      <p:bldP spid="5" grpId="0" animBg="1"/>
      <p:bldP spid="6" grpId="0"/>
      <p:bldP spid="9" grpId="0"/>
      <p:bldP spid="24585" grpId="0"/>
      <p:bldP spid="11" grpId="0" animBg="1"/>
      <p:bldP spid="24588" grpId="0"/>
      <p:bldP spid="24590" grpId="0"/>
      <p:bldP spid="24591" grpId="0" animBg="1"/>
      <p:bldP spid="24592" grpId="0" animBg="1"/>
      <p:bldP spid="24605" grpId="0" animBg="1"/>
      <p:bldP spid="24606" grpId="0"/>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11175" y="684530"/>
            <a:ext cx="1605280" cy="521970"/>
          </a:xfrm>
          <a:prstGeom prst="rect">
            <a:avLst/>
          </a:prstGeom>
          <a:noFill/>
        </p:spPr>
        <p:txBody>
          <a:bodyPr wrap="none" rtlCol="0">
            <a:spAutoFit/>
          </a:bodyPr>
          <a:lstStyle/>
          <a:p>
            <a:r>
              <a:rPr lang="zh-CN" altLang="en-US" sz="2800" b="1" dirty="0">
                <a:latin typeface="微软雅黑" panose="020B0503020204020204" charset="-122"/>
                <a:ea typeface="微软雅黑" panose="020B0503020204020204" charset="-122"/>
              </a:rPr>
              <a:t>小试牛刀</a:t>
            </a:r>
          </a:p>
        </p:txBody>
      </p:sp>
      <p:sp>
        <p:nvSpPr>
          <p:cNvPr id="100" name="文本框 99"/>
          <p:cNvSpPr txBox="1"/>
          <p:nvPr/>
        </p:nvSpPr>
        <p:spPr>
          <a:xfrm>
            <a:off x="934720" y="1462405"/>
            <a:ext cx="9702800" cy="2419380"/>
          </a:xfrm>
          <a:prstGeom prst="rect">
            <a:avLst/>
          </a:prstGeom>
          <a:noFill/>
          <a:ln w="9525">
            <a:noFill/>
          </a:ln>
        </p:spPr>
        <p:txBody>
          <a:bodyPr wrap="square">
            <a:spAutoFit/>
          </a:bodyPr>
          <a:lstStyle/>
          <a:p>
            <a:pPr indent="0" fontAlgn="auto">
              <a:lnSpc>
                <a:spcPts val="3680"/>
              </a:lnSpc>
            </a:pPr>
            <a:r>
              <a:rPr lang="zh-CN" altLang="en-US" sz="2400" dirty="0">
                <a:latin typeface="微软雅黑" panose="020B0503020204020204" charset="-122"/>
                <a:ea typeface="微软雅黑" panose="020B0503020204020204" charset="-122"/>
                <a:cs typeface="微软雅黑" panose="020B0503020204020204" charset="-122"/>
              </a:rPr>
              <a:t>实行按劳分配是由我国现实的经济条件决定的，其直接原因是</a:t>
            </a:r>
            <a:r>
              <a:rPr sz="2400" b="0" dirty="0">
                <a:latin typeface="微软雅黑" panose="020B0503020204020204" charset="-122"/>
                <a:ea typeface="微软雅黑" panose="020B0503020204020204" charset="-122"/>
                <a:cs typeface="微软雅黑" panose="020B0503020204020204" charset="-122"/>
              </a:rPr>
              <a:t> (        )</a:t>
            </a:r>
          </a:p>
          <a:p>
            <a:pPr indent="0" fontAlgn="auto">
              <a:lnSpc>
                <a:spcPts val="3680"/>
              </a:lnSpc>
            </a:pPr>
            <a:r>
              <a:rPr lang="en-US" altLang="zh-CN" sz="2400" b="0" dirty="0">
                <a:latin typeface="微软雅黑" panose="020B0503020204020204" charset="-122"/>
                <a:ea typeface="微软雅黑" panose="020B0503020204020204" charset="-122"/>
                <a:cs typeface="微软雅黑" panose="020B0503020204020204" charset="-122"/>
              </a:rPr>
              <a:t>A</a:t>
            </a:r>
            <a:r>
              <a:rPr lang="en-US" altLang="zh-CN" sz="2400" dirty="0">
                <a:latin typeface="微软雅黑" panose="020B0503020204020204" charset="-122"/>
                <a:ea typeface="微软雅黑" panose="020B0503020204020204" charset="-122"/>
                <a:cs typeface="微软雅黑" panose="020B0503020204020204" charset="-122"/>
              </a:rPr>
              <a:t>.</a:t>
            </a:r>
            <a:r>
              <a:rPr lang="zh-CN" altLang="en-US" sz="2400" dirty="0">
                <a:latin typeface="微软雅黑" panose="020B0503020204020204" charset="-122"/>
                <a:ea typeface="微软雅黑" panose="020B0503020204020204" charset="-122"/>
                <a:cs typeface="微软雅黑" panose="020B0503020204020204" charset="-122"/>
              </a:rPr>
              <a:t> 我国生产发展不平衡</a:t>
            </a:r>
            <a:endParaRPr sz="2400" b="0" dirty="0">
              <a:latin typeface="微软雅黑" panose="020B0503020204020204" charset="-122"/>
              <a:ea typeface="微软雅黑" panose="020B0503020204020204" charset="-122"/>
              <a:cs typeface="微软雅黑" panose="020B0503020204020204" charset="-122"/>
            </a:endParaRPr>
          </a:p>
          <a:p>
            <a:pPr indent="0" fontAlgn="auto">
              <a:lnSpc>
                <a:spcPts val="3680"/>
              </a:lnSpc>
            </a:pPr>
            <a:r>
              <a:rPr lang="en-US" altLang="zh-CN" sz="2400" b="0" dirty="0">
                <a:latin typeface="微软雅黑" panose="020B0503020204020204" charset="-122"/>
                <a:ea typeface="微软雅黑" panose="020B0503020204020204" charset="-122"/>
                <a:cs typeface="微软雅黑" panose="020B0503020204020204" charset="-122"/>
              </a:rPr>
              <a:t>B. </a:t>
            </a:r>
            <a:r>
              <a:rPr lang="zh-CN" altLang="en-US" sz="2400" b="0" dirty="0">
                <a:latin typeface="微软雅黑" panose="020B0503020204020204" charset="-122"/>
                <a:ea typeface="微软雅黑" panose="020B0503020204020204" charset="-122"/>
                <a:cs typeface="微软雅黑" panose="020B0503020204020204" charset="-122"/>
              </a:rPr>
              <a:t>我国的公有制有多种实现形式</a:t>
            </a:r>
            <a:endParaRPr sz="2400" b="0" dirty="0">
              <a:latin typeface="微软雅黑" panose="020B0503020204020204" charset="-122"/>
              <a:ea typeface="微软雅黑" panose="020B0503020204020204" charset="-122"/>
              <a:cs typeface="微软雅黑" panose="020B0503020204020204" charset="-122"/>
            </a:endParaRPr>
          </a:p>
          <a:p>
            <a:pPr indent="0" fontAlgn="auto">
              <a:lnSpc>
                <a:spcPts val="3680"/>
              </a:lnSpc>
            </a:pPr>
            <a:r>
              <a:rPr lang="en-US" altLang="zh-CN" sz="2400" b="0" dirty="0">
                <a:latin typeface="微软雅黑" panose="020B0503020204020204" charset="-122"/>
                <a:ea typeface="微软雅黑" panose="020B0503020204020204" charset="-122"/>
                <a:cs typeface="微软雅黑" panose="020B0503020204020204" charset="-122"/>
              </a:rPr>
              <a:t>C. </a:t>
            </a:r>
            <a:r>
              <a:rPr lang="zh-CN" altLang="en-US" sz="2400" b="0" dirty="0">
                <a:latin typeface="微软雅黑" panose="020B0503020204020204" charset="-122"/>
                <a:ea typeface="微软雅黑" panose="020B0503020204020204" charset="-122"/>
                <a:cs typeface="微软雅黑" panose="020B0503020204020204" charset="-122"/>
              </a:rPr>
              <a:t>社会主义的本质要求</a:t>
            </a:r>
            <a:endParaRPr sz="2400" b="0" dirty="0">
              <a:latin typeface="微软雅黑" panose="020B0503020204020204" charset="-122"/>
              <a:ea typeface="微软雅黑" panose="020B0503020204020204" charset="-122"/>
              <a:cs typeface="微软雅黑" panose="020B0503020204020204" charset="-122"/>
            </a:endParaRPr>
          </a:p>
          <a:p>
            <a:pPr indent="0" fontAlgn="auto">
              <a:lnSpc>
                <a:spcPts val="3680"/>
              </a:lnSpc>
            </a:pPr>
            <a:r>
              <a:rPr lang="en-US" altLang="zh-CN" sz="2400" b="0" dirty="0">
                <a:latin typeface="微软雅黑" panose="020B0503020204020204" charset="-122"/>
                <a:ea typeface="微软雅黑" panose="020B0503020204020204" charset="-122"/>
                <a:cs typeface="微软雅黑" panose="020B0503020204020204" charset="-122"/>
              </a:rPr>
              <a:t>D. </a:t>
            </a:r>
            <a:r>
              <a:rPr lang="zh-CN" altLang="en-US" sz="2400" b="0" dirty="0">
                <a:latin typeface="微软雅黑" panose="020B0503020204020204" charset="-122"/>
                <a:ea typeface="微软雅黑" panose="020B0503020204020204" charset="-122"/>
                <a:cs typeface="微软雅黑" panose="020B0503020204020204" charset="-122"/>
              </a:rPr>
              <a:t>现阶段人们劳动的性质和特点</a:t>
            </a:r>
            <a:endParaRPr lang="en-US" altLang="zh-CN" sz="2400" b="0" dirty="0">
              <a:latin typeface="微软雅黑" panose="020B0503020204020204" charset="-122"/>
              <a:ea typeface="微软雅黑" panose="020B0503020204020204" charset="-122"/>
              <a:cs typeface="微软雅黑" panose="020B0503020204020204" charset="-122"/>
            </a:endParaRPr>
          </a:p>
        </p:txBody>
      </p:sp>
      <p:cxnSp>
        <p:nvCxnSpPr>
          <p:cNvPr id="10" name="直接连接符 9"/>
          <p:cNvCxnSpPr/>
          <p:nvPr/>
        </p:nvCxnSpPr>
        <p:spPr>
          <a:xfrm>
            <a:off x="7705618" y="1951200"/>
            <a:ext cx="11391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2883713" y="2960873"/>
            <a:ext cx="1277321" cy="369330"/>
          </a:xfrm>
          <a:prstGeom prst="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2962324" y="3428999"/>
            <a:ext cx="2421334" cy="369331"/>
          </a:xfrm>
          <a:prstGeom prst="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9490970" y="1462405"/>
            <a:ext cx="612668" cy="584775"/>
          </a:xfrm>
          <a:prstGeom prst="rect">
            <a:avLst/>
          </a:prstGeom>
          <a:noFill/>
        </p:spPr>
        <p:txBody>
          <a:bodyPr wrap="none" rtlCol="0" anchor="t">
            <a:spAutoFit/>
          </a:bodyPr>
          <a:lstStyle/>
          <a:p>
            <a:r>
              <a:rPr lang="en-US" dirty="0">
                <a:latin typeface="宋体" panose="02010600030101010101" pitchFamily="2" charset="-122"/>
                <a:ea typeface="宋体" panose="02010600030101010101" pitchFamily="2" charset="-122"/>
                <a:sym typeface="+mn-ea"/>
              </a:rPr>
              <a:t> </a:t>
            </a:r>
            <a:r>
              <a:rPr lang="en-US" sz="3200" dirty="0">
                <a:solidFill>
                  <a:srgbClr val="FF0000"/>
                </a:solidFill>
                <a:latin typeface="微软雅黑" panose="020B0503020204020204" charset="-122"/>
                <a:ea typeface="微软雅黑" panose="020B0503020204020204" charset="-122"/>
                <a:sym typeface="+mn-ea"/>
              </a:rPr>
              <a:t>D</a:t>
            </a:r>
            <a:endParaRPr lang="en-US" altLang="en-US" sz="3200" dirty="0">
              <a:solidFill>
                <a:srgbClr val="FF0000"/>
              </a:solidFill>
              <a:latin typeface="微软雅黑" panose="020B0503020204020204" charset="-122"/>
              <a:ea typeface="微软雅黑" panose="020B0503020204020204" charset="-122"/>
              <a:sym typeface="+mn-ea"/>
            </a:endParaRPr>
          </a:p>
        </p:txBody>
      </p:sp>
      <p:sp>
        <p:nvSpPr>
          <p:cNvPr id="5" name="文本框 4"/>
          <p:cNvSpPr txBox="1"/>
          <p:nvPr/>
        </p:nvSpPr>
        <p:spPr>
          <a:xfrm>
            <a:off x="1313815" y="4337723"/>
            <a:ext cx="10117353" cy="1200329"/>
          </a:xfrm>
          <a:prstGeom prst="rect">
            <a:avLst/>
          </a:prstGeom>
          <a:noFill/>
        </p:spPr>
        <p:txBody>
          <a:bodyPr wrap="square" rtlCol="0">
            <a:spAutoFit/>
          </a:bodyPr>
          <a:lstStyle/>
          <a:p>
            <a:r>
              <a:rPr lang="zh-CN" altLang="en-US" sz="2400" dirty="0">
                <a:solidFill>
                  <a:srgbClr val="1D41D5"/>
                </a:solidFill>
                <a:latin typeface="微软雅黑" panose="020B0503020204020204" charset="-122"/>
                <a:ea typeface="微软雅黑" panose="020B0503020204020204" charset="-122"/>
              </a:rPr>
              <a:t>解析：</a:t>
            </a:r>
            <a:r>
              <a:rPr lang="en-US" altLang="zh-CN" sz="2400" dirty="0">
                <a:solidFill>
                  <a:srgbClr val="1D41D5"/>
                </a:solidFill>
                <a:latin typeface="微软雅黑" panose="020B0503020204020204" charset="-122"/>
                <a:ea typeface="微软雅黑" panose="020B0503020204020204" charset="-122"/>
              </a:rPr>
              <a:t>A</a:t>
            </a:r>
            <a:r>
              <a:rPr lang="zh-CN" altLang="en-US" sz="2400" dirty="0">
                <a:solidFill>
                  <a:srgbClr val="1D41D5"/>
                </a:solidFill>
                <a:latin typeface="微软雅黑" panose="020B0503020204020204" charset="-122"/>
                <a:ea typeface="微软雅黑" panose="020B0503020204020204" charset="-122"/>
              </a:rPr>
              <a:t>项我国生产发展不平衡是实行按劳分配的物质基础；</a:t>
            </a:r>
            <a:r>
              <a:rPr lang="en-US" altLang="zh-CN" sz="2400" dirty="0">
                <a:solidFill>
                  <a:srgbClr val="1D41D5"/>
                </a:solidFill>
                <a:latin typeface="微软雅黑" panose="020B0503020204020204" charset="-122"/>
                <a:ea typeface="微软雅黑" panose="020B0503020204020204" charset="-122"/>
              </a:rPr>
              <a:t>B</a:t>
            </a:r>
            <a:r>
              <a:rPr lang="zh-CN" altLang="en-US" sz="2400" dirty="0">
                <a:solidFill>
                  <a:srgbClr val="1D41D5"/>
                </a:solidFill>
                <a:latin typeface="微软雅黑" panose="020B0503020204020204" charset="-122"/>
                <a:ea typeface="微软雅黑" panose="020B0503020204020204" charset="-122"/>
              </a:rPr>
              <a:t>项我国的公有制有多种实现形式，不合题意；</a:t>
            </a:r>
            <a:r>
              <a:rPr lang="en-US" altLang="zh-CN" sz="2400" dirty="0">
                <a:solidFill>
                  <a:srgbClr val="1D41D5"/>
                </a:solidFill>
                <a:latin typeface="微软雅黑" panose="020B0503020204020204" charset="-122"/>
                <a:ea typeface="微软雅黑" panose="020B0503020204020204" charset="-122"/>
              </a:rPr>
              <a:t>C</a:t>
            </a:r>
            <a:r>
              <a:rPr lang="zh-CN" altLang="en-US" sz="2400" dirty="0">
                <a:solidFill>
                  <a:srgbClr val="1D41D5"/>
                </a:solidFill>
                <a:latin typeface="微软雅黑" panose="020B0503020204020204" charset="-122"/>
                <a:ea typeface="微软雅黑" panose="020B0503020204020204" charset="-122"/>
              </a:rPr>
              <a:t>项社会主义的本质要求是解放生产力、发展生产力，消灭剥削、消除两极分化；</a:t>
            </a:r>
            <a:r>
              <a:rPr lang="en-US" altLang="zh-CN" sz="2400" dirty="0">
                <a:solidFill>
                  <a:srgbClr val="1D41D5"/>
                </a:solidFill>
                <a:latin typeface="微软雅黑" panose="020B0503020204020204" charset="-122"/>
                <a:ea typeface="微软雅黑" panose="020B0503020204020204" charset="-122"/>
              </a:rPr>
              <a:t>D</a:t>
            </a:r>
            <a:r>
              <a:rPr lang="zh-CN" altLang="en-US" sz="2400" dirty="0">
                <a:solidFill>
                  <a:srgbClr val="1D41D5"/>
                </a:solidFill>
                <a:latin typeface="微软雅黑" panose="020B0503020204020204" charset="-122"/>
                <a:ea typeface="微软雅黑" panose="020B0503020204020204" charset="-122"/>
              </a:rPr>
              <a:t>项符合题意。</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 calcmode="lin" valueType="num">
                                      <p:cBhvr additive="base">
                                        <p:cTn id="2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4" grpId="0" bldLvl="0" animBg="1"/>
      <p:bldP spid="4" grpId="1"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AS_UNIQUEID" val="309"/>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0132c9a2-f1e9-48f5-93b3-8fb100487c8c}"/>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1542</Words>
  <Application>Microsoft Office PowerPoint</Application>
  <PresentationFormat>宽屏</PresentationFormat>
  <Paragraphs>166</Paragraphs>
  <Slides>19</Slides>
  <Notes>1</Notes>
  <HiddenSlides>0</HiddenSlides>
  <MMClips>2</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19</vt:i4>
      </vt:variant>
    </vt:vector>
  </HeadingPairs>
  <TitlesOfParts>
    <vt:vector size="37" baseType="lpstr">
      <vt:lpstr>NEU-BZ-S92</vt:lpstr>
      <vt:lpstr>等线</vt:lpstr>
      <vt:lpstr>方正书宋_GBK</vt:lpstr>
      <vt:lpstr>华文楷体</vt:lpstr>
      <vt:lpstr>楷体</vt:lpstr>
      <vt:lpstr>楷体_GB2312</vt:lpstr>
      <vt:lpstr>隶书</vt:lpstr>
      <vt:lpstr>宋体</vt:lpstr>
      <vt:lpstr>微软雅黑</vt:lpstr>
      <vt:lpstr>Arial</vt:lpstr>
      <vt:lpstr>Calibri</vt:lpstr>
      <vt:lpstr>Calibri Light</vt:lpstr>
      <vt:lpstr>Franklin Gothic Book</vt:lpstr>
      <vt:lpstr>Times New Roman</vt:lpstr>
      <vt:lpstr>Wingdings</vt:lpstr>
      <vt:lpstr>Wingdings 2</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dcterms:created xsi:type="dcterms:W3CDTF">2020-11-11T14:49:59Z</dcterms:created>
  <dcterms:modified xsi:type="dcterms:W3CDTF">2020-11-11T14:50:05Z</dcterms:modified>
</cp:coreProperties>
</file>