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1" r:id="rId8"/>
    <p:sldId id="272" r:id="rId9"/>
    <p:sldId id="273" r:id="rId10"/>
    <p:sldId id="274" r:id="rId11"/>
    <p:sldId id="275" r:id="rId12"/>
    <p:sldId id="264" r:id="rId13"/>
    <p:sldId id="277" r:id="rId14"/>
    <p:sldId id="276" r:id="rId15"/>
    <p:sldId id="278" r:id="rId16"/>
    <p:sldId id="280" r:id="rId17"/>
    <p:sldId id="281" r:id="rId18"/>
    <p:sldId id="282" r:id="rId19"/>
    <p:sldId id="267" r:id="rId20"/>
    <p:sldId id="270" r:id="rId21"/>
  </p:sldIdLst>
  <p:sldSz cx="12192000" cy="68580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2E0ED"/>
    <a:srgbClr val="BE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4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8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8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09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9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9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9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98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14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19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20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2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2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2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26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27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28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2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3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8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9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3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36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3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0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0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0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0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8035-D0EC-44D8-B916-FAF267505C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9A5E-B767-49F6-821E-A50CD59426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3.xml"/><Relationship Id="rId7" Type="http://schemas.openxmlformats.org/officeDocument/2006/relationships/image" Target="../media/image9.jpeg"/><Relationship Id="rId6" Type="http://schemas.openxmlformats.org/officeDocument/2006/relationships/tags" Target="../tags/tag22.xml"/><Relationship Id="rId5" Type="http://schemas.openxmlformats.org/officeDocument/2006/relationships/image" Target="../media/image8.jpeg"/><Relationship Id="rId4" Type="http://schemas.openxmlformats.org/officeDocument/2006/relationships/tags" Target="../tags/tag21.xml"/><Relationship Id="rId3" Type="http://schemas.openxmlformats.org/officeDocument/2006/relationships/image" Target="../media/image7.jpe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9890" y="1151890"/>
            <a:ext cx="88722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第三课</a:t>
            </a:r>
            <a:r>
              <a:rPr lang="en-US" altLang="zh-CN" sz="5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5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把握世界的规律</a:t>
            </a:r>
            <a:endParaRPr lang="zh-CN" altLang="en-US" sz="5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endParaRPr lang="zh-CN" altLang="en-US" sz="5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6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第一框</a:t>
            </a:r>
            <a:r>
              <a:rPr lang="en-US" altLang="zh-CN" sz="6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6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世界是普遍联系的</a:t>
            </a:r>
            <a:endParaRPr lang="zh-CN" altLang="en-US" sz="6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35520" y="3899535"/>
            <a:ext cx="2519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9138" y="981075"/>
            <a:ext cx="10933112" cy="1076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Calibri" panose="020F0502020204030204" charset="0"/>
                <a:ea typeface="黑体" panose="02010609060101010101" charset="-122"/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  <a:latin typeface="Calibri" panose="020F0502020204030204" charset="0"/>
                <a:ea typeface="黑体" panose="02010609060101010101" charset="-122"/>
              </a:rPr>
              <a:t>长期以来，人们乱砍滥伐、开荒毁林、围湖造田等，不仅破坏了生态平衡，而且危及到人类自身的生存。</a:t>
            </a:r>
            <a:endParaRPr lang="zh-CN" altLang="en-US" sz="3200" b="1">
              <a:solidFill>
                <a:srgbClr val="000000"/>
              </a:solidFill>
              <a:latin typeface="Calibri" panose="020F0502020204030204" charset="0"/>
              <a:ea typeface="黑体" panose="02010609060101010101" charset="-122"/>
            </a:endParaRPr>
          </a:p>
        </p:txBody>
      </p:sp>
      <p:pic>
        <p:nvPicPr>
          <p:cNvPr id="2097162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0" y="981075"/>
            <a:ext cx="39100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1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549650" y="981075"/>
            <a:ext cx="50927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3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8472488" y="981075"/>
            <a:ext cx="3673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712" name="WordArt 6"/>
          <p:cNvSpPr>
            <a:spLocks noTextEdit="1"/>
          </p:cNvSpPr>
          <p:nvPr>
            <p:custDataLst>
              <p:tags r:id="rId8"/>
            </p:custDataLst>
          </p:nvPr>
        </p:nvSpPr>
        <p:spPr bwMode="auto">
          <a:xfrm>
            <a:off x="2126933" y="5189855"/>
            <a:ext cx="72009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不能无视事物的固有联系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 bldLvl="0" animBg="1"/>
      <p:bldP spid="10487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1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48480" y="238125"/>
            <a:ext cx="308737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4400" b="1">
                <a:solidFill>
                  <a:schemeClr val="hlink"/>
                </a:solidFill>
                <a:latin typeface="Times New Roman" panose="02020603050405020304" pitchFamily="18" charset="0"/>
                <a:ea typeface="华文行楷" panose="02010800040101010101" charset="-122"/>
                <a:cs typeface="华文行楷" panose="02010800040101010101" charset="-122"/>
              </a:rPr>
              <a:t>中国与太空</a:t>
            </a:r>
            <a:endParaRPr lang="zh-CN" altLang="en-US" sz="4400" b="1">
              <a:solidFill>
                <a:schemeClr val="hlink"/>
              </a:solidFill>
              <a:latin typeface="Times New Roman" panose="02020603050405020304" pitchFamily="18" charset="0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92" name="Group 4"/>
          <p:cNvGrpSpPr/>
          <p:nvPr/>
        </p:nvGrpSpPr>
        <p:grpSpPr>
          <a:xfrm>
            <a:off x="0" y="1006475"/>
            <a:ext cx="3646488" cy="3965575"/>
            <a:chOff x="0" y="572"/>
            <a:chExt cx="1723" cy="2610"/>
          </a:xfrm>
        </p:grpSpPr>
        <p:sp>
          <p:nvSpPr>
            <p:cNvPr id="1048721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31" y="1693"/>
              <a:ext cx="450" cy="1088"/>
            </a:xfrm>
            <a:prstGeom prst="downArrow">
              <a:avLst>
                <a:gd name="adj1" fmla="val 33787"/>
                <a:gd name="adj2" fmla="val 3889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p>
              <a:endParaRPr lang="zh-CN" altLang="zh-CN" sz="2800"/>
            </a:p>
          </p:txBody>
        </p:sp>
        <p:sp>
          <p:nvSpPr>
            <p:cNvPr id="1048722" name="Text Box 7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0" y="2830"/>
              <a:ext cx="1392" cy="35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/>
              <a:r>
                <a:rPr lang="zh-CN" altLang="en-US" sz="2800" b="1">
                  <a:latin typeface="Times New Roman" panose="02020603050405020304" pitchFamily="18" charset="0"/>
                </a:rPr>
                <a:t>想象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048723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89" y="2035"/>
              <a:ext cx="458" cy="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r>
                <a:rPr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没有条件</a:t>
              </a:r>
              <a:endPara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097165" name="Picture 8" descr="u=683880233,1992441&amp;fm=0&amp;gp=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 bwMode="auto">
            <a:xfrm>
              <a:off x="22" y="572"/>
              <a:ext cx="1701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" name="Group 9"/>
          <p:cNvGrpSpPr/>
          <p:nvPr/>
        </p:nvGrpSpPr>
        <p:grpSpPr>
          <a:xfrm>
            <a:off x="3767138" y="1006475"/>
            <a:ext cx="4202112" cy="4294188"/>
            <a:chOff x="1780" y="489"/>
            <a:chExt cx="1985" cy="3002"/>
          </a:xfrm>
        </p:grpSpPr>
        <p:sp>
          <p:nvSpPr>
            <p:cNvPr id="1048724" name="AutoShape 6"/>
            <p:cNvSpPr>
              <a:spLocks noChangeArrowheads="1"/>
            </p:cNvSpPr>
            <p:nvPr/>
          </p:nvSpPr>
          <p:spPr bwMode="auto">
            <a:xfrm>
              <a:off x="2472" y="1752"/>
              <a:ext cx="450" cy="1043"/>
            </a:xfrm>
            <a:prstGeom prst="downArrow">
              <a:avLst>
                <a:gd name="adj1" fmla="val 33787"/>
                <a:gd name="adj2" fmla="val 3813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p>
              <a:endParaRPr lang="zh-CN" altLang="zh-CN" sz="2800"/>
            </a:p>
          </p:txBody>
        </p:sp>
        <p:sp>
          <p:nvSpPr>
            <p:cNvPr id="1048725" name="Text Box 8"/>
            <p:cNvSpPr txBox="1">
              <a:spLocks noChangeArrowheads="1"/>
            </p:cNvSpPr>
            <p:nvPr/>
          </p:nvSpPr>
          <p:spPr bwMode="auto">
            <a:xfrm>
              <a:off x="1780" y="2830"/>
              <a:ext cx="1849" cy="66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</a:ln>
          </p:spPr>
          <p:txBody>
            <a:bodyPr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</a:rPr>
                <a:t> </a:t>
              </a:r>
              <a:r>
                <a:rPr lang="zh-CN" altLang="en-US" sz="2800" b="1">
                  <a:latin typeface="Times New Roman" panose="02020603050405020304" pitchFamily="18" charset="0"/>
                </a:rPr>
                <a:t>建立起联系，但无人到达太空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048726" name="Text Box 10"/>
            <p:cNvSpPr txBox="1">
              <a:spLocks noChangeArrowheads="1"/>
            </p:cNvSpPr>
            <p:nvPr/>
          </p:nvSpPr>
          <p:spPr bwMode="auto">
            <a:xfrm>
              <a:off x="2801" y="1880"/>
              <a:ext cx="794" cy="7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r>
                <a:rPr lang="zh-CN" altLang="en-US" sz="2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有一定条件，但无载人航天技术条件</a:t>
              </a:r>
              <a:endPara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" name="Picture 13" descr="10020G0B-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803" y="489"/>
              <a:ext cx="1962" cy="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" name="Group 14"/>
          <p:cNvGrpSpPr/>
          <p:nvPr/>
        </p:nvGrpSpPr>
        <p:grpSpPr>
          <a:xfrm>
            <a:off x="8185150" y="1006475"/>
            <a:ext cx="3960813" cy="4283075"/>
            <a:chOff x="3867" y="284"/>
            <a:chExt cx="1871" cy="3231"/>
          </a:xfrm>
        </p:grpSpPr>
        <p:sp>
          <p:nvSpPr>
            <p:cNvPr id="1048727" name="AutoShape 14"/>
            <p:cNvSpPr>
              <a:spLocks noChangeArrowheads="1"/>
            </p:cNvSpPr>
            <p:nvPr/>
          </p:nvSpPr>
          <p:spPr bwMode="auto">
            <a:xfrm>
              <a:off x="4513" y="1794"/>
              <a:ext cx="442" cy="978"/>
            </a:xfrm>
            <a:prstGeom prst="downArrow">
              <a:avLst>
                <a:gd name="adj1" fmla="val 33787"/>
                <a:gd name="adj2" fmla="val 2624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p>
              <a:endParaRPr lang="zh-CN" altLang="zh-CN" sz="2800"/>
            </a:p>
          </p:txBody>
        </p:sp>
        <p:sp>
          <p:nvSpPr>
            <p:cNvPr id="1048728" name="Text Box 15"/>
            <p:cNvSpPr txBox="1">
              <a:spLocks noChangeArrowheads="1"/>
            </p:cNvSpPr>
            <p:nvPr/>
          </p:nvSpPr>
          <p:spPr bwMode="auto">
            <a:xfrm>
              <a:off x="4889" y="1840"/>
              <a:ext cx="781" cy="7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宋体" panose="02010600030101010101" pitchFamily="2" charset="-122"/>
                </a:rPr>
                <a:t>经济基础雄厚，载人航天技术过硬</a:t>
              </a:r>
              <a:endParaRPr lang="zh-CN" altLang="en-US"/>
            </a:p>
          </p:txBody>
        </p:sp>
        <p:sp>
          <p:nvSpPr>
            <p:cNvPr id="1048729" name="Text Box 16"/>
            <p:cNvSpPr txBox="1">
              <a:spLocks noChangeArrowheads="1"/>
            </p:cNvSpPr>
            <p:nvPr/>
          </p:nvSpPr>
          <p:spPr bwMode="auto">
            <a:xfrm>
              <a:off x="3878" y="2795"/>
              <a:ext cx="1860" cy="72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</a:rPr>
                <a:t>在原有基础上建立新的具体的联系</a:t>
              </a:r>
              <a:endParaRPr lang="zh-CN" altLang="en-US" sz="2800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pic>
          <p:nvPicPr>
            <p:cNvPr id="2097167" name="Picture 18" descr="01300000044935121164373654912_s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867" y="284"/>
              <a:ext cx="1859" cy="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8720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7080" y="5445125"/>
            <a:ext cx="10690860" cy="1383665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</a:ln>
          <a:effectLst/>
        </p:spPr>
        <p:txBody>
          <a:bodyPr wrap="square">
            <a:spAutoFit/>
          </a:bodyPr>
          <a:p>
            <a:pPr fontAlgn="auto">
              <a:spcBef>
                <a:spcPct val="50000"/>
              </a:spcBef>
            </a:pPr>
            <a:r>
              <a:rPr kumimoji="1" lang="en-US" altLang="zh-CN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+mn-ea"/>
              </a:rPr>
              <a:t>  </a:t>
            </a:r>
            <a:r>
              <a:rPr kumimoji="1" lang="zh-CN" alt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联系是客观的，并不意味着人对事物的联系无能为力，</a:t>
            </a:r>
            <a:r>
              <a:rPr kumimoji="1" lang="zh-CN" altLang="en-US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人可以根据事物固有的联系，改变事物的状态，调整原有的联系，建立新的具体联系。</a:t>
            </a:r>
            <a:endParaRPr kumimoji="1" lang="zh-CN" altLang="en-US" sz="2800" b="1" noProof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EC5CC"/>
          </a:solidFill>
        </p:spPr>
      </p:pic>
      <p:sp>
        <p:nvSpPr>
          <p:cNvPr id="1048659" name="文本框 12"/>
          <p:cNvSpPr txBox="1"/>
          <p:nvPr/>
        </p:nvSpPr>
        <p:spPr>
          <a:xfrm>
            <a:off x="529590" y="0"/>
            <a:ext cx="10883265" cy="67392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50000"/>
              </a:lnSpc>
            </a:pPr>
            <a:r>
              <a:rPr lang="zh-CN" altLang="en-US" sz="3600" b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【原理二】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联系的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客观性原理及方法论</a:t>
            </a:r>
            <a:endParaRPr lang="en-US" altLang="zh-CN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原理：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联系具有客观性，联系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是事物本身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所固有的，不以人的意志为转移。</a:t>
            </a:r>
            <a:endParaRPr lang="zh-CN" altLang="en-US" sz="36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方法论：</a:t>
            </a:r>
            <a:endParaRPr lang="zh-CN" altLang="en-US" sz="3600" b="1" dirty="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①联系的客观性要求我们要从事物固有的联系来把握事物，切忌主观随意性；</a:t>
            </a:r>
            <a:endParaRPr lang="zh-CN" altLang="en-US" sz="36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②发挥主观能动性，创造条件，改变事物的状态，建立新的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具体的联系。</a:t>
            </a:r>
            <a:endParaRPr lang="zh-CN" altLang="en-US" sz="36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-7620"/>
            <a:ext cx="12192000" cy="6858000"/>
          </a:xfrm>
          <a:prstGeom prst="rect">
            <a:avLst/>
          </a:prstGeom>
          <a:solidFill>
            <a:srgbClr val="BEC5CC"/>
          </a:solidFill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59410" y="241300"/>
            <a:ext cx="9272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一、联系的普遍性、客观性与多样性</a:t>
            </a:r>
            <a:endParaRPr lang="zh-CN" altLang="en-US" sz="40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33" name="文本框 8"/>
          <p:cNvSpPr txBox="1"/>
          <p:nvPr/>
        </p:nvSpPr>
        <p:spPr>
          <a:xfrm>
            <a:off x="922166" y="1232353"/>
            <a:ext cx="3787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3</a:t>
            </a:r>
            <a:r>
              <a:rPr lang="zh-CN" altLang="en-US" sz="3200" b="1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、联系具有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多样性</a:t>
            </a:r>
            <a:r>
              <a:rPr lang="zh-CN" altLang="en-US" sz="3200" b="1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。</a:t>
            </a:r>
            <a:endParaRPr lang="zh-CN" altLang="en-US" sz="3200" b="1">
              <a:latin typeface="Arial" panose="020B0604020202020204" pitchFamily="34" charset="0"/>
              <a:ea typeface="微软雅黑" panose="020B0503020204020204" pitchFamily="34" charset="-122"/>
              <a:sym typeface="黑体" panose="02010609060101010101" charset="-122"/>
            </a:endParaRPr>
          </a:p>
        </p:txBody>
      </p:sp>
      <p:sp>
        <p:nvSpPr>
          <p:cNvPr id="1048721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2020" y="1867853"/>
            <a:ext cx="12117388" cy="7372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）原因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世界上的事物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千差万别，事物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的联系也是多种多样的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72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5838" y="3428683"/>
            <a:ext cx="2871787" cy="1209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）表现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：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（形式）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723" name="AutoShape 5"/>
          <p:cNvSpPr/>
          <p:nvPr>
            <p:custDataLst>
              <p:tags r:id="rId5"/>
            </p:custDataLst>
          </p:nvPr>
        </p:nvSpPr>
        <p:spPr bwMode="auto">
          <a:xfrm rot="10800000" flipH="1" flipV="1">
            <a:off x="3085148" y="2735580"/>
            <a:ext cx="304800" cy="2193925"/>
          </a:xfrm>
          <a:prstGeom prst="leftBrace">
            <a:avLst>
              <a:gd name="adj1" fmla="val 64181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724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7610" y="2551218"/>
            <a:ext cx="4850553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直接联系和间接联系；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内部联系和外部联系；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本质联系和非本质联系；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必然联系和偶然联系</a:t>
            </a:r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......</a:t>
            </a:r>
            <a:endParaRPr lang="en-US" altLang="zh-CN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/>
      <p:bldP spid="1048633" grpId="1"/>
      <p:bldP spid="1048721" grpId="0"/>
      <p:bldP spid="1048722" grpId="0"/>
      <p:bldP spid="1048723" grpId="0" bldLvl="0" animBg="1"/>
      <p:bldP spid="10487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75" name="Text Box 5"/>
          <p:cNvSpPr txBox="1"/>
          <p:nvPr>
            <p:custDataLst>
              <p:tags r:id="rId2"/>
            </p:custDataLst>
          </p:nvPr>
        </p:nvSpPr>
        <p:spPr>
          <a:xfrm>
            <a:off x="584835" y="1282065"/>
            <a:ext cx="5247005" cy="3634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鱼儿离不开水</a:t>
            </a:r>
            <a:endParaRPr lang="zh-CN" altLang="en-US" sz="3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城门失火，殃及池鱼</a:t>
            </a:r>
            <a:endParaRPr lang="zh-CN" altLang="en-US" sz="3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种瓜得瓜，种豆得豆</a:t>
            </a:r>
            <a:endParaRPr lang="zh-CN" altLang="en-US" sz="3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无风不起浪</a:t>
            </a:r>
            <a:endParaRPr lang="zh-CN" altLang="en-US" sz="3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牵一发而动全身</a:t>
            </a:r>
            <a:endParaRPr lang="zh-CN" altLang="en-US" sz="3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76" name="Text Box 14"/>
          <p:cNvSpPr txBox="1"/>
          <p:nvPr>
            <p:custDataLst>
              <p:tags r:id="rId3"/>
            </p:custDataLst>
          </p:nvPr>
        </p:nvSpPr>
        <p:spPr>
          <a:xfrm>
            <a:off x="8136255" y="1659890"/>
            <a:ext cx="4244340" cy="3634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必然联系</a:t>
            </a:r>
            <a:endParaRPr lang="zh-CN" altLang="en-US" sz="32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直接联系</a:t>
            </a:r>
            <a:endParaRPr lang="zh-CN" altLang="en-US" sz="32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间接联系</a:t>
            </a:r>
            <a:endParaRPr lang="zh-CN" altLang="en-US" sz="32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整体与部分的联系</a:t>
            </a:r>
            <a:endParaRPr lang="zh-CN" altLang="en-US" sz="32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因果联系</a:t>
            </a:r>
            <a:endParaRPr lang="zh-CN" altLang="en-US" sz="32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48678" name="Line 18"/>
          <p:cNvSpPr/>
          <p:nvPr>
            <p:custDataLst>
              <p:tags r:id="rId4"/>
            </p:custDataLst>
          </p:nvPr>
        </p:nvSpPr>
        <p:spPr>
          <a:xfrm>
            <a:off x="3534410" y="1603375"/>
            <a:ext cx="4746625" cy="9988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1048679" name="Line 21"/>
          <p:cNvSpPr/>
          <p:nvPr>
            <p:custDataLst>
              <p:tags r:id="rId5"/>
            </p:custDataLst>
          </p:nvPr>
        </p:nvSpPr>
        <p:spPr>
          <a:xfrm>
            <a:off x="4536440" y="2225040"/>
            <a:ext cx="3745230" cy="8909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1048677" name="Line 16"/>
          <p:cNvSpPr/>
          <p:nvPr>
            <p:custDataLst>
              <p:tags r:id="rId6"/>
            </p:custDataLst>
          </p:nvPr>
        </p:nvSpPr>
        <p:spPr>
          <a:xfrm flipV="1">
            <a:off x="4384675" y="2035175"/>
            <a:ext cx="3808095" cy="8337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1048680" name="Line 21"/>
          <p:cNvSpPr/>
          <p:nvPr>
            <p:custDataLst>
              <p:tags r:id="rId7"/>
            </p:custDataLst>
          </p:nvPr>
        </p:nvSpPr>
        <p:spPr>
          <a:xfrm>
            <a:off x="2885440" y="3354070"/>
            <a:ext cx="5307330" cy="9702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1048681" name="Line 16"/>
          <p:cNvSpPr/>
          <p:nvPr>
            <p:custDataLst>
              <p:tags r:id="rId8"/>
            </p:custDataLst>
          </p:nvPr>
        </p:nvSpPr>
        <p:spPr>
          <a:xfrm flipV="1">
            <a:off x="3631565" y="3737610"/>
            <a:ext cx="4560570" cy="3251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" name="文本框 1"/>
          <p:cNvSpPr txBox="1"/>
          <p:nvPr/>
        </p:nvSpPr>
        <p:spPr>
          <a:xfrm>
            <a:off x="1609725" y="576580"/>
            <a:ext cx="6136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</a:rPr>
              <a:t>判断下列联系属于哪种联系？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/>
      <p:bldP spid="10486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EC5CC"/>
          </a:solidFill>
        </p:spPr>
      </p:pic>
      <p:sp>
        <p:nvSpPr>
          <p:cNvPr id="1048659" name="文本框 12"/>
          <p:cNvSpPr txBox="1"/>
          <p:nvPr/>
        </p:nvSpPr>
        <p:spPr>
          <a:xfrm>
            <a:off x="1130300" y="760730"/>
            <a:ext cx="9690735" cy="50774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50000"/>
              </a:lnSpc>
            </a:pPr>
            <a:r>
              <a:rPr lang="zh-CN" altLang="en-US" sz="3600" b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【原理</a:t>
            </a:r>
            <a:r>
              <a:rPr lang="zh-CN" altLang="en-US" sz="3600" b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三】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联系的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多样性原理及方法论</a:t>
            </a:r>
            <a:endParaRPr lang="en-US" altLang="zh-CN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原理：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联系具有多样性，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事物的联系是多种多样的</a:t>
            </a:r>
            <a:endParaRPr lang="zh-CN" altLang="en-US" sz="36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方法论：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要善于分析和把握事物存在和发展的各种条件，一切以时间、地点、条件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为转移。</a:t>
            </a:r>
            <a:endParaRPr lang="zh-CN" altLang="en-US" sz="36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59" name="文本框 12"/>
          <p:cNvSpPr txBox="1"/>
          <p:nvPr>
            <p:custDataLst>
              <p:tags r:id="rId2"/>
            </p:custDataLst>
          </p:nvPr>
        </p:nvSpPr>
        <p:spPr>
          <a:xfrm>
            <a:off x="1130300" y="760730"/>
            <a:ext cx="9690735" cy="8959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50000"/>
              </a:lnSpc>
            </a:pPr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【易混点】</a:t>
            </a:r>
            <a:endParaRPr lang="zh-CN" altLang="en-US" sz="40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8723" name="AutoShape 5"/>
          <p:cNvSpPr/>
          <p:nvPr>
            <p:custDataLst>
              <p:tags r:id="rId3"/>
            </p:custDataLst>
          </p:nvPr>
        </p:nvSpPr>
        <p:spPr bwMode="auto">
          <a:xfrm rot="10800000" flipH="1" flipV="1">
            <a:off x="1434783" y="2141855"/>
            <a:ext cx="304800" cy="2193925"/>
          </a:xfrm>
          <a:prstGeom prst="leftBrace">
            <a:avLst>
              <a:gd name="adj1" fmla="val 64181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3875" y="1882140"/>
            <a:ext cx="99237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</a:rPr>
              <a:t>联系的</a:t>
            </a:r>
            <a:r>
              <a:rPr lang="zh-CN" altLang="en-US" sz="36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普遍性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</a:rPr>
              <a:t> →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</a:rPr>
              <a:t>强调</a:t>
            </a:r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不存在孤立的事物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</a:rPr>
              <a:t>联系的</a:t>
            </a:r>
            <a:r>
              <a:rPr lang="zh-CN" altLang="en-US" sz="36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客观性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→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强调联系</a:t>
            </a:r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不以人的意志为转移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</a:rPr>
              <a:t>联系的</a:t>
            </a:r>
            <a:r>
              <a:rPr lang="zh-CN" altLang="en-US" sz="36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多样性</a:t>
            </a:r>
            <a:r>
              <a:rPr lang="en-US" altLang="zh-CN" sz="36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→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强调联系具有</a:t>
            </a:r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不同形式</a:t>
            </a:r>
            <a:endParaRPr lang="zh-CN" altLang="en-US" sz="36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59" name="文本框 12"/>
          <p:cNvSpPr txBox="1"/>
          <p:nvPr>
            <p:custDataLst>
              <p:tags r:id="rId2"/>
            </p:custDataLst>
          </p:nvPr>
        </p:nvSpPr>
        <p:spPr>
          <a:xfrm>
            <a:off x="978535" y="344805"/>
            <a:ext cx="10875645" cy="8959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50000"/>
              </a:lnSpc>
            </a:pPr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【易</a:t>
            </a:r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错点】</a:t>
            </a:r>
            <a:endParaRPr lang="zh-CN" altLang="en-US" sz="40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、联系具有普遍性，并不意味着任何两件事物（或任何事物之间）都有联系，因为每一具体联系的建立是</a:t>
            </a:r>
            <a:r>
              <a:rPr lang="zh-CN" altLang="en-US" sz="3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有条件的</a:t>
            </a:r>
            <a:r>
              <a:rPr lang="zh-CN" altLang="en-US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3400" b="1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、自在事物、人为事物的联系都是</a:t>
            </a:r>
            <a:r>
              <a:rPr lang="zh-CN" altLang="en-US" sz="3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客观</a:t>
            </a:r>
            <a:r>
              <a:rPr lang="zh-CN" altLang="en-US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的。</a:t>
            </a:r>
            <a:endParaRPr lang="zh-CN" altLang="en-US" sz="3400" b="1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、不能说</a:t>
            </a:r>
            <a:r>
              <a:rPr lang="en-US" altLang="zh-CN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3400" b="1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创造、改造、消灭</a:t>
            </a:r>
            <a:r>
              <a:rPr lang="en-US" altLang="zh-CN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联系，只能说</a:t>
            </a:r>
            <a:r>
              <a:rPr lang="en-US" altLang="zh-CN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3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建立</a:t>
            </a:r>
            <a:r>
              <a:rPr lang="en-US" altLang="zh-CN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3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联系</a:t>
            </a:r>
            <a:endParaRPr lang="zh-CN" altLang="en-US" sz="3400" b="1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07970" y="1201420"/>
            <a:ext cx="65760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课后作业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</a:t>
            </a:r>
            <a:endParaRPr lang="en-US" altLang="zh-CN" sz="3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、复习、消化本节课内容；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、预习下一框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用联系的观点看问题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3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757363" y="115412"/>
            <a:ext cx="8677275" cy="4033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38325" y="4213225"/>
            <a:ext cx="6040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华文中宋" panose="02010600040101010101" charset="-122"/>
                <a:ea typeface="华文中宋" panose="02010600040101010101" charset="-122"/>
              </a:rPr>
              <a:t>完成这副十字绣需要什么？</a:t>
            </a:r>
            <a:endParaRPr lang="zh-CN" altLang="en-US" sz="40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5485" y="5005705"/>
            <a:ext cx="5777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</a:rPr>
              <a:t>绣娘、绣花针、线、布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</a:rPr>
              <a:t>……</a:t>
            </a:r>
            <a:endParaRPr lang="en-US" altLang="zh-CN" sz="32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4805" y="5686425"/>
            <a:ext cx="9368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说明：十字绣的制作之间有着千丝万缕的联系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21775" y="4533900"/>
            <a:ext cx="20478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联系？</a:t>
            </a:r>
            <a:endParaRPr lang="zh-CN" altLang="en-US" sz="6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9410" y="241300"/>
            <a:ext cx="9272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一、联系的普遍性、客观性与多样性</a:t>
            </a:r>
            <a:endParaRPr lang="zh-CN" altLang="en-US" sz="40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0540" y="1052830"/>
            <a:ext cx="4500880" cy="864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一）联系的含义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1353820" y="1917065"/>
            <a:ext cx="933894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指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事物之间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以及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事物内部诸要素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之间</a:t>
            </a:r>
            <a:r>
              <a:rPr lang="zh-CN" altLang="en-US" sz="36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相互依赖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sz="36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相互影响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sz="36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相互制约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和</a:t>
            </a:r>
            <a:r>
              <a:rPr lang="zh-CN" altLang="en-US" sz="36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相互作用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/>
          </a:p>
        </p:txBody>
      </p:sp>
      <p:grpSp>
        <p:nvGrpSpPr>
          <p:cNvPr id="5" name="组合 11"/>
          <p:cNvGrpSpPr/>
          <p:nvPr/>
        </p:nvGrpSpPr>
        <p:grpSpPr bwMode="auto">
          <a:xfrm>
            <a:off x="1344930" y="3424555"/>
            <a:ext cx="7789545" cy="2078400"/>
            <a:chOff x="361" y="5333"/>
            <a:chExt cx="8468" cy="2056"/>
          </a:xfrm>
        </p:grpSpPr>
        <p:grpSp>
          <p:nvGrpSpPr>
            <p:cNvPr id="6" name="Group 8"/>
            <p:cNvGrpSpPr/>
            <p:nvPr/>
          </p:nvGrpSpPr>
          <p:grpSpPr bwMode="auto">
            <a:xfrm>
              <a:off x="1747" y="5519"/>
              <a:ext cx="1081" cy="1616"/>
              <a:chOff x="-33" y="157"/>
              <a:chExt cx="592" cy="1344"/>
            </a:xfrm>
          </p:grpSpPr>
          <p:sp>
            <p:nvSpPr>
              <p:cNvPr id="7" name="AutoShape 9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-33" y="733"/>
                <a:ext cx="240" cy="192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noFill/>
              <a:ln w="38100">
                <a:solidFill>
                  <a:srgbClr val="800000"/>
                </a:solidFill>
                <a:miter lim="800000"/>
              </a:ln>
            </p:spPr>
            <p:txBody>
              <a:bodyPr wrap="none" lIns="122766" tIns="61384" rIns="122766" bIns="61384" anchor="ctr"/>
              <a:p>
                <a:pPr>
                  <a:lnSpc>
                    <a:spcPct val="150000"/>
                  </a:lnSpc>
                </a:pPr>
                <a:endParaRPr lang="zh-CN" altLang="en-US" sz="28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8" name="AutoShape 10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91" y="157"/>
                <a:ext cx="268" cy="1344"/>
              </a:xfrm>
              <a:prstGeom prst="leftBrace">
                <a:avLst>
                  <a:gd name="adj1" fmla="val 37473"/>
                  <a:gd name="adj2" fmla="val 50000"/>
                </a:avLst>
              </a:prstGeom>
              <a:noFill/>
              <a:ln w="38100">
                <a:solidFill>
                  <a:srgbClr val="800000"/>
                </a:solidFill>
                <a:round/>
              </a:ln>
            </p:spPr>
            <p:txBody>
              <a:bodyPr wrap="none" lIns="122766" tIns="61384" rIns="122766" bIns="61384" anchor="ctr"/>
              <a:p>
                <a:pPr>
                  <a:lnSpc>
                    <a:spcPct val="150000"/>
                  </a:lnSpc>
                </a:pPr>
                <a:endParaRPr lang="zh-CN" altLang="en-US" sz="28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070" y="5390"/>
              <a:ext cx="1922" cy="6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外部联系</a:t>
              </a:r>
              <a:endParaRPr lang="zh-CN" altLang="en-US" sz="2800" b="1" dirty="0">
                <a:solidFill>
                  <a:srgbClr val="0000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00" y="6442"/>
              <a:ext cx="1922" cy="6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p>
              <a:pPr>
                <a:lnSpc>
                  <a:spcPct val="140000"/>
                </a:lnSpc>
                <a:spcBef>
                  <a:spcPts val="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内部联系</a:t>
              </a:r>
              <a:endParaRPr lang="zh-CN" altLang="en-US" sz="2800" b="1" dirty="0">
                <a:solidFill>
                  <a:srgbClr val="0000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15"/>
            <p:cNvSpPr/>
            <p:nvPr>
              <p:custDataLst>
                <p:tags r:id="rId6"/>
              </p:custDataLst>
            </p:nvPr>
          </p:nvSpPr>
          <p:spPr bwMode="auto">
            <a:xfrm>
              <a:off x="8572" y="5352"/>
              <a:ext cx="257" cy="2037"/>
            </a:xfrm>
            <a:prstGeom prst="rightBrace">
              <a:avLst>
                <a:gd name="adj1" fmla="val 149972"/>
                <a:gd name="adj2" fmla="val 50000"/>
              </a:avLst>
            </a:prstGeom>
            <a:noFill/>
            <a:ln w="38100">
              <a:solidFill>
                <a:srgbClr val="800000"/>
              </a:solidFill>
              <a:round/>
            </a:ln>
          </p:spPr>
          <p:txBody>
            <a:bodyPr wrap="none" lIns="122766" tIns="61384" rIns="122766" bIns="61384" anchor="ctr"/>
            <a:p>
              <a:pPr>
                <a:lnSpc>
                  <a:spcPct val="150000"/>
                </a:lnSpc>
              </a:pP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" name="Text Box 11"/>
            <p:cNvSpPr txBox="1"/>
            <p:nvPr>
              <p:custDataLst>
                <p:tags r:id="rId7"/>
              </p:custDataLst>
            </p:nvPr>
          </p:nvSpPr>
          <p:spPr>
            <a:xfrm>
              <a:off x="361" y="5722"/>
              <a:ext cx="1103" cy="14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txBody>
            <a:bodyPr vert="eaVert">
              <a:noAutofit/>
            </a:bodyPr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联系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9" y="5333"/>
              <a:ext cx="3946" cy="177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p>
              <a:pPr eaLnBrk="0" hangingPunct="0">
                <a:lnSpc>
                  <a:spcPct val="120000"/>
                </a:lnSpc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</a:rPr>
                <a:t>事物与事物之间</a:t>
              </a:r>
              <a:endParaRPr lang="zh-CN" altLang="en-US" sz="3200" b="1" dirty="0">
                <a:latin typeface="楷体" panose="02010609060101010101" charset="-122"/>
                <a:ea typeface="楷体" panose="02010609060101010101" charset="-122"/>
              </a:endParaRPr>
            </a:p>
            <a:p>
              <a:pPr eaLnBrk="0" hangingPunct="0">
                <a:lnSpc>
                  <a:spcPct val="120000"/>
                </a:lnSpc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  <a:p>
              <a:pPr eaLnBrk="0" hangingPunct="0">
                <a:lnSpc>
                  <a:spcPct val="120000"/>
                </a:lnSpc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</a:rPr>
                <a:t>事物内部要素之间</a:t>
              </a:r>
              <a:endParaRPr lang="zh-CN" altLang="en-US" sz="3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48638" name="Text Box 16"/>
          <p:cNvSpPr txBox="1">
            <a:spLocks noChangeArrowheads="1"/>
          </p:cNvSpPr>
          <p:nvPr/>
        </p:nvSpPr>
        <p:spPr bwMode="auto">
          <a:xfrm>
            <a:off x="9442450" y="2877185"/>
            <a:ext cx="1755140" cy="3192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eaLnBrk="0" hangingPunct="0">
              <a:lnSpc>
                <a:spcPct val="18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A5057B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相互依赖</a:t>
            </a:r>
            <a:endParaRPr lang="zh-CN" altLang="en-US" sz="2800" b="1" dirty="0">
              <a:solidFill>
                <a:srgbClr val="A5057B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8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A5057B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相互影响</a:t>
            </a:r>
            <a:endParaRPr lang="zh-CN" altLang="en-US" sz="2800" b="1" dirty="0">
              <a:solidFill>
                <a:srgbClr val="A5057B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8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A5057B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相互制约</a:t>
            </a:r>
            <a:endParaRPr lang="zh-CN" altLang="en-US" sz="2800" b="1" dirty="0">
              <a:solidFill>
                <a:srgbClr val="A5057B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8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A5057B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相互作用</a:t>
            </a:r>
            <a:endParaRPr lang="zh-CN" altLang="en-US" sz="2800" b="1" dirty="0">
              <a:solidFill>
                <a:srgbClr val="A5057B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48638" grpId="0" animBg="1"/>
      <p:bldP spid="10486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文本框 28"/>
          <p:cNvSpPr txBox="1"/>
          <p:nvPr/>
        </p:nvSpPr>
        <p:spPr>
          <a:xfrm>
            <a:off x="1027097" y="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145737" name="直接连接符 49"/>
          <p:cNvCxnSpPr/>
          <p:nvPr/>
        </p:nvCxnSpPr>
        <p:spPr>
          <a:xfrm>
            <a:off x="636547" y="5381992"/>
            <a:ext cx="0" cy="947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4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14500" y="542290"/>
            <a:ext cx="7936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</a:rPr>
              <a:t>十字绣的制作有哪些千丝万缕的联系？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4365" y="1517650"/>
            <a:ext cx="9107170" cy="4587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十字绣与</a:t>
            </a:r>
            <a:r>
              <a:rPr lang="zh-CN" altLang="en-US" sz="32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自然物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间的联系：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绣花针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→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铁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→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铁矿石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→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矿物质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绣花线、布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棉麻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棉花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土地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十字绣与</a:t>
            </a:r>
            <a:r>
              <a:rPr lang="zh-CN" altLang="en-US" sz="32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主体（人）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的联系：绣娘、经销商、制铁厂、矿工、农民等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十字绣与</a:t>
            </a:r>
            <a:r>
              <a:rPr lang="zh-CN" altLang="en-US" sz="32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社会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的联系：繁荣第三产业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增加就业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繁荣市场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促进经济发展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01600" y="117475"/>
            <a:ext cx="1678305" cy="1757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rcRect t="296" r="21483"/>
          <a:stretch>
            <a:fillRect/>
          </a:stretch>
        </p:blipFill>
        <p:spPr>
          <a:xfrm>
            <a:off x="9977755" y="117475"/>
            <a:ext cx="1894840" cy="1593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rcRect l="17398" t="6959"/>
          <a:stretch>
            <a:fillRect/>
          </a:stretch>
        </p:blipFill>
        <p:spPr>
          <a:xfrm>
            <a:off x="101600" y="2014220"/>
            <a:ext cx="1914525" cy="1732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9066530" y="1799590"/>
            <a:ext cx="2806065" cy="162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EC5CC"/>
          </a:solidFill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59410" y="241300"/>
            <a:ext cx="9272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一、联系的普遍性、客观性与多样性</a:t>
            </a:r>
            <a:endParaRPr lang="zh-CN" altLang="en-US" sz="40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0108" y="1056005"/>
            <a:ext cx="47990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、联系的特点</a:t>
            </a:r>
            <a:endParaRPr lang="zh-CN" altLang="en-US" sz="3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1803205" y="2564276"/>
            <a:ext cx="9665970" cy="2861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457200" marR="0" indent="-45720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3000" b="1" noProof="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任何事物</a:t>
            </a:r>
            <a:r>
              <a:rPr lang="zh-CN" altLang="en-US" sz="3000" b="1" noProof="0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都与</a:t>
            </a:r>
            <a:r>
              <a:rPr lang="zh-CN" altLang="en-US" sz="3000" b="1" noProof="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周围其他事物</a:t>
            </a:r>
            <a:r>
              <a:rPr lang="zh-CN" altLang="en-US" sz="3000" b="1" noProof="0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有着这样或那样的联系。</a:t>
            </a:r>
            <a:endParaRPr lang="zh-CN" altLang="en-US" sz="3000" b="1" noProof="0" dirty="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marR="0" indent="-45720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3000" b="1" noProof="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每一事物内部</a:t>
            </a:r>
            <a:r>
              <a:rPr lang="zh-CN" altLang="en-US" sz="3000" b="1" noProof="0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的各个</a:t>
            </a:r>
            <a:r>
              <a:rPr lang="zh-CN" altLang="en-US" sz="3000" b="1" noProof="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部分、要素之间</a:t>
            </a:r>
            <a:r>
              <a:rPr lang="zh-CN" altLang="en-US" sz="3000" b="1" noProof="0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也是相互联系的。</a:t>
            </a:r>
            <a:endParaRPr lang="zh-CN" altLang="en-US" sz="3000" b="1" noProof="0" dirty="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marR="0" indent="-45720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3000" b="1" noProof="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世界是一个普遍联系的有机整体</a:t>
            </a:r>
            <a:r>
              <a:rPr lang="zh-CN" altLang="en-US" sz="3000" b="1" noProof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，没有一个事物是孤立存在的。</a:t>
            </a:r>
            <a:endParaRPr lang="zh-CN" altLang="en-US" sz="3000" b="1" noProof="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33" name="文本框 8"/>
          <p:cNvSpPr txBox="1"/>
          <p:nvPr/>
        </p:nvSpPr>
        <p:spPr>
          <a:xfrm>
            <a:off x="1641621" y="1936568"/>
            <a:ext cx="3787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1</a:t>
            </a:r>
            <a:r>
              <a:rPr lang="zh-CN" altLang="en-US" sz="3200" b="1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、联系具有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普遍性</a:t>
            </a:r>
            <a:r>
              <a:rPr lang="zh-CN" altLang="en-US" sz="3200" b="1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。</a:t>
            </a:r>
            <a:endParaRPr lang="zh-CN" altLang="en-US" sz="3200" b="1">
              <a:latin typeface="Arial" panose="020B0604020202020204" pitchFamily="34" charset="0"/>
              <a:ea typeface="微软雅黑" panose="020B0503020204020204" pitchFamily="34" charset="-122"/>
              <a:sym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1048633" grpId="0"/>
      <p:bldP spid="10486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EC5CC"/>
          </a:solidFill>
        </p:spPr>
      </p:pic>
      <p:sp>
        <p:nvSpPr>
          <p:cNvPr id="1048659" name="文本框 12"/>
          <p:cNvSpPr txBox="1"/>
          <p:nvPr/>
        </p:nvSpPr>
        <p:spPr>
          <a:xfrm>
            <a:off x="1130300" y="760730"/>
            <a:ext cx="9690735" cy="4246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50000"/>
              </a:lnSpc>
            </a:pPr>
            <a:r>
              <a:rPr lang="zh-CN" altLang="en-US" sz="3600" b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【原理一】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联系的普遍性原理及方法论</a:t>
            </a:r>
            <a:endParaRPr lang="en-US" altLang="zh-CN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原理：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联系具有普遍性，整个世界是一个普</a:t>
            </a:r>
            <a:r>
              <a:rPr lang="en-US" altLang="zh-CN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     </a:t>
            </a:r>
            <a:endParaRPr lang="en-US" altLang="zh-CN" sz="36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             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遍联系的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有机整体</a:t>
            </a:r>
            <a:endParaRPr lang="zh-CN" altLang="en-US" sz="36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方法论：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要求用联系的观点看问题，切忌用孤立的观点看问题</a:t>
            </a:r>
            <a:endParaRPr lang="zh-CN" altLang="en-US" sz="36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7050" y="1527493"/>
            <a:ext cx="11114088" cy="1089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3600" b="1">
                <a:latin typeface="Calibri" panose="020F0502020204030204" charset="0"/>
              </a:rPr>
              <a:t>     </a:t>
            </a:r>
            <a:r>
              <a:rPr lang="zh-CN" altLang="en-US" sz="3600" b="1">
                <a:latin typeface="Calibri" panose="020F0502020204030204" charset="0"/>
                <a:ea typeface="黑体" panose="02010609060101010101" charset="-122"/>
              </a:rPr>
              <a:t>世界是普遍联系的，是不是意味着世界上的任何两个事物都必然有联系？</a:t>
            </a:r>
            <a:endParaRPr lang="zh-CN" altLang="en-US" sz="3600" b="1">
              <a:latin typeface="Calibri" panose="020F0502020204030204" charset="0"/>
              <a:ea typeface="黑体" panose="02010609060101010101" charset="-122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6733" y="3494088"/>
            <a:ext cx="11379200" cy="1814830"/>
          </a:xfrm>
          <a:prstGeom prst="rect">
            <a:avLst/>
          </a:prstGeom>
          <a:solidFill>
            <a:schemeClr val="bg1"/>
          </a:solidFill>
          <a:ln w="9525">
            <a:solidFill>
              <a:srgbClr val="660066"/>
            </a:solidFill>
            <a:miter lim="800000"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2878E6"/>
                </a:solidFill>
                <a:latin typeface="黑体" panose="02010609060101010101" charset="-122"/>
                <a:ea typeface="黑体" panose="02010609060101010101" charset="-122"/>
              </a:rPr>
              <a:t>联系具</a:t>
            </a:r>
            <a:r>
              <a:rPr lang="zh-CN" altLang="en-US" sz="2800" b="1">
                <a:solidFill>
                  <a:srgbClr val="2878E6"/>
                </a:solidFill>
                <a:latin typeface="黑体" panose="02010609060101010101" charset="-122"/>
                <a:ea typeface="黑体" panose="02010609060101010101" charset="-122"/>
              </a:rPr>
              <a:t>有普遍性，但并非任何两个事物之间都存在联系，事物之间的联系是具体的、有条件的</a:t>
            </a:r>
            <a:r>
              <a:rPr lang="zh-CN" altLang="en-US" sz="2400" b="1">
                <a:solidFill>
                  <a:srgbClr val="2878E6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altLang="en-US" sz="2800" b="1">
                <a:solidFill>
                  <a:srgbClr val="2878E6"/>
                </a:solidFill>
                <a:latin typeface="黑体" panose="02010609060101010101" charset="-122"/>
                <a:ea typeface="黑体" panose="02010609060101010101" charset="-122"/>
              </a:rPr>
              <a:t>事物的联系无不依赖于一定的条件，事物联系的性质和方式要随着条件的改变而变化。离开条件，一切都无法存在和理解了。</a:t>
            </a:r>
            <a:endParaRPr lang="zh-CN" altLang="en-US" sz="2800" b="1">
              <a:solidFill>
                <a:srgbClr val="2878E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EC5CC"/>
          </a:solidFill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59410" y="241300"/>
            <a:ext cx="9272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一、联系的普遍性、客观性与多样性</a:t>
            </a:r>
            <a:endParaRPr lang="zh-CN" altLang="en-US" sz="40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1184080" y="1693691"/>
            <a:ext cx="966597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R="0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altLang="en-US" sz="3600" b="1" noProof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600" b="1" noProof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600" b="1" noProof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）含义：联系是事物本身所固有的，</a:t>
            </a:r>
            <a:r>
              <a:rPr lang="zh-CN" altLang="en-US" sz="3600" b="1" noProof="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不以人的意志为转移。</a:t>
            </a:r>
            <a:endParaRPr lang="zh-CN" altLang="en-US" sz="3600" b="1" noProof="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33" name="文本框 8"/>
          <p:cNvSpPr txBox="1"/>
          <p:nvPr/>
        </p:nvSpPr>
        <p:spPr>
          <a:xfrm>
            <a:off x="922166" y="988513"/>
            <a:ext cx="3787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2</a:t>
            </a:r>
            <a:r>
              <a:rPr lang="zh-CN" altLang="en-US" sz="3200" b="1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、联系具有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客观性</a:t>
            </a:r>
            <a:r>
              <a:rPr lang="zh-CN" altLang="en-US" sz="3200" b="1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。</a:t>
            </a:r>
            <a:endParaRPr lang="zh-CN" altLang="en-US" sz="3200" b="1">
              <a:latin typeface="Arial" panose="020B0604020202020204" pitchFamily="34" charset="0"/>
              <a:ea typeface="微软雅黑" panose="020B0503020204020204" pitchFamily="34" charset="-122"/>
              <a:sym typeface="黑体" panose="02010609060101010101" charset="-122"/>
            </a:endParaRPr>
          </a:p>
        </p:txBody>
      </p:sp>
      <p:sp>
        <p:nvSpPr>
          <p:cNvPr id="104870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4116" y="3541395"/>
            <a:ext cx="5735955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algn="ctr"/>
            <a:r>
              <a:rPr lang="zh-CN" altLang="en-US" sz="3000" b="1" noProof="0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（2）分类（与</a:t>
            </a:r>
            <a:r>
              <a:rPr lang="zh-CN" altLang="en-US" sz="3000" b="1" noProof="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实践</a:t>
            </a:r>
            <a:r>
              <a:rPr lang="zh-CN" altLang="en-US" sz="3000" b="1" noProof="0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的关系而言）</a:t>
            </a:r>
            <a:endParaRPr lang="zh-CN" altLang="en-US" sz="3000" b="1" noProof="0" dirty="0" smtClea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87" name="Group 12"/>
          <p:cNvGrpSpPr/>
          <p:nvPr/>
        </p:nvGrpSpPr>
        <p:grpSpPr>
          <a:xfrm>
            <a:off x="921915" y="3998913"/>
            <a:ext cx="4038600" cy="2060575"/>
            <a:chOff x="368" y="839"/>
            <a:chExt cx="1908" cy="1298"/>
          </a:xfrm>
        </p:grpSpPr>
        <p:sp>
          <p:nvSpPr>
            <p:cNvPr id="1048706" name="Rectangle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8" y="839"/>
              <a:ext cx="1908" cy="1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>
                <a:lnSpc>
                  <a:spcPct val="200000"/>
                </a:lnSpc>
              </a:pPr>
              <a:r>
                <a:rPr lang="zh-CN" altLang="en-US" sz="3200" b="1">
                  <a:latin typeface="Times New Roman" panose="02020603050405020304" pitchFamily="18" charset="0"/>
                  <a:ea typeface="华文中宋" panose="02010600040101010101" charset="-122"/>
                  <a:cs typeface="华文中宋" panose="02010600040101010101" charset="-122"/>
                </a:rPr>
                <a:t>自在事物的联系</a:t>
              </a:r>
              <a:endParaRPr lang="zh-CN" altLang="en-US" sz="3200" b="1">
                <a:latin typeface="Times New Roman" panose="02020603050405020304" pitchFamily="18" charset="0"/>
                <a:ea typeface="华文中宋" panose="02010600040101010101" charset="-122"/>
                <a:cs typeface="华文中宋" panose="02010600040101010101" charset="-122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3200" b="1">
                  <a:latin typeface="Times New Roman" panose="02020603050405020304" pitchFamily="18" charset="0"/>
                  <a:ea typeface="华文中宋" panose="02010600040101010101" charset="-122"/>
                  <a:cs typeface="华文中宋" panose="02010600040101010101" charset="-122"/>
                </a:rPr>
                <a:t>人为事物的联系</a:t>
              </a:r>
              <a:endParaRPr lang="zh-CN" altLang="en-US" sz="3200" b="1">
                <a:latin typeface="Times New Roman" panose="02020603050405020304" pitchFamily="18" charset="0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  <p:sp>
          <p:nvSpPr>
            <p:cNvPr id="1048707" name="AutoShape 14"/>
            <p:cNvSpPr/>
            <p:nvPr>
              <p:custDataLst>
                <p:tags r:id="rId5"/>
              </p:custDataLst>
            </p:nvPr>
          </p:nvSpPr>
          <p:spPr bwMode="auto">
            <a:xfrm>
              <a:off x="492" y="1274"/>
              <a:ext cx="136" cy="680"/>
            </a:xfrm>
            <a:prstGeom prst="leftBrace">
              <a:avLst>
                <a:gd name="adj1" fmla="val 41620"/>
                <a:gd name="adj2" fmla="val 50000"/>
              </a:avLst>
            </a:prstGeom>
            <a:noFill/>
            <a:ln w="34925">
              <a:solidFill>
                <a:schemeClr val="tx1"/>
              </a:solidFill>
              <a:round/>
            </a:ln>
          </p:spPr>
          <p:txBody>
            <a:bodyPr wrap="none" anchor="ctr"/>
            <a:p>
              <a:pPr>
                <a:lnSpc>
                  <a:spcPct val="200000"/>
                </a:lnSpc>
              </a:pPr>
              <a:endParaRPr lang="zh-CN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1048708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14825" y="4462780"/>
            <a:ext cx="8041640" cy="478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buClr>
                <a:schemeClr val="bg1"/>
              </a:buClr>
              <a:buSzPct val="75000"/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 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人类产生前就存在，不以人的意志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为转移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zh-CN" alt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709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34815" y="5390515"/>
            <a:ext cx="763714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 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人类社会实践的产物，客观的、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不以人的意志为转移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zh-CN" alt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48633" grpId="0"/>
      <p:bldP spid="1048633" grpId="1"/>
      <p:bldP spid="1048705" grpId="0"/>
      <p:bldP spid="1048708" grpId="0"/>
      <p:bldP spid="10487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4"/>
          <p:cNvPicPr>
            <a:picLocks noChangeAspect="1"/>
          </p:cNvPicPr>
          <p:nvPr/>
        </p:nvPicPr>
        <p:blipFill rotWithShape="1">
          <a:blip r:embed="rId1"/>
          <a:srcRect l="4059" t="11552" r="4469" b="155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43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18335" y="520065"/>
            <a:ext cx="8890000" cy="4007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567" tIns="36282" rIns="72567" bIns="36282">
            <a:noAutofit/>
          </a:bodyPr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花开花落，潮起潮伏</a:t>
            </a:r>
            <a:r>
              <a:rPr lang="en-US"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</a:t>
            </a:r>
            <a:r>
              <a:rPr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南水北调</a:t>
            </a:r>
            <a:endParaRPr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</a:t>
            </a:r>
            <a:r>
              <a:rPr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深圳支援湖北战疫</a:t>
            </a:r>
            <a:r>
              <a:rPr 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</a:t>
            </a:r>
            <a:r>
              <a:rPr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宇宙星辰运转</a:t>
            </a:r>
            <a:endParaRPr sz="3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⑤</a:t>
            </a:r>
            <a:r>
              <a:rPr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沧海桑田的变迁</a:t>
            </a:r>
            <a:endParaRPr sz="3200" b="1" dirty="0" err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⑥</a:t>
            </a:r>
            <a:r>
              <a:rPr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地震引发日本岛部分沉没</a:t>
            </a:r>
            <a:endParaRPr sz="3200" b="1" dirty="0" err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⑦</a:t>
            </a:r>
            <a:r>
              <a:rPr sz="3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人工降雨</a:t>
            </a:r>
            <a:endParaRPr sz="3200" b="1" dirty="0" err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sz="3200" b="1" dirty="0" err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endParaRPr sz="3200" b="1" dirty="0" err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49805" y="4801870"/>
            <a:ext cx="34804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自在事物的联系：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人为事物的联系：</a:t>
            </a:r>
            <a:endParaRPr lang="zh-CN" altLang="en-US" sz="32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55615" y="4801870"/>
            <a:ext cx="2484755" cy="768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①④⑤⑥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②③⑦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PP_MARK_KEY" val="d9751572-263a-419a-b9d2-55ac2e388f3a"/>
  <p:tag name="COMMONDATA" val="eyJjb3VudCI6MTAsImhkaWQiOiI2OGNlNzdiZjMxNTE4YmZjNWE4OTgyZTllMmE0MzIxZCIsInVzZXJDb3VudCI6MX0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1650</Words>
  <Application>WPS 演示</Application>
  <PresentationFormat/>
  <Paragraphs>176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华文中宋</vt:lpstr>
      <vt:lpstr>楷体</vt:lpstr>
      <vt:lpstr>黑体</vt:lpstr>
      <vt:lpstr>微软雅黑</vt:lpstr>
      <vt:lpstr>Times New Roman</vt:lpstr>
      <vt:lpstr>Wingdings</vt:lpstr>
      <vt:lpstr>Calibri</vt:lpstr>
      <vt:lpstr>华文行楷</vt:lpstr>
      <vt:lpstr>仿宋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chrinstine</cp:lastModifiedBy>
  <cp:revision>10</cp:revision>
  <dcterms:created xsi:type="dcterms:W3CDTF">2023-05-21T05:22:00Z</dcterms:created>
  <dcterms:modified xsi:type="dcterms:W3CDTF">2023-07-28T14:28:01Z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KSOTemplateUUID">
    <vt:lpwstr>v1.0_mb_5GHIwCR1M8lo1aCHe5kn5Q==</vt:lpwstr>
  </property>
  <property fmtid="{D5CDD505-2E9C-101B-9397-08002B2CF9AE}" pid="4" name="ICV">
    <vt:lpwstr>A671F1667D614C2DB766122D25792909_12</vt:lpwstr>
  </property>
</Properties>
</file>