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0"/>
  </p:notesMasterIdLst>
  <p:sldIdLst>
    <p:sldId id="410" r:id="rId3"/>
    <p:sldId id="484" r:id="rId4"/>
    <p:sldId id="485" r:id="rId5"/>
    <p:sldId id="412" r:id="rId6"/>
    <p:sldId id="425" r:id="rId7"/>
    <p:sldId id="423" r:id="rId8"/>
    <p:sldId id="422" r:id="rId9"/>
    <p:sldId id="424" r:id="rId10"/>
    <p:sldId id="421" r:id="rId11"/>
    <p:sldId id="420" r:id="rId12"/>
    <p:sldId id="413" r:id="rId13"/>
    <p:sldId id="428" r:id="rId14"/>
    <p:sldId id="414" r:id="rId15"/>
    <p:sldId id="455" r:id="rId16"/>
    <p:sldId id="416" r:id="rId17"/>
    <p:sldId id="449" r:id="rId18"/>
    <p:sldId id="417" r:id="rId19"/>
    <p:sldId id="434" r:id="rId20"/>
    <p:sldId id="418" r:id="rId21"/>
    <p:sldId id="435" r:id="rId22"/>
    <p:sldId id="427" r:id="rId23"/>
    <p:sldId id="456" r:id="rId24"/>
    <p:sldId id="451" r:id="rId25"/>
    <p:sldId id="458" r:id="rId26"/>
    <p:sldId id="459" r:id="rId27"/>
    <p:sldId id="450" r:id="rId28"/>
    <p:sldId id="448" r:id="rId29"/>
    <p:sldId id="452" r:id="rId30"/>
    <p:sldId id="460" r:id="rId31"/>
    <p:sldId id="461" r:id="rId32"/>
    <p:sldId id="478" r:id="rId33"/>
    <p:sldId id="479" r:id="rId34"/>
    <p:sldId id="480" r:id="rId35"/>
    <p:sldId id="481" r:id="rId36"/>
    <p:sldId id="482" r:id="rId37"/>
    <p:sldId id="486" r:id="rId38"/>
    <p:sldId id="483"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FFFFFF"/>
    <a:srgbClr val="D9D9D9"/>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78" autoAdjust="0"/>
    <p:restoredTop sz="94660"/>
  </p:normalViewPr>
  <p:slideViewPr>
    <p:cSldViewPr snapToGrid="0">
      <p:cViewPr varScale="1">
        <p:scale>
          <a:sx n="114" d="100"/>
          <a:sy n="114" d="100"/>
        </p:scale>
        <p:origin x="-546" y="-108"/>
      </p:cViewPr>
      <p:guideLst>
        <p:guide orient="horz" pos="2114"/>
        <p:guide pos="3872"/>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4" Type="http://schemas.openxmlformats.org/officeDocument/2006/relationships/commentAuthors" Target="commentAuthors.xml"/><Relationship Id="rId43" Type="http://schemas.openxmlformats.org/officeDocument/2006/relationships/tableStyles" Target="tableStyles.xml"/><Relationship Id="rId42" Type="http://schemas.openxmlformats.org/officeDocument/2006/relationships/viewProps" Target="viewProps.xml"/><Relationship Id="rId41" Type="http://schemas.openxmlformats.org/officeDocument/2006/relationships/presProps" Target="presProps.xml"/><Relationship Id="rId40" Type="http://schemas.openxmlformats.org/officeDocument/2006/relationships/notesMaster" Target="notesMasters/notesMaster1.xml"/><Relationship Id="rId4" Type="http://schemas.openxmlformats.org/officeDocument/2006/relationships/slide" Target="slides/slide2.xml"/><Relationship Id="rId39" Type="http://schemas.openxmlformats.org/officeDocument/2006/relationships/slide" Target="slides/slide37.xml"/><Relationship Id="rId38" Type="http://schemas.openxmlformats.org/officeDocument/2006/relationships/slide" Target="slides/slide36.xml"/><Relationship Id="rId37" Type="http://schemas.openxmlformats.org/officeDocument/2006/relationships/slide" Target="slides/slide35.xml"/><Relationship Id="rId36" Type="http://schemas.openxmlformats.org/officeDocument/2006/relationships/slide" Target="slides/slide34.xml"/><Relationship Id="rId35" Type="http://schemas.openxmlformats.org/officeDocument/2006/relationships/slide" Target="slides/slide33.xml"/><Relationship Id="rId34" Type="http://schemas.openxmlformats.org/officeDocument/2006/relationships/slide" Target="slides/slide32.xml"/><Relationship Id="rId33" Type="http://schemas.openxmlformats.org/officeDocument/2006/relationships/slide" Target="slides/slide31.xml"/><Relationship Id="rId32" Type="http://schemas.openxmlformats.org/officeDocument/2006/relationships/slide" Target="slides/slide30.xml"/><Relationship Id="rId31" Type="http://schemas.openxmlformats.org/officeDocument/2006/relationships/slide" Target="slides/slide29.xml"/><Relationship Id="rId30" Type="http://schemas.openxmlformats.org/officeDocument/2006/relationships/slide" Target="slides/slide28.xml"/><Relationship Id="rId3" Type="http://schemas.openxmlformats.org/officeDocument/2006/relationships/slide" Target="slides/slide1.xml"/><Relationship Id="rId29" Type="http://schemas.openxmlformats.org/officeDocument/2006/relationships/slide" Target="slides/slide27.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2"/>
            </p:custDataLst>
          </p:nvPr>
        </p:nvSpPr>
        <p:spPr>
          <a:xfrm>
            <a:off x="1198800" y="914400"/>
            <a:ext cx="9799200" cy="2570400"/>
          </a:xfrm>
        </p:spPr>
        <p:txBody>
          <a:bodyPr lIns="90000" tIns="46800" rIns="90000" bIns="46800" anchor="b" anchorCtr="0">
            <a:normAutofit/>
          </a:bodyPr>
          <a:lstStyle>
            <a:lvl1pPr algn="ctr">
              <a:defRPr sz="6000" b="1" i="0" spc="300" baseline="0">
                <a:solidFill>
                  <a:schemeClr val="tx1">
                    <a:lumMod val="85000"/>
                    <a:lumOff val="15000"/>
                  </a:schemeClr>
                </a:solidFill>
                <a:effectLst/>
              </a:defRPr>
            </a:lvl1pPr>
          </a:lstStyle>
          <a:p>
            <a:r>
              <a:rPr lang="zh-CN" altLang="en-US" dirty="0"/>
              <a:t>单击此处编辑标题</a:t>
            </a:r>
            <a:endParaRPr lang="zh-CN" altLang="en-US" dirty="0"/>
          </a:p>
        </p:txBody>
      </p:sp>
      <p:sp>
        <p:nvSpPr>
          <p:cNvPr id="3" name="副标题 2"/>
          <p:cNvSpPr>
            <a:spLocks noGrp="1"/>
          </p:cNvSpPr>
          <p:nvPr>
            <p:ph type="subTitle" idx="1" hasCustomPrompt="1"/>
            <p:custDataLst>
              <p:tags r:id="rId3"/>
            </p:custDataLst>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solidFill>
                  <a:schemeClr val="tx1">
                    <a:lumMod val="65000"/>
                    <a:lumOff val="35000"/>
                  </a:schemeClr>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5"/>
            </p:custDataLst>
          </p:nvPr>
        </p:nvSpPr>
        <p:spPr/>
        <p:txBody>
          <a:bodyPr/>
          <a:lstStyle/>
          <a:p>
            <a:endParaRPr lang="zh-CN" altLang="en-US" dirty="0"/>
          </a:p>
        </p:txBody>
      </p:sp>
      <p:sp>
        <p:nvSpPr>
          <p:cNvPr id="18" name="灯片编号占位符 17"/>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lvl1pPr marL="228600" indent="-228600" eaLnBrk="1" fontAlgn="auto" latinLnBrk="0" hangingPunct="1">
              <a:lnSpc>
                <a:spcPct val="130000"/>
              </a:lnSpc>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solidFill>
                  <a:schemeClr val="tx1">
                    <a:lumMod val="85000"/>
                    <a:lumOff val="15000"/>
                  </a:schemeClr>
                </a:solidFill>
                <a:effectLst/>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marL="0" indent="0" algn="ctr">
              <a:lnSpc>
                <a:spcPct val="110000"/>
              </a:lnSpc>
              <a:buNone/>
              <a:defRPr sz="2400" spc="200" baseline="0">
                <a:solidFill>
                  <a:schemeClr val="tx1">
                    <a:lumMod val="65000"/>
                    <a:lumOff val="35000"/>
                  </a:schemeClr>
                </a:solidFill>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8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solidFill>
                  <a:schemeClr val="tx1">
                    <a:lumMod val="85000"/>
                    <a:lumOff val="15000"/>
                  </a:schemeClr>
                </a:solidFill>
                <a:effectLst/>
                <a:uFillTx/>
              </a:defRPr>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buFont typeface="Arial" panose="020B0604020202020204" pitchFamily="34" charset="0"/>
              <a:buChar char="●"/>
              <a:defRPr sz="16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buFont typeface="Wingdings" panose="05000000000000000000" charset="0"/>
              <a:buChar char=""/>
              <a:defRPr sz="1400" u="none" strike="noStrike" kern="1200" cap="none" spc="150" normalizeH="0" baseline="0">
                <a:solidFill>
                  <a:schemeClr val="tx1">
                    <a:lumMod val="65000"/>
                    <a:lumOff val="35000"/>
                  </a:schemeClr>
                </a:solidFill>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solidFill>
                  <a:schemeClr val="tx1">
                    <a:lumMod val="65000"/>
                    <a:lumOff val="35000"/>
                  </a:schemeClr>
                </a:solidFill>
                <a:latin typeface="Arial" panose="020B0604020202020204" pitchFamily="34" charset="0"/>
                <a:ea typeface="微软雅黑" panose="020B0503020204020204" pitchFamily="3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p>
            <a:endParaRPr lang="zh-CN" altLang="en-US"/>
          </a:p>
        </p:txBody>
      </p:sp>
      <p:sp>
        <p:nvSpPr>
          <p:cNvPr id="7" name="灯片编号占位符 6"/>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lumMod val="75000"/>
                    <a:lumOff val="25000"/>
                  </a:schemeClr>
                </a:solidFill>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lumMod val="75000"/>
                    <a:lumOff val="25000"/>
                  </a:schemeClr>
                </a:solidFill>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buFont typeface="Arial" panose="020B0604020202020204" pitchFamily="34" charset="0"/>
              <a:buChar char="●"/>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buFont typeface="Wingdings" panose="05000000000000000000"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buFont typeface="Arial" panose="020B0604020202020204" pitchFamily="34" charset="0"/>
              <a:buChar char="•"/>
              <a:defRPr kumimoji="0" lang="zh-CN" altLang="en-US" sz="14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p>
            <a:endParaRPr lang="zh-CN" altLang="en-US"/>
          </a:p>
        </p:txBody>
      </p:sp>
      <p:sp>
        <p:nvSpPr>
          <p:cNvPr id="9" name="灯片编号占位符 8"/>
          <p:cNvSpPr>
            <a:spLocks noGrp="1"/>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2"/>
            </p:custDataLst>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solidFill>
                  <a:schemeClr val="tx1">
                    <a:lumMod val="65000"/>
                    <a:lumOff val="35000"/>
                  </a:schemeClr>
                </a:solidFill>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solidFill>
                  <a:schemeClr val="tx1">
                    <a:lumMod val="65000"/>
                    <a:lumOff val="35000"/>
                  </a:schemeClr>
                </a:solidFill>
                <a:uFillTx/>
                <a:latin typeface="Arial" panose="020B0604020202020204" pitchFamily="34" charset="0"/>
                <a:ea typeface="微软雅黑" panose="020B0503020204020204" pitchFamily="34" charset="-122"/>
              </a:defRPr>
            </a:lvl5pPr>
          </a:lstStyle>
          <a:p>
            <a:pPr lvl="0"/>
            <a:r>
              <a:rPr dirty="0">
                <a:sym typeface="+mn-ea"/>
              </a:rPr>
              <a:t>单击此处编辑母版文本样式</a:t>
            </a:r>
            <a:endParaRPr dirty="0">
              <a:sym typeface="+mn-ea"/>
            </a:endParaRPr>
          </a:p>
        </p:txBody>
      </p:sp>
      <p:sp>
        <p:nvSpPr>
          <p:cNvPr id="5" name="日期占位符 4"/>
          <p:cNvSpPr>
            <a:spLocks noGrp="1"/>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5"/>
            </p:custDataLst>
          </p:nvPr>
        </p:nvSpPr>
        <p:spPr/>
        <p:txBody>
          <a:bodyPr/>
          <a:lstStyle/>
          <a:p>
            <a:endParaRPr lang="zh-CN" altLang="en-US" dirty="0"/>
          </a:p>
        </p:txBody>
      </p:sp>
      <p:sp>
        <p:nvSpPr>
          <p:cNvPr id="7" name="灯片编号占位符 6"/>
          <p:cNvSpPr>
            <a:spLocks noGrp="1"/>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a:spLocks noGrp="1"/>
          </p:cNvSpPr>
          <p:nvPr>
            <p:ph type="title"/>
            <p:custDataLst>
              <p:tags r:id="rId7"/>
            </p:custDataLst>
          </p:nvPr>
        </p:nvSpPr>
        <p:spPr/>
        <p:txBody>
          <a:bodyPr/>
          <a:lstStyle>
            <a:lvl1pPr>
              <a:defRPr baseline="0"/>
            </a:lvl1pPr>
          </a:lstStyle>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pPr lvl="0"/>
            <a:r>
              <a:rPr dirty="0">
                <a:sym typeface="+mn-ea"/>
              </a:rPr>
              <a:t>单击此处编辑标题</a:t>
            </a:r>
            <a:endParaRPr dirty="0">
              <a:sym typeface="+mn-ea"/>
            </a:endParaRPr>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buFont typeface="Arial" panose="020B0604020202020204" pitchFamily="34" charset="0"/>
              <a:buChar char="●"/>
              <a:defRPr u="none" strike="noStrike" kern="1200" cap="none" spc="150" normalizeH="0" baseline="0">
                <a:solidFill>
                  <a:schemeClr val="tx1">
                    <a:lumMod val="65000"/>
                    <a:lumOff val="35000"/>
                  </a:schemeClr>
                </a:solidFill>
                <a:uFillTx/>
              </a:defRPr>
            </a:lvl1pPr>
            <a:lvl2pPr marL="685800" indent="-228600" defTabSz="914400" eaLnBrk="1" fontAlgn="auto" latinLnBrk="0" hangingPunct="1">
              <a:lnSpc>
                <a:spcPct val="120000"/>
              </a:lnSpc>
              <a:spcAft>
                <a:spcPts val="600"/>
              </a:spcAft>
              <a:buFont typeface="Arial" panose="020B0604020202020204" pitchFamily="34" charset="0"/>
              <a:buChar char="●"/>
              <a:tabLst>
                <a:tab pos="1609725" algn="l"/>
                <a:tab pos="1609725" algn="l"/>
                <a:tab pos="1609725" algn="l"/>
                <a:tab pos="1609725" algn="l"/>
              </a:tabLst>
              <a:defRPr u="none" strike="noStrike" kern="1200" cap="none" spc="150" normalizeH="0" baseline="0">
                <a:solidFill>
                  <a:schemeClr val="tx1">
                    <a:lumMod val="65000"/>
                    <a:lumOff val="35000"/>
                  </a:schemeClr>
                </a:solidFill>
                <a:uFillTx/>
              </a:defRPr>
            </a:lvl2pPr>
            <a:lvl3pPr marL="1143000" indent="-228600" eaLnBrk="1" fontAlgn="auto" latinLnBrk="0" hangingPunct="1">
              <a:lnSpc>
                <a:spcPct val="120000"/>
              </a:lnSpc>
              <a:spcAft>
                <a:spcPts val="600"/>
              </a:spcAft>
              <a:buFont typeface="Arial" panose="020B0604020202020204" pitchFamily="34" charset="0"/>
              <a:buChar char="●"/>
              <a:defRPr u="none" strike="noStrike" kern="1200" cap="none" spc="150" normalizeH="0" baseline="0">
                <a:solidFill>
                  <a:schemeClr val="tx1">
                    <a:lumMod val="65000"/>
                    <a:lumOff val="35000"/>
                  </a:schemeClr>
                </a:solidFill>
                <a:uFillTx/>
              </a:defRPr>
            </a:lvl3pPr>
            <a:lvl4pPr marL="1600200" indent="-228600" eaLnBrk="1" fontAlgn="auto" latinLnBrk="0" hangingPunct="1">
              <a:lnSpc>
                <a:spcPct val="120000"/>
              </a:lnSpc>
              <a:spcAft>
                <a:spcPts val="300"/>
              </a:spcAft>
              <a:buFont typeface="Wingdings" panose="05000000000000000000" charset="0"/>
              <a:buChar char=""/>
              <a:defRPr u="none" strike="noStrike" kern="1200" cap="none" spc="150" normalizeH="0" baseline="0">
                <a:solidFill>
                  <a:schemeClr val="tx1">
                    <a:lumMod val="65000"/>
                    <a:lumOff val="35000"/>
                  </a:schemeClr>
                </a:solidFill>
                <a:uFillTx/>
              </a:defRPr>
            </a:lvl4pPr>
            <a:lvl5pPr marL="2057400" indent="-228600" eaLnBrk="1" fontAlgn="auto" latinLnBrk="0" hangingPunct="1">
              <a:lnSpc>
                <a:spcPct val="120000"/>
              </a:lnSpc>
              <a:spcAft>
                <a:spcPts val="300"/>
              </a:spcAft>
              <a:buFont typeface="Arial" panose="020B0604020202020204" pitchFamily="34" charset="0"/>
              <a:buChar char="•"/>
              <a:defRPr u="none" strike="noStrike" kern="1200" cap="none" spc="150" normalizeH="0" baseline="0">
                <a:solidFill>
                  <a:schemeClr val="tx1">
                    <a:lumMod val="65000"/>
                    <a:lumOff val="35000"/>
                  </a:schemeClr>
                </a:solidFill>
                <a:uFillTx/>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p>
            <a:endParaRPr lang="zh-CN" altLang="en-US"/>
          </a:p>
        </p:txBody>
      </p:sp>
      <p:sp>
        <p:nvSpPr>
          <p:cNvPr id="6" name="灯片编号占位符 5"/>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2.xml"/><Relationship Id="rId17" Type="http://schemas.openxmlformats.org/officeDocument/2006/relationships/tags" Target="../tags/tag61.xml"/><Relationship Id="rId16" Type="http://schemas.openxmlformats.org/officeDocument/2006/relationships/tags" Target="../tags/tag60.xml"/><Relationship Id="rId15" Type="http://schemas.openxmlformats.org/officeDocument/2006/relationships/tags" Target="../tags/tag59.xml"/><Relationship Id="rId14" Type="http://schemas.openxmlformats.org/officeDocument/2006/relationships/tags" Target="../tags/tag58.xml"/><Relationship Id="rId13" Type="http://schemas.openxmlformats.org/officeDocument/2006/relationships/tags" Target="../tags/tag57.xml"/><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16"/>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fld>
            <a:endParaRPr lang="zh-CN" altLang="en-US"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20.png"/><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2.png"/><Relationship Id="rId1"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23.png"/></Relationships>
</file>

<file path=ppt/slides/_rels/slide17.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image" Target="../media/image28.jpeg"/></Relationships>
</file>

<file path=ppt/slides/_rels/slide18.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s>
</file>

<file path=ppt/slides/_rels/slide19.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47.png"/><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image" Target="../media/image44.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hyperlink" Target="http://bbs.qq.com/allphoto.shtml?url=http://www3.xinhuanet.com/chinanews/2006-06/25/xin_240603250947125299244.jpg" TargetMode="External"/></Relationships>
</file>

<file path=ppt/slides/_rels/slide2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57.png"/><Relationship Id="rId7" Type="http://schemas.openxmlformats.org/officeDocument/2006/relationships/image" Target="../media/image56.png"/><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image" Target="../media/image50.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8.jpe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0.png"/><Relationship Id="rId1" Type="http://schemas.openxmlformats.org/officeDocument/2006/relationships/image" Target="../media/image59.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2.png"/><Relationship Id="rId1" Type="http://schemas.openxmlformats.org/officeDocument/2006/relationships/image" Target="../media/image6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5.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5.xml"/><Relationship Id="rId1" Type="http://schemas.openxmlformats.org/officeDocument/2006/relationships/tags" Target="../tags/tag7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3.png"/></Relationships>
</file>

<file path=ppt/slides/_rels/slide4.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8.png"/><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png"/></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17415"/>
          <p:cNvSpPr txBox="1"/>
          <p:nvPr/>
        </p:nvSpPr>
        <p:spPr>
          <a:xfrm>
            <a:off x="2327356" y="1172210"/>
            <a:ext cx="7335520" cy="54419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zh-CN" altLang="en-US" sz="3200" b="1" noProof="1" smtClean="0">
                <a:solidFill>
                  <a:schemeClr val="accent1"/>
                </a:solidFill>
                <a:effectLst>
                  <a:outerShdw blurRad="38100" dist="25400" dir="5400000" algn="ctr" rotWithShape="0">
                    <a:srgbClr val="6E747A">
                      <a:alpha val="43000"/>
                    </a:srgbClr>
                  </a:outerShdw>
                </a:effectLst>
                <a:latin typeface="+mj-ea"/>
                <a:cs typeface="+mj-ea"/>
              </a:rPr>
              <a:t>第二</a:t>
            </a:r>
            <a:r>
              <a:rPr lang="zh-CN" altLang="en-US" sz="3200" b="1" noProof="1" smtClean="0">
                <a:solidFill>
                  <a:schemeClr val="accent1"/>
                </a:solidFill>
                <a:effectLst>
                  <a:outerShdw blurRad="38100" dist="25400" dir="5400000" algn="ctr" rotWithShape="0">
                    <a:srgbClr val="6E747A">
                      <a:alpha val="43000"/>
                    </a:srgbClr>
                  </a:outerShdw>
                </a:effectLst>
                <a:latin typeface="+mj-ea"/>
                <a:cs typeface="+mj-ea"/>
              </a:rPr>
              <a:t>课    我国</a:t>
            </a:r>
            <a:r>
              <a:rPr lang="zh-CN" altLang="en-US" sz="3200" b="1" noProof="1" smtClean="0">
                <a:solidFill>
                  <a:schemeClr val="accent1"/>
                </a:solidFill>
                <a:effectLst>
                  <a:outerShdw blurRad="38100" dist="25400" dir="5400000" algn="ctr" rotWithShape="0">
                    <a:srgbClr val="6E747A">
                      <a:alpha val="43000"/>
                    </a:srgbClr>
                  </a:outerShdw>
                </a:effectLst>
                <a:latin typeface="+mj-ea"/>
                <a:cs typeface="+mj-ea"/>
              </a:rPr>
              <a:t>的社会主义市场经济体制</a:t>
            </a:r>
            <a:endParaRPr lang="zh-CN" altLang="en-US" sz="3200" b="1" noProof="1" smtClean="0">
              <a:solidFill>
                <a:schemeClr val="accent1"/>
              </a:solidFill>
              <a:effectLst>
                <a:outerShdw blurRad="38100" dist="25400" dir="5400000" algn="ctr" rotWithShape="0">
                  <a:srgbClr val="6E747A">
                    <a:alpha val="43000"/>
                  </a:srgbClr>
                </a:outerShdw>
              </a:effectLst>
              <a:latin typeface="+mj-ea"/>
              <a:cs typeface="+mj-ea"/>
            </a:endParaRPr>
          </a:p>
        </p:txBody>
      </p:sp>
      <p:sp>
        <p:nvSpPr>
          <p:cNvPr id="7" name="副标题 17416"/>
          <p:cNvSpPr txBox="1">
            <a:spLocks noChangeArrowheads="1"/>
          </p:cNvSpPr>
          <p:nvPr/>
        </p:nvSpPr>
        <p:spPr bwMode="auto">
          <a:xfrm>
            <a:off x="1304290" y="3107055"/>
            <a:ext cx="9583420" cy="1943100"/>
          </a:xfrm>
          <a:prstGeom prst="rect">
            <a:avLst/>
          </a:prstGeom>
          <a:noFill/>
          <a:ln w="9525">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77" tIns="34288" rIns="68577" bIns="34288" numCol="1" anchor="t" anchorCtr="0" compatLnSpc="1">
            <a:scene3d>
              <a:camera prst="orthographicFront"/>
              <a:lightRig rig="harsh" dir="t"/>
            </a:scene3d>
            <a:sp3d extrusionH="57150" prstMaterial="matte">
              <a:bevelT w="63500" h="12700" prst="angle"/>
              <a:contourClr>
                <a:schemeClr val="bg1">
                  <a:lumMod val="65000"/>
                </a:schemeClr>
              </a:contourClr>
            </a:sp3d>
          </a:bodyPr>
          <a:lstStyle>
            <a:lvl1pPr marL="0" lvl="0" indent="0" algn="ctr" rtl="0" fontAlgn="base">
              <a:spcBef>
                <a:spcPct val="20000"/>
              </a:spcBef>
              <a:spcAft>
                <a:spcPct val="0"/>
              </a:spcAft>
              <a:buClr>
                <a:srgbClr val="FF3300"/>
              </a:buClr>
              <a:buSzPct val="70000"/>
              <a:buFont typeface="Wingdings" panose="05000000000000000000" pitchFamily="2" charset="2"/>
              <a:buNone/>
              <a:defRPr sz="3200" kern="1200">
                <a:solidFill>
                  <a:schemeClr val="tx1"/>
                </a:solidFill>
                <a:latin typeface="+mn-lt"/>
                <a:ea typeface="+mn-ea"/>
                <a:cs typeface="+mn-cs"/>
              </a:defRPr>
            </a:lvl1pPr>
            <a:lvl2pPr marL="457200" lvl="1" indent="0" algn="ctr" rtl="0" fontAlgn="base">
              <a:spcBef>
                <a:spcPct val="20000"/>
              </a:spcBef>
              <a:spcAft>
                <a:spcPct val="0"/>
              </a:spcAft>
              <a:buClr>
                <a:srgbClr val="FF3300"/>
              </a:buClr>
              <a:buSzPct val="70000"/>
              <a:buFont typeface="Wingdings" panose="05000000000000000000" pitchFamily="2" charset="2"/>
              <a:buNone/>
              <a:defRPr sz="2800" kern="1200">
                <a:solidFill>
                  <a:schemeClr val="tx1"/>
                </a:solidFill>
                <a:latin typeface="+mn-lt"/>
                <a:ea typeface="+mn-ea"/>
                <a:cs typeface="+mn-cs"/>
              </a:defRPr>
            </a:lvl2pPr>
            <a:lvl3pPr marL="914400" lvl="2" indent="0" algn="ctr" rtl="0" fontAlgn="base">
              <a:spcBef>
                <a:spcPct val="20000"/>
              </a:spcBef>
              <a:spcAft>
                <a:spcPct val="0"/>
              </a:spcAft>
              <a:buClr>
                <a:srgbClr val="FF3300"/>
              </a:buClr>
              <a:buSzPct val="70000"/>
              <a:buFont typeface="Wingdings" panose="05000000000000000000" pitchFamily="2" charset="2"/>
              <a:buNone/>
              <a:defRPr sz="2400" kern="1200">
                <a:solidFill>
                  <a:schemeClr val="tx1"/>
                </a:solidFill>
                <a:latin typeface="+mn-lt"/>
                <a:ea typeface="+mn-ea"/>
                <a:cs typeface="+mn-cs"/>
              </a:defRPr>
            </a:lvl3pPr>
            <a:lvl4pPr marL="1371600" lvl="3" indent="0" algn="ctr" rtl="0" fontAlgn="base">
              <a:spcBef>
                <a:spcPct val="20000"/>
              </a:spcBef>
              <a:spcAft>
                <a:spcPct val="0"/>
              </a:spcAft>
              <a:buClr>
                <a:srgbClr val="FF3300"/>
              </a:buClr>
              <a:buSzPct val="70000"/>
              <a:buFont typeface="Wingdings" panose="05000000000000000000" pitchFamily="2" charset="2"/>
              <a:buNone/>
              <a:defRPr sz="2300" kern="1200">
                <a:solidFill>
                  <a:schemeClr val="tx1"/>
                </a:solidFill>
                <a:latin typeface="+mn-lt"/>
                <a:ea typeface="+mn-ea"/>
                <a:cs typeface="+mn-cs"/>
              </a:defRPr>
            </a:lvl4pPr>
            <a:lvl5pPr marL="1828800" lvl="4" indent="0" algn="ctr" rtl="0" fontAlgn="base">
              <a:spcBef>
                <a:spcPct val="20000"/>
              </a:spcBef>
              <a:spcAft>
                <a:spcPct val="0"/>
              </a:spcAft>
              <a:buClr>
                <a:srgbClr val="FF3300"/>
              </a:buClr>
              <a:buSzPct val="70000"/>
              <a:buFont typeface="Wingdings" panose="05000000000000000000" pitchFamily="2" charset="2"/>
              <a:buNone/>
              <a:defRPr sz="2000" kern="1200">
                <a:solidFill>
                  <a:schemeClr val="tx1"/>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Clr>
                <a:srgbClr val="FF3300"/>
              </a:buClr>
              <a:buSzPct val="70000"/>
              <a:buFont typeface="Wingdings" panose="05000000000000000000" pitchFamily="2" charset="2"/>
              <a:buChar char=""/>
              <a:defRPr sz="2000" b="0" i="0" u="none" kern="1200" baseline="0">
                <a:solidFill>
                  <a:schemeClr val="tx1"/>
                </a:solidFill>
                <a:latin typeface="+mn-lt"/>
                <a:ea typeface="+mn-ea"/>
                <a:cs typeface="+mn-cs"/>
              </a:defRPr>
            </a:lvl9pPr>
          </a:lstStyle>
          <a:p>
            <a:r>
              <a:rPr lang="zh-CN" altLang="en-US" sz="3300" b="1" dirty="0" smtClean="0">
                <a:solidFill>
                  <a:schemeClr val="tx1"/>
                </a:solidFill>
                <a:effectLst/>
                <a:latin typeface="华文行楷" panose="02010800040101010101" pitchFamily="2" charset="-122"/>
                <a:ea typeface="华文行楷" panose="02010800040101010101" pitchFamily="2" charset="-122"/>
              </a:rPr>
              <a:t>第一框</a:t>
            </a:r>
            <a:r>
              <a:rPr lang="zh-CN" altLang="en-US" sz="3300" b="1" dirty="0" smtClean="0">
                <a:solidFill>
                  <a:schemeClr val="accent3"/>
                </a:solidFill>
                <a:latin typeface="华文行楷" panose="02010800040101010101" pitchFamily="2" charset="-122"/>
                <a:ea typeface="华文行楷" panose="02010800040101010101" pitchFamily="2" charset="-122"/>
              </a:rPr>
              <a:t> </a:t>
            </a:r>
            <a:r>
              <a:rPr lang="zh-CN" altLang="en-US" sz="3300" b="1" dirty="0" smtClean="0">
                <a:solidFill>
                  <a:schemeClr val="accent3"/>
                </a:solidFill>
                <a:latin typeface="华文行楷" panose="02010800040101010101" pitchFamily="2" charset="-122"/>
                <a:ea typeface="华文行楷" panose="02010800040101010101" pitchFamily="2" charset="-122"/>
              </a:rPr>
              <a:t>  </a:t>
            </a:r>
            <a:r>
              <a:rPr lang="zh-CN" altLang="en-US" sz="4000" b="1" dirty="0" smtClean="0">
                <a:solidFill>
                  <a:srgbClr val="FF0000"/>
                </a:solidFill>
                <a:latin typeface="华文行楷" panose="02010800040101010101" pitchFamily="2" charset="-122"/>
                <a:ea typeface="华文行楷" panose="02010800040101010101" pitchFamily="2" charset="-122"/>
              </a:rPr>
              <a:t>使</a:t>
            </a:r>
            <a:r>
              <a:rPr lang="zh-CN" altLang="en-US" sz="4000" b="1" dirty="0" smtClean="0">
                <a:solidFill>
                  <a:srgbClr val="FF0000"/>
                </a:solidFill>
                <a:latin typeface="华文行楷" panose="02010800040101010101" pitchFamily="2" charset="-122"/>
                <a:ea typeface="华文行楷" panose="02010800040101010101" pitchFamily="2" charset="-122"/>
              </a:rPr>
              <a:t>市场在资源配置中起决定作用</a:t>
            </a:r>
            <a:endParaRPr lang="zh-CN" altLang="en-US" sz="4000" b="1" dirty="0" smtClean="0">
              <a:solidFill>
                <a:srgbClr val="FF0000"/>
              </a:solidFill>
              <a:latin typeface="华文行楷" panose="02010800040101010101" pitchFamily="2" charset="-122"/>
              <a:ea typeface="华文行楷" panose="02010800040101010101" pitchFamily="2" charset="-122"/>
            </a:endParaRPr>
          </a:p>
        </p:txBody>
      </p:sp>
    </p:spTree>
    <p:custDataLst>
      <p:tags r:id="rId1"/>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90270" y="1591945"/>
            <a:ext cx="10934700" cy="2308324"/>
          </a:xfrm>
          <a:prstGeom prst="rect">
            <a:avLst/>
          </a:prstGeom>
          <a:noFill/>
        </p:spPr>
        <p:txBody>
          <a:bodyPr wrap="square" rtlCol="0" anchor="t">
            <a:spAutoFit/>
          </a:bodyPr>
          <a:lstStyle/>
          <a:p>
            <a:pPr>
              <a:lnSpc>
                <a:spcPct val="150000"/>
              </a:lnSpc>
            </a:pPr>
            <a:r>
              <a:rPr lang="en-US" altLang="zh-CN" sz="2400" b="1" dirty="0"/>
              <a:t>       </a:t>
            </a:r>
            <a:r>
              <a:rPr lang="zh-CN" altLang="en-US" sz="2400" b="1" dirty="0"/>
              <a:t>在市场经济中，生产什么、如何生产、产品如何分配，主要通过（          ）</a:t>
            </a:r>
            <a:r>
              <a:rPr lang="zh-CN" altLang="en-US" sz="2400" b="1" dirty="0">
                <a:solidFill>
                  <a:srgbClr val="FF0000"/>
                </a:solidFill>
              </a:rPr>
              <a:t>、（         ）、（         ）</a:t>
            </a:r>
            <a:r>
              <a:rPr lang="zh-CN" altLang="en-US" sz="2400" b="1" dirty="0"/>
              <a:t>等机制来调节。（        ）机制就像一只（             </a:t>
            </a:r>
            <a:r>
              <a:rPr lang="zh-CN" altLang="en-US" sz="2400" b="1" dirty="0" smtClean="0"/>
              <a:t>      </a:t>
            </a:r>
            <a:r>
              <a:rPr lang="zh-CN" altLang="en-US" sz="2400" b="1" dirty="0"/>
              <a:t>）引导和调节着资源在全社会的配置。</a:t>
            </a:r>
            <a:endParaRPr lang="zh-CN" altLang="en-US" sz="2400" b="1" dirty="0"/>
          </a:p>
          <a:p>
            <a:pPr>
              <a:lnSpc>
                <a:spcPct val="150000"/>
              </a:lnSpc>
            </a:pPr>
            <a:endParaRPr lang="zh-CN" altLang="en-US" sz="2400" b="1" dirty="0"/>
          </a:p>
        </p:txBody>
      </p:sp>
      <p:sp>
        <p:nvSpPr>
          <p:cNvPr id="7" name="TextBox 6"/>
          <p:cNvSpPr txBox="1"/>
          <p:nvPr/>
        </p:nvSpPr>
        <p:spPr>
          <a:xfrm>
            <a:off x="1499870" y="992680"/>
            <a:ext cx="5699760" cy="460375"/>
          </a:xfrm>
          <a:prstGeom prst="rect">
            <a:avLst/>
          </a:prstGeom>
          <a:noFill/>
        </p:spPr>
        <p:txBody>
          <a:bodyPr wrap="square" rtlCol="0">
            <a:spAutoFit/>
          </a:bodyPr>
          <a:lstStyle/>
          <a:p>
            <a:r>
              <a:rPr lang="en-US" altLang="zh-CN" sz="2400" b="1" dirty="0" smtClean="0">
                <a:solidFill>
                  <a:srgbClr val="FF0000"/>
                </a:solidFill>
              </a:rPr>
              <a:t>5.</a:t>
            </a:r>
            <a:r>
              <a:rPr lang="zh-CN" altLang="en-US" sz="2400" b="1" dirty="0" smtClean="0">
                <a:solidFill>
                  <a:srgbClr val="FF0000"/>
                </a:solidFill>
                <a:sym typeface="+mn-ea"/>
              </a:rPr>
              <a:t>市场</a:t>
            </a:r>
            <a:r>
              <a:rPr lang="zh-CN" altLang="en-US" sz="2400" b="1" dirty="0">
                <a:solidFill>
                  <a:srgbClr val="FF0000"/>
                </a:solidFill>
                <a:sym typeface="+mn-ea"/>
              </a:rPr>
              <a:t>如何配置资源</a:t>
            </a:r>
            <a:endParaRPr lang="zh-CN" altLang="en-US" sz="2400" b="1" dirty="0">
              <a:solidFill>
                <a:srgbClr val="FF0000"/>
              </a:solidFill>
              <a:sym typeface="+mn-ea"/>
            </a:endParaRPr>
          </a:p>
        </p:txBody>
      </p:sp>
      <p:sp>
        <p:nvSpPr>
          <p:cNvPr id="4" name="文本框 3"/>
          <p:cNvSpPr txBox="1"/>
          <p:nvPr/>
        </p:nvSpPr>
        <p:spPr>
          <a:xfrm>
            <a:off x="1499870" y="3872230"/>
            <a:ext cx="10434955" cy="1753235"/>
          </a:xfrm>
          <a:prstGeom prst="rect">
            <a:avLst/>
          </a:prstGeom>
          <a:noFill/>
        </p:spPr>
        <p:txBody>
          <a:bodyPr wrap="square" rtlCol="0" anchor="t">
            <a:spAutoFit/>
          </a:bodyPr>
          <a:lstStyle/>
          <a:p>
            <a:pPr fontAlgn="auto">
              <a:lnSpc>
                <a:spcPct val="150000"/>
              </a:lnSpc>
            </a:pPr>
            <a:r>
              <a:rPr lang="zh-CN" altLang="en-US" sz="2400" b="1"/>
              <a:t>A.大蒜价格下降,蒜农减少种植面积(                 )</a:t>
            </a:r>
            <a:endParaRPr lang="zh-CN" altLang="en-US" sz="2400" b="1"/>
          </a:p>
          <a:p>
            <a:pPr fontAlgn="auto">
              <a:lnSpc>
                <a:spcPct val="150000"/>
              </a:lnSpc>
            </a:pPr>
            <a:r>
              <a:rPr lang="zh-CN" altLang="en-US" sz="2400" b="1"/>
              <a:t>B.提高创新能力和科学管理水平，运用新技术新模式提升竞争力(                 )</a:t>
            </a:r>
            <a:endParaRPr lang="zh-CN" altLang="en-US" sz="2400" b="1"/>
          </a:p>
          <a:p>
            <a:pPr fontAlgn="auto">
              <a:lnSpc>
                <a:spcPct val="150000"/>
              </a:lnSpc>
            </a:pPr>
            <a:r>
              <a:rPr lang="zh-CN" altLang="en-US" sz="2400" b="1"/>
              <a:t>C.大量农民工进城，打工租房增多,房租价格上涨(                )</a:t>
            </a:r>
            <a:endParaRPr lang="zh-CN" altLang="en-US" sz="2400" b="1"/>
          </a:p>
        </p:txBody>
      </p:sp>
      <p:sp>
        <p:nvSpPr>
          <p:cNvPr id="5" name="文本框 4"/>
          <p:cNvSpPr txBox="1"/>
          <p:nvPr/>
        </p:nvSpPr>
        <p:spPr>
          <a:xfrm>
            <a:off x="1491481" y="3403676"/>
            <a:ext cx="6278880" cy="460375"/>
          </a:xfrm>
          <a:prstGeom prst="rect">
            <a:avLst/>
          </a:prstGeom>
          <a:noFill/>
        </p:spPr>
        <p:txBody>
          <a:bodyPr wrap="none" rtlCol="0" anchor="t">
            <a:spAutoFit/>
          </a:bodyPr>
          <a:lstStyle/>
          <a:p>
            <a:r>
              <a:rPr lang="zh-CN" altLang="en-US" sz="2400" b="1" dirty="0">
                <a:solidFill>
                  <a:srgbClr val="FF0000"/>
                </a:solidFill>
                <a:sym typeface="+mn-ea"/>
              </a:rPr>
              <a:t>测一测：</a:t>
            </a:r>
            <a:r>
              <a:rPr lang="zh-CN" altLang="en-US" sz="2400" b="1" dirty="0">
                <a:solidFill>
                  <a:schemeClr val="tx1"/>
                </a:solidFill>
                <a:sym typeface="+mn-ea"/>
              </a:rPr>
              <a:t>写出下列行为所运用的资源配置机制</a:t>
            </a:r>
            <a:endParaRPr lang="zh-CN" altLang="en-US" sz="2400" b="1" dirty="0">
              <a:solidFill>
                <a:schemeClr val="tx1"/>
              </a:solidFill>
              <a:sym typeface="+mn-ea"/>
            </a:endParaRPr>
          </a:p>
        </p:txBody>
      </p:sp>
      <p:sp>
        <p:nvSpPr>
          <p:cNvPr id="6" name="文本框 5"/>
          <p:cNvSpPr txBox="1"/>
          <p:nvPr/>
        </p:nvSpPr>
        <p:spPr>
          <a:xfrm>
            <a:off x="6376670" y="4005580"/>
            <a:ext cx="1402080" cy="460375"/>
          </a:xfrm>
          <a:prstGeom prst="rect">
            <a:avLst/>
          </a:prstGeom>
          <a:noFill/>
        </p:spPr>
        <p:txBody>
          <a:bodyPr wrap="none" rtlCol="0" anchor="t">
            <a:spAutoFit/>
          </a:bodyPr>
          <a:lstStyle/>
          <a:p>
            <a:r>
              <a:rPr lang="zh-CN" altLang="en-US" sz="2400" b="1">
                <a:solidFill>
                  <a:srgbClr val="FF0000"/>
                </a:solidFill>
                <a:sym typeface="+mn-ea"/>
              </a:rPr>
              <a:t>价格机制</a:t>
            </a:r>
            <a:r>
              <a:rPr lang="zh-CN" altLang="en-US" b="1">
                <a:sym typeface="+mn-ea"/>
              </a:rPr>
              <a:t> </a:t>
            </a:r>
            <a:endParaRPr lang="zh-CN" altLang="en-US"/>
          </a:p>
        </p:txBody>
      </p:sp>
      <p:sp>
        <p:nvSpPr>
          <p:cNvPr id="8" name="文本框 7"/>
          <p:cNvSpPr txBox="1"/>
          <p:nvPr/>
        </p:nvSpPr>
        <p:spPr>
          <a:xfrm>
            <a:off x="10161979" y="4546261"/>
            <a:ext cx="1486535" cy="460375"/>
          </a:xfrm>
          <a:prstGeom prst="rect">
            <a:avLst/>
          </a:prstGeom>
          <a:noFill/>
        </p:spPr>
        <p:txBody>
          <a:bodyPr wrap="none" rtlCol="0" anchor="t">
            <a:spAutoFit/>
          </a:bodyPr>
          <a:lstStyle/>
          <a:p>
            <a:r>
              <a:rPr lang="zh-CN" altLang="en-US" sz="2400" b="1" dirty="0">
                <a:solidFill>
                  <a:srgbClr val="FF0000"/>
                </a:solidFill>
                <a:sym typeface="+mn-ea"/>
              </a:rPr>
              <a:t> 竞争机制</a:t>
            </a:r>
            <a:endParaRPr lang="zh-CN" altLang="en-US" sz="2400" b="1" dirty="0">
              <a:solidFill>
                <a:srgbClr val="FF0000"/>
              </a:solidFill>
              <a:sym typeface="+mn-ea"/>
            </a:endParaRPr>
          </a:p>
        </p:txBody>
      </p:sp>
      <p:sp>
        <p:nvSpPr>
          <p:cNvPr id="9" name="文本框 8"/>
          <p:cNvSpPr txBox="1"/>
          <p:nvPr/>
        </p:nvSpPr>
        <p:spPr>
          <a:xfrm>
            <a:off x="8101293" y="5100542"/>
            <a:ext cx="1402080" cy="460375"/>
          </a:xfrm>
          <a:prstGeom prst="rect">
            <a:avLst/>
          </a:prstGeom>
          <a:noFill/>
        </p:spPr>
        <p:txBody>
          <a:bodyPr wrap="none" rtlCol="0" anchor="t">
            <a:spAutoFit/>
          </a:bodyPr>
          <a:lstStyle/>
          <a:p>
            <a:r>
              <a:rPr lang="zh-CN" altLang="en-US" sz="2400" b="1" dirty="0">
                <a:solidFill>
                  <a:srgbClr val="FF0000"/>
                </a:solidFill>
                <a:sym typeface="+mn-ea"/>
              </a:rPr>
              <a:t>供求机制</a:t>
            </a:r>
            <a:endParaRPr lang="zh-CN" altLang="en-US" sz="2400" b="1" dirty="0">
              <a:solidFill>
                <a:srgbClr val="FF0000"/>
              </a:solidFill>
              <a:sym typeface="+mn-ea"/>
            </a:endParaRPr>
          </a:p>
        </p:txBody>
      </p:sp>
      <p:sp>
        <p:nvSpPr>
          <p:cNvPr id="10" name="文本框 9"/>
          <p:cNvSpPr txBox="1"/>
          <p:nvPr/>
        </p:nvSpPr>
        <p:spPr>
          <a:xfrm>
            <a:off x="10373360" y="1680364"/>
            <a:ext cx="792480" cy="460375"/>
          </a:xfrm>
          <a:prstGeom prst="rect">
            <a:avLst/>
          </a:prstGeom>
          <a:noFill/>
        </p:spPr>
        <p:txBody>
          <a:bodyPr wrap="none" rtlCol="0" anchor="t">
            <a:spAutoFit/>
          </a:bodyPr>
          <a:lstStyle/>
          <a:p>
            <a:r>
              <a:rPr lang="zh-CN" altLang="en-US" sz="2400" b="1" dirty="0">
                <a:solidFill>
                  <a:srgbClr val="FF0000"/>
                </a:solidFill>
                <a:sym typeface="+mn-ea"/>
              </a:rPr>
              <a:t>价格</a:t>
            </a:r>
            <a:endParaRPr lang="zh-CN" altLang="en-US" sz="2400" b="1" dirty="0">
              <a:solidFill>
                <a:srgbClr val="FF0000"/>
              </a:solidFill>
              <a:sym typeface="+mn-ea"/>
            </a:endParaRPr>
          </a:p>
        </p:txBody>
      </p:sp>
      <p:sp>
        <p:nvSpPr>
          <p:cNvPr id="11" name="文本框 10"/>
          <p:cNvSpPr txBox="1"/>
          <p:nvPr/>
        </p:nvSpPr>
        <p:spPr>
          <a:xfrm>
            <a:off x="1282065" y="2280593"/>
            <a:ext cx="792480" cy="460375"/>
          </a:xfrm>
          <a:prstGeom prst="rect">
            <a:avLst/>
          </a:prstGeom>
          <a:noFill/>
        </p:spPr>
        <p:txBody>
          <a:bodyPr wrap="none" rtlCol="0" anchor="t">
            <a:spAutoFit/>
          </a:bodyPr>
          <a:lstStyle/>
          <a:p>
            <a:r>
              <a:rPr lang="zh-CN" altLang="en-US" sz="2400" b="1" dirty="0">
                <a:solidFill>
                  <a:srgbClr val="FF0000"/>
                </a:solidFill>
                <a:sym typeface="+mn-ea"/>
              </a:rPr>
              <a:t>供求</a:t>
            </a:r>
            <a:endParaRPr lang="zh-CN" altLang="en-US" sz="2400" b="1" dirty="0">
              <a:solidFill>
                <a:srgbClr val="FF0000"/>
              </a:solidFill>
              <a:sym typeface="+mn-ea"/>
            </a:endParaRPr>
          </a:p>
        </p:txBody>
      </p:sp>
      <p:sp>
        <p:nvSpPr>
          <p:cNvPr id="12" name="文本框 11"/>
          <p:cNvSpPr txBox="1"/>
          <p:nvPr/>
        </p:nvSpPr>
        <p:spPr>
          <a:xfrm>
            <a:off x="2972435" y="2269835"/>
            <a:ext cx="792480" cy="460375"/>
          </a:xfrm>
          <a:prstGeom prst="rect">
            <a:avLst/>
          </a:prstGeom>
          <a:noFill/>
        </p:spPr>
        <p:txBody>
          <a:bodyPr wrap="none" rtlCol="0" anchor="t">
            <a:spAutoFit/>
          </a:bodyPr>
          <a:lstStyle/>
          <a:p>
            <a:r>
              <a:rPr lang="zh-CN" altLang="en-US" sz="2400" b="1" dirty="0">
                <a:solidFill>
                  <a:srgbClr val="FF0000"/>
                </a:solidFill>
                <a:sym typeface="+mn-ea"/>
              </a:rPr>
              <a:t>竞争</a:t>
            </a:r>
            <a:endParaRPr lang="zh-CN" altLang="en-US" sz="2400" b="1" dirty="0">
              <a:solidFill>
                <a:srgbClr val="FF0000"/>
              </a:solidFill>
              <a:sym typeface="+mn-ea"/>
            </a:endParaRPr>
          </a:p>
        </p:txBody>
      </p:sp>
      <p:sp>
        <p:nvSpPr>
          <p:cNvPr id="13" name="文本框 12"/>
          <p:cNvSpPr txBox="1"/>
          <p:nvPr/>
        </p:nvSpPr>
        <p:spPr>
          <a:xfrm>
            <a:off x="6376670" y="2269835"/>
            <a:ext cx="792480" cy="460375"/>
          </a:xfrm>
          <a:prstGeom prst="rect">
            <a:avLst/>
          </a:prstGeom>
          <a:noFill/>
        </p:spPr>
        <p:txBody>
          <a:bodyPr wrap="none" rtlCol="0" anchor="t">
            <a:spAutoFit/>
          </a:bodyPr>
          <a:lstStyle/>
          <a:p>
            <a:r>
              <a:rPr lang="zh-CN" altLang="en-US" sz="2400" b="1" dirty="0">
                <a:solidFill>
                  <a:srgbClr val="FF0000"/>
                </a:solidFill>
                <a:sym typeface="+mn-ea"/>
              </a:rPr>
              <a:t>市场</a:t>
            </a:r>
            <a:endParaRPr lang="zh-CN" altLang="en-US" sz="2400" b="1" dirty="0">
              <a:solidFill>
                <a:srgbClr val="FF0000"/>
              </a:solidFill>
              <a:sym typeface="+mn-ea"/>
            </a:endParaRPr>
          </a:p>
        </p:txBody>
      </p:sp>
      <p:sp>
        <p:nvSpPr>
          <p:cNvPr id="14" name="文本框 13"/>
          <p:cNvSpPr txBox="1"/>
          <p:nvPr/>
        </p:nvSpPr>
        <p:spPr>
          <a:xfrm>
            <a:off x="9327416" y="2256629"/>
            <a:ext cx="2091888" cy="460375"/>
          </a:xfrm>
          <a:prstGeom prst="rect">
            <a:avLst/>
          </a:prstGeom>
          <a:noFill/>
        </p:spPr>
        <p:txBody>
          <a:bodyPr wrap="square" rtlCol="0" anchor="t">
            <a:spAutoFit/>
          </a:bodyPr>
          <a:lstStyle/>
          <a:p>
            <a:r>
              <a:rPr lang="en-US" altLang="zh-CN" sz="2400" b="1" dirty="0">
                <a:solidFill>
                  <a:srgbClr val="FF0000"/>
                </a:solidFill>
                <a:sym typeface="+mn-ea"/>
              </a:rPr>
              <a:t>“</a:t>
            </a:r>
            <a:r>
              <a:rPr lang="zh-CN" altLang="en-US" sz="2400" b="1" dirty="0">
                <a:solidFill>
                  <a:srgbClr val="FF0000"/>
                </a:solidFill>
                <a:sym typeface="+mn-ea"/>
              </a:rPr>
              <a:t>看不见的手</a:t>
            </a:r>
            <a:r>
              <a:rPr lang="en-US" altLang="zh-CN" sz="2400" b="1" dirty="0">
                <a:solidFill>
                  <a:srgbClr val="FF0000"/>
                </a:solidFill>
                <a:sym typeface="+mn-ea"/>
              </a:rPr>
              <a:t>”</a:t>
            </a:r>
            <a:endParaRPr lang="en-US" altLang="zh-CN" sz="2400"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500" fill="hold"/>
                                        <p:tgtEl>
                                          <p:spTgt spid="14"/>
                                        </p:tgtEl>
                                        <p:attrNameLst>
                                          <p:attrName>ppt_x</p:attrName>
                                        </p:attrNameLst>
                                      </p:cBhvr>
                                      <p:tavLst>
                                        <p:tav tm="0">
                                          <p:val>
                                            <p:strVal val="#ppt_x"/>
                                          </p:val>
                                        </p:tav>
                                        <p:tav tm="100000">
                                          <p:val>
                                            <p:strVal val="#ppt_x"/>
                                          </p:val>
                                        </p:tav>
                                      </p:tavLst>
                                    </p:anim>
                                    <p:anim calcmode="lin" valueType="num">
                                      <p:cBhvr additive="base">
                                        <p:cTn id="3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additive="base">
                                        <p:cTn id="43" dur="500" fill="hold"/>
                                        <p:tgtEl>
                                          <p:spTgt spid="8"/>
                                        </p:tgtEl>
                                        <p:attrNameLst>
                                          <p:attrName>ppt_x</p:attrName>
                                        </p:attrNameLst>
                                      </p:cBhvr>
                                      <p:tavLst>
                                        <p:tav tm="0">
                                          <p:val>
                                            <p:strVal val="#ppt_x"/>
                                          </p:val>
                                        </p:tav>
                                        <p:tav tm="100000">
                                          <p:val>
                                            <p:strVal val="#ppt_x"/>
                                          </p:val>
                                        </p:tav>
                                      </p:tavLst>
                                    </p:anim>
                                    <p:anim calcmode="lin" valueType="num">
                                      <p:cBhvr additive="base">
                                        <p:cTn id="4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additive="base">
                                        <p:cTn id="49" dur="500" fill="hold"/>
                                        <p:tgtEl>
                                          <p:spTgt spid="9"/>
                                        </p:tgtEl>
                                        <p:attrNameLst>
                                          <p:attrName>ppt_x</p:attrName>
                                        </p:attrNameLst>
                                      </p:cBhvr>
                                      <p:tavLst>
                                        <p:tav tm="0">
                                          <p:val>
                                            <p:strVal val="#ppt_x"/>
                                          </p:val>
                                        </p:tav>
                                        <p:tav tm="100000">
                                          <p:val>
                                            <p:strVal val="#ppt_x"/>
                                          </p:val>
                                        </p:tav>
                                      </p:tavLst>
                                    </p:anim>
                                    <p:anim calcmode="lin" valueType="num">
                                      <p:cBhvr additive="base">
                                        <p:cTn id="5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9" grpId="0"/>
      <p:bldP spid="10" grpId="0"/>
      <p:bldP spid="11" grpId="0"/>
      <p:bldP spid="12" grpId="0"/>
      <p:bldP spid="13" grpId="0"/>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1"/>
          <a:stretch>
            <a:fillRect/>
          </a:stretch>
        </p:blipFill>
        <p:spPr>
          <a:xfrm>
            <a:off x="2656205" y="4828787"/>
            <a:ext cx="2585221" cy="1742828"/>
          </a:xfrm>
          <a:prstGeom prst="rect">
            <a:avLst/>
          </a:prstGeom>
        </p:spPr>
      </p:pic>
      <p:sp>
        <p:nvSpPr>
          <p:cNvPr id="7" name="TextBox 6"/>
          <p:cNvSpPr txBox="1"/>
          <p:nvPr/>
        </p:nvSpPr>
        <p:spPr>
          <a:xfrm>
            <a:off x="2129045" y="614424"/>
            <a:ext cx="5699760" cy="460375"/>
          </a:xfrm>
          <a:prstGeom prst="rect">
            <a:avLst/>
          </a:prstGeom>
          <a:noFill/>
        </p:spPr>
        <p:txBody>
          <a:bodyPr wrap="square" rtlCol="0">
            <a:spAutoFit/>
          </a:bodyPr>
          <a:lstStyle/>
          <a:p>
            <a:r>
              <a:rPr lang="en-US" altLang="zh-CN" sz="2400" b="1" dirty="0" smtClean="0">
                <a:solidFill>
                  <a:srgbClr val="FF0000"/>
                </a:solidFill>
              </a:rPr>
              <a:t>6.</a:t>
            </a:r>
            <a:r>
              <a:rPr lang="zh-CN" altLang="en-US" sz="2400" b="1" dirty="0" smtClean="0">
                <a:solidFill>
                  <a:srgbClr val="FF0000"/>
                </a:solidFill>
                <a:sym typeface="+mn-ea"/>
              </a:rPr>
              <a:t>市场</a:t>
            </a:r>
            <a:r>
              <a:rPr lang="zh-CN" altLang="en-US" sz="2400" b="1" dirty="0">
                <a:solidFill>
                  <a:srgbClr val="FF0000"/>
                </a:solidFill>
                <a:sym typeface="+mn-ea"/>
              </a:rPr>
              <a:t>配置资源的优点</a:t>
            </a:r>
            <a:endParaRPr lang="zh-CN" altLang="en-US" sz="2400" b="1" dirty="0">
              <a:solidFill>
                <a:srgbClr val="FF0000"/>
              </a:solidFill>
              <a:sym typeface="+mn-ea"/>
            </a:endParaRPr>
          </a:p>
        </p:txBody>
      </p:sp>
      <p:sp>
        <p:nvSpPr>
          <p:cNvPr id="5" name="文本框 4"/>
          <p:cNvSpPr txBox="1"/>
          <p:nvPr/>
        </p:nvSpPr>
        <p:spPr>
          <a:xfrm>
            <a:off x="2066523" y="3861144"/>
            <a:ext cx="8862060" cy="829945"/>
          </a:xfrm>
          <a:prstGeom prst="rect">
            <a:avLst/>
          </a:prstGeom>
          <a:noFill/>
        </p:spPr>
        <p:txBody>
          <a:bodyPr wrap="square" rtlCol="0" anchor="t">
            <a:spAutoFit/>
          </a:bodyPr>
          <a:lstStyle/>
          <a:p>
            <a:pPr fontAlgn="auto">
              <a:lnSpc>
                <a:spcPct val="100000"/>
              </a:lnSpc>
            </a:pPr>
            <a:r>
              <a:rPr lang="zh-CN" altLang="en-US" sz="2400" b="1" dirty="0">
                <a:sym typeface="+mn-ea"/>
              </a:rPr>
              <a:t>（</a:t>
            </a:r>
            <a:r>
              <a:rPr lang="en-US" altLang="zh-CN" sz="2400" b="1" dirty="0">
                <a:sym typeface="+mn-ea"/>
              </a:rPr>
              <a:t>2</a:t>
            </a:r>
            <a:r>
              <a:rPr lang="zh-CN" altLang="en-US" sz="2400" b="1" dirty="0">
                <a:sym typeface="+mn-ea"/>
              </a:rPr>
              <a:t>）市场竞争能够引导资源流向效率高的领域和企业，推动科学技术和经营管理进步，实现优胜劣汰</a:t>
            </a:r>
            <a:endParaRPr lang="zh-CN" altLang="en-US" sz="2400" b="1" dirty="0">
              <a:sym typeface="+mn-ea"/>
            </a:endParaRPr>
          </a:p>
        </p:txBody>
      </p:sp>
      <p:sp>
        <p:nvSpPr>
          <p:cNvPr id="6" name="文本框 5"/>
          <p:cNvSpPr txBox="1"/>
          <p:nvPr/>
        </p:nvSpPr>
        <p:spPr>
          <a:xfrm>
            <a:off x="2041356" y="1074799"/>
            <a:ext cx="8442325" cy="829945"/>
          </a:xfrm>
          <a:prstGeom prst="rect">
            <a:avLst/>
          </a:prstGeom>
          <a:noFill/>
        </p:spPr>
        <p:txBody>
          <a:bodyPr wrap="square" rtlCol="0" anchor="t">
            <a:spAutoFit/>
          </a:bodyPr>
          <a:lstStyle/>
          <a:p>
            <a:pPr fontAlgn="auto">
              <a:lnSpc>
                <a:spcPct val="100000"/>
              </a:lnSpc>
            </a:pPr>
            <a:r>
              <a:rPr lang="zh-CN" altLang="en-US" sz="2400" b="1" dirty="0">
                <a:sym typeface="+mn-ea"/>
              </a:rPr>
              <a:t>（</a:t>
            </a:r>
            <a:r>
              <a:rPr lang="en-US" altLang="zh-CN" sz="2400" b="1" dirty="0">
                <a:sym typeface="+mn-ea"/>
              </a:rPr>
              <a:t>1</a:t>
            </a:r>
            <a:r>
              <a:rPr lang="zh-CN" altLang="en-US" sz="2400" b="1" dirty="0">
                <a:sym typeface="+mn-ea"/>
              </a:rPr>
              <a:t>）市场价格及其波动，能够反映供求状况及其变化，市场供求的变化也会影响市场价格。</a:t>
            </a:r>
            <a:endParaRPr lang="zh-CN" altLang="en-US" sz="2400" b="1" dirty="0">
              <a:sym typeface="+mn-ea"/>
            </a:endParaRPr>
          </a:p>
        </p:txBody>
      </p:sp>
      <p:pic>
        <p:nvPicPr>
          <p:cNvPr id="10" name="图片 9"/>
          <p:cNvPicPr>
            <a:picLocks noChangeAspect="1"/>
          </p:cNvPicPr>
          <p:nvPr/>
        </p:nvPicPr>
        <p:blipFill>
          <a:blip r:embed="rId2"/>
          <a:stretch>
            <a:fillRect/>
          </a:stretch>
        </p:blipFill>
        <p:spPr>
          <a:xfrm>
            <a:off x="6861811" y="1891328"/>
            <a:ext cx="2928142" cy="1911093"/>
          </a:xfrm>
          <a:prstGeom prst="rect">
            <a:avLst/>
          </a:prstGeom>
        </p:spPr>
      </p:pic>
      <p:pic>
        <p:nvPicPr>
          <p:cNvPr id="14" name="图片 13"/>
          <p:cNvPicPr>
            <a:picLocks noChangeAspect="1"/>
          </p:cNvPicPr>
          <p:nvPr/>
        </p:nvPicPr>
        <p:blipFill>
          <a:blip r:embed="rId3"/>
          <a:stretch>
            <a:fillRect/>
          </a:stretch>
        </p:blipFill>
        <p:spPr>
          <a:xfrm>
            <a:off x="7200266" y="4859860"/>
            <a:ext cx="2520258" cy="1851455"/>
          </a:xfrm>
          <a:prstGeom prst="rect">
            <a:avLst/>
          </a:prstGeom>
        </p:spPr>
      </p:pic>
      <p:pic>
        <p:nvPicPr>
          <p:cNvPr id="11266" name="图片 1"/>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88236" y="2126687"/>
            <a:ext cx="2698108" cy="1675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1266"/>
                                        </p:tgtEl>
                                        <p:attrNameLst>
                                          <p:attrName>style.visibility</p:attrName>
                                        </p:attrNameLst>
                                      </p:cBhvr>
                                      <p:to>
                                        <p:strVal val="visible"/>
                                      </p:to>
                                    </p:set>
                                    <p:animEffect transition="in" filter="fade">
                                      <p:cBhvr>
                                        <p:cTn id="15" dur="1000"/>
                                        <p:tgtEl>
                                          <p:spTgt spid="11266"/>
                                        </p:tgtEl>
                                      </p:cBhvr>
                                    </p:animEffect>
                                    <p:anim calcmode="lin" valueType="num">
                                      <p:cBhvr>
                                        <p:cTn id="16" dur="1000" fill="hold"/>
                                        <p:tgtEl>
                                          <p:spTgt spid="11266"/>
                                        </p:tgtEl>
                                        <p:attrNameLst>
                                          <p:attrName>ppt_x</p:attrName>
                                        </p:attrNameLst>
                                      </p:cBhvr>
                                      <p:tavLst>
                                        <p:tav tm="0">
                                          <p:val>
                                            <p:strVal val="#ppt_x"/>
                                          </p:val>
                                        </p:tav>
                                        <p:tav tm="100000">
                                          <p:val>
                                            <p:strVal val="#ppt_x"/>
                                          </p:val>
                                        </p:tav>
                                      </p:tavLst>
                                    </p:anim>
                                    <p:anim calcmode="lin" valueType="num">
                                      <p:cBhvr>
                                        <p:cTn id="17" dur="1000" fill="hold"/>
                                        <p:tgtEl>
                                          <p:spTgt spid="11266"/>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barn(inVertical)">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down)">
                                      <p:cBhvr>
                                        <p:cTn id="32" dur="500"/>
                                        <p:tgtEl>
                                          <p:spTgt spid="11"/>
                                        </p:tgtEl>
                                      </p:cBhvr>
                                    </p:animEffect>
                                  </p:childTnLst>
                                </p:cTn>
                              </p:par>
                              <p:par>
                                <p:cTn id="33" presetID="22" presetClass="entr" presetSubtype="4"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down)">
                                      <p:cBhvr>
                                        <p:cTn id="3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微信截图_20201101205008"/>
          <p:cNvPicPr>
            <a:picLocks noChangeAspect="1"/>
          </p:cNvPicPr>
          <p:nvPr/>
        </p:nvPicPr>
        <p:blipFill>
          <a:blip r:embed="rId1"/>
          <a:stretch>
            <a:fillRect/>
          </a:stretch>
        </p:blipFill>
        <p:spPr>
          <a:xfrm>
            <a:off x="1305130" y="269297"/>
            <a:ext cx="10532371" cy="3992322"/>
          </a:xfrm>
          <a:prstGeom prst="rect">
            <a:avLst/>
          </a:prstGeom>
        </p:spPr>
      </p:pic>
      <p:sp>
        <p:nvSpPr>
          <p:cNvPr id="4" name="标题 3"/>
          <p:cNvSpPr>
            <a:spLocks noGrp="1"/>
          </p:cNvSpPr>
          <p:nvPr>
            <p:ph type="title"/>
          </p:nvPr>
        </p:nvSpPr>
        <p:spPr>
          <a:xfrm>
            <a:off x="1490623" y="337185"/>
            <a:ext cx="2521996" cy="514350"/>
          </a:xfrm>
          <a:solidFill>
            <a:schemeClr val="bg1"/>
          </a:solidFill>
        </p:spPr>
        <p:txBody>
          <a:bodyPr>
            <a:normAutofit fontScale="90000"/>
          </a:bodyPr>
          <a:lstStyle/>
          <a:p>
            <a:r>
              <a:rPr lang="zh-CN" altLang="en-US" b="1" dirty="0">
                <a:solidFill>
                  <a:srgbClr val="FF0000"/>
                </a:solidFill>
                <a:latin typeface="微软雅黑" panose="020B0503020204020204" pitchFamily="34" charset="-122"/>
                <a:ea typeface="微软雅黑" panose="020B0503020204020204" pitchFamily="34" charset="-122"/>
              </a:rPr>
              <a:t>探究与</a:t>
            </a:r>
            <a:r>
              <a:rPr lang="zh-CN" altLang="en-US" b="1" dirty="0" smtClean="0">
                <a:solidFill>
                  <a:srgbClr val="FF0000"/>
                </a:solidFill>
                <a:latin typeface="微软雅黑" panose="020B0503020204020204" pitchFamily="34" charset="-122"/>
                <a:ea typeface="微软雅黑" panose="020B0503020204020204" pitchFamily="34" charset="-122"/>
              </a:rPr>
              <a:t>分享</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10" name="图片 9" descr="微信截图_20201101205027"/>
          <p:cNvPicPr>
            <a:picLocks noChangeAspect="1"/>
          </p:cNvPicPr>
          <p:nvPr/>
        </p:nvPicPr>
        <p:blipFill>
          <a:blip r:embed="rId2"/>
          <a:stretch>
            <a:fillRect/>
          </a:stretch>
        </p:blipFill>
        <p:spPr>
          <a:xfrm>
            <a:off x="1904895" y="4253230"/>
            <a:ext cx="9296400" cy="2360295"/>
          </a:xfrm>
          <a:prstGeom prst="rect">
            <a:avLst/>
          </a:prstGeom>
        </p:spPr>
      </p:pic>
      <p:sp>
        <p:nvSpPr>
          <p:cNvPr id="11" name="文本框 10"/>
          <p:cNvSpPr txBox="1"/>
          <p:nvPr/>
        </p:nvSpPr>
        <p:spPr>
          <a:xfrm>
            <a:off x="9389005" y="1363654"/>
            <a:ext cx="1812290" cy="645160"/>
          </a:xfrm>
          <a:prstGeom prst="rect">
            <a:avLst/>
          </a:prstGeom>
          <a:solidFill>
            <a:schemeClr val="accent3"/>
          </a:solidFill>
        </p:spPr>
        <p:txBody>
          <a:bodyPr wrap="square" rtlCol="0">
            <a:spAutoFit/>
          </a:bodyPr>
          <a:lstStyle/>
          <a:p>
            <a:r>
              <a:rPr lang="zh-CN" altLang="en-US" b="1" dirty="0"/>
              <a:t>生产要素市场</a:t>
            </a:r>
            <a:endParaRPr lang="zh-CN" altLang="en-US" b="1" dirty="0"/>
          </a:p>
          <a:p>
            <a:r>
              <a:rPr lang="zh-CN" altLang="en-US" b="1" dirty="0"/>
              <a:t>（劳动力市场）</a:t>
            </a:r>
            <a:endParaRPr lang="zh-CN" altLang="en-US" b="1" dirty="0"/>
          </a:p>
        </p:txBody>
      </p:sp>
      <p:sp>
        <p:nvSpPr>
          <p:cNvPr id="12" name="文本框 11"/>
          <p:cNvSpPr txBox="1"/>
          <p:nvPr/>
        </p:nvSpPr>
        <p:spPr>
          <a:xfrm>
            <a:off x="7215912" y="2704272"/>
            <a:ext cx="1708150" cy="645160"/>
          </a:xfrm>
          <a:prstGeom prst="rect">
            <a:avLst/>
          </a:prstGeom>
          <a:solidFill>
            <a:schemeClr val="accent3"/>
          </a:solidFill>
        </p:spPr>
        <p:txBody>
          <a:bodyPr wrap="square" rtlCol="0">
            <a:spAutoFit/>
          </a:bodyPr>
          <a:lstStyle/>
          <a:p>
            <a:r>
              <a:rPr lang="zh-CN" altLang="en-US" b="1" dirty="0"/>
              <a:t>生产要素市场</a:t>
            </a:r>
            <a:endParaRPr lang="zh-CN" altLang="en-US" b="1" dirty="0"/>
          </a:p>
          <a:p>
            <a:r>
              <a:rPr lang="zh-CN" altLang="en-US" b="1" dirty="0"/>
              <a:t>（土地市场）</a:t>
            </a:r>
            <a:endParaRPr lang="zh-CN" altLang="en-US" b="1" dirty="0"/>
          </a:p>
        </p:txBody>
      </p:sp>
      <p:sp>
        <p:nvSpPr>
          <p:cNvPr id="13" name="文本框 12"/>
          <p:cNvSpPr txBox="1"/>
          <p:nvPr/>
        </p:nvSpPr>
        <p:spPr>
          <a:xfrm>
            <a:off x="9790244" y="3418677"/>
            <a:ext cx="1254760" cy="368300"/>
          </a:xfrm>
          <a:prstGeom prst="rect">
            <a:avLst/>
          </a:prstGeom>
          <a:solidFill>
            <a:srgbClr val="FFC000"/>
          </a:solidFill>
        </p:spPr>
        <p:txBody>
          <a:bodyPr wrap="square" rtlCol="0">
            <a:spAutoFit/>
          </a:bodyPr>
          <a:lstStyle/>
          <a:p>
            <a:r>
              <a:rPr lang="zh-CN" altLang="en-US" b="1" dirty="0"/>
              <a:t>商品市场</a:t>
            </a:r>
            <a:endParaRPr lang="zh-CN" altLang="en-US" b="1" dirty="0"/>
          </a:p>
        </p:txBody>
      </p:sp>
      <p:sp>
        <p:nvSpPr>
          <p:cNvPr id="14" name="文本框 13"/>
          <p:cNvSpPr txBox="1"/>
          <p:nvPr/>
        </p:nvSpPr>
        <p:spPr>
          <a:xfrm>
            <a:off x="8134245" y="4932045"/>
            <a:ext cx="1254760" cy="368300"/>
          </a:xfrm>
          <a:prstGeom prst="rect">
            <a:avLst/>
          </a:prstGeom>
          <a:solidFill>
            <a:srgbClr val="7030A0"/>
          </a:solidFill>
        </p:spPr>
        <p:txBody>
          <a:bodyPr wrap="square" rtlCol="0">
            <a:spAutoFit/>
          </a:bodyPr>
          <a:lstStyle/>
          <a:p>
            <a:r>
              <a:rPr lang="zh-CN" altLang="en-US" b="1" dirty="0">
                <a:solidFill>
                  <a:schemeClr val="bg1"/>
                </a:solidFill>
              </a:rPr>
              <a:t>服务市场</a:t>
            </a:r>
            <a:endParaRPr lang="zh-CN" altLang="en-US" b="1" dirty="0">
              <a:solidFill>
                <a:schemeClr val="bg1"/>
              </a:solidFill>
            </a:endParaRPr>
          </a:p>
        </p:txBody>
      </p:sp>
      <p:sp>
        <p:nvSpPr>
          <p:cNvPr id="15" name="文本框 14"/>
          <p:cNvSpPr txBox="1"/>
          <p:nvPr/>
        </p:nvSpPr>
        <p:spPr>
          <a:xfrm>
            <a:off x="8884099" y="5731510"/>
            <a:ext cx="1812290" cy="645160"/>
          </a:xfrm>
          <a:prstGeom prst="rect">
            <a:avLst/>
          </a:prstGeom>
          <a:solidFill>
            <a:schemeClr val="accent3"/>
          </a:solidFill>
        </p:spPr>
        <p:txBody>
          <a:bodyPr wrap="square" rtlCol="0">
            <a:spAutoFit/>
          </a:bodyPr>
          <a:lstStyle/>
          <a:p>
            <a:r>
              <a:rPr lang="zh-CN" altLang="en-US" b="1" dirty="0"/>
              <a:t>生产要素市场</a:t>
            </a:r>
            <a:endParaRPr lang="zh-CN" altLang="en-US" b="1" dirty="0"/>
          </a:p>
          <a:p>
            <a:r>
              <a:rPr lang="zh-CN" altLang="en-US" b="1" dirty="0"/>
              <a:t>（金融市场）</a:t>
            </a:r>
            <a:endParaRPr lang="zh-CN" altLang="en-US"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fill="hold"/>
                                        <p:tgtEl>
                                          <p:spTgt spid="12"/>
                                        </p:tgtEl>
                                        <p:attrNameLst>
                                          <p:attrName>ppt_x</p:attrName>
                                        </p:attrNameLst>
                                      </p:cBhvr>
                                      <p:tavLst>
                                        <p:tav tm="0">
                                          <p:val>
                                            <p:strVal val="#ppt_x"/>
                                          </p:val>
                                        </p:tav>
                                        <p:tav tm="100000">
                                          <p:val>
                                            <p:strVal val="#ppt_x"/>
                                          </p:val>
                                        </p:tav>
                                      </p:tavLst>
                                    </p:anim>
                                    <p:anim calcmode="lin" valueType="num">
                                      <p:cBhvr additive="base">
                                        <p:cTn id="14"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500" fill="hold"/>
                                        <p:tgtEl>
                                          <p:spTgt spid="14"/>
                                        </p:tgtEl>
                                        <p:attrNameLst>
                                          <p:attrName>ppt_x</p:attrName>
                                        </p:attrNameLst>
                                      </p:cBhvr>
                                      <p:tavLst>
                                        <p:tav tm="0">
                                          <p:val>
                                            <p:strVal val="#ppt_x"/>
                                          </p:val>
                                        </p:tav>
                                        <p:tav tm="100000">
                                          <p:val>
                                            <p:strVal val="#ppt_x"/>
                                          </p:val>
                                        </p:tav>
                                      </p:tavLst>
                                    </p:anim>
                                    <p:anim calcmode="lin" valueType="num">
                                      <p:cBhvr additive="base">
                                        <p:cTn id="26"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500" fill="hold"/>
                                        <p:tgtEl>
                                          <p:spTgt spid="15"/>
                                        </p:tgtEl>
                                        <p:attrNameLst>
                                          <p:attrName>ppt_x</p:attrName>
                                        </p:attrNameLst>
                                      </p:cBhvr>
                                      <p:tavLst>
                                        <p:tav tm="0">
                                          <p:val>
                                            <p:strVal val="#ppt_x"/>
                                          </p:val>
                                        </p:tav>
                                        <p:tav tm="100000">
                                          <p:val>
                                            <p:strVal val="#ppt_x"/>
                                          </p:val>
                                        </p:tav>
                                      </p:tavLst>
                                    </p:anim>
                                    <p:anim calcmode="lin" valueType="num">
                                      <p:cBhvr additive="base">
                                        <p:cTn id="32"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353124" y="232410"/>
            <a:ext cx="6072188" cy="460375"/>
          </a:xfrm>
          <a:prstGeom prst="rect">
            <a:avLst/>
          </a:prstGeom>
          <a:noFill/>
        </p:spPr>
        <p:txBody>
          <a:bodyPr wrap="square" rtlCol="0">
            <a:spAutoFit/>
          </a:bodyPr>
          <a:lstStyle/>
          <a:p>
            <a:r>
              <a:rPr lang="zh-CN" altLang="en-US" sz="2400" b="1" dirty="0" smtClean="0"/>
              <a:t>二、市场体系</a:t>
            </a:r>
            <a:endParaRPr lang="zh-CN" altLang="en-US" sz="2400" b="1" dirty="0"/>
          </a:p>
        </p:txBody>
      </p:sp>
      <p:sp>
        <p:nvSpPr>
          <p:cNvPr id="11" name="文本框 10"/>
          <p:cNvSpPr txBox="1"/>
          <p:nvPr/>
        </p:nvSpPr>
        <p:spPr>
          <a:xfrm>
            <a:off x="2904572" y="1242060"/>
            <a:ext cx="8218170" cy="1476375"/>
          </a:xfrm>
          <a:prstGeom prst="rect">
            <a:avLst/>
          </a:prstGeom>
          <a:noFill/>
        </p:spPr>
        <p:txBody>
          <a:bodyPr wrap="square" rtlCol="0" anchor="t">
            <a:spAutoFit/>
          </a:bodyPr>
          <a:lstStyle/>
          <a:p>
            <a:r>
              <a:rPr lang="zh-CN" altLang="en-US" sz="2400" b="1" dirty="0"/>
              <a:t>商品市场，服务市场，生产要素市场(劳动力市场、土地.市场、金融市场)等。每类市场都是由交易双方、交易对象、交易价格等基本要素组成的。</a:t>
            </a:r>
            <a:endParaRPr lang="zh-CN" altLang="en-US" sz="2400" b="1" dirty="0"/>
          </a:p>
          <a:p>
            <a:endParaRPr lang="zh-CN" altLang="en-US" dirty="0"/>
          </a:p>
        </p:txBody>
      </p:sp>
      <p:sp>
        <p:nvSpPr>
          <p:cNvPr id="12" name="TextBox 4"/>
          <p:cNvSpPr txBox="1"/>
          <p:nvPr/>
        </p:nvSpPr>
        <p:spPr>
          <a:xfrm>
            <a:off x="1280559" y="728345"/>
            <a:ext cx="6072188" cy="460375"/>
          </a:xfrm>
          <a:prstGeom prst="rect">
            <a:avLst/>
          </a:prstGeom>
          <a:noFill/>
        </p:spPr>
        <p:txBody>
          <a:bodyPr wrap="square" rtlCol="0">
            <a:spAutoFit/>
          </a:bodyPr>
          <a:lstStyle/>
          <a:p>
            <a:r>
              <a:rPr lang="en-US" altLang="zh-CN" sz="2400" b="1" dirty="0" smtClean="0">
                <a:solidFill>
                  <a:srgbClr val="FF0000"/>
                </a:solidFill>
              </a:rPr>
              <a:t>1.</a:t>
            </a:r>
            <a:r>
              <a:rPr lang="zh-CN" altLang="en-US" sz="2400" b="1" dirty="0" smtClean="0">
                <a:solidFill>
                  <a:srgbClr val="FF0000"/>
                </a:solidFill>
              </a:rPr>
              <a:t>市场</a:t>
            </a:r>
            <a:r>
              <a:rPr lang="zh-CN" altLang="en-US" sz="2400" b="1" dirty="0" smtClean="0">
                <a:solidFill>
                  <a:srgbClr val="FF0000"/>
                </a:solidFill>
              </a:rPr>
              <a:t>体系的构成要素和联系</a:t>
            </a:r>
            <a:endParaRPr lang="zh-CN" altLang="en-US" sz="2400" b="1" dirty="0" smtClean="0">
              <a:solidFill>
                <a:srgbClr val="FF0000"/>
              </a:solidFill>
            </a:endParaRPr>
          </a:p>
        </p:txBody>
      </p:sp>
      <p:sp>
        <p:nvSpPr>
          <p:cNvPr id="13" name="文本框 12"/>
          <p:cNvSpPr txBox="1"/>
          <p:nvPr/>
        </p:nvSpPr>
        <p:spPr>
          <a:xfrm>
            <a:off x="2441657" y="2426970"/>
            <a:ext cx="6583680" cy="460375"/>
          </a:xfrm>
          <a:prstGeom prst="rect">
            <a:avLst/>
          </a:prstGeom>
          <a:noFill/>
        </p:spPr>
        <p:txBody>
          <a:bodyPr wrap="none" rtlCol="0" anchor="t">
            <a:spAutoFit/>
          </a:bodyPr>
          <a:lstStyle/>
          <a:p>
            <a:r>
              <a:rPr lang="zh-CN" altLang="en-US" sz="2400" b="1" dirty="0">
                <a:sym typeface="+mn-ea"/>
              </a:rPr>
              <a:t>这些市场相互作用，形成有机联系的市场体系。</a:t>
            </a:r>
            <a:endParaRPr lang="zh-CN" altLang="en-US" sz="2400" b="1" dirty="0">
              <a:sym typeface="+mn-ea"/>
            </a:endParaRPr>
          </a:p>
        </p:txBody>
      </p:sp>
      <p:sp>
        <p:nvSpPr>
          <p:cNvPr id="14" name="文本框 13"/>
          <p:cNvSpPr txBox="1"/>
          <p:nvPr/>
        </p:nvSpPr>
        <p:spPr>
          <a:xfrm>
            <a:off x="1400892" y="1242060"/>
            <a:ext cx="1503680" cy="460375"/>
          </a:xfrm>
          <a:prstGeom prst="rect">
            <a:avLst/>
          </a:prstGeom>
          <a:noFill/>
        </p:spPr>
        <p:txBody>
          <a:bodyPr wrap="none" rtlCol="0" anchor="t">
            <a:spAutoFit/>
          </a:bodyPr>
          <a:lstStyle/>
          <a:p>
            <a:r>
              <a:rPr lang="zh-CN" altLang="en-US" sz="2400" b="1">
                <a:solidFill>
                  <a:srgbClr val="FF0000"/>
                </a:solidFill>
                <a:sym typeface="+mn-ea"/>
              </a:rPr>
              <a:t>构成要素:</a:t>
            </a:r>
            <a:endParaRPr lang="zh-CN" altLang="en-US" sz="2400" b="1">
              <a:solidFill>
                <a:srgbClr val="FF0000"/>
              </a:solidFill>
              <a:sym typeface="+mn-ea"/>
            </a:endParaRPr>
          </a:p>
        </p:txBody>
      </p:sp>
      <p:sp>
        <p:nvSpPr>
          <p:cNvPr id="15" name="文本框 14"/>
          <p:cNvSpPr txBox="1"/>
          <p:nvPr/>
        </p:nvSpPr>
        <p:spPr>
          <a:xfrm>
            <a:off x="1400892" y="2426970"/>
            <a:ext cx="894080" cy="460375"/>
          </a:xfrm>
          <a:prstGeom prst="rect">
            <a:avLst/>
          </a:prstGeom>
          <a:noFill/>
        </p:spPr>
        <p:txBody>
          <a:bodyPr wrap="none" rtlCol="0" anchor="t">
            <a:spAutoFit/>
          </a:bodyPr>
          <a:lstStyle/>
          <a:p>
            <a:r>
              <a:rPr lang="zh-CN" altLang="en-US" sz="2400" b="1">
                <a:solidFill>
                  <a:srgbClr val="FF0000"/>
                </a:solidFill>
                <a:sym typeface="+mn-ea"/>
              </a:rPr>
              <a:t>联系:</a:t>
            </a:r>
            <a:endParaRPr lang="zh-CN" altLang="en-US" sz="2400" b="1">
              <a:solidFill>
                <a:srgbClr val="FF0000"/>
              </a:solidFill>
              <a:sym typeface="+mn-ea"/>
            </a:endParaRPr>
          </a:p>
        </p:txBody>
      </p:sp>
      <p:sp>
        <p:nvSpPr>
          <p:cNvPr id="16" name="圆角矩形 15"/>
          <p:cNvSpPr/>
          <p:nvPr/>
        </p:nvSpPr>
        <p:spPr>
          <a:xfrm>
            <a:off x="4912995" y="2889885"/>
            <a:ext cx="1899920" cy="54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t>市场体系</a:t>
            </a:r>
            <a:endParaRPr lang="zh-CN" altLang="en-US" sz="2000" b="1" dirty="0"/>
          </a:p>
        </p:txBody>
      </p:sp>
      <p:sp>
        <p:nvSpPr>
          <p:cNvPr id="17" name="圆角矩形 16"/>
          <p:cNvSpPr/>
          <p:nvPr/>
        </p:nvSpPr>
        <p:spPr>
          <a:xfrm>
            <a:off x="4337050" y="6317615"/>
            <a:ext cx="3051810" cy="5403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相互作用、有机联系</a:t>
            </a:r>
            <a:endParaRPr lang="zh-CN" altLang="en-US" sz="2000" b="1"/>
          </a:p>
        </p:txBody>
      </p:sp>
      <p:sp>
        <p:nvSpPr>
          <p:cNvPr id="19" name="左大括号 18"/>
          <p:cNvSpPr/>
          <p:nvPr/>
        </p:nvSpPr>
        <p:spPr>
          <a:xfrm rot="5400000">
            <a:off x="5711825" y="1868805"/>
            <a:ext cx="290195" cy="3830955"/>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0" name="圆角矩形 19"/>
          <p:cNvSpPr/>
          <p:nvPr/>
        </p:nvSpPr>
        <p:spPr>
          <a:xfrm>
            <a:off x="3606165" y="3869690"/>
            <a:ext cx="627380" cy="21062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商品市场</a:t>
            </a:r>
            <a:endParaRPr lang="zh-CN" altLang="en-US" sz="2000" b="1"/>
          </a:p>
        </p:txBody>
      </p:sp>
      <p:sp>
        <p:nvSpPr>
          <p:cNvPr id="21" name="左大括号 20"/>
          <p:cNvSpPr/>
          <p:nvPr/>
        </p:nvSpPr>
        <p:spPr>
          <a:xfrm rot="16200000">
            <a:off x="5673725" y="4138930"/>
            <a:ext cx="366395" cy="3831590"/>
          </a:xfrm>
          <a:prstGeom prst="lef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4" name="圆角矩形 23"/>
          <p:cNvSpPr/>
          <p:nvPr/>
        </p:nvSpPr>
        <p:spPr>
          <a:xfrm>
            <a:off x="7480935" y="3869690"/>
            <a:ext cx="627380" cy="200215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生产要素市场</a:t>
            </a:r>
            <a:endParaRPr lang="zh-CN" altLang="en-US" sz="2000" b="1"/>
          </a:p>
        </p:txBody>
      </p:sp>
      <p:sp>
        <p:nvSpPr>
          <p:cNvPr id="25" name="圆角矩形 24"/>
          <p:cNvSpPr/>
          <p:nvPr/>
        </p:nvSpPr>
        <p:spPr>
          <a:xfrm>
            <a:off x="5121275" y="3869690"/>
            <a:ext cx="627380" cy="20027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t>服务市场</a:t>
            </a:r>
            <a:endParaRPr lang="zh-CN" altLang="en-US" sz="2000" b="1"/>
          </a:p>
        </p:txBody>
      </p:sp>
      <p:sp>
        <p:nvSpPr>
          <p:cNvPr id="26" name="右箭头标注 25"/>
          <p:cNvSpPr/>
          <p:nvPr/>
        </p:nvSpPr>
        <p:spPr>
          <a:xfrm>
            <a:off x="1892300" y="4410075"/>
            <a:ext cx="1704975" cy="1097915"/>
          </a:xfrm>
          <a:prstGeom prst="righ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sym typeface="+mn-ea"/>
              </a:rPr>
              <a:t>交易双方</a:t>
            </a:r>
            <a:endParaRPr lang="zh-CN" altLang="en-US" b="1">
              <a:solidFill>
                <a:schemeClr val="tx1"/>
              </a:solidFill>
              <a:sym typeface="+mn-ea"/>
            </a:endParaRPr>
          </a:p>
          <a:p>
            <a:pPr algn="ctr"/>
            <a:r>
              <a:rPr lang="zh-CN" altLang="en-US" b="1">
                <a:solidFill>
                  <a:schemeClr val="tx1"/>
                </a:solidFill>
                <a:sym typeface="+mn-ea"/>
              </a:rPr>
              <a:t>交易对象</a:t>
            </a:r>
            <a:endParaRPr lang="zh-CN" altLang="en-US" b="1">
              <a:solidFill>
                <a:schemeClr val="tx1"/>
              </a:solidFill>
              <a:sym typeface="+mn-ea"/>
            </a:endParaRPr>
          </a:p>
          <a:p>
            <a:pPr algn="ctr"/>
            <a:r>
              <a:rPr lang="zh-CN" altLang="en-US" b="1">
                <a:solidFill>
                  <a:schemeClr val="tx1"/>
                </a:solidFill>
                <a:sym typeface="+mn-ea"/>
              </a:rPr>
              <a:t>交易价格</a:t>
            </a:r>
            <a:endParaRPr lang="zh-CN" altLang="en-US" b="1">
              <a:solidFill>
                <a:schemeClr val="tx1"/>
              </a:solidFill>
              <a:sym typeface="+mn-ea"/>
            </a:endParaRPr>
          </a:p>
        </p:txBody>
      </p:sp>
      <p:sp>
        <p:nvSpPr>
          <p:cNvPr id="27" name="左箭头标注 26"/>
          <p:cNvSpPr/>
          <p:nvPr/>
        </p:nvSpPr>
        <p:spPr>
          <a:xfrm>
            <a:off x="8108315" y="4305935"/>
            <a:ext cx="1826260" cy="1085215"/>
          </a:xfrm>
          <a:prstGeom prst="lef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sym typeface="+mn-ea"/>
              </a:rPr>
              <a:t>交易双方</a:t>
            </a:r>
            <a:endParaRPr lang="zh-CN" altLang="en-US" b="1">
              <a:solidFill>
                <a:schemeClr val="tx1"/>
              </a:solidFill>
              <a:sym typeface="+mn-ea"/>
            </a:endParaRPr>
          </a:p>
          <a:p>
            <a:pPr algn="ctr"/>
            <a:r>
              <a:rPr lang="zh-CN" altLang="en-US" b="1">
                <a:solidFill>
                  <a:schemeClr val="tx1"/>
                </a:solidFill>
                <a:sym typeface="+mn-ea"/>
              </a:rPr>
              <a:t>交易对象</a:t>
            </a:r>
            <a:endParaRPr lang="zh-CN" altLang="en-US" b="1">
              <a:solidFill>
                <a:schemeClr val="tx1"/>
              </a:solidFill>
              <a:sym typeface="+mn-ea"/>
            </a:endParaRPr>
          </a:p>
          <a:p>
            <a:pPr algn="ctr"/>
            <a:r>
              <a:rPr lang="zh-CN" altLang="en-US" b="1">
                <a:solidFill>
                  <a:schemeClr val="tx1"/>
                </a:solidFill>
                <a:sym typeface="+mn-ea"/>
              </a:rPr>
              <a:t>交易价格</a:t>
            </a:r>
            <a:endParaRPr lang="zh-CN" altLang="en-US" b="1">
              <a:solidFill>
                <a:schemeClr val="tx1"/>
              </a:solidFill>
              <a:sym typeface="+mn-ea"/>
            </a:endParaRPr>
          </a:p>
        </p:txBody>
      </p:sp>
      <p:sp>
        <p:nvSpPr>
          <p:cNvPr id="28" name="左箭头标注 27"/>
          <p:cNvSpPr/>
          <p:nvPr/>
        </p:nvSpPr>
        <p:spPr>
          <a:xfrm>
            <a:off x="5774690" y="3981450"/>
            <a:ext cx="1192530" cy="1778000"/>
          </a:xfrm>
          <a:prstGeom prst="leftArrowCallou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sym typeface="+mn-ea"/>
              </a:rPr>
              <a:t>交易双方</a:t>
            </a:r>
            <a:endParaRPr lang="zh-CN" altLang="en-US" b="1">
              <a:solidFill>
                <a:schemeClr val="tx1"/>
              </a:solidFill>
              <a:sym typeface="+mn-ea"/>
            </a:endParaRPr>
          </a:p>
          <a:p>
            <a:pPr algn="ctr"/>
            <a:r>
              <a:rPr lang="zh-CN" altLang="en-US" b="1">
                <a:solidFill>
                  <a:schemeClr val="tx1"/>
                </a:solidFill>
                <a:sym typeface="+mn-ea"/>
              </a:rPr>
              <a:t>交易对象</a:t>
            </a:r>
            <a:endParaRPr lang="zh-CN" altLang="en-US" b="1">
              <a:solidFill>
                <a:schemeClr val="tx1"/>
              </a:solidFill>
              <a:sym typeface="+mn-ea"/>
            </a:endParaRPr>
          </a:p>
          <a:p>
            <a:pPr algn="ctr"/>
            <a:r>
              <a:rPr lang="zh-CN" altLang="en-US" b="1">
                <a:solidFill>
                  <a:schemeClr val="tx1"/>
                </a:solidFill>
                <a:sym typeface="+mn-ea"/>
              </a:rPr>
              <a:t>交易价格</a:t>
            </a:r>
            <a:endParaRPr lang="zh-CN" altLang="en-US" b="1">
              <a:solidFill>
                <a:schemeClr val="tx1"/>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linds(horizont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2" presetClass="entr" presetSubtype="4" fill="hold" grpId="0" nodeType="click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additive="base">
                                        <p:cTn id="16" dur="500" fill="hold"/>
                                        <p:tgtEl>
                                          <p:spTgt spid="26"/>
                                        </p:tgtEl>
                                        <p:attrNameLst>
                                          <p:attrName>ppt_x</p:attrName>
                                        </p:attrNameLst>
                                      </p:cBhvr>
                                      <p:tavLst>
                                        <p:tav tm="0">
                                          <p:val>
                                            <p:strVal val="#ppt_x"/>
                                          </p:val>
                                        </p:tav>
                                        <p:tav tm="100000">
                                          <p:val>
                                            <p:strVal val="#ppt_x"/>
                                          </p:val>
                                        </p:tav>
                                      </p:tavLst>
                                    </p:anim>
                                    <p:anim calcmode="lin" valueType="num">
                                      <p:cBhvr additive="base">
                                        <p:cTn id="17" dur="500" fill="hold"/>
                                        <p:tgtEl>
                                          <p:spTgt spid="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8"/>
                                        </p:tgtEl>
                                        <p:attrNameLst>
                                          <p:attrName>style.visibility</p:attrName>
                                        </p:attrNameLst>
                                      </p:cBhvr>
                                      <p:to>
                                        <p:strVal val="visible"/>
                                      </p:to>
                                    </p:set>
                                    <p:anim calcmode="lin" valueType="num">
                                      <p:cBhvr additive="base">
                                        <p:cTn id="20" dur="500" fill="hold"/>
                                        <p:tgtEl>
                                          <p:spTgt spid="28"/>
                                        </p:tgtEl>
                                        <p:attrNameLst>
                                          <p:attrName>ppt_x</p:attrName>
                                        </p:attrNameLst>
                                      </p:cBhvr>
                                      <p:tavLst>
                                        <p:tav tm="0">
                                          <p:val>
                                            <p:strVal val="#ppt_x"/>
                                          </p:val>
                                        </p:tav>
                                        <p:tav tm="100000">
                                          <p:val>
                                            <p:strVal val="#ppt_x"/>
                                          </p:val>
                                        </p:tav>
                                      </p:tavLst>
                                    </p:anim>
                                    <p:anim calcmode="lin" valueType="num">
                                      <p:cBhvr additive="base">
                                        <p:cTn id="21" dur="500" fill="hold"/>
                                        <p:tgtEl>
                                          <p:spTgt spid="2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500" fill="hold"/>
                                        <p:tgtEl>
                                          <p:spTgt spid="27"/>
                                        </p:tgtEl>
                                        <p:attrNameLst>
                                          <p:attrName>ppt_x</p:attrName>
                                        </p:attrNameLst>
                                      </p:cBhvr>
                                      <p:tavLst>
                                        <p:tav tm="0">
                                          <p:val>
                                            <p:strVal val="#ppt_x"/>
                                          </p:val>
                                        </p:tav>
                                        <p:tav tm="100000">
                                          <p:val>
                                            <p:strVal val="#ppt_x"/>
                                          </p:val>
                                        </p:tav>
                                      </p:tavLst>
                                    </p:anim>
                                    <p:anim calcmode="lin" valueType="num">
                                      <p:cBhvr additive="base">
                                        <p:cTn id="2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26" grpId="0" animBg="1"/>
      <p:bldP spid="27" grpId="0" animBg="1"/>
      <p:bldP spid="2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010920" y="1071245"/>
            <a:ext cx="4227195" cy="3750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右箭头 3"/>
          <p:cNvSpPr/>
          <p:nvPr/>
        </p:nvSpPr>
        <p:spPr>
          <a:xfrm>
            <a:off x="5238115" y="2342515"/>
            <a:ext cx="2693035" cy="904240"/>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86411" tIns="43205" rIns="86411" bIns="43205" anchor="ctr"/>
          <a:lstStyle/>
          <a:p>
            <a:pPr algn="ctr" fontAlgn="auto">
              <a:spcBef>
                <a:spcPts val="0"/>
              </a:spcBef>
              <a:spcAft>
                <a:spcPts val="0"/>
              </a:spcAft>
              <a:defRPr/>
            </a:pPr>
            <a:r>
              <a:rPr lang="zh-CN" altLang="en-US" sz="2000" b="1"/>
              <a:t>离不开</a:t>
            </a:r>
            <a:endParaRPr lang="zh-CN" altLang="en-US" sz="2000" b="1"/>
          </a:p>
        </p:txBody>
      </p:sp>
      <p:sp>
        <p:nvSpPr>
          <p:cNvPr id="5" name="圆角矩形 4"/>
          <p:cNvSpPr/>
          <p:nvPr/>
        </p:nvSpPr>
        <p:spPr>
          <a:xfrm>
            <a:off x="8433435" y="2230120"/>
            <a:ext cx="3257550" cy="139001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8658225" y="2230120"/>
            <a:ext cx="2808605" cy="530860"/>
          </a:xfrm>
          <a:prstGeom prst="rect">
            <a:avLst/>
          </a:prstGeom>
          <a:noFill/>
        </p:spPr>
        <p:txBody>
          <a:bodyPr wrap="square" lIns="0" tIns="0" rIns="0" bIns="0" anchor="ctr">
            <a:spAutoFit/>
          </a:bodyPr>
          <a:lstStyle/>
          <a:p>
            <a:pPr algn="ctr" fontAlgn="auto">
              <a:lnSpc>
                <a:spcPct val="150000"/>
              </a:lnSpc>
              <a:spcBef>
                <a:spcPts val="0"/>
              </a:spcBef>
              <a:spcAft>
                <a:spcPts val="0"/>
              </a:spcAft>
              <a:defRPr/>
            </a:pPr>
            <a:r>
              <a:rPr lang="zh-CN" altLang="en-US" sz="2300" b="1" dirty="0">
                <a:solidFill>
                  <a:schemeClr val="bg2">
                    <a:lumMod val="25000"/>
                  </a:schemeClr>
                </a:solidFill>
                <a:latin typeface="微软雅黑" panose="020B0503020204020204" pitchFamily="34" charset="-122"/>
                <a:ea typeface="微软雅黑" panose="020B0503020204020204" pitchFamily="34" charset="-122"/>
              </a:rPr>
              <a:t>统一开放、竞争有序</a:t>
            </a:r>
            <a:endParaRPr lang="zh-CN" altLang="en-US" sz="2300" b="1" dirty="0">
              <a:solidFill>
                <a:schemeClr val="bg2">
                  <a:lumMod val="2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8842866" y="2761211"/>
            <a:ext cx="2439035" cy="692150"/>
          </a:xfrm>
          <a:prstGeom prst="rect">
            <a:avLst/>
          </a:prstGeom>
          <a:noFill/>
        </p:spPr>
        <p:txBody>
          <a:bodyPr wrap="square" lIns="0" tIns="0" rIns="0" bIns="0" anchor="ctr">
            <a:spAutoFit/>
          </a:bodyPr>
          <a:lstStyle/>
          <a:p>
            <a:pPr algn="ctr" fontAlgn="auto">
              <a:lnSpc>
                <a:spcPct val="150000"/>
              </a:lnSpc>
              <a:spcBef>
                <a:spcPts val="0"/>
              </a:spcBef>
              <a:spcAft>
                <a:spcPts val="0"/>
              </a:spcAft>
              <a:defRPr/>
            </a:pPr>
            <a:r>
              <a:rPr lang="zh-CN" altLang="en-US" sz="3000" b="1" spc="567" dirty="0">
                <a:solidFill>
                  <a:schemeClr val="bg2">
                    <a:lumMod val="25000"/>
                  </a:schemeClr>
                </a:solidFill>
                <a:latin typeface="微软雅黑" panose="020B0503020204020204" pitchFamily="34" charset="-122"/>
                <a:ea typeface="微软雅黑" panose="020B0503020204020204" pitchFamily="34" charset="-122"/>
              </a:rPr>
              <a:t>市场体系</a:t>
            </a:r>
            <a:endParaRPr lang="zh-CN" altLang="en-US" sz="3000" b="1" spc="567" dirty="0">
              <a:solidFill>
                <a:schemeClr val="bg2">
                  <a:lumMod val="25000"/>
                </a:schemeClr>
              </a:solidFill>
              <a:latin typeface="微软雅黑" panose="020B0503020204020204" pitchFamily="34" charset="-122"/>
              <a:ea typeface="微软雅黑" panose="020B0503020204020204" pitchFamily="34" charset="-122"/>
            </a:endParaRPr>
          </a:p>
        </p:txBody>
      </p:sp>
      <p:grpSp>
        <p:nvGrpSpPr>
          <p:cNvPr id="8" name="组合 7"/>
          <p:cNvGrpSpPr/>
          <p:nvPr/>
        </p:nvGrpSpPr>
        <p:grpSpPr bwMode="auto">
          <a:xfrm>
            <a:off x="8433435" y="5012690"/>
            <a:ext cx="3096260" cy="1278890"/>
            <a:chOff x="7677393" y="1811805"/>
            <a:chExt cx="3276200" cy="2074460"/>
          </a:xfrm>
          <a:solidFill>
            <a:srgbClr val="FFC000"/>
          </a:solidFill>
        </p:grpSpPr>
        <p:sp>
          <p:nvSpPr>
            <p:cNvPr id="19" name="圆角矩形 18"/>
            <p:cNvSpPr/>
            <p:nvPr/>
          </p:nvSpPr>
          <p:spPr>
            <a:xfrm>
              <a:off x="7677393" y="1811805"/>
              <a:ext cx="3276200" cy="207446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4" name="矩形 13"/>
            <p:cNvSpPr/>
            <p:nvPr/>
          </p:nvSpPr>
          <p:spPr>
            <a:xfrm>
              <a:off x="7915137" y="2161204"/>
              <a:ext cx="2857150" cy="1376107"/>
            </a:xfrm>
            <a:prstGeom prst="rect">
              <a:avLst/>
            </a:prstGeom>
            <a:grpFill/>
          </p:spPr>
          <p:txBody>
            <a:bodyPr lIns="0" tIns="0" rIns="0" bIns="0" anchor="ctr">
              <a:spAutoFit/>
            </a:bodyPr>
            <a:lstStyle/>
            <a:p>
              <a:pPr algn="ctr" fontAlgn="auto">
                <a:lnSpc>
                  <a:spcPct val="120000"/>
                </a:lnSpc>
                <a:spcBef>
                  <a:spcPts val="0"/>
                </a:spcBef>
                <a:spcAft>
                  <a:spcPts val="0"/>
                </a:spcAft>
                <a:defRPr/>
              </a:pPr>
              <a:r>
                <a:rPr lang="zh-CN" altLang="en-US" sz="2300" b="1" dirty="0">
                  <a:solidFill>
                    <a:schemeClr val="bg2">
                      <a:lumMod val="25000"/>
                    </a:schemeClr>
                  </a:solidFill>
                  <a:latin typeface="微软雅黑" panose="020B0503020204020204" pitchFamily="34" charset="-122"/>
                  <a:ea typeface="微软雅黑" panose="020B0503020204020204" pitchFamily="34" charset="-122"/>
                </a:rPr>
                <a:t>市场在资源配置中</a:t>
              </a:r>
              <a:endParaRPr lang="en-US" altLang="zh-CN" sz="2300" b="1" dirty="0">
                <a:solidFill>
                  <a:schemeClr val="bg2">
                    <a:lumMod val="25000"/>
                  </a:schemeClr>
                </a:solidFill>
                <a:latin typeface="微软雅黑" panose="020B0503020204020204" pitchFamily="34" charset="-122"/>
                <a:ea typeface="微软雅黑" panose="020B0503020204020204" pitchFamily="34" charset="-122"/>
              </a:endParaRPr>
            </a:p>
            <a:p>
              <a:pPr algn="ctr" fontAlgn="auto">
                <a:lnSpc>
                  <a:spcPct val="120000"/>
                </a:lnSpc>
                <a:spcBef>
                  <a:spcPts val="0"/>
                </a:spcBef>
                <a:spcAft>
                  <a:spcPts val="0"/>
                </a:spcAft>
                <a:defRPr/>
              </a:pPr>
              <a:r>
                <a:rPr lang="zh-CN" altLang="en-US" sz="2300" b="1" dirty="0">
                  <a:solidFill>
                    <a:schemeClr val="bg2">
                      <a:lumMod val="25000"/>
                    </a:schemeClr>
                  </a:solidFill>
                  <a:latin typeface="微软雅黑" panose="020B0503020204020204" pitchFamily="34" charset="-122"/>
                  <a:ea typeface="微软雅黑" panose="020B0503020204020204" pitchFamily="34" charset="-122"/>
                </a:rPr>
                <a:t>起决定性作用</a:t>
              </a:r>
              <a:endParaRPr lang="zh-CN" altLang="en-US" sz="2300" b="1" dirty="0">
                <a:solidFill>
                  <a:schemeClr val="bg2">
                    <a:lumMod val="25000"/>
                  </a:schemeClr>
                </a:solidFill>
                <a:latin typeface="微软雅黑" panose="020B0503020204020204" pitchFamily="34" charset="-122"/>
                <a:ea typeface="微软雅黑" panose="020B0503020204020204" pitchFamily="34" charset="-122"/>
              </a:endParaRPr>
            </a:p>
          </p:txBody>
        </p:sp>
      </p:grpSp>
      <p:sp>
        <p:nvSpPr>
          <p:cNvPr id="10" name="下箭头 9"/>
          <p:cNvSpPr/>
          <p:nvPr/>
        </p:nvSpPr>
        <p:spPr>
          <a:xfrm>
            <a:off x="9619615" y="3810635"/>
            <a:ext cx="723900" cy="120205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基础</a:t>
            </a:r>
            <a:endParaRPr lang="zh-CN" altLang="en-US" b="1"/>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400291" y="3928745"/>
            <a:ext cx="9343390" cy="1753235"/>
          </a:xfrm>
          <a:prstGeom prst="rect">
            <a:avLst/>
          </a:prstGeom>
          <a:noFill/>
        </p:spPr>
        <p:txBody>
          <a:bodyPr wrap="square" rtlCol="0" anchor="t">
            <a:spAutoFit/>
          </a:bodyPr>
          <a:lstStyle/>
          <a:p>
            <a:pPr fontAlgn="auto">
              <a:lnSpc>
                <a:spcPct val="150000"/>
              </a:lnSpc>
              <a:buNone/>
            </a:pPr>
            <a:r>
              <a:rPr lang="zh-CN" altLang="en-US" sz="2400" b="1" dirty="0" smtClean="0">
                <a:sym typeface="+mn-ea"/>
              </a:rPr>
              <a:t>要</a:t>
            </a:r>
            <a:r>
              <a:rPr lang="zh-CN" altLang="en-US" sz="2400" b="1" dirty="0">
                <a:sym typeface="+mn-ea"/>
              </a:rPr>
              <a:t>加快形成企业自主经营、公平竞争，消费者自由选择、自主消费，商品和要素自由流动平等交换的现代市场体系，提高资源配置效率和公平性。</a:t>
            </a:r>
            <a:endParaRPr lang="zh-CN" altLang="en-US" sz="2400" b="1" dirty="0">
              <a:sym typeface="+mn-ea"/>
            </a:endParaRPr>
          </a:p>
        </p:txBody>
      </p:sp>
      <p:sp>
        <p:nvSpPr>
          <p:cNvPr id="9" name="文本框 8"/>
          <p:cNvSpPr txBox="1"/>
          <p:nvPr/>
        </p:nvSpPr>
        <p:spPr>
          <a:xfrm>
            <a:off x="1358346" y="1675130"/>
            <a:ext cx="9109710" cy="1200329"/>
          </a:xfrm>
          <a:prstGeom prst="rect">
            <a:avLst/>
          </a:prstGeom>
          <a:noFill/>
        </p:spPr>
        <p:txBody>
          <a:bodyPr wrap="square" rtlCol="0" anchor="t">
            <a:spAutoFit/>
          </a:bodyPr>
          <a:lstStyle/>
          <a:p>
            <a:pPr fontAlgn="auto">
              <a:lnSpc>
                <a:spcPct val="150000"/>
              </a:lnSpc>
              <a:buNone/>
            </a:pPr>
            <a:r>
              <a:rPr lang="zh-CN" altLang="en-US" sz="2400" b="1" dirty="0" smtClean="0">
                <a:sym typeface="+mn-ea"/>
              </a:rPr>
              <a:t>建设</a:t>
            </a:r>
            <a:r>
              <a:rPr lang="zh-CN" altLang="en-US" sz="2400" b="1" dirty="0">
                <a:sym typeface="+mn-ea"/>
              </a:rPr>
              <a:t>统一开放、竞争有序的市场体系，是使市场在资源配置中起决定作用的基础</a:t>
            </a:r>
            <a:endParaRPr lang="zh-CN" altLang="en-US" sz="2400" b="1" dirty="0">
              <a:sym typeface="+mn-ea"/>
            </a:endParaRPr>
          </a:p>
        </p:txBody>
      </p:sp>
      <p:sp>
        <p:nvSpPr>
          <p:cNvPr id="12" name="TextBox 4"/>
          <p:cNvSpPr txBox="1"/>
          <p:nvPr/>
        </p:nvSpPr>
        <p:spPr>
          <a:xfrm>
            <a:off x="1316672" y="1022985"/>
            <a:ext cx="6072188" cy="460375"/>
          </a:xfrm>
          <a:prstGeom prst="rect">
            <a:avLst/>
          </a:prstGeom>
          <a:noFill/>
        </p:spPr>
        <p:txBody>
          <a:bodyPr wrap="square" rtlCol="0">
            <a:spAutoFit/>
          </a:bodyPr>
          <a:lstStyle/>
          <a:p>
            <a:r>
              <a:rPr lang="en-US" altLang="zh-CN" sz="2400" b="1" dirty="0" smtClean="0">
                <a:solidFill>
                  <a:srgbClr val="FF0000"/>
                </a:solidFill>
              </a:rPr>
              <a:t>2.</a:t>
            </a:r>
            <a:r>
              <a:rPr lang="zh-CN" altLang="en-US" sz="2400" b="1" dirty="0" smtClean="0">
                <a:solidFill>
                  <a:srgbClr val="FF0000"/>
                </a:solidFill>
              </a:rPr>
              <a:t>统一</a:t>
            </a:r>
            <a:r>
              <a:rPr lang="zh-CN" altLang="en-US" sz="2400" b="1" dirty="0" smtClean="0">
                <a:solidFill>
                  <a:srgbClr val="FF0000"/>
                </a:solidFill>
              </a:rPr>
              <a:t>开放竞争有序市场体系的地位</a:t>
            </a:r>
            <a:endParaRPr lang="zh-CN" altLang="en-US" sz="2400" b="1" dirty="0" smtClean="0">
              <a:solidFill>
                <a:srgbClr val="FF0000"/>
              </a:solidFill>
            </a:endParaRPr>
          </a:p>
        </p:txBody>
      </p:sp>
      <p:sp>
        <p:nvSpPr>
          <p:cNvPr id="10" name="TextBox 4"/>
          <p:cNvSpPr txBox="1"/>
          <p:nvPr/>
        </p:nvSpPr>
        <p:spPr>
          <a:xfrm>
            <a:off x="1316672" y="3290570"/>
            <a:ext cx="6072188" cy="460375"/>
          </a:xfrm>
          <a:prstGeom prst="rect">
            <a:avLst/>
          </a:prstGeom>
          <a:noFill/>
        </p:spPr>
        <p:txBody>
          <a:bodyPr wrap="square" rtlCol="0">
            <a:spAutoFit/>
          </a:bodyPr>
          <a:lstStyle/>
          <a:p>
            <a:r>
              <a:rPr lang="en-US" altLang="zh-CN" sz="2400" b="1" dirty="0" smtClean="0">
                <a:solidFill>
                  <a:srgbClr val="FF0000"/>
                </a:solidFill>
              </a:rPr>
              <a:t>3.</a:t>
            </a:r>
            <a:r>
              <a:rPr lang="zh-CN" altLang="en-US" sz="2400" b="1" dirty="0" smtClean="0">
                <a:solidFill>
                  <a:srgbClr val="FF0000"/>
                </a:solidFill>
              </a:rPr>
              <a:t>建设</a:t>
            </a:r>
            <a:r>
              <a:rPr lang="zh-CN" altLang="en-US" sz="2400" b="1" dirty="0" smtClean="0">
                <a:solidFill>
                  <a:srgbClr val="FF0000"/>
                </a:solidFill>
              </a:rPr>
              <a:t>什么样的市场体系？</a:t>
            </a:r>
            <a:endParaRPr lang="zh-CN" altLang="en-US" sz="2400" b="1" dirty="0" smtClean="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609000" y="2326446"/>
            <a:ext cx="4291965" cy="615315"/>
          </a:xfrm>
          <a:prstGeom prst="rect">
            <a:avLst/>
          </a:prstGeom>
          <a:noFill/>
        </p:spPr>
        <p:txBody>
          <a:bodyPr wrap="square" lIns="0" tIns="0" rIns="0" bIns="0" anchor="ctr">
            <a:spAutoFit/>
          </a:bodyPr>
          <a:lstStyle/>
          <a:p>
            <a:pPr fontAlgn="auto">
              <a:spcBef>
                <a:spcPts val="0"/>
              </a:spcBef>
              <a:spcAft>
                <a:spcPts val="0"/>
              </a:spcAft>
              <a:defRPr/>
            </a:pPr>
            <a:r>
              <a:rPr lang="zh-CN" altLang="en-US" sz="2000" b="1" dirty="0" smtClean="0">
                <a:solidFill>
                  <a:schemeClr val="tx1"/>
                </a:solidFill>
                <a:latin typeface="微软雅黑" panose="020B0503020204020204" pitchFamily="34" charset="-122"/>
                <a:ea typeface="微软雅黑" panose="020B0503020204020204" pitchFamily="34" charset="-122"/>
              </a:rPr>
              <a:t>没有</a:t>
            </a:r>
            <a:r>
              <a:rPr lang="zh-CN" altLang="en-US" sz="2000" b="1" dirty="0">
                <a:solidFill>
                  <a:schemeClr val="tx1"/>
                </a:solidFill>
                <a:latin typeface="微软雅黑" panose="020B0503020204020204" pitchFamily="34" charset="-122"/>
                <a:ea typeface="微软雅黑" panose="020B0503020204020204" pitchFamily="34" charset="-122"/>
              </a:rPr>
              <a:t>规矩不成方圆，良好的市场运行要公开透明的市场规则来维护</a:t>
            </a:r>
            <a:endParaRPr lang="zh-CN" altLang="en-US" sz="2000" b="1" dirty="0">
              <a:solidFill>
                <a:schemeClr val="tx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1"/>
          <a:stretch>
            <a:fillRect/>
          </a:stretch>
        </p:blipFill>
        <p:spPr>
          <a:xfrm>
            <a:off x="4584228" y="3563512"/>
            <a:ext cx="3190075" cy="2731329"/>
          </a:xfrm>
          <a:prstGeom prst="rect">
            <a:avLst/>
          </a:prstGeom>
        </p:spPr>
      </p:pic>
      <p:pic>
        <p:nvPicPr>
          <p:cNvPr id="5" name="图片 4"/>
          <p:cNvPicPr>
            <a:picLocks noChangeAspect="1"/>
          </p:cNvPicPr>
          <p:nvPr/>
        </p:nvPicPr>
        <p:blipFill>
          <a:blip r:embed="rId2"/>
          <a:stretch>
            <a:fillRect/>
          </a:stretch>
        </p:blipFill>
        <p:spPr>
          <a:xfrm>
            <a:off x="478155" y="3603338"/>
            <a:ext cx="3148280" cy="2883909"/>
          </a:xfrm>
          <a:prstGeom prst="rect">
            <a:avLst/>
          </a:prstGeom>
        </p:spPr>
      </p:pic>
      <p:pic>
        <p:nvPicPr>
          <p:cNvPr id="6" name="图片 5"/>
          <p:cNvPicPr>
            <a:picLocks noChangeAspect="1"/>
          </p:cNvPicPr>
          <p:nvPr/>
        </p:nvPicPr>
        <p:blipFill>
          <a:blip r:embed="rId3"/>
          <a:stretch>
            <a:fillRect/>
          </a:stretch>
        </p:blipFill>
        <p:spPr>
          <a:xfrm>
            <a:off x="8519160" y="3688900"/>
            <a:ext cx="2912109" cy="2605942"/>
          </a:xfrm>
          <a:prstGeom prst="rect">
            <a:avLst/>
          </a:prstGeom>
        </p:spPr>
      </p:pic>
      <p:sp>
        <p:nvSpPr>
          <p:cNvPr id="12" name="TextBox 4"/>
          <p:cNvSpPr txBox="1"/>
          <p:nvPr/>
        </p:nvSpPr>
        <p:spPr>
          <a:xfrm>
            <a:off x="528489" y="1152648"/>
            <a:ext cx="4469765" cy="460375"/>
          </a:xfrm>
          <a:prstGeom prst="rect">
            <a:avLst/>
          </a:prstGeom>
          <a:noFill/>
        </p:spPr>
        <p:txBody>
          <a:bodyPr wrap="square" rtlCol="0">
            <a:spAutoFit/>
          </a:bodyPr>
          <a:lstStyle/>
          <a:p>
            <a:r>
              <a:rPr lang="en-US" altLang="zh-CN" sz="2400" b="1" dirty="0" smtClean="0">
                <a:solidFill>
                  <a:srgbClr val="FF0000"/>
                </a:solidFill>
              </a:rPr>
              <a:t>4.</a:t>
            </a:r>
            <a:r>
              <a:rPr lang="zh-CN" altLang="en-US" sz="2400" b="1" dirty="0" smtClean="0">
                <a:solidFill>
                  <a:srgbClr val="FF0000"/>
                </a:solidFill>
              </a:rPr>
              <a:t>怎样</a:t>
            </a:r>
            <a:r>
              <a:rPr lang="zh-CN" altLang="en-US" sz="2400" b="1" dirty="0" smtClean="0">
                <a:solidFill>
                  <a:srgbClr val="FF0000"/>
                </a:solidFill>
              </a:rPr>
              <a:t>建设现代化市场体系</a:t>
            </a:r>
            <a:r>
              <a:rPr lang="zh-CN" altLang="en-US" sz="2400" b="1" dirty="0" smtClean="0">
                <a:solidFill>
                  <a:srgbClr val="FF0000"/>
                </a:solidFill>
              </a:rPr>
              <a:t>？</a:t>
            </a:r>
            <a:endParaRPr lang="zh-CN" altLang="en-US" sz="2400" b="1" dirty="0" smtClean="0">
              <a:solidFill>
                <a:srgbClr val="FF0000"/>
              </a:solidFill>
            </a:endParaRPr>
          </a:p>
        </p:txBody>
      </p:sp>
      <p:pic>
        <p:nvPicPr>
          <p:cNvPr id="7" name="图片 6" descr="微信截图_20201102161008"/>
          <p:cNvPicPr>
            <a:picLocks noChangeAspect="1"/>
          </p:cNvPicPr>
          <p:nvPr/>
        </p:nvPicPr>
        <p:blipFill>
          <a:blip r:embed="rId4"/>
          <a:stretch>
            <a:fillRect/>
          </a:stretch>
        </p:blipFill>
        <p:spPr>
          <a:xfrm>
            <a:off x="5131907" y="816154"/>
            <a:ext cx="2772621" cy="2168345"/>
          </a:xfrm>
          <a:prstGeom prst="rect">
            <a:avLst/>
          </a:prstGeom>
        </p:spPr>
      </p:pic>
      <p:pic>
        <p:nvPicPr>
          <p:cNvPr id="8" name="图片 7" descr="7bb8f13f54b04bfc9998b30133140f8b_th"/>
          <p:cNvPicPr>
            <a:picLocks noChangeAspect="1"/>
          </p:cNvPicPr>
          <p:nvPr/>
        </p:nvPicPr>
        <p:blipFill>
          <a:blip r:embed="rId5"/>
          <a:stretch>
            <a:fillRect/>
          </a:stretch>
        </p:blipFill>
        <p:spPr>
          <a:xfrm>
            <a:off x="8896187" y="778826"/>
            <a:ext cx="2700108" cy="2025333"/>
          </a:xfrm>
          <a:prstGeom prst="rect">
            <a:avLst/>
          </a:prstGeom>
        </p:spPr>
      </p:pic>
      <p:sp>
        <p:nvSpPr>
          <p:cNvPr id="13" name="文本框 12"/>
          <p:cNvSpPr txBox="1"/>
          <p:nvPr/>
        </p:nvSpPr>
        <p:spPr>
          <a:xfrm>
            <a:off x="436705" y="1733038"/>
            <a:ext cx="4431021" cy="400110"/>
          </a:xfrm>
          <a:prstGeom prst="rect">
            <a:avLst/>
          </a:prstGeom>
          <a:noFill/>
        </p:spPr>
        <p:txBody>
          <a:bodyPr wrap="none" rtlCol="0" anchor="t">
            <a:spAutoFit/>
          </a:bodyPr>
          <a:lstStyle/>
          <a:p>
            <a:pPr>
              <a:buNone/>
            </a:pPr>
            <a:r>
              <a:rPr lang="zh-CN" altLang="en-US" sz="2000" b="1" dirty="0" smtClean="0">
                <a:solidFill>
                  <a:srgbClr val="FF0000"/>
                </a:solidFill>
                <a:sym typeface="+mn-ea"/>
              </a:rPr>
              <a:t>（</a:t>
            </a:r>
            <a:r>
              <a:rPr lang="en-US" altLang="zh-CN" sz="2000" b="1" dirty="0" smtClean="0">
                <a:solidFill>
                  <a:srgbClr val="FF0000"/>
                </a:solidFill>
                <a:sym typeface="+mn-ea"/>
              </a:rPr>
              <a:t>1</a:t>
            </a:r>
            <a:r>
              <a:rPr lang="zh-CN" altLang="en-US" sz="2000" b="1" dirty="0" smtClean="0">
                <a:solidFill>
                  <a:srgbClr val="FF0000"/>
                </a:solidFill>
                <a:sym typeface="+mn-ea"/>
              </a:rPr>
              <a:t>）</a:t>
            </a:r>
            <a:r>
              <a:rPr lang="zh-CN" altLang="en-US" sz="2000" b="1" dirty="0" smtClean="0">
                <a:solidFill>
                  <a:srgbClr val="FF0000"/>
                </a:solidFill>
                <a:sym typeface="+mn-ea"/>
              </a:rPr>
              <a:t>要</a:t>
            </a:r>
            <a:r>
              <a:rPr lang="zh-CN" altLang="en-US" sz="2000" b="1" dirty="0">
                <a:solidFill>
                  <a:srgbClr val="FF0000"/>
                </a:solidFill>
                <a:sym typeface="+mn-ea"/>
              </a:rPr>
              <a:t>建立公平开放透明的市场规则</a:t>
            </a:r>
            <a:endParaRPr lang="zh-CN" altLang="en-US" sz="2000" b="1" dirty="0">
              <a:solidFill>
                <a:srgbClr val="FF0000"/>
              </a:solidFill>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765571" y="1287625"/>
            <a:ext cx="4166235" cy="1415772"/>
          </a:xfrm>
          <a:prstGeom prst="rect">
            <a:avLst/>
          </a:prstGeom>
          <a:noFill/>
        </p:spPr>
        <p:txBody>
          <a:bodyPr wrap="square" lIns="0" tIns="0" rIns="0" bIns="0" anchor="ctr">
            <a:spAutoFit/>
          </a:bodyPr>
          <a:lstStyle/>
          <a:p>
            <a:pPr fontAlgn="auto">
              <a:spcBef>
                <a:spcPts val="0"/>
              </a:spcBef>
              <a:spcAft>
                <a:spcPts val="0"/>
              </a:spcAft>
              <a:defRPr/>
            </a:pPr>
            <a:r>
              <a:rPr lang="zh-CN" altLang="en-US" sz="2300" b="1" dirty="0" smtClean="0">
                <a:solidFill>
                  <a:srgbClr val="FF0000"/>
                </a:solidFill>
                <a:latin typeface="微软雅黑" panose="020B0503020204020204" pitchFamily="34" charset="-122"/>
                <a:ea typeface="微软雅黑" panose="020B0503020204020204" pitchFamily="34" charset="-122"/>
              </a:rPr>
              <a:t>市场</a:t>
            </a:r>
            <a:r>
              <a:rPr lang="zh-CN" altLang="en-US" sz="2300" b="1" dirty="0">
                <a:solidFill>
                  <a:srgbClr val="FF0000"/>
                </a:solidFill>
                <a:latin typeface="微软雅黑" panose="020B0503020204020204" pitchFamily="34" charset="-122"/>
                <a:ea typeface="微软雅黑" panose="020B0503020204020204" pitchFamily="34" charset="-122"/>
              </a:rPr>
              <a:t>竞争制度：</a:t>
            </a:r>
            <a:r>
              <a:rPr lang="zh-CN" altLang="en-US" sz="2300" b="1" dirty="0">
                <a:solidFill>
                  <a:schemeClr val="tx1"/>
                </a:solidFill>
                <a:latin typeface="微软雅黑" panose="020B0503020204020204" pitchFamily="34" charset="-122"/>
                <a:ea typeface="微软雅黑" panose="020B0503020204020204" pitchFamily="34" charset="-122"/>
              </a:rPr>
              <a:t>要完善公平竞争制度，强化竞争政策基础地位，落实公平竞争审查制度，加强和改进反垄断和反不正当竞争</a:t>
            </a:r>
            <a:r>
              <a:rPr lang="zh-CN" altLang="en-US" sz="2300" b="1" dirty="0" smtClean="0">
                <a:solidFill>
                  <a:schemeClr val="tx1"/>
                </a:solidFill>
                <a:latin typeface="微软雅黑" panose="020B0503020204020204" pitchFamily="34" charset="-122"/>
                <a:ea typeface="微软雅黑" panose="020B0503020204020204" pitchFamily="34" charset="-122"/>
              </a:rPr>
              <a:t>执法。</a:t>
            </a:r>
            <a:endParaRPr lang="zh-CN" altLang="en-US" sz="2300" b="1" dirty="0">
              <a:solidFill>
                <a:schemeClr val="tx1"/>
              </a:solidFill>
              <a:latin typeface="微软雅黑" panose="020B0503020204020204" pitchFamily="34" charset="-122"/>
              <a:ea typeface="微软雅黑" panose="020B0503020204020204" pitchFamily="34" charset="-122"/>
            </a:endParaRPr>
          </a:p>
        </p:txBody>
      </p:sp>
      <p:pic>
        <p:nvPicPr>
          <p:cNvPr id="16391" name="图片 14"/>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69548" y="3544241"/>
            <a:ext cx="3691255" cy="28790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图片 1"/>
          <p:cNvPicPr>
            <a:picLocks noChangeAspect="1"/>
          </p:cNvPicPr>
          <p:nvPr/>
        </p:nvPicPr>
        <p:blipFill>
          <a:blip r:embed="rId2"/>
          <a:stretch>
            <a:fillRect/>
          </a:stretch>
        </p:blipFill>
        <p:spPr>
          <a:xfrm>
            <a:off x="8764433" y="758179"/>
            <a:ext cx="3113405" cy="2390775"/>
          </a:xfrm>
          <a:prstGeom prst="rect">
            <a:avLst/>
          </a:prstGeom>
        </p:spPr>
      </p:pic>
      <p:pic>
        <p:nvPicPr>
          <p:cNvPr id="7" name="图片 6"/>
          <p:cNvPicPr>
            <a:picLocks noChangeAspect="1"/>
          </p:cNvPicPr>
          <p:nvPr/>
        </p:nvPicPr>
        <p:blipFill>
          <a:blip r:embed="rId3"/>
          <a:stretch>
            <a:fillRect/>
          </a:stretch>
        </p:blipFill>
        <p:spPr>
          <a:xfrm>
            <a:off x="8116733" y="3742996"/>
            <a:ext cx="3761105" cy="2680335"/>
          </a:xfrm>
          <a:prstGeom prst="rect">
            <a:avLst/>
          </a:prstGeom>
        </p:spPr>
      </p:pic>
      <p:pic>
        <p:nvPicPr>
          <p:cNvPr id="3" name="图片 2" descr="t012a182e06e00ad105"/>
          <p:cNvPicPr>
            <a:picLocks noChangeAspect="1"/>
          </p:cNvPicPr>
          <p:nvPr/>
        </p:nvPicPr>
        <p:blipFill>
          <a:blip r:embed="rId4"/>
          <a:stretch>
            <a:fillRect/>
          </a:stretch>
        </p:blipFill>
        <p:spPr>
          <a:xfrm>
            <a:off x="1114588" y="3192451"/>
            <a:ext cx="2638425" cy="3476625"/>
          </a:xfrm>
          <a:prstGeom prst="rect">
            <a:avLst/>
          </a:prstGeom>
        </p:spPr>
      </p:pic>
      <p:pic>
        <p:nvPicPr>
          <p:cNvPr id="5" name="图片 4" descr="微信截图_20201101212612"/>
          <p:cNvPicPr>
            <a:picLocks noChangeAspect="1"/>
          </p:cNvPicPr>
          <p:nvPr/>
        </p:nvPicPr>
        <p:blipFill>
          <a:blip r:embed="rId5"/>
          <a:stretch>
            <a:fillRect/>
          </a:stretch>
        </p:blipFill>
        <p:spPr>
          <a:xfrm>
            <a:off x="5257963" y="658166"/>
            <a:ext cx="3321050" cy="23914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stretch>
            <a:fillRect/>
          </a:stretch>
        </p:blipFill>
        <p:spPr>
          <a:xfrm>
            <a:off x="8209280" y="4381275"/>
            <a:ext cx="3079565" cy="2276176"/>
          </a:xfrm>
          <a:prstGeom prst="rect">
            <a:avLst/>
          </a:prstGeom>
        </p:spPr>
      </p:pic>
      <p:pic>
        <p:nvPicPr>
          <p:cNvPr id="2" name="图片 1"/>
          <p:cNvPicPr>
            <a:picLocks noChangeAspect="1"/>
          </p:cNvPicPr>
          <p:nvPr/>
        </p:nvPicPr>
        <p:blipFill>
          <a:blip r:embed="rId2"/>
          <a:stretch>
            <a:fillRect/>
          </a:stretch>
        </p:blipFill>
        <p:spPr>
          <a:xfrm>
            <a:off x="4711700" y="1590602"/>
            <a:ext cx="2973259" cy="2342064"/>
          </a:xfrm>
          <a:prstGeom prst="rect">
            <a:avLst/>
          </a:prstGeom>
        </p:spPr>
      </p:pic>
      <p:pic>
        <p:nvPicPr>
          <p:cNvPr id="4" name="图片 3"/>
          <p:cNvPicPr>
            <a:picLocks noChangeAspect="1"/>
          </p:cNvPicPr>
          <p:nvPr/>
        </p:nvPicPr>
        <p:blipFill>
          <a:blip r:embed="rId3"/>
          <a:stretch>
            <a:fillRect/>
          </a:stretch>
        </p:blipFill>
        <p:spPr>
          <a:xfrm>
            <a:off x="8561070" y="1569865"/>
            <a:ext cx="2914015" cy="2200876"/>
          </a:xfrm>
          <a:prstGeom prst="rect">
            <a:avLst/>
          </a:prstGeom>
        </p:spPr>
      </p:pic>
      <p:sp>
        <p:nvSpPr>
          <p:cNvPr id="9" name="矩形 8"/>
          <p:cNvSpPr/>
          <p:nvPr/>
        </p:nvSpPr>
        <p:spPr>
          <a:xfrm>
            <a:off x="1967377" y="1008587"/>
            <a:ext cx="10749280" cy="353695"/>
          </a:xfrm>
          <a:prstGeom prst="rect">
            <a:avLst/>
          </a:prstGeom>
          <a:noFill/>
        </p:spPr>
        <p:txBody>
          <a:bodyPr wrap="square" lIns="0" tIns="0" rIns="0" bIns="0" anchor="ctr">
            <a:spAutoFit/>
          </a:bodyPr>
          <a:lstStyle/>
          <a:p>
            <a:pPr fontAlgn="auto">
              <a:spcBef>
                <a:spcPts val="0"/>
              </a:spcBef>
              <a:spcAft>
                <a:spcPts val="0"/>
              </a:spcAft>
              <a:defRPr/>
            </a:pPr>
            <a:r>
              <a:rPr lang="zh-CN" altLang="en-US" sz="2300" b="1" dirty="0" smtClean="0">
                <a:solidFill>
                  <a:srgbClr val="FF0000"/>
                </a:solidFill>
                <a:latin typeface="微软雅黑" panose="020B0503020204020204" pitchFamily="34" charset="-122"/>
                <a:ea typeface="微软雅黑" panose="020B0503020204020204" pitchFamily="34" charset="-122"/>
              </a:rPr>
              <a:t>社会</a:t>
            </a:r>
            <a:r>
              <a:rPr lang="zh-CN" altLang="en-US" sz="2300" b="1" dirty="0">
                <a:solidFill>
                  <a:srgbClr val="FF0000"/>
                </a:solidFill>
                <a:latin typeface="微软雅黑" panose="020B0503020204020204" pitchFamily="34" charset="-122"/>
                <a:ea typeface="微软雅黑" panose="020B0503020204020204" pitchFamily="34" charset="-122"/>
              </a:rPr>
              <a:t>征信体系：</a:t>
            </a:r>
            <a:r>
              <a:rPr lang="zh-CN" altLang="en-US" sz="2300" b="1" dirty="0">
                <a:solidFill>
                  <a:schemeClr val="tx1"/>
                </a:solidFill>
                <a:latin typeface="微软雅黑" panose="020B0503020204020204" pitchFamily="34" charset="-122"/>
                <a:ea typeface="微软雅黑" panose="020B0503020204020204" pitchFamily="34" charset="-122"/>
              </a:rPr>
              <a:t>要建立健全社会征信体系，褒扬诚信，惩戒</a:t>
            </a:r>
            <a:r>
              <a:rPr lang="zh-CN" altLang="en-US" sz="2300" b="1" dirty="0" smtClean="0">
                <a:solidFill>
                  <a:schemeClr val="tx1"/>
                </a:solidFill>
                <a:latin typeface="微软雅黑" panose="020B0503020204020204" pitchFamily="34" charset="-122"/>
                <a:ea typeface="微软雅黑" panose="020B0503020204020204" pitchFamily="34" charset="-122"/>
              </a:rPr>
              <a:t>失信</a:t>
            </a:r>
            <a:r>
              <a:rPr lang="zh-CN" altLang="en-US" sz="2300" b="1" dirty="0" smtClean="0">
                <a:latin typeface="微软雅黑" panose="020B0503020204020204" pitchFamily="34" charset="-122"/>
                <a:ea typeface="微软雅黑" panose="020B0503020204020204" pitchFamily="34" charset="-122"/>
              </a:rPr>
              <a:t>。</a:t>
            </a:r>
            <a:endParaRPr lang="zh-CN" altLang="en-US" sz="2300" b="1" dirty="0">
              <a:solidFill>
                <a:schemeClr val="tx1"/>
              </a:solidFill>
              <a:latin typeface="微软雅黑" panose="020B0503020204020204" pitchFamily="34" charset="-122"/>
              <a:ea typeface="微软雅黑" panose="020B0503020204020204" pitchFamily="34" charset="-122"/>
            </a:endParaRPr>
          </a:p>
        </p:txBody>
      </p:sp>
      <p:pic>
        <p:nvPicPr>
          <p:cNvPr id="8" name="图片 7" descr="微信截图_20201102172008"/>
          <p:cNvPicPr>
            <a:picLocks noChangeAspect="1"/>
          </p:cNvPicPr>
          <p:nvPr/>
        </p:nvPicPr>
        <p:blipFill>
          <a:blip r:embed="rId4"/>
          <a:stretch>
            <a:fillRect/>
          </a:stretch>
        </p:blipFill>
        <p:spPr>
          <a:xfrm>
            <a:off x="4549775" y="4338762"/>
            <a:ext cx="3190855" cy="2375839"/>
          </a:xfrm>
          <a:prstGeom prst="rect">
            <a:avLst/>
          </a:prstGeom>
        </p:spPr>
      </p:pic>
      <p:pic>
        <p:nvPicPr>
          <p:cNvPr id="11" name="图片 10" descr="微信截图_20201102172037"/>
          <p:cNvPicPr>
            <a:picLocks noChangeAspect="1"/>
          </p:cNvPicPr>
          <p:nvPr/>
        </p:nvPicPr>
        <p:blipFill>
          <a:blip r:embed="rId5"/>
          <a:stretch>
            <a:fillRect/>
          </a:stretch>
        </p:blipFill>
        <p:spPr>
          <a:xfrm>
            <a:off x="887730" y="4438425"/>
            <a:ext cx="3091746" cy="2276176"/>
          </a:xfrm>
          <a:prstGeom prst="rect">
            <a:avLst/>
          </a:prstGeom>
        </p:spPr>
      </p:pic>
      <p:pic>
        <p:nvPicPr>
          <p:cNvPr id="18443" name="图片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7731" y="1569865"/>
            <a:ext cx="3232934" cy="2200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386" name="组合 3"/>
          <p:cNvGrpSpPr/>
          <p:nvPr/>
        </p:nvGrpSpPr>
        <p:grpSpPr bwMode="auto">
          <a:xfrm>
            <a:off x="5044347" y="1753614"/>
            <a:ext cx="2882729" cy="1944125"/>
            <a:chOff x="1159042" y="938462"/>
            <a:chExt cx="3160295" cy="2370221"/>
          </a:xfrm>
        </p:grpSpPr>
        <p:pic>
          <p:nvPicPr>
            <p:cNvPr id="16395" name="图片 1"/>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159042" y="938462"/>
              <a:ext cx="3160295" cy="2370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6" name="矩形 2"/>
            <p:cNvSpPr>
              <a:spLocks noChangeArrowheads="1"/>
            </p:cNvSpPr>
            <p:nvPr/>
          </p:nvSpPr>
          <p:spPr bwMode="auto">
            <a:xfrm>
              <a:off x="1772962" y="1857319"/>
              <a:ext cx="549133" cy="53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1" hangingPunct="1"/>
              <a:r>
                <a:rPr lang="zh-CN" altLang="en-US" sz="1900" b="1">
                  <a:solidFill>
                    <a:schemeClr val="bg1"/>
                  </a:solidFill>
                  <a:latin typeface="微软雅黑" panose="020B0503020204020204" pitchFamily="34" charset="-122"/>
                  <a:ea typeface="微软雅黑" panose="020B0503020204020204" pitchFamily="34" charset="-122"/>
                </a:rPr>
                <a:t>问题商家</a:t>
              </a:r>
              <a:endParaRPr lang="zh-CN" altLang="en-US" sz="1900" b="1">
                <a:solidFill>
                  <a:schemeClr val="bg1"/>
                </a:solidFill>
                <a:latin typeface="微软雅黑" panose="020B0503020204020204" pitchFamily="34" charset="-122"/>
                <a:ea typeface="微软雅黑" panose="020B0503020204020204" pitchFamily="34" charset="-122"/>
              </a:endParaRPr>
            </a:p>
          </p:txBody>
        </p:sp>
      </p:grpSp>
      <p:sp>
        <p:nvSpPr>
          <p:cNvPr id="9" name="矩形 8"/>
          <p:cNvSpPr/>
          <p:nvPr/>
        </p:nvSpPr>
        <p:spPr>
          <a:xfrm>
            <a:off x="1539539" y="588459"/>
            <a:ext cx="9559096" cy="707390"/>
          </a:xfrm>
          <a:prstGeom prst="rect">
            <a:avLst/>
          </a:prstGeom>
          <a:noFill/>
        </p:spPr>
        <p:txBody>
          <a:bodyPr wrap="square" lIns="0" tIns="0" rIns="0" bIns="0" anchor="ctr">
            <a:spAutoFit/>
          </a:bodyPr>
          <a:lstStyle/>
          <a:p>
            <a:pPr fontAlgn="auto">
              <a:spcBef>
                <a:spcPts val="0"/>
              </a:spcBef>
              <a:spcAft>
                <a:spcPts val="0"/>
              </a:spcAft>
              <a:defRPr/>
            </a:pPr>
            <a:r>
              <a:rPr lang="zh-CN" altLang="en-US" sz="2300" b="1" dirty="0" smtClean="0">
                <a:solidFill>
                  <a:srgbClr val="FF0000"/>
                </a:solidFill>
                <a:latin typeface="微软雅黑" panose="020B0503020204020204" pitchFamily="34" charset="-122"/>
                <a:ea typeface="微软雅黑" panose="020B0503020204020204" pitchFamily="34" charset="-122"/>
              </a:rPr>
              <a:t>市场</a:t>
            </a:r>
            <a:r>
              <a:rPr lang="zh-CN" altLang="en-US" sz="2300" b="1" dirty="0">
                <a:solidFill>
                  <a:srgbClr val="FF0000"/>
                </a:solidFill>
                <a:latin typeface="微软雅黑" panose="020B0503020204020204" pitchFamily="34" charset="-122"/>
                <a:ea typeface="微软雅黑" panose="020B0503020204020204" pitchFamily="34" charset="-122"/>
              </a:rPr>
              <a:t>准入规则：</a:t>
            </a:r>
            <a:r>
              <a:rPr lang="zh-CN" altLang="en-US" sz="2300" b="1" dirty="0">
                <a:solidFill>
                  <a:schemeClr val="bg2">
                    <a:lumMod val="25000"/>
                  </a:schemeClr>
                </a:solidFill>
                <a:latin typeface="微软雅黑" panose="020B0503020204020204" pitchFamily="34" charset="-122"/>
                <a:ea typeface="微软雅黑" panose="020B0503020204020204" pitchFamily="34" charset="-122"/>
              </a:rPr>
              <a:t>要健全优胜劣汰市场化退出机制，从而实现市场准入畅通，市场开放有序、市场竞争充分、市场秩序</a:t>
            </a:r>
            <a:r>
              <a:rPr lang="zh-CN" altLang="en-US" sz="2300" b="1" dirty="0" smtClean="0">
                <a:solidFill>
                  <a:schemeClr val="bg2">
                    <a:lumMod val="25000"/>
                  </a:schemeClr>
                </a:solidFill>
                <a:latin typeface="微软雅黑" panose="020B0503020204020204" pitchFamily="34" charset="-122"/>
                <a:ea typeface="微软雅黑" panose="020B0503020204020204" pitchFamily="34" charset="-122"/>
              </a:rPr>
              <a:t>规范</a:t>
            </a:r>
            <a:r>
              <a:rPr lang="zh-CN" altLang="en-US" sz="2300" b="1" dirty="0">
                <a:solidFill>
                  <a:schemeClr val="bg2">
                    <a:lumMod val="25000"/>
                  </a:schemeClr>
                </a:solidFill>
                <a:latin typeface="微软雅黑" panose="020B0503020204020204" pitchFamily="34" charset="-122"/>
                <a:ea typeface="微软雅黑" panose="020B0503020204020204" pitchFamily="34" charset="-122"/>
              </a:rPr>
              <a:t>。</a:t>
            </a:r>
            <a:endParaRPr lang="zh-CN" altLang="en-US" sz="2300" b="1" dirty="0">
              <a:solidFill>
                <a:schemeClr val="bg2">
                  <a:lumMod val="25000"/>
                </a:schemeClr>
              </a:solidFill>
              <a:latin typeface="微软雅黑" panose="020B0503020204020204" pitchFamily="34" charset="-122"/>
              <a:ea typeface="微软雅黑" panose="020B0503020204020204" pitchFamily="34" charset="-122"/>
            </a:endParaRPr>
          </a:p>
        </p:txBody>
      </p:sp>
      <p:pic>
        <p:nvPicPr>
          <p:cNvPr id="10" name="图片 9" descr="微信截图_20201101213828"/>
          <p:cNvPicPr>
            <a:picLocks noChangeAspect="1"/>
          </p:cNvPicPr>
          <p:nvPr/>
        </p:nvPicPr>
        <p:blipFill>
          <a:blip r:embed="rId2"/>
          <a:stretch>
            <a:fillRect/>
          </a:stretch>
        </p:blipFill>
        <p:spPr>
          <a:xfrm>
            <a:off x="8804817" y="1464491"/>
            <a:ext cx="2948159" cy="2233883"/>
          </a:xfrm>
          <a:prstGeom prst="rect">
            <a:avLst/>
          </a:prstGeom>
        </p:spPr>
      </p:pic>
      <p:pic>
        <p:nvPicPr>
          <p:cNvPr id="3" name="图片 2"/>
          <p:cNvPicPr>
            <a:picLocks noChangeAspect="1"/>
          </p:cNvPicPr>
          <p:nvPr/>
        </p:nvPicPr>
        <p:blipFill>
          <a:blip r:embed="rId3"/>
          <a:stretch>
            <a:fillRect/>
          </a:stretch>
        </p:blipFill>
        <p:spPr>
          <a:xfrm>
            <a:off x="1088298" y="1464946"/>
            <a:ext cx="3050666" cy="2232793"/>
          </a:xfrm>
          <a:prstGeom prst="rect">
            <a:avLst/>
          </a:prstGeom>
        </p:spPr>
      </p:pic>
      <p:pic>
        <p:nvPicPr>
          <p:cNvPr id="4" name="图片 3"/>
          <p:cNvPicPr>
            <a:picLocks noChangeAspect="1"/>
          </p:cNvPicPr>
          <p:nvPr/>
        </p:nvPicPr>
        <p:blipFill>
          <a:blip r:embed="rId4"/>
          <a:stretch>
            <a:fillRect/>
          </a:stretch>
        </p:blipFill>
        <p:spPr>
          <a:xfrm>
            <a:off x="1446437" y="4191860"/>
            <a:ext cx="4150432" cy="2465614"/>
          </a:xfrm>
          <a:prstGeom prst="rect">
            <a:avLst/>
          </a:prstGeom>
        </p:spPr>
      </p:pic>
      <p:pic>
        <p:nvPicPr>
          <p:cNvPr id="7" name="图片 6" descr="微信截图_20201102171351"/>
          <p:cNvPicPr>
            <a:picLocks noChangeAspect="1"/>
          </p:cNvPicPr>
          <p:nvPr/>
        </p:nvPicPr>
        <p:blipFill>
          <a:blip r:embed="rId5"/>
          <a:stretch>
            <a:fillRect/>
          </a:stretch>
        </p:blipFill>
        <p:spPr>
          <a:xfrm>
            <a:off x="6690268" y="4350528"/>
            <a:ext cx="4126986" cy="230694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t>学业质量要求</a:t>
            </a:r>
            <a:endParaRPr lang="zh-CN" altLang="en-US"/>
          </a:p>
        </p:txBody>
      </p:sp>
      <p:sp>
        <p:nvSpPr>
          <p:cNvPr id="3" name="内容占位符 2"/>
          <p:cNvSpPr>
            <a:spLocks noGrp="1"/>
          </p:cNvSpPr>
          <p:nvPr>
            <p:ph idx="1"/>
          </p:nvPr>
        </p:nvSpPr>
        <p:spPr/>
        <p:txBody>
          <a:bodyPr/>
          <a:p>
            <a:r>
              <a:rPr lang="en-US" altLang="zh-CN" sz="3200"/>
              <a:t>1.</a:t>
            </a:r>
            <a:r>
              <a:rPr sz="3200"/>
              <a:t>阐述建设高标准市场体系的意义</a:t>
            </a:r>
            <a:r>
              <a:rPr lang="en-US" altLang="zh-CN" sz="3200"/>
              <a:t>,</a:t>
            </a:r>
            <a:r>
              <a:rPr sz="3200"/>
              <a:t>结合企业经营活动的特点</a:t>
            </a:r>
            <a:r>
              <a:rPr lang="en-US" altLang="zh-CN" sz="3200"/>
              <a:t>,</a:t>
            </a:r>
            <a:r>
              <a:rPr sz="3200"/>
              <a:t>调研某商品的生产和销售</a:t>
            </a:r>
            <a:r>
              <a:rPr lang="en-US" altLang="zh-CN" sz="3200"/>
              <a:t>,</a:t>
            </a:r>
            <a:r>
              <a:rPr sz="3200"/>
              <a:t>引用典型案例</a:t>
            </a:r>
            <a:r>
              <a:rPr lang="en-US" altLang="zh-CN" sz="3200"/>
              <a:t>,</a:t>
            </a:r>
            <a:r>
              <a:rPr sz="3200"/>
              <a:t>说明市场在资源配置中如何发挥决定性作用。</a:t>
            </a:r>
            <a:endParaRPr sz="3200"/>
          </a:p>
          <a:p>
            <a:r>
              <a:rPr lang="en-US" altLang="zh-CN" sz="3200"/>
              <a:t>2.</a:t>
            </a:r>
            <a:r>
              <a:rPr sz="3200"/>
              <a:t>调研某市场</a:t>
            </a:r>
            <a:r>
              <a:rPr lang="en-US" altLang="zh-CN" sz="3200"/>
              <a:t>,</a:t>
            </a:r>
            <a:r>
              <a:rPr sz="3200"/>
              <a:t>分析市场调节的局限性。通过合作探究</a:t>
            </a:r>
            <a:r>
              <a:rPr lang="en-US" altLang="zh-CN" sz="3200"/>
              <a:t>,</a:t>
            </a:r>
            <a:r>
              <a:rPr sz="3200"/>
              <a:t>理解规范市场秩序的措施和建立社会信用制度的必要性</a:t>
            </a:r>
            <a:r>
              <a:rPr lang="en-US" altLang="zh-CN" sz="3200"/>
              <a:t>,</a:t>
            </a:r>
            <a:r>
              <a:rPr sz="3200"/>
              <a:t>增强法治意识。</a:t>
            </a:r>
            <a:endParaRPr lang="zh-CN" altLang="en-US" sz="32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a:stretch>
            <a:fillRect/>
          </a:stretch>
        </p:blipFill>
        <p:spPr>
          <a:xfrm>
            <a:off x="1480325" y="4167796"/>
            <a:ext cx="2647177" cy="2307933"/>
          </a:xfrm>
          <a:prstGeom prst="rect">
            <a:avLst/>
          </a:prstGeom>
        </p:spPr>
      </p:pic>
      <p:sp>
        <p:nvSpPr>
          <p:cNvPr id="14" name="文本框 13"/>
          <p:cNvSpPr txBox="1"/>
          <p:nvPr/>
        </p:nvSpPr>
        <p:spPr>
          <a:xfrm>
            <a:off x="1257236" y="808367"/>
            <a:ext cx="4687502" cy="400110"/>
          </a:xfrm>
          <a:prstGeom prst="rect">
            <a:avLst/>
          </a:prstGeom>
          <a:noFill/>
        </p:spPr>
        <p:txBody>
          <a:bodyPr wrap="none" rtlCol="0" anchor="t">
            <a:spAutoFit/>
          </a:bodyPr>
          <a:lstStyle/>
          <a:p>
            <a:pPr algn="l">
              <a:buNone/>
            </a:pPr>
            <a:r>
              <a:rPr lang="zh-CN" altLang="en-US" sz="2000" b="1" dirty="0" smtClean="0">
                <a:solidFill>
                  <a:srgbClr val="FF0000"/>
                </a:solidFill>
                <a:sym typeface="+mn-ea"/>
              </a:rPr>
              <a:t>（</a:t>
            </a:r>
            <a:r>
              <a:rPr lang="en-US" altLang="zh-CN" sz="2000" b="1" dirty="0">
                <a:solidFill>
                  <a:srgbClr val="FF0000"/>
                </a:solidFill>
                <a:sym typeface="+mn-ea"/>
              </a:rPr>
              <a:t>2</a:t>
            </a:r>
            <a:r>
              <a:rPr lang="zh-CN" altLang="en-US" sz="2000" b="1" dirty="0" smtClean="0">
                <a:solidFill>
                  <a:srgbClr val="FF0000"/>
                </a:solidFill>
                <a:sym typeface="+mn-ea"/>
              </a:rPr>
              <a:t>）要</a:t>
            </a:r>
            <a:r>
              <a:rPr lang="zh-CN" altLang="en-US" sz="2000" b="1" dirty="0">
                <a:solidFill>
                  <a:srgbClr val="FF0000"/>
                </a:solidFill>
                <a:sym typeface="+mn-ea"/>
              </a:rPr>
              <a:t>完善主要由市场决定价格的机制</a:t>
            </a:r>
            <a:endParaRPr lang="zh-CN" altLang="en-US" sz="2000" b="1" dirty="0">
              <a:solidFill>
                <a:srgbClr val="FF0000"/>
              </a:solidFill>
              <a:sym typeface="+mn-ea"/>
            </a:endParaRPr>
          </a:p>
        </p:txBody>
      </p:sp>
      <p:pic>
        <p:nvPicPr>
          <p:cNvPr id="8" name="图片 7" descr="微信截图_20201102173508"/>
          <p:cNvPicPr>
            <a:picLocks noChangeAspect="1"/>
          </p:cNvPicPr>
          <p:nvPr/>
        </p:nvPicPr>
        <p:blipFill>
          <a:blip r:embed="rId2"/>
          <a:stretch>
            <a:fillRect/>
          </a:stretch>
        </p:blipFill>
        <p:spPr>
          <a:xfrm>
            <a:off x="8393133" y="4320191"/>
            <a:ext cx="2867954" cy="2198083"/>
          </a:xfrm>
          <a:prstGeom prst="rect">
            <a:avLst/>
          </a:prstGeom>
        </p:spPr>
      </p:pic>
      <p:pic>
        <p:nvPicPr>
          <p:cNvPr id="9" name="图片 8" descr="微信截图_20201102173558"/>
          <p:cNvPicPr>
            <a:picLocks noChangeAspect="1"/>
          </p:cNvPicPr>
          <p:nvPr/>
        </p:nvPicPr>
        <p:blipFill>
          <a:blip r:embed="rId3"/>
          <a:stretch>
            <a:fillRect/>
          </a:stretch>
        </p:blipFill>
        <p:spPr>
          <a:xfrm>
            <a:off x="4872495" y="4200420"/>
            <a:ext cx="2813567" cy="2489939"/>
          </a:xfrm>
          <a:prstGeom prst="rect">
            <a:avLst/>
          </a:prstGeom>
        </p:spPr>
      </p:pic>
      <p:sp>
        <p:nvSpPr>
          <p:cNvPr id="10" name="文本框 9"/>
          <p:cNvSpPr txBox="1"/>
          <p:nvPr/>
        </p:nvSpPr>
        <p:spPr>
          <a:xfrm>
            <a:off x="1257236" y="1266202"/>
            <a:ext cx="4996815" cy="2399665"/>
          </a:xfrm>
          <a:prstGeom prst="rect">
            <a:avLst/>
          </a:prstGeom>
          <a:noFill/>
        </p:spPr>
        <p:txBody>
          <a:bodyPr wrap="square" rtlCol="0" anchor="t">
            <a:spAutoFit/>
          </a:bodyPr>
          <a:lstStyle/>
          <a:p>
            <a:pPr fontAlgn="auto">
              <a:lnSpc>
                <a:spcPct val="150000"/>
              </a:lnSpc>
              <a:buNone/>
            </a:pPr>
            <a:r>
              <a:rPr lang="zh-CN" altLang="en-US" sz="2000" b="1" dirty="0" smtClean="0">
                <a:latin typeface="微软雅黑"/>
                <a:ea typeface="微软雅黑"/>
                <a:sym typeface="+mn-ea"/>
              </a:rPr>
              <a:t>①</a:t>
            </a:r>
            <a:r>
              <a:rPr lang="zh-CN" altLang="en-US" sz="2000" b="1" dirty="0" smtClean="0">
                <a:sym typeface="+mn-ea"/>
              </a:rPr>
              <a:t>凡是</a:t>
            </a:r>
            <a:r>
              <a:rPr lang="zh-CN" altLang="en-US" sz="2000" b="1" dirty="0">
                <a:sym typeface="+mn-ea"/>
              </a:rPr>
              <a:t>能由市场形成价格的都交给市场，政府不进行不当</a:t>
            </a:r>
            <a:r>
              <a:rPr lang="zh-CN" altLang="en-US" sz="2000" b="1" dirty="0" smtClean="0">
                <a:sym typeface="+mn-ea"/>
              </a:rPr>
              <a:t>干预。</a:t>
            </a:r>
            <a:endParaRPr lang="zh-CN" altLang="en-US" sz="2000" b="1" dirty="0"/>
          </a:p>
          <a:p>
            <a:pPr fontAlgn="auto">
              <a:lnSpc>
                <a:spcPct val="150000"/>
              </a:lnSpc>
              <a:buNone/>
            </a:pPr>
            <a:r>
              <a:rPr lang="zh-CN" altLang="en-US" sz="2000" b="1" dirty="0" smtClean="0">
                <a:latin typeface="微软雅黑"/>
                <a:ea typeface="微软雅黑"/>
                <a:sym typeface="+mn-ea"/>
              </a:rPr>
              <a:t>②</a:t>
            </a:r>
            <a:r>
              <a:rPr lang="zh-CN" altLang="en-US" sz="2000" b="1" dirty="0" smtClean="0">
                <a:sym typeface="+mn-ea"/>
              </a:rPr>
              <a:t>政府</a:t>
            </a:r>
            <a:r>
              <a:rPr lang="zh-CN" altLang="en-US" sz="2000" b="1" dirty="0">
                <a:sym typeface="+mn-ea"/>
              </a:rPr>
              <a:t>定价主要限定在重要公用事业、公益性服务、网络型自然垄断环节等方面。政府定价要提高透明度，接受社会监督。</a:t>
            </a:r>
            <a:endParaRPr lang="zh-CN" altLang="en-US" sz="2000" b="1" dirty="0">
              <a:sym typeface="+mn-ea"/>
            </a:endParaRPr>
          </a:p>
        </p:txBody>
      </p:sp>
      <p:pic>
        <p:nvPicPr>
          <p:cNvPr id="2" name="图片 1"/>
          <p:cNvPicPr>
            <a:picLocks noChangeAspect="1"/>
          </p:cNvPicPr>
          <p:nvPr/>
        </p:nvPicPr>
        <p:blipFill>
          <a:blip r:embed="rId4"/>
          <a:stretch>
            <a:fillRect/>
          </a:stretch>
        </p:blipFill>
        <p:spPr>
          <a:xfrm>
            <a:off x="6614498" y="833411"/>
            <a:ext cx="4232467" cy="2644484"/>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表格 4"/>
          <p:cNvGraphicFramePr/>
          <p:nvPr>
            <p:custDataLst>
              <p:tags r:id="rId1"/>
            </p:custDataLst>
          </p:nvPr>
        </p:nvGraphicFramePr>
        <p:xfrm>
          <a:off x="493424" y="1372526"/>
          <a:ext cx="11490325" cy="4819650"/>
        </p:xfrm>
        <a:graphic>
          <a:graphicData uri="http://schemas.openxmlformats.org/drawingml/2006/table">
            <a:tbl>
              <a:tblPr firstRow="1" bandRow="1">
                <a:tableStyleId>{5C22544A-7EE6-4342-B048-85BDC9FD1C3A}</a:tableStyleId>
              </a:tblPr>
              <a:tblGrid>
                <a:gridCol w="1914216"/>
                <a:gridCol w="1493241"/>
                <a:gridCol w="8082868"/>
              </a:tblGrid>
              <a:tr h="640715">
                <a:tc>
                  <a:txBody>
                    <a:bodyPr/>
                    <a:lstStyle/>
                    <a:p>
                      <a:pPr algn="ctr">
                        <a:buNone/>
                      </a:pPr>
                      <a:r>
                        <a:rPr lang="zh-CN" altLang="en-US" sz="2000" dirty="0"/>
                        <a:t>重要地位</a:t>
                      </a:r>
                      <a:endParaRPr lang="zh-CN" altLang="en-US" sz="2000" dirty="0"/>
                    </a:p>
                  </a:txBody>
                  <a:tcPr anchor="ctr" anchorCtr="1">
                    <a:solidFill>
                      <a:srgbClr val="00B050"/>
                    </a:solidFill>
                  </a:tcPr>
                </a:tc>
                <a:tc gridSpan="2">
                  <a:txBody>
                    <a:bodyPr/>
                    <a:lstStyle/>
                    <a:p>
                      <a:pPr>
                        <a:buNone/>
                      </a:pPr>
                      <a:r>
                        <a:rPr lang="zh-CN" altLang="en-US" sz="2000" b="1" dirty="0"/>
                        <a:t>建设统一、开放竞争有序的市场体系，是使市场在资源配置中起决定作用的基础</a:t>
                      </a:r>
                      <a:endParaRPr lang="zh-CN" altLang="en-US" sz="2000" b="1" dirty="0"/>
                    </a:p>
                  </a:txBody>
                  <a:tcPr anchor="ctr" anchorCtr="1">
                    <a:solidFill>
                      <a:srgbClr val="00B050"/>
                    </a:solidFill>
                  </a:tcPr>
                </a:tc>
                <a:tc hMerge="1">
                  <a:tcPr>
                    <a:solidFill>
                      <a:srgbClr val="00B050"/>
                    </a:solidFill>
                  </a:tcPr>
                </a:tc>
              </a:tr>
              <a:tr h="979170">
                <a:tc>
                  <a:txBody>
                    <a:bodyPr/>
                    <a:lstStyle/>
                    <a:p>
                      <a:pPr algn="ctr">
                        <a:buNone/>
                      </a:pPr>
                      <a:r>
                        <a:rPr lang="zh-CN" altLang="en-US" sz="2000" b="1" dirty="0">
                          <a:solidFill>
                            <a:schemeClr val="bg1"/>
                          </a:solidFill>
                        </a:rPr>
                        <a:t>建设什么样的市场体系</a:t>
                      </a:r>
                      <a:endParaRPr lang="zh-CN" altLang="en-US" sz="2000" b="1" dirty="0">
                        <a:solidFill>
                          <a:schemeClr val="bg1"/>
                        </a:solidFill>
                      </a:endParaRPr>
                    </a:p>
                  </a:txBody>
                  <a:tcPr anchor="ctr" anchorCtr="1">
                    <a:solidFill>
                      <a:srgbClr val="00B050"/>
                    </a:solidFill>
                  </a:tcPr>
                </a:tc>
                <a:tc gridSpan="2">
                  <a:txBody>
                    <a:bodyPr/>
                    <a:lstStyle/>
                    <a:p>
                      <a:pPr>
                        <a:buNone/>
                      </a:pPr>
                      <a:r>
                        <a:rPr lang="zh-CN" altLang="en-US" sz="2000" b="1" dirty="0"/>
                        <a:t>要加快形成企业自主经营、公平竞争，消费者自由选择、自主消费，商品和要素自由流动平等交换的现代市场体系，提高资源配置效率和</a:t>
                      </a:r>
                      <a:r>
                        <a:rPr lang="zh-CN" altLang="en-US" sz="2000" b="1" dirty="0" smtClean="0"/>
                        <a:t>公平性</a:t>
                      </a:r>
                      <a:endParaRPr lang="zh-CN" altLang="en-US" sz="2000" b="1" dirty="0"/>
                    </a:p>
                  </a:txBody>
                  <a:tcPr anchor="ctr" anchorCtr="1"/>
                </a:tc>
                <a:tc hMerge="1">
                  <a:tcPr/>
                </a:tc>
              </a:tr>
              <a:tr h="1615440">
                <a:tc rowSpan="2">
                  <a:txBody>
                    <a:bodyPr/>
                    <a:lstStyle/>
                    <a:p>
                      <a:pPr algn="ctr">
                        <a:buNone/>
                      </a:pPr>
                      <a:r>
                        <a:rPr lang="zh-CN" altLang="en-US" sz="2000" b="1" dirty="0">
                          <a:solidFill>
                            <a:schemeClr val="bg1"/>
                          </a:solidFill>
                        </a:rPr>
                        <a:t>怎样建设现代化市场体系</a:t>
                      </a:r>
                      <a:endParaRPr lang="zh-CN" altLang="en-US" sz="2000" b="1" dirty="0">
                        <a:solidFill>
                          <a:schemeClr val="bg1"/>
                        </a:solidFill>
                      </a:endParaRPr>
                    </a:p>
                  </a:txBody>
                  <a:tcPr anchor="ctr" anchorCtr="1">
                    <a:solidFill>
                      <a:srgbClr val="00B050"/>
                    </a:solidFill>
                  </a:tcPr>
                </a:tc>
                <a:tc>
                  <a:txBody>
                    <a:bodyPr/>
                    <a:lstStyle/>
                    <a:p>
                      <a:pPr>
                        <a:buNone/>
                      </a:pPr>
                      <a:r>
                        <a:rPr lang="zh-CN" altLang="en-US" sz="2000" b="1" dirty="0"/>
                        <a:t>要建立公平开放透明的市场规则</a:t>
                      </a:r>
                      <a:endParaRPr lang="zh-CN" altLang="en-US" sz="2000" b="1" dirty="0"/>
                    </a:p>
                  </a:txBody>
                  <a:tcPr anchor="ctr" anchorCtr="1"/>
                </a:tc>
                <a:tc>
                  <a:txBody>
                    <a:bodyPr/>
                    <a:lstStyle/>
                    <a:p>
                      <a:pPr>
                        <a:buNone/>
                      </a:pPr>
                      <a:r>
                        <a:rPr lang="zh-CN" altLang="en-US" sz="2000" b="1" dirty="0">
                          <a:sym typeface="+mn-ea"/>
                        </a:rPr>
                        <a:t>①</a:t>
                      </a:r>
                      <a:r>
                        <a:rPr lang="zh-CN" altLang="en-US" sz="2000" b="1" dirty="0"/>
                        <a:t>要实行统一的市场监管，反对地方保护，反对垄断和不正当</a:t>
                      </a:r>
                      <a:r>
                        <a:rPr lang="zh-CN" altLang="en-US" sz="2000" b="1" dirty="0" smtClean="0"/>
                        <a:t>竞争。</a:t>
                      </a:r>
                      <a:endParaRPr lang="zh-CN" altLang="en-US" sz="2000" b="1" dirty="0"/>
                    </a:p>
                    <a:p>
                      <a:pPr>
                        <a:buNone/>
                      </a:pPr>
                      <a:r>
                        <a:rPr lang="zh-CN" altLang="en-US" sz="2000" b="1" dirty="0">
                          <a:sym typeface="+mn-ea"/>
                        </a:rPr>
                        <a:t>②</a:t>
                      </a:r>
                      <a:r>
                        <a:rPr lang="zh-CN" altLang="en-US" sz="2000" b="1" dirty="0"/>
                        <a:t>要建立健全社会征信体系，褒扬诚信，惩戒</a:t>
                      </a:r>
                      <a:r>
                        <a:rPr lang="zh-CN" altLang="en-US" sz="2000" b="1" dirty="0" smtClean="0"/>
                        <a:t>失信。</a:t>
                      </a:r>
                      <a:endParaRPr lang="zh-CN" altLang="en-US" sz="2000" b="1" dirty="0"/>
                    </a:p>
                    <a:p>
                      <a:pPr>
                        <a:buNone/>
                      </a:pPr>
                      <a:r>
                        <a:rPr lang="zh-CN" altLang="en-US" sz="2000" b="1" dirty="0">
                          <a:sym typeface="+mn-ea"/>
                        </a:rPr>
                        <a:t>③要实行统一的市场准入制度，要</a:t>
                      </a:r>
                      <a:r>
                        <a:rPr lang="zh-CN" altLang="en-US" sz="2000" b="1" dirty="0"/>
                        <a:t>健全优胜劣汰，市场化退出机制，从而实现市场准入畅通、市场开放有序、市场竞争充分、市场秩序</a:t>
                      </a:r>
                      <a:r>
                        <a:rPr lang="zh-CN" altLang="en-US" sz="2000" b="1" dirty="0" smtClean="0"/>
                        <a:t>规范</a:t>
                      </a:r>
                      <a:endParaRPr lang="zh-CN" altLang="en-US" sz="2000" b="1" dirty="0"/>
                    </a:p>
                  </a:txBody>
                  <a:tcPr anchor="ctr" anchorCtr="1"/>
                </a:tc>
              </a:tr>
              <a:tr h="1584325">
                <a:tc vMerge="1">
                  <a:tcPr/>
                </a:tc>
                <a:tc>
                  <a:txBody>
                    <a:bodyPr/>
                    <a:lstStyle/>
                    <a:p>
                      <a:pPr algn="l">
                        <a:buNone/>
                      </a:pPr>
                      <a:r>
                        <a:rPr lang="zh-CN" altLang="en-US" sz="2000" b="1" dirty="0"/>
                        <a:t>要完善主要由市场决定价格的机制</a:t>
                      </a:r>
                      <a:endParaRPr lang="zh-CN" altLang="en-US" sz="2000" b="1" dirty="0"/>
                    </a:p>
                  </a:txBody>
                  <a:tcPr anchor="ctr" anchorCtr="1"/>
                </a:tc>
                <a:tc>
                  <a:txBody>
                    <a:bodyPr/>
                    <a:lstStyle/>
                    <a:p>
                      <a:pPr>
                        <a:buNone/>
                      </a:pPr>
                      <a:r>
                        <a:rPr lang="zh-CN" altLang="en-US" sz="2000" b="1" dirty="0"/>
                        <a:t>①凡是能由市场形成价格的都交给市场，政府不进行不当</a:t>
                      </a:r>
                      <a:r>
                        <a:rPr lang="zh-CN" altLang="en-US" sz="2000" b="1" dirty="0" smtClean="0"/>
                        <a:t>干预。</a:t>
                      </a:r>
                      <a:endParaRPr lang="zh-CN" altLang="en-US" sz="2000" b="1" dirty="0"/>
                    </a:p>
                    <a:p>
                      <a:pPr>
                        <a:buNone/>
                      </a:pPr>
                      <a:r>
                        <a:rPr lang="zh-CN" altLang="en-US" sz="2000" b="1" dirty="0"/>
                        <a:t>②政府定价主要限定在重要公用事业、公益性服务、网络型自然垄断环节等方面。政府定价要提高透明度，接受社会</a:t>
                      </a:r>
                      <a:r>
                        <a:rPr lang="zh-CN" altLang="en-US" sz="2000" b="1" dirty="0" smtClean="0"/>
                        <a:t>监督</a:t>
                      </a:r>
                      <a:endParaRPr lang="zh-CN" altLang="en-US" sz="2000" b="1" dirty="0"/>
                    </a:p>
                  </a:txBody>
                  <a:tcPr anchor="ctr" anchorCtr="1"/>
                </a:tc>
              </a:tr>
            </a:tbl>
          </a:graphicData>
        </a:graphic>
      </p:graphicFrame>
      <p:sp>
        <p:nvSpPr>
          <p:cNvPr id="6" name="标题 5"/>
          <p:cNvSpPr>
            <a:spLocks noGrp="1"/>
          </p:cNvSpPr>
          <p:nvPr>
            <p:ph type="title"/>
          </p:nvPr>
        </p:nvSpPr>
        <p:spPr>
          <a:xfrm>
            <a:off x="2445981" y="740701"/>
            <a:ext cx="7928610" cy="600710"/>
          </a:xfrm>
        </p:spPr>
        <p:txBody>
          <a:bodyPr>
            <a:noAutofit/>
          </a:bodyPr>
          <a:lstStyle/>
          <a:p>
            <a:r>
              <a:rPr lang="zh-CN" altLang="en-US" sz="2800" b="1" dirty="0">
                <a:solidFill>
                  <a:srgbClr val="FF0000"/>
                </a:solidFill>
                <a:latin typeface="微软雅黑" panose="020B0503020204020204" pitchFamily="34" charset="-122"/>
              </a:rPr>
              <a:t>归纳总结：</a:t>
            </a:r>
            <a:r>
              <a:rPr sz="2800" dirty="0" smtClean="0">
                <a:solidFill>
                  <a:srgbClr val="FF0000"/>
                </a:solidFill>
                <a:sym typeface="+mn-ea"/>
              </a:rPr>
              <a:t>怎样建设现代化市场体系</a:t>
            </a:r>
            <a:r>
              <a:rPr sz="2800" dirty="0" smtClean="0">
                <a:solidFill>
                  <a:srgbClr val="FF0000"/>
                </a:solidFill>
                <a:sym typeface="+mn-ea"/>
              </a:rPr>
              <a:t>？</a:t>
            </a:r>
            <a:endParaRPr lang="zh-CN" altLang="en-US" sz="2800" b="1" dirty="0">
              <a:solidFill>
                <a:srgbClr val="FF0000"/>
              </a:solidFill>
              <a:latin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9" name="文本框 26628"/>
          <p:cNvSpPr txBox="1"/>
          <p:nvPr/>
        </p:nvSpPr>
        <p:spPr>
          <a:xfrm>
            <a:off x="1888490" y="5984240"/>
            <a:ext cx="3960813" cy="521970"/>
          </a:xfrm>
          <a:prstGeom prst="rect">
            <a:avLst/>
          </a:prstGeom>
          <a:noFill/>
          <a:ln w="9525">
            <a:noFill/>
          </a:ln>
        </p:spPr>
        <p:txBody>
          <a:bodyPr>
            <a:spAutoFit/>
          </a:bodyPr>
          <a:lstStyle/>
          <a:p>
            <a:pPr>
              <a:spcBef>
                <a:spcPct val="50000"/>
              </a:spcBef>
            </a:pPr>
            <a:r>
              <a:rPr lang="zh-CN" altLang="en-US" sz="2800" b="1" dirty="0">
                <a:solidFill>
                  <a:srgbClr val="003300"/>
                </a:solidFill>
                <a:latin typeface="微软雅黑" panose="020B0503020204020204" pitchFamily="34" charset="-122"/>
                <a:ea typeface="微软雅黑" panose="020B0503020204020204" pitchFamily="34" charset="-122"/>
              </a:rPr>
              <a:t>说明了什么道理？</a:t>
            </a:r>
            <a:endParaRPr lang="zh-CN" altLang="en-US" sz="2800" b="1" dirty="0">
              <a:solidFill>
                <a:srgbClr val="003300"/>
              </a:solidFill>
              <a:latin typeface="微软雅黑" panose="020B0503020204020204" pitchFamily="34" charset="-122"/>
              <a:ea typeface="微软雅黑" panose="020B0503020204020204" pitchFamily="34" charset="-122"/>
            </a:endParaRPr>
          </a:p>
        </p:txBody>
      </p:sp>
      <p:sp>
        <p:nvSpPr>
          <p:cNvPr id="26630" name="文本框 26629"/>
          <p:cNvSpPr txBox="1"/>
          <p:nvPr/>
        </p:nvSpPr>
        <p:spPr>
          <a:xfrm>
            <a:off x="5048157" y="5950702"/>
            <a:ext cx="5184775" cy="583565"/>
          </a:xfrm>
          <a:prstGeom prst="rect">
            <a:avLst/>
          </a:prstGeom>
          <a:noFill/>
          <a:ln w="9525">
            <a:noFill/>
          </a:ln>
        </p:spPr>
        <p:txBody>
          <a:bodyPr wrap="square">
            <a:spAutoFit/>
          </a:bodyPr>
          <a:lstStyle/>
          <a:p>
            <a:pPr>
              <a:spcBef>
                <a:spcPct val="50000"/>
              </a:spcBef>
            </a:pPr>
            <a:r>
              <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市场调节不是万能的</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6632" name="图片 26631" descr="网友贴图">
            <a:hlinkClick r:id="rId1"/>
          </p:cNvPr>
          <p:cNvPicPr>
            <a:picLocks noChangeAspect="1"/>
          </p:cNvPicPr>
          <p:nvPr/>
        </p:nvPicPr>
        <p:blipFill>
          <a:blip r:embed="rId2"/>
          <a:stretch>
            <a:fillRect/>
          </a:stretch>
        </p:blipFill>
        <p:spPr>
          <a:xfrm>
            <a:off x="6569710" y="2732405"/>
            <a:ext cx="4368800" cy="2934970"/>
          </a:xfrm>
          <a:prstGeom prst="rect">
            <a:avLst/>
          </a:prstGeom>
          <a:noFill/>
          <a:ln w="9525">
            <a:noFill/>
          </a:ln>
        </p:spPr>
      </p:pic>
      <p:pic>
        <p:nvPicPr>
          <p:cNvPr id="26634" name="图片 26633" descr="xin_501201220853359259347"/>
          <p:cNvPicPr>
            <a:picLocks noChangeAspect="1"/>
          </p:cNvPicPr>
          <p:nvPr/>
        </p:nvPicPr>
        <p:blipFill>
          <a:blip r:embed="rId3"/>
          <a:stretch>
            <a:fillRect/>
          </a:stretch>
        </p:blipFill>
        <p:spPr>
          <a:xfrm>
            <a:off x="1348105" y="2732405"/>
            <a:ext cx="4368165" cy="2948305"/>
          </a:xfrm>
          <a:prstGeom prst="rect">
            <a:avLst/>
          </a:prstGeom>
          <a:noFill/>
          <a:ln w="9525">
            <a:noFill/>
          </a:ln>
        </p:spPr>
      </p:pic>
      <p:sp>
        <p:nvSpPr>
          <p:cNvPr id="2" name="文本框 1"/>
          <p:cNvSpPr txBox="1"/>
          <p:nvPr/>
        </p:nvSpPr>
        <p:spPr>
          <a:xfrm>
            <a:off x="1275398" y="253938"/>
            <a:ext cx="4859338" cy="2307258"/>
          </a:xfrm>
          <a:prstGeom prst="rect">
            <a:avLst/>
          </a:prstGeom>
          <a:noFill/>
          <a:ln w="9525">
            <a:noFill/>
          </a:ln>
        </p:spPr>
        <p:txBody>
          <a:bodyPr>
            <a:spAutoFit/>
          </a:bodyPr>
          <a:lstStyle/>
          <a:p>
            <a:pPr fontAlgn="auto">
              <a:lnSpc>
                <a:spcPct val="150000"/>
              </a:lnSpc>
              <a:spcBef>
                <a:spcPts val="0"/>
              </a:spcBef>
              <a:buClr>
                <a:schemeClr val="bg1"/>
              </a:buClr>
            </a:pPr>
            <a:r>
              <a:rPr lang="en-US" altLang="zh-CN" sz="2400" b="1" dirty="0">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993300"/>
                </a:solidFill>
                <a:latin typeface="微软雅黑" panose="020B0503020204020204" pitchFamily="34" charset="-122"/>
                <a:ea typeface="微软雅黑" panose="020B0503020204020204" pitchFamily="34" charset="-122"/>
                <a:cs typeface="微软雅黑" panose="020B0503020204020204" pitchFamily="34" charset="-122"/>
              </a:rPr>
              <a:t>情景假设一：</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假如某市有一天有两个地方发生了严重的火灾</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都打了</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119</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报警</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如果在市场调节的作用下</a:t>
            </a:r>
            <a:r>
              <a:rPr lang="en-US" altLang="zh-CN"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消防部门会怎么做？</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 name="矩形 2"/>
          <p:cNvSpPr/>
          <p:nvPr/>
        </p:nvSpPr>
        <p:spPr>
          <a:xfrm>
            <a:off x="6503036" y="254134"/>
            <a:ext cx="4968875" cy="1845914"/>
          </a:xfrm>
          <a:prstGeom prst="rect">
            <a:avLst/>
          </a:prstGeom>
          <a:noFill/>
          <a:ln w="9525">
            <a:noFill/>
          </a:ln>
        </p:spPr>
        <p:txBody>
          <a:bodyPr>
            <a:spAutoFit/>
          </a:bodyPr>
          <a:lstStyle/>
          <a:p>
            <a:pPr fontAlgn="auto">
              <a:lnSpc>
                <a:spcPct val="150000"/>
              </a:lnSpc>
              <a:buClr>
                <a:schemeClr val="bg1"/>
              </a:buClr>
            </a:pPr>
            <a:r>
              <a:rPr lang="en-US" altLang="zh-CN" sz="2800" b="1" dirty="0">
                <a:solidFill>
                  <a:srgbClr val="993300"/>
                </a:solidFill>
                <a:latin typeface="微软雅黑" panose="020B0503020204020204" pitchFamily="34" charset="-122"/>
                <a:ea typeface="微软雅黑" panose="020B0503020204020204" pitchFamily="34" charset="-122"/>
                <a:cs typeface="微软雅黑" panose="020B0503020204020204" pitchFamily="34" charset="-122"/>
              </a:rPr>
              <a:t>       </a:t>
            </a:r>
            <a:r>
              <a:rPr lang="zh-CN" altLang="en-US" sz="2400" b="1" dirty="0">
                <a:solidFill>
                  <a:srgbClr val="993300"/>
                </a:solidFill>
                <a:latin typeface="微软雅黑" panose="020B0503020204020204" pitchFamily="34" charset="-122"/>
                <a:ea typeface="微软雅黑" panose="020B0503020204020204" pitchFamily="34" charset="-122"/>
                <a:cs typeface="微软雅黑" panose="020B0503020204020204" pitchFamily="34" charset="-122"/>
              </a:rPr>
              <a:t>情景假设二：</a:t>
            </a:r>
            <a:r>
              <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毒品，如海洛因如果由市场自由调节生产，那会出现什么情况？</a:t>
            </a:r>
            <a:endParaRPr lang="zh-CN" altLang="en-US" sz="24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6" name="标题 5"/>
          <p:cNvSpPr>
            <a:spLocks noGrp="1"/>
          </p:cNvSpPr>
          <p:nvPr/>
        </p:nvSpPr>
        <p:spPr>
          <a:xfrm>
            <a:off x="586968" y="1215217"/>
            <a:ext cx="660923" cy="2934335"/>
          </a:xfrm>
          <a:prstGeom prst="rect">
            <a:avLst/>
          </a:prstGeom>
        </p:spPr>
        <p:txBody>
          <a:bodyPr vert="horz" lIns="90000" tIns="46800" rIns="90000" bIns="46800" rtlCol="0" anchor="ctr" anchorCtr="0">
            <a:normAutofit fontScale="97500"/>
          </a:bodyPr>
          <a:lstStyle>
            <a:lvl1pPr marL="0" marR="0" algn="l" defTabSz="914400" rtl="0" eaLnBrk="1" fontAlgn="auto" latinLnBrk="0" hangingPunct="1">
              <a:lnSpc>
                <a:spcPct val="100000"/>
              </a:lnSpc>
              <a:spcBef>
                <a:spcPct val="0"/>
              </a:spcBef>
              <a:buNone/>
              <a:defRPr kumimoji="0" lang="zh-CN" altLang="en-US" sz="3600" b="1" i="0" u="none" strike="noStrike" kern="1200" cap="none" spc="300" normalizeH="0" baseline="0" noProof="1" dirty="0">
                <a:solidFill>
                  <a:schemeClr val="tx1">
                    <a:lumMod val="85000"/>
                    <a:lumOff val="15000"/>
                  </a:schemeClr>
                </a:solidFill>
                <a:uFillTx/>
                <a:latin typeface="Arial" panose="020B0604020202020204" pitchFamily="34" charset="0"/>
                <a:ea typeface="微软雅黑" panose="020B0503020204020204" pitchFamily="34" charset="-122"/>
                <a:cs typeface="+mj-cs"/>
                <a:sym typeface="+mn-ea"/>
              </a:defRPr>
            </a:lvl1pPr>
          </a:lstStyle>
          <a:p>
            <a:r>
              <a:rPr lang="zh-CN" altLang="en-US" b="1" dirty="0">
                <a:solidFill>
                  <a:srgbClr val="FF0000"/>
                </a:solidFill>
                <a:latin typeface="微软雅黑" panose="020B0503020204020204" pitchFamily="34" charset="-122"/>
                <a:ea typeface="微软雅黑" panose="020B0503020204020204" pitchFamily="34" charset="-122"/>
              </a:rPr>
              <a:t>探究与</a:t>
            </a:r>
            <a:r>
              <a:rPr lang="zh-CN" altLang="en-US" b="1" dirty="0" smtClean="0">
                <a:solidFill>
                  <a:srgbClr val="FF0000"/>
                </a:solidFill>
                <a:latin typeface="微软雅黑" panose="020B0503020204020204" pitchFamily="34" charset="-122"/>
                <a:ea typeface="微软雅黑" panose="020B0503020204020204" pitchFamily="34" charset="-122"/>
              </a:rPr>
              <a:t>分享</a:t>
            </a:r>
            <a:endParaRPr lang="zh-CN" altLang="en-US" b="1"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9"/>
                                        </p:tgtEl>
                                        <p:attrNameLst>
                                          <p:attrName>style.visibility</p:attrName>
                                        </p:attrNameLst>
                                      </p:cBhvr>
                                      <p:to>
                                        <p:strVal val="visible"/>
                                      </p:to>
                                    </p:set>
                                    <p:animEffect transition="in" filter="blinds(horizontal)">
                                      <p:cBhvr>
                                        <p:cTn id="7" dur="500"/>
                                        <p:tgtEl>
                                          <p:spTgt spid="2662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6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9" grpId="0"/>
      <p:bldP spid="2663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文本框 49"/>
          <p:cNvSpPr txBox="1"/>
          <p:nvPr/>
        </p:nvSpPr>
        <p:spPr>
          <a:xfrm>
            <a:off x="13409613" y="7850188"/>
            <a:ext cx="899160" cy="380365"/>
          </a:xfrm>
          <a:prstGeom prst="rect">
            <a:avLst/>
          </a:prstGeom>
          <a:noFill/>
        </p:spPr>
        <p:txBody>
          <a:bodyPr wrap="none">
            <a:spAutoFit/>
          </a:bodyPr>
          <a:lstStyle/>
          <a:p>
            <a:pPr marR="0" defTabSz="914400" fontAlgn="auto">
              <a:buClrTx/>
              <a:buSzTx/>
              <a:buFontTx/>
              <a:defRPr/>
            </a:pPr>
            <a:r>
              <a:rPr kumimoji="0" lang="zh-CN" altLang="en-US" sz="1875" kern="1200" cap="none" spc="0" normalizeH="0" baseline="0" noProof="1">
                <a:latin typeface="微软雅黑" panose="020B0503020204020204" pitchFamily="34" charset="-122"/>
                <a:ea typeface="微软雅黑" panose="020B0503020204020204" pitchFamily="34" charset="-122"/>
                <a:cs typeface="+mn-cs"/>
              </a:rPr>
              <a:t>延迟符</a:t>
            </a:r>
            <a:endParaRPr kumimoji="0" lang="zh-CN" altLang="en-US" sz="1875" kern="1200" cap="none" spc="0" normalizeH="0" baseline="0" noProof="1">
              <a:latin typeface="微软雅黑" panose="020B0503020204020204" pitchFamily="34" charset="-122"/>
              <a:ea typeface="微软雅黑" panose="020B0503020204020204" pitchFamily="34" charset="-122"/>
              <a:cs typeface="+mn-cs"/>
            </a:endParaRPr>
          </a:p>
        </p:txBody>
      </p:sp>
      <p:pic>
        <p:nvPicPr>
          <p:cNvPr id="21" name="图片 20"/>
          <p:cNvPicPr>
            <a:picLocks noChangeAspect="1"/>
          </p:cNvPicPr>
          <p:nvPr/>
        </p:nvPicPr>
        <p:blipFill>
          <a:blip r:embed="rId1" cstate="print"/>
          <a:srcRect/>
          <a:stretch>
            <a:fillRect/>
          </a:stretch>
        </p:blipFill>
        <p:spPr>
          <a:xfrm>
            <a:off x="1494152" y="1634701"/>
            <a:ext cx="1177243" cy="1426633"/>
          </a:xfrm>
          <a:prstGeom prst="ellipse">
            <a:avLst/>
          </a:prstGeom>
        </p:spPr>
      </p:pic>
      <p:pic>
        <p:nvPicPr>
          <p:cNvPr id="25" name="图片 24"/>
          <p:cNvPicPr>
            <a:picLocks noChangeAspect="1"/>
          </p:cNvPicPr>
          <p:nvPr/>
        </p:nvPicPr>
        <p:blipFill>
          <a:blip r:embed="rId2" cstate="print"/>
          <a:srcRect/>
          <a:stretch>
            <a:fillRect/>
          </a:stretch>
        </p:blipFill>
        <p:spPr>
          <a:xfrm>
            <a:off x="3415662" y="1634211"/>
            <a:ext cx="1322066" cy="1427124"/>
          </a:xfrm>
          <a:prstGeom prst="ellipse">
            <a:avLst/>
          </a:prstGeom>
        </p:spPr>
      </p:pic>
      <p:pic>
        <p:nvPicPr>
          <p:cNvPr id="43" name="图片 42"/>
          <p:cNvPicPr>
            <a:picLocks noChangeAspect="1"/>
          </p:cNvPicPr>
          <p:nvPr/>
        </p:nvPicPr>
        <p:blipFill>
          <a:blip r:embed="rId3" cstate="print"/>
          <a:srcRect/>
          <a:stretch>
            <a:fillRect/>
          </a:stretch>
        </p:blipFill>
        <p:spPr>
          <a:xfrm>
            <a:off x="5454648" y="1634066"/>
            <a:ext cx="1239590" cy="1426633"/>
          </a:xfrm>
          <a:prstGeom prst="ellipse">
            <a:avLst/>
          </a:prstGeom>
        </p:spPr>
      </p:pic>
      <p:pic>
        <p:nvPicPr>
          <p:cNvPr id="44" name="图片 43"/>
          <p:cNvPicPr>
            <a:picLocks noChangeAspect="1"/>
          </p:cNvPicPr>
          <p:nvPr/>
        </p:nvPicPr>
        <p:blipFill>
          <a:blip r:embed="rId4" cstate="print"/>
          <a:srcRect/>
          <a:stretch>
            <a:fillRect/>
          </a:stretch>
        </p:blipFill>
        <p:spPr>
          <a:xfrm>
            <a:off x="1427478" y="3627894"/>
            <a:ext cx="1280337" cy="1110476"/>
          </a:xfrm>
          <a:prstGeom prst="ellipse">
            <a:avLst/>
          </a:prstGeom>
        </p:spPr>
      </p:pic>
      <p:sp>
        <p:nvSpPr>
          <p:cNvPr id="47" name="文本框 5"/>
          <p:cNvSpPr txBox="1"/>
          <p:nvPr/>
        </p:nvSpPr>
        <p:spPr>
          <a:xfrm>
            <a:off x="1416798" y="1158470"/>
            <a:ext cx="5906770" cy="460375"/>
          </a:xfrm>
          <a:prstGeom prst="rect">
            <a:avLst/>
          </a:prstGeom>
          <a:noFill/>
          <a:ln w="9525">
            <a:noFill/>
          </a:ln>
        </p:spPr>
        <p:txBody>
          <a:bodyPr wrap="square" anchor="t">
            <a:spAutoFit/>
          </a:bodyPr>
          <a:lstStyle/>
          <a:p>
            <a:r>
              <a:rPr 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市场</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调节不是万能的</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100" name="文本框 99"/>
          <p:cNvSpPr txBox="1"/>
          <p:nvPr/>
        </p:nvSpPr>
        <p:spPr>
          <a:xfrm>
            <a:off x="6741795" y="1726996"/>
            <a:ext cx="5485130" cy="1210945"/>
          </a:xfrm>
          <a:prstGeom prst="rect">
            <a:avLst/>
          </a:prstGeom>
          <a:noFill/>
          <a:ln w="9525">
            <a:noFill/>
          </a:ln>
        </p:spPr>
        <p:txBody>
          <a:bodyPr wrap="square" anchor="t">
            <a:spAutoFit/>
          </a:bodyPr>
          <a:lstStyle/>
          <a:p>
            <a:pPr algn="ctr">
              <a:lnSpc>
                <a:spcPct val="130000"/>
              </a:lnSpc>
            </a:pP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国防、治安、消防等公共物品</a:t>
            </a:r>
            <a:endParaRPr lang="zh-CN" altLang="zh-CN" sz="2800" b="1" dirty="0">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30000"/>
              </a:lnSpc>
            </a:pP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“调不了”</a:t>
            </a:r>
            <a:endPar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51" name="文本框 50"/>
          <p:cNvSpPr txBox="1"/>
          <p:nvPr/>
        </p:nvSpPr>
        <p:spPr>
          <a:xfrm>
            <a:off x="6683353" y="5372540"/>
            <a:ext cx="4737100" cy="1296670"/>
          </a:xfrm>
          <a:prstGeom prst="rect">
            <a:avLst/>
          </a:prstGeom>
          <a:noFill/>
          <a:ln w="9525">
            <a:noFill/>
          </a:ln>
        </p:spPr>
        <p:txBody>
          <a:bodyPr wrap="square" anchor="t">
            <a:spAutoFit/>
          </a:bodyPr>
          <a:lstStyle/>
          <a:p>
            <a:pPr algn="ctr">
              <a:lnSpc>
                <a:spcPct val="140000"/>
              </a:lnSpc>
            </a:pPr>
            <a:r>
              <a:rPr lang="zh-CN"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rPr>
              <a:t>医疗、教育等民生领域</a:t>
            </a:r>
            <a:endParaRPr lang="zh-CN" altLang="zh-CN" sz="2800" b="1" dirty="0">
              <a:solidFill>
                <a:schemeClr val="tx1"/>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40000"/>
              </a:lnSpc>
            </a:pP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“调不好”</a:t>
            </a:r>
            <a:endPar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53" name="图片 52"/>
          <p:cNvPicPr>
            <a:picLocks noChangeAspect="1"/>
          </p:cNvPicPr>
          <p:nvPr/>
        </p:nvPicPr>
        <p:blipFill>
          <a:blip r:embed="rId5" cstate="print"/>
          <a:srcRect/>
          <a:stretch>
            <a:fillRect/>
          </a:stretch>
        </p:blipFill>
        <p:spPr>
          <a:xfrm>
            <a:off x="3249929" y="3416304"/>
            <a:ext cx="1322066" cy="1322064"/>
          </a:xfrm>
          <a:prstGeom prst="ellipse">
            <a:avLst/>
          </a:prstGeom>
        </p:spPr>
      </p:pic>
      <p:pic>
        <p:nvPicPr>
          <p:cNvPr id="54" name="图片 53"/>
          <p:cNvPicPr>
            <a:picLocks noChangeAspect="1"/>
          </p:cNvPicPr>
          <p:nvPr/>
        </p:nvPicPr>
        <p:blipFill>
          <a:blip r:embed="rId6" cstate="print"/>
          <a:srcRect/>
          <a:stretch>
            <a:fillRect/>
          </a:stretch>
        </p:blipFill>
        <p:spPr>
          <a:xfrm>
            <a:off x="5299709" y="3445758"/>
            <a:ext cx="1239590" cy="1239590"/>
          </a:xfrm>
          <a:prstGeom prst="ellipse">
            <a:avLst/>
          </a:prstGeom>
        </p:spPr>
      </p:pic>
      <p:sp>
        <p:nvSpPr>
          <p:cNvPr id="5" name="TextBox 4"/>
          <p:cNvSpPr txBox="1"/>
          <p:nvPr/>
        </p:nvSpPr>
        <p:spPr>
          <a:xfrm>
            <a:off x="1510249" y="503354"/>
            <a:ext cx="6072188" cy="584775"/>
          </a:xfrm>
          <a:prstGeom prst="rect">
            <a:avLst/>
          </a:prstGeom>
          <a:noFill/>
        </p:spPr>
        <p:txBody>
          <a:bodyPr wrap="square" rtlCol="0">
            <a:spAutoFit/>
          </a:bodyPr>
          <a:lstStyle/>
          <a:p>
            <a:r>
              <a:rPr lang="zh-CN" altLang="en-US" sz="3200" b="1" dirty="0"/>
              <a:t>三</a:t>
            </a:r>
            <a:r>
              <a:rPr lang="zh-CN" altLang="en-US" sz="3200" b="1" dirty="0" smtClean="0"/>
              <a:t>、</a:t>
            </a:r>
            <a:r>
              <a:rPr lang="zh-CN" altLang="en-US" sz="3200" b="1" dirty="0" smtClean="0"/>
              <a:t>市场缺陷</a:t>
            </a:r>
            <a:endParaRPr lang="zh-CN" altLang="en-US" sz="3200" b="1" dirty="0"/>
          </a:p>
        </p:txBody>
      </p:sp>
      <p:pic>
        <p:nvPicPr>
          <p:cNvPr id="2" name="图片 1"/>
          <p:cNvPicPr>
            <a:picLocks noChangeAspect="1"/>
          </p:cNvPicPr>
          <p:nvPr/>
        </p:nvPicPr>
        <p:blipFill>
          <a:blip r:embed="rId7"/>
          <a:stretch>
            <a:fillRect/>
          </a:stretch>
        </p:blipFill>
        <p:spPr>
          <a:xfrm>
            <a:off x="1360804" y="5219037"/>
            <a:ext cx="2104112" cy="1386868"/>
          </a:xfrm>
          <a:prstGeom prst="rect">
            <a:avLst/>
          </a:prstGeom>
        </p:spPr>
      </p:pic>
      <p:pic>
        <p:nvPicPr>
          <p:cNvPr id="3" name="图片 2"/>
          <p:cNvPicPr>
            <a:picLocks noChangeAspect="1"/>
          </p:cNvPicPr>
          <p:nvPr/>
        </p:nvPicPr>
        <p:blipFill>
          <a:blip r:embed="rId8"/>
          <a:stretch>
            <a:fillRect/>
          </a:stretch>
        </p:blipFill>
        <p:spPr>
          <a:xfrm>
            <a:off x="4820921" y="5325077"/>
            <a:ext cx="1626440" cy="1280828"/>
          </a:xfrm>
          <a:prstGeom prst="rect">
            <a:avLst/>
          </a:prstGeom>
        </p:spPr>
      </p:pic>
      <p:sp>
        <p:nvSpPr>
          <p:cNvPr id="4" name="文本框 3"/>
          <p:cNvSpPr txBox="1"/>
          <p:nvPr/>
        </p:nvSpPr>
        <p:spPr>
          <a:xfrm>
            <a:off x="6814599" y="3363589"/>
            <a:ext cx="4737100" cy="1296670"/>
          </a:xfrm>
          <a:prstGeom prst="rect">
            <a:avLst/>
          </a:prstGeom>
          <a:noFill/>
          <a:ln w="9525">
            <a:noFill/>
          </a:ln>
        </p:spPr>
        <p:txBody>
          <a:bodyPr wrap="square" anchor="t">
            <a:spAutoFit/>
          </a:bodyPr>
          <a:lstStyle/>
          <a:p>
            <a:pPr algn="ctr">
              <a:lnSpc>
                <a:spcPct val="140000"/>
              </a:lnSpc>
            </a:pPr>
            <a:r>
              <a:rPr lang="zh-CN" altLang="zh-CN" sz="2800" b="1" dirty="0">
                <a:latin typeface="微软雅黑" panose="020B0503020204020204" pitchFamily="34" charset="-122"/>
                <a:ea typeface="微软雅黑" panose="020B0503020204020204" pitchFamily="34" charset="-122"/>
                <a:cs typeface="微软雅黑" panose="020B0503020204020204" pitchFamily="34" charset="-122"/>
              </a:rPr>
              <a:t>枪支、危险品、麻醉品等</a:t>
            </a:r>
            <a:endPar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a:p>
            <a:pPr algn="ctr">
              <a:lnSpc>
                <a:spcPct val="140000"/>
              </a:lnSpc>
            </a:pPr>
            <a:r>
              <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      “不让调”</a:t>
            </a:r>
            <a:endParaRPr lang="zh-CN" altLang="zh-CN"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down)">
                                      <p:cBhvr>
                                        <p:cTn id="7" dur="500"/>
                                        <p:tgtEl>
                                          <p:spTgt spid="5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500"/>
                                        <p:tgtEl>
                                          <p:spTgt spid="21"/>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wipe(left)">
                                      <p:cBhvr>
                                        <p:cTn id="21" dur="500"/>
                                        <p:tgtEl>
                                          <p:spTgt spid="25"/>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wipe(left)">
                                      <p:cBhvr>
                                        <p:cTn id="25" dur="5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grpId="0" nodeType="clickEffect">
                                  <p:stCondLst>
                                    <p:cond delay="0"/>
                                  </p:stCondLst>
                                  <p:childTnLst>
                                    <p:set>
                                      <p:cBhvr>
                                        <p:cTn id="29" dur="1" fill="hold">
                                          <p:stCondLst>
                                            <p:cond delay="0"/>
                                          </p:stCondLst>
                                        </p:cTn>
                                        <p:tgtEl>
                                          <p:spTgt spid="100"/>
                                        </p:tgtEl>
                                        <p:attrNameLst>
                                          <p:attrName>style.visibility</p:attrName>
                                        </p:attrNameLst>
                                      </p:cBhvr>
                                      <p:to>
                                        <p:strVal val="visible"/>
                                      </p:to>
                                    </p:set>
                                    <p:animEffect transition="in" filter="wipe(up)">
                                      <p:cBhvr>
                                        <p:cTn id="30" dur="500"/>
                                        <p:tgtEl>
                                          <p:spTgt spid="10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left)">
                                      <p:cBhvr>
                                        <p:cTn id="35" dur="500"/>
                                        <p:tgtEl>
                                          <p:spTgt spid="44"/>
                                        </p:tgtEl>
                                      </p:cBhvr>
                                    </p:animEffect>
                                  </p:childTnLst>
                                </p:cTn>
                              </p:par>
                            </p:childTnLst>
                          </p:cTn>
                        </p:par>
                        <p:par>
                          <p:cTn id="36" fill="hold">
                            <p:stCondLst>
                              <p:cond delay="500"/>
                            </p:stCondLst>
                            <p:childTnLst>
                              <p:par>
                                <p:cTn id="37" presetID="22" presetClass="entr" presetSubtype="8" fill="hold" nodeType="afterEffect">
                                  <p:stCondLst>
                                    <p:cond delay="0"/>
                                  </p:stCondLst>
                                  <p:childTnLst>
                                    <p:set>
                                      <p:cBhvr>
                                        <p:cTn id="38" dur="1" fill="hold">
                                          <p:stCondLst>
                                            <p:cond delay="0"/>
                                          </p:stCondLst>
                                        </p:cTn>
                                        <p:tgtEl>
                                          <p:spTgt spid="53"/>
                                        </p:tgtEl>
                                        <p:attrNameLst>
                                          <p:attrName>style.visibility</p:attrName>
                                        </p:attrNameLst>
                                      </p:cBhvr>
                                      <p:to>
                                        <p:strVal val="visible"/>
                                      </p:to>
                                    </p:set>
                                    <p:animEffect transition="in" filter="wipe(left)">
                                      <p:cBhvr>
                                        <p:cTn id="39" dur="500"/>
                                        <p:tgtEl>
                                          <p:spTgt spid="53"/>
                                        </p:tgtEl>
                                      </p:cBhvr>
                                    </p:animEffect>
                                  </p:childTnLst>
                                </p:cTn>
                              </p:par>
                            </p:childTnLst>
                          </p:cTn>
                        </p:par>
                        <p:par>
                          <p:cTn id="40" fill="hold">
                            <p:stCondLst>
                              <p:cond delay="1000"/>
                            </p:stCondLst>
                            <p:childTnLst>
                              <p:par>
                                <p:cTn id="41" presetID="22" presetClass="entr" presetSubtype="8"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wipe(left)">
                                      <p:cBhvr>
                                        <p:cTn id="43" dur="500"/>
                                        <p:tgtEl>
                                          <p:spTgt spid="54"/>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1"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animEffect transition="in" filter="wipe(up)">
                                      <p:cBhvr>
                                        <p:cTn id="48" dur="500"/>
                                        <p:tgtEl>
                                          <p:spTgt spid="4"/>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childTnLst>
                    </p:cTn>
                  </p:par>
                  <p:par>
                    <p:cTn id="54" fill="hold">
                      <p:stCondLst>
                        <p:cond delay="indefinite"/>
                      </p:stCondLst>
                      <p:childTnLst>
                        <p:par>
                          <p:cTn id="55" fill="hold">
                            <p:stCondLst>
                              <p:cond delay="0"/>
                            </p:stCondLst>
                            <p:childTnLst>
                              <p:par>
                                <p:cTn id="56" presetID="14" presetClass="entr" presetSubtype="10" fill="hold" nodeType="click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randombar(horizontal)">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1" fill="hold" grpId="0" nodeType="click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up)">
                                      <p:cBhvr>
                                        <p:cTn id="63"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47" grpId="0"/>
      <p:bldP spid="100" grpId="0"/>
      <p:bldP spid="51"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6258" name="文本占位符 96257" descr="201005021530281985"/>
          <p:cNvPicPr>
            <a:picLocks noRot="1" noChangeAspect="1"/>
          </p:cNvPicPr>
          <p:nvPr/>
        </p:nvPicPr>
        <p:blipFill>
          <a:blip r:embed="rId1"/>
          <a:stretch>
            <a:fillRect/>
          </a:stretch>
        </p:blipFill>
        <p:spPr>
          <a:xfrm>
            <a:off x="7547610" y="1461770"/>
            <a:ext cx="4114800" cy="4514215"/>
          </a:xfrm>
          <a:prstGeom prst="rect">
            <a:avLst/>
          </a:prstGeom>
          <a:noFill/>
          <a:ln w="9525">
            <a:noFill/>
          </a:ln>
        </p:spPr>
      </p:pic>
      <p:sp>
        <p:nvSpPr>
          <p:cNvPr id="30722" name="文本框 30721"/>
          <p:cNvSpPr txBox="1"/>
          <p:nvPr/>
        </p:nvSpPr>
        <p:spPr>
          <a:xfrm>
            <a:off x="1148715" y="2029233"/>
            <a:ext cx="5781675" cy="1754326"/>
          </a:xfrm>
          <a:prstGeom prst="rect">
            <a:avLst/>
          </a:prstGeom>
          <a:solidFill>
            <a:schemeClr val="bg1">
              <a:lumMod val="95000"/>
            </a:schemeClr>
          </a:solidFill>
          <a:ln w="9525">
            <a:noFill/>
          </a:ln>
        </p:spPr>
        <p:txBody>
          <a:bodyPr wrap="square" anchor="t">
            <a:spAutoFit/>
          </a:bodyPr>
          <a:lstStyle/>
          <a:p>
            <a:pPr fontAlgn="auto">
              <a:lnSpc>
                <a:spcPct val="150000"/>
              </a:lnSpc>
            </a:pPr>
            <a:r>
              <a:rPr lang="zh-CN" altLang="en-US" sz="2400" b="1" dirty="0" smtClean="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自发性</a:t>
            </a:r>
            <a:r>
              <a:rPr lang="en-US" altLang="zh-CN"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为了</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自身眼前利益和不正当利益</a:t>
            </a:r>
            <a:r>
              <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而不惜损害消费者利益、破坏环境等等不法行为。</a:t>
            </a:r>
            <a:endParaRPr lang="zh-CN" altLang="en-US" sz="24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2" name="文本框 1"/>
          <p:cNvSpPr txBox="1"/>
          <p:nvPr/>
        </p:nvSpPr>
        <p:spPr>
          <a:xfrm>
            <a:off x="1148715" y="4407535"/>
            <a:ext cx="5925185" cy="1445260"/>
          </a:xfrm>
          <a:prstGeom prst="rect">
            <a:avLst/>
          </a:prstGeom>
          <a:gradFill>
            <a:gsLst>
              <a:gs pos="0">
                <a:srgbClr val="7B32B2"/>
              </a:gs>
              <a:gs pos="100000">
                <a:srgbClr val="401A5D"/>
              </a:gs>
            </a:gsLst>
            <a:lin scaled="0"/>
          </a:gradFill>
        </p:spPr>
        <p:style>
          <a:lnRef idx="1">
            <a:schemeClr val="accent2"/>
          </a:lnRef>
          <a:fillRef idx="3">
            <a:schemeClr val="accent2"/>
          </a:fillRef>
          <a:effectRef idx="2">
            <a:schemeClr val="accent2"/>
          </a:effectRef>
          <a:fontRef idx="minor">
            <a:schemeClr val="lt1"/>
          </a:fontRef>
        </p:style>
        <p:txBody>
          <a:bodyPr wrap="square" rtlCol="0">
            <a:spAutoFit/>
          </a:bodyPr>
          <a:lstStyle/>
          <a:p>
            <a:pPr algn="l" fontAlgn="base"/>
            <a:r>
              <a:rPr lang="en-US" altLang="zh-CN" sz="3200" b="1" strike="noStrike" noProof="1">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mn-ea"/>
              </a:rPr>
              <a:t>   </a:t>
            </a:r>
            <a:r>
              <a:rPr lang="zh-CN" altLang="en-US"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rPr>
              <a:t>表现：制造、销售假冒伪劣商品，大量排放废水、废气破坏环境，窃取他人智力成果等</a:t>
            </a:r>
            <a:endParaRPr lang="zh-CN" altLang="en-US" sz="28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7" name="文本框 5"/>
          <p:cNvSpPr txBox="1"/>
          <p:nvPr/>
        </p:nvSpPr>
        <p:spPr>
          <a:xfrm>
            <a:off x="1286884" y="721104"/>
            <a:ext cx="3259455" cy="460375"/>
          </a:xfrm>
          <a:prstGeom prst="rect">
            <a:avLst/>
          </a:prstGeom>
          <a:noFill/>
          <a:ln w="9525">
            <a:noFill/>
          </a:ln>
        </p:spPr>
        <p:txBody>
          <a:bodyPr wrap="square" anchor="t">
            <a:spAutoFit/>
          </a:bodyPr>
          <a:lstStyle/>
          <a:p>
            <a:r>
              <a:rPr 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市场</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调节有局限性</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
        <p:nvSpPr>
          <p:cNvPr id="3" name="文本框 5"/>
          <p:cNvSpPr txBox="1"/>
          <p:nvPr/>
        </p:nvSpPr>
        <p:spPr>
          <a:xfrm>
            <a:off x="1148715" y="1343404"/>
            <a:ext cx="325945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1</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）自发性</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722"/>
                                        </p:tgtEl>
                                        <p:attrNameLst>
                                          <p:attrName>style.visibility</p:attrName>
                                        </p:attrNameLst>
                                      </p:cBhvr>
                                      <p:to>
                                        <p:strVal val="visible"/>
                                      </p:to>
                                    </p:set>
                                    <p:animEffect transition="in" filter="blinds(horizontal)">
                                      <p:cBhvr>
                                        <p:cTn id="17" dur="500"/>
                                        <p:tgtEl>
                                          <p:spTgt spid="30722"/>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linds(horizontal)">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bldLvl="0" animBg="1"/>
      <p:bldP spid="2" grpId="0" bldLvl="0" animBg="1"/>
      <p:bldP spid="47"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文本框 31746"/>
          <p:cNvSpPr txBox="1"/>
          <p:nvPr/>
        </p:nvSpPr>
        <p:spPr>
          <a:xfrm>
            <a:off x="-115035" y="4721860"/>
            <a:ext cx="10626090" cy="521970"/>
          </a:xfrm>
          <a:prstGeom prst="rect">
            <a:avLst/>
          </a:prstGeom>
          <a:noFill/>
          <a:ln w="9525">
            <a:noFill/>
          </a:ln>
        </p:spPr>
        <p:txBody>
          <a:bodyPr wrap="square" anchor="t">
            <a:spAutoFit/>
          </a:bodyPr>
          <a:lstStyle/>
          <a:p>
            <a:pPr algn="ct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盲目性</a:t>
            </a:r>
            <a:r>
              <a:rPr lang="en-US" altLang="zh-CN"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280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不能完全掌握市场信息，决策具有</a:t>
            </a:r>
            <a:r>
              <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rPr>
              <a:t>盲目性</a:t>
            </a:r>
            <a:endParaRPr lang="zh-CN" altLang="en-US" sz="28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endParaRPr>
          </a:p>
        </p:txBody>
      </p:sp>
      <p:sp>
        <p:nvSpPr>
          <p:cNvPr id="31748" name="矩形 31747"/>
          <p:cNvSpPr/>
          <p:nvPr/>
        </p:nvSpPr>
        <p:spPr>
          <a:xfrm>
            <a:off x="1134051" y="5442585"/>
            <a:ext cx="9387840" cy="1014730"/>
          </a:xfrm>
          <a:prstGeom prst="rect">
            <a:avLst/>
          </a:prstGeom>
          <a:solidFill>
            <a:srgbClr val="7030A0"/>
          </a:solidFill>
        </p:spPr>
        <p:style>
          <a:lnRef idx="1">
            <a:schemeClr val="accent2"/>
          </a:lnRef>
          <a:fillRef idx="3">
            <a:schemeClr val="accent2"/>
          </a:fillRef>
          <a:effectRef idx="2">
            <a:schemeClr val="accent2"/>
          </a:effectRef>
          <a:fontRef idx="minor">
            <a:schemeClr val="lt1"/>
          </a:fontRef>
        </p:style>
        <p:txBody>
          <a:bodyPr wrap="square">
            <a:spAutoFit/>
          </a:bodyPr>
          <a:lstStyle/>
          <a:p>
            <a:pPr lvl="0" eaLnBrk="0" fontAlgn="base" hangingPunct="0"/>
            <a:r>
              <a:rPr lang="zh-CN" altLang="en-US" sz="2400" b="1" strike="noStrike" noProof="1">
                <a:solidFill>
                  <a:schemeClr val="bg1"/>
                </a:solidFill>
                <a:latin typeface="微软雅黑" panose="020B0503020204020204" pitchFamily="34" charset="-122"/>
                <a:ea typeface="微软雅黑" panose="020B0503020204020204" pitchFamily="34" charset="-122"/>
                <a:cs typeface="微软雅黑" panose="020B0503020204020204" pitchFamily="34" charset="-122"/>
              </a:rPr>
              <a:t>表现：某种商品有利可图则一哄而上，反之则一哄而退，从而造成资源浪费和消费得不到充分满足。</a:t>
            </a:r>
            <a:r>
              <a:rPr lang="zh-CN" altLang="en-US" sz="3600" b="1" strike="noStrike" noProof="1">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rPr>
              <a:t>     </a:t>
            </a:r>
            <a:endParaRPr lang="zh-CN" altLang="en-US" sz="3600" b="1" strike="noStrike" noProof="1">
              <a:effectLst>
                <a:outerShdw blurRad="38100" dist="38100" dir="2700000">
                  <a:srgbClr val="C0C0C0"/>
                </a:outerShdw>
              </a:effectLst>
              <a:latin typeface="微软雅黑" panose="020B0503020204020204" pitchFamily="34" charset="-122"/>
              <a:ea typeface="微软雅黑" panose="020B0503020204020204" pitchFamily="34" charset="-122"/>
              <a:cs typeface="微软雅黑" panose="020B0503020204020204" pitchFamily="34" charset="-122"/>
            </a:endParaRPr>
          </a:p>
        </p:txBody>
      </p:sp>
      <p:pic>
        <p:nvPicPr>
          <p:cNvPr id="2" name="图片 1" descr="一哄而下"/>
          <p:cNvPicPr>
            <a:picLocks noChangeAspect="1"/>
          </p:cNvPicPr>
          <p:nvPr/>
        </p:nvPicPr>
        <p:blipFill>
          <a:blip r:embed="rId1"/>
          <a:stretch>
            <a:fillRect/>
          </a:stretch>
        </p:blipFill>
        <p:spPr>
          <a:xfrm>
            <a:off x="5944870" y="1229360"/>
            <a:ext cx="5256530" cy="3197860"/>
          </a:xfrm>
          <a:prstGeom prst="rect">
            <a:avLst/>
          </a:prstGeom>
          <a:noFill/>
          <a:ln w="9525">
            <a:noFill/>
          </a:ln>
        </p:spPr>
      </p:pic>
      <p:sp>
        <p:nvSpPr>
          <p:cNvPr id="4" name="文本框 5"/>
          <p:cNvSpPr txBox="1"/>
          <p:nvPr/>
        </p:nvSpPr>
        <p:spPr>
          <a:xfrm>
            <a:off x="1189961" y="795731"/>
            <a:ext cx="3259455" cy="460375"/>
          </a:xfrm>
          <a:prstGeom prst="rect">
            <a:avLst/>
          </a:prstGeom>
          <a:noFill/>
          <a:ln w="9525">
            <a:noFill/>
          </a:ln>
        </p:spPr>
        <p:txBody>
          <a:bodyPr wrap="square" anchor="t">
            <a:spAutoFit/>
          </a:bodyPr>
          <a:lstStyle/>
          <a:p>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2</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）盲目性</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pic>
        <p:nvPicPr>
          <p:cNvPr id="5" name="图片 4"/>
          <p:cNvPicPr>
            <a:picLocks noChangeAspect="1"/>
          </p:cNvPicPr>
          <p:nvPr/>
        </p:nvPicPr>
        <p:blipFill>
          <a:blip r:embed="rId2"/>
          <a:stretch>
            <a:fillRect/>
          </a:stretch>
        </p:blipFill>
        <p:spPr>
          <a:xfrm>
            <a:off x="1072515" y="1229360"/>
            <a:ext cx="4530725" cy="3225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anim calcmode="lin" valueType="num">
                                      <p:cBhvr additive="base">
                                        <p:cTn id="7" dur="500" fill="hold"/>
                                        <p:tgtEl>
                                          <p:spTgt spid="31747"/>
                                        </p:tgtEl>
                                        <p:attrNameLst>
                                          <p:attrName>ppt_x</p:attrName>
                                        </p:attrNameLst>
                                      </p:cBhvr>
                                      <p:tavLst>
                                        <p:tav tm="0">
                                          <p:val>
                                            <p:strVal val="#ppt_x"/>
                                          </p:val>
                                        </p:tav>
                                        <p:tav tm="100000">
                                          <p:val>
                                            <p:strVal val="#ppt_x"/>
                                          </p:val>
                                        </p:tav>
                                      </p:tavLst>
                                    </p:anim>
                                    <p:anim calcmode="lin" valueType="num">
                                      <p:cBhvr additive="base">
                                        <p:cTn id="8" dur="500" fill="hold"/>
                                        <p:tgtEl>
                                          <p:spTgt spid="3174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grpId="0" nodeType="clickEffect">
                                  <p:stCondLst>
                                    <p:cond delay="0"/>
                                  </p:stCondLst>
                                  <p:childTnLst>
                                    <p:set>
                                      <p:cBhvr>
                                        <p:cTn id="12" dur="1" fill="hold">
                                          <p:stCondLst>
                                            <p:cond delay="0"/>
                                          </p:stCondLst>
                                        </p:cTn>
                                        <p:tgtEl>
                                          <p:spTgt spid="31748"/>
                                        </p:tgtEl>
                                        <p:attrNameLst>
                                          <p:attrName>style.visibility</p:attrName>
                                        </p:attrNameLst>
                                      </p:cBhvr>
                                      <p:to>
                                        <p:strVal val="visible"/>
                                      </p:to>
                                    </p:set>
                                    <p:animEffect transition="in" filter="diamond(in)">
                                      <p:cBhvr>
                                        <p:cTn id="13" dur="2000"/>
                                        <p:tgtEl>
                                          <p:spTgt spid="3174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P spid="31748" grpId="0" bldLvl="0" animBg="1"/>
      <p:bldP spid="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文本占位符 32769" descr="aa"/>
          <p:cNvPicPr>
            <a:picLocks noGrp="1" noChangeAspect="1"/>
          </p:cNvPicPr>
          <p:nvPr/>
        </p:nvPicPr>
        <p:blipFill>
          <a:blip r:embed="rId1"/>
          <a:stretch>
            <a:fillRect/>
          </a:stretch>
        </p:blipFill>
        <p:spPr>
          <a:xfrm>
            <a:off x="1379093" y="1559351"/>
            <a:ext cx="5265547" cy="3421879"/>
          </a:xfrm>
          <a:prstGeom prst="rect">
            <a:avLst/>
          </a:prstGeom>
          <a:noFill/>
          <a:ln w="9525">
            <a:noFill/>
          </a:ln>
        </p:spPr>
      </p:pic>
      <p:sp>
        <p:nvSpPr>
          <p:cNvPr id="32771" name="文本框 32770"/>
          <p:cNvSpPr txBox="1"/>
          <p:nvPr/>
        </p:nvSpPr>
        <p:spPr>
          <a:xfrm>
            <a:off x="1034415" y="5199468"/>
            <a:ext cx="10485120" cy="904863"/>
          </a:xfrm>
          <a:prstGeom prst="rect">
            <a:avLst/>
          </a:prstGeom>
          <a:noFill/>
          <a:ln w="9525">
            <a:noFill/>
          </a:ln>
        </p:spPr>
        <p:txBody>
          <a:bodyPr wrap="square" anchor="t">
            <a:spAutoFit/>
          </a:bodyPr>
          <a:lstStyle/>
          <a:p>
            <a:pPr>
              <a:lnSpc>
                <a:spcPct val="110000"/>
              </a:lnSpc>
            </a:pPr>
            <a:r>
              <a:rPr lang="zh-CN" altLang="en-US" sz="2400" b="1" dirty="0" smtClean="0">
                <a:solidFill>
                  <a:srgbClr val="000000"/>
                </a:solidFill>
                <a:latin typeface="微软雅黑" panose="020B0503020204020204" pitchFamily="34" charset="-122"/>
                <a:ea typeface="微软雅黑" panose="020B0503020204020204" pitchFamily="34" charset="-122"/>
              </a:rPr>
              <a:t>滞后性</a:t>
            </a:r>
            <a:r>
              <a:rPr lang="en-US" altLang="zh-CN" sz="2400" b="1" dirty="0">
                <a:solidFill>
                  <a:srgbClr val="000000"/>
                </a:solidFill>
                <a:latin typeface="微软雅黑" panose="020B0503020204020204" pitchFamily="34" charset="-122"/>
                <a:ea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rPr>
              <a:t>事后调节</a:t>
            </a:r>
            <a:r>
              <a:rPr lang="zh-CN" altLang="en-US" sz="2400" b="1" dirty="0">
                <a:solidFill>
                  <a:srgbClr val="000000"/>
                </a:solidFill>
                <a:latin typeface="微软雅黑" panose="020B0503020204020204" pitchFamily="34" charset="-122"/>
                <a:ea typeface="微软雅黑" panose="020B0503020204020204" pitchFamily="34" charset="-122"/>
              </a:rPr>
              <a:t>，在获知有利可图再去生产，结果，生产出来后才发现市场早已饱和，出现</a:t>
            </a:r>
            <a:r>
              <a:rPr lang="zh-CN" altLang="en-US" sz="2400" b="1" dirty="0">
                <a:solidFill>
                  <a:srgbClr val="FF0000"/>
                </a:solidFill>
                <a:latin typeface="微软雅黑" panose="020B0503020204020204" pitchFamily="34" charset="-122"/>
                <a:ea typeface="微软雅黑" panose="020B0503020204020204" pitchFamily="34" charset="-122"/>
              </a:rPr>
              <a:t>时间差。</a:t>
            </a:r>
            <a:endParaRPr lang="zh-CN" altLang="en-US" sz="24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224280" y="6248383"/>
            <a:ext cx="7823835" cy="565150"/>
          </a:xfrm>
          <a:prstGeom prst="rect">
            <a:avLst/>
          </a:prstGeom>
          <a:solidFill>
            <a:srgbClr val="7030A0"/>
          </a:solidFill>
          <a:ln>
            <a:solidFill>
              <a:srgbClr val="7030A0"/>
            </a:solidFill>
          </a:ln>
        </p:spPr>
        <p:style>
          <a:lnRef idx="1">
            <a:schemeClr val="accent2"/>
          </a:lnRef>
          <a:fillRef idx="3">
            <a:schemeClr val="accent2"/>
          </a:fillRef>
          <a:effectRef idx="2">
            <a:schemeClr val="accent2"/>
          </a:effectRef>
          <a:fontRef idx="minor">
            <a:schemeClr val="lt1"/>
          </a:fontRef>
        </p:style>
        <p:txBody>
          <a:bodyPr wrap="square" rtlCol="0">
            <a:spAutoFit/>
          </a:bodyPr>
          <a:lstStyle/>
          <a:p>
            <a:pPr lvl="0" algn="l" fontAlgn="base">
              <a:lnSpc>
                <a:spcPct val="110000"/>
              </a:lnSpc>
            </a:pPr>
            <a:r>
              <a:rPr lang="zh-CN" altLang="en-US" sz="2800" b="1" strike="noStrike" noProof="1">
                <a:solidFill>
                  <a:srgbClr val="000000"/>
                </a:solidFill>
                <a:ea typeface="微软雅黑" panose="020B0503020204020204" pitchFamily="34" charset="-122"/>
                <a:sym typeface="+mn-ea"/>
              </a:rPr>
              <a:t> </a:t>
            </a:r>
            <a:r>
              <a:rPr lang="zh-CN" altLang="en-US" sz="2800" b="1" strike="noStrike" noProof="1">
                <a:solidFill>
                  <a:schemeClr val="bg1"/>
                </a:solidFill>
                <a:ea typeface="微软雅黑" panose="020B0503020204020204" pitchFamily="34" charset="-122"/>
                <a:sym typeface="+mn-ea"/>
              </a:rPr>
              <a:t>  表现：资源浪费、商品生产者蒙受巨大损失</a:t>
            </a:r>
            <a:endParaRPr lang="zh-CN" altLang="en-US" sz="2800" b="1" strike="noStrike" noProof="1">
              <a:solidFill>
                <a:schemeClr val="bg1"/>
              </a:solidFill>
              <a:latin typeface="Arial" panose="020B0604020202020204" pitchFamily="34" charset="0"/>
              <a:ea typeface="微软雅黑" panose="020B0503020204020204" pitchFamily="34" charset="-122"/>
              <a:sym typeface="+mn-ea"/>
            </a:endParaRPr>
          </a:p>
        </p:txBody>
      </p:sp>
      <p:pic>
        <p:nvPicPr>
          <p:cNvPr id="5" name="图片 4"/>
          <p:cNvPicPr>
            <a:picLocks noChangeAspect="1"/>
          </p:cNvPicPr>
          <p:nvPr/>
        </p:nvPicPr>
        <p:blipFill>
          <a:blip r:embed="rId2"/>
          <a:stretch>
            <a:fillRect/>
          </a:stretch>
        </p:blipFill>
        <p:spPr>
          <a:xfrm>
            <a:off x="7108190" y="1332213"/>
            <a:ext cx="4579620" cy="3582035"/>
          </a:xfrm>
          <a:prstGeom prst="rect">
            <a:avLst/>
          </a:prstGeom>
        </p:spPr>
      </p:pic>
      <p:sp>
        <p:nvSpPr>
          <p:cNvPr id="3" name="文本框 5"/>
          <p:cNvSpPr txBox="1"/>
          <p:nvPr/>
        </p:nvSpPr>
        <p:spPr>
          <a:xfrm>
            <a:off x="1233304" y="852345"/>
            <a:ext cx="3259455" cy="460375"/>
          </a:xfrm>
          <a:prstGeom prst="rect">
            <a:avLst/>
          </a:prstGeom>
          <a:noFill/>
          <a:ln w="9525">
            <a:noFill/>
          </a:ln>
        </p:spPr>
        <p:txBody>
          <a:bodyPr wrap="square" anchor="t">
            <a:spAutoFit/>
          </a:bodyPr>
          <a:lstStyle/>
          <a:p>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en-US" altLang="zh-CN"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3</a:t>
            </a:r>
            <a:r>
              <a:rPr lang="zh-CN" altLang="en-US" sz="24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a:t>
            </a:r>
            <a:r>
              <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滞后性</a:t>
            </a:r>
            <a:endParaRPr lang="zh-CN" altLang="en-US" sz="2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2771"/>
                                        </p:tgtEl>
                                        <p:attrNameLst>
                                          <p:attrName>style.visibility</p:attrName>
                                        </p:attrNameLst>
                                      </p:cBhvr>
                                      <p:to>
                                        <p:strVal val="visible"/>
                                      </p:to>
                                    </p:set>
                                    <p:anim calcmode="lin" valueType="num">
                                      <p:cBhvr additive="base">
                                        <p:cTn id="12" dur="500" fill="hold"/>
                                        <p:tgtEl>
                                          <p:spTgt spid="32771"/>
                                        </p:tgtEl>
                                        <p:attrNameLst>
                                          <p:attrName>ppt_x</p:attrName>
                                        </p:attrNameLst>
                                      </p:cBhvr>
                                      <p:tavLst>
                                        <p:tav tm="0">
                                          <p:val>
                                            <p:strVal val="#ppt_x"/>
                                          </p:val>
                                        </p:tav>
                                        <p:tav tm="100000">
                                          <p:val>
                                            <p:strVal val="#ppt_x"/>
                                          </p:val>
                                        </p:tav>
                                      </p:tavLst>
                                    </p:anim>
                                    <p:anim calcmode="lin" valueType="num">
                                      <p:cBhvr additive="base">
                                        <p:cTn id="13" dur="500" fill="hold"/>
                                        <p:tgtEl>
                                          <p:spTgt spid="3277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blinds(horizontal)">
                                      <p:cBhvr>
                                        <p:cTn id="1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p:bldP spid="2" grpId="0" bldLvl="0" animBg="1"/>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文本框 25618"/>
          <p:cNvSpPr txBox="1"/>
          <p:nvPr/>
        </p:nvSpPr>
        <p:spPr>
          <a:xfrm flipH="1" flipV="1">
            <a:off x="8343900" y="1203643"/>
            <a:ext cx="234950" cy="590550"/>
          </a:xfrm>
          <a:prstGeom prst="rect">
            <a:avLst/>
          </a:prstGeom>
          <a:noFill/>
          <a:ln w="9525">
            <a:noFill/>
          </a:ln>
        </p:spPr>
        <p:txBody>
          <a:bodyPr rot="10800000" lIns="117272" tIns="58636" rIns="117272" bIns="58636" anchor="t">
            <a:spAutoFit/>
          </a:bodyPr>
          <a:lstStyle/>
          <a:p>
            <a:pPr defTabSz="1173480">
              <a:spcBef>
                <a:spcPct val="50000"/>
              </a:spcBef>
              <a:buFont typeface="Arial" panose="020B0604020202020204" pitchFamily="34" charset="0"/>
            </a:pPr>
            <a:endParaRPr lang="zh-CN" altLang="en-US" sz="3100" dirty="0">
              <a:latin typeface="微软雅黑" panose="020B0503020204020204" pitchFamily="34" charset="-122"/>
              <a:ea typeface="微软雅黑" panose="020B0503020204020204" pitchFamily="34" charset="-122"/>
            </a:endParaRPr>
          </a:p>
        </p:txBody>
      </p:sp>
      <p:sp>
        <p:nvSpPr>
          <p:cNvPr id="13315" name="Text Box 3"/>
          <p:cNvSpPr txBox="1"/>
          <p:nvPr/>
        </p:nvSpPr>
        <p:spPr>
          <a:xfrm>
            <a:off x="1366203" y="1203960"/>
            <a:ext cx="2190750" cy="676275"/>
          </a:xfrm>
          <a:prstGeom prst="rect">
            <a:avLst/>
          </a:prstGeom>
          <a:noFill/>
          <a:ln w="9525">
            <a:noFill/>
          </a:ln>
        </p:spPr>
        <p:txBody>
          <a:bodyPr anchor="t">
            <a:spAutoFit/>
          </a:bodyPr>
          <a:lstStyle/>
          <a:p>
            <a:pPr>
              <a:lnSpc>
                <a:spcPct val="120000"/>
              </a:lnSpc>
            </a:pPr>
            <a:r>
              <a:rPr lang="en-US" altLang="zh-CN" sz="3200" b="1" dirty="0">
                <a:latin typeface="微软雅黑" panose="020B0503020204020204" pitchFamily="34" charset="-122"/>
                <a:ea typeface="微软雅黑" panose="020B0503020204020204" pitchFamily="34" charset="-122"/>
              </a:rPr>
              <a:t>①</a:t>
            </a:r>
            <a:r>
              <a:rPr lang="zh-CN" altLang="en-US" sz="3200" b="1" dirty="0">
                <a:latin typeface="微软雅黑" panose="020B0503020204020204" pitchFamily="34" charset="-122"/>
                <a:ea typeface="微软雅黑" panose="020B0503020204020204" pitchFamily="34" charset="-122"/>
              </a:rPr>
              <a:t>自发性</a:t>
            </a:r>
            <a:endParaRPr lang="zh-CN" altLang="en-US" sz="3200" b="1" dirty="0">
              <a:latin typeface="微软雅黑" panose="020B0503020204020204" pitchFamily="34" charset="-122"/>
              <a:ea typeface="微软雅黑" panose="020B0503020204020204" pitchFamily="34" charset="-122"/>
            </a:endParaRPr>
          </a:p>
        </p:txBody>
      </p:sp>
      <p:sp>
        <p:nvSpPr>
          <p:cNvPr id="13316" name="Text Box 7"/>
          <p:cNvSpPr txBox="1"/>
          <p:nvPr/>
        </p:nvSpPr>
        <p:spPr>
          <a:xfrm>
            <a:off x="1366203" y="3048635"/>
            <a:ext cx="1809750" cy="676275"/>
          </a:xfrm>
          <a:prstGeom prst="rect">
            <a:avLst/>
          </a:prstGeom>
          <a:noFill/>
          <a:ln w="9525">
            <a:noFill/>
          </a:ln>
        </p:spPr>
        <p:txBody>
          <a:bodyPr wrap="none" anchor="t">
            <a:spAutoFit/>
          </a:bodyPr>
          <a:lstStyle/>
          <a:p>
            <a:pPr>
              <a:lnSpc>
                <a:spcPct val="120000"/>
              </a:lnSpc>
            </a:pPr>
            <a:r>
              <a:rPr lang="en-US" altLang="zh-CN" sz="3200" b="1" dirty="0">
                <a:latin typeface="微软雅黑" panose="020B0503020204020204" pitchFamily="34" charset="-122"/>
                <a:ea typeface="微软雅黑" panose="020B0503020204020204" pitchFamily="34" charset="-122"/>
              </a:rPr>
              <a:t>②</a:t>
            </a:r>
            <a:r>
              <a:rPr lang="zh-CN" altLang="en-US" sz="3200" b="1" dirty="0">
                <a:latin typeface="微软雅黑" panose="020B0503020204020204" pitchFamily="34" charset="-122"/>
                <a:ea typeface="微软雅黑" panose="020B0503020204020204" pitchFamily="34" charset="-122"/>
              </a:rPr>
              <a:t>盲目性</a:t>
            </a:r>
            <a:endParaRPr lang="zh-CN" altLang="en-US" sz="3200" b="1" dirty="0">
              <a:latin typeface="微软雅黑" panose="020B0503020204020204" pitchFamily="34" charset="-122"/>
              <a:ea typeface="微软雅黑" panose="020B0503020204020204" pitchFamily="34" charset="-122"/>
            </a:endParaRPr>
          </a:p>
        </p:txBody>
      </p:sp>
      <p:sp>
        <p:nvSpPr>
          <p:cNvPr id="30729" name="Text Box 9"/>
          <p:cNvSpPr txBox="1"/>
          <p:nvPr/>
        </p:nvSpPr>
        <p:spPr>
          <a:xfrm>
            <a:off x="3715703" y="3048635"/>
            <a:ext cx="6294437" cy="676275"/>
          </a:xfrm>
          <a:prstGeom prst="rect">
            <a:avLst/>
          </a:prstGeom>
          <a:noFill/>
          <a:ln w="9525">
            <a:noFill/>
          </a:ln>
        </p:spPr>
        <p:txBody>
          <a:bodyPr anchor="t">
            <a:spAutoFit/>
          </a:bodyPr>
          <a:lstStyle/>
          <a:p>
            <a:pPr>
              <a:lnSpc>
                <a:spcPct val="120000"/>
              </a:lnSpc>
            </a:pPr>
            <a:r>
              <a:rPr lang="zh-CN" altLang="en-US" sz="3200" b="1" dirty="0">
                <a:solidFill>
                  <a:srgbClr val="FF0000"/>
                </a:solidFill>
                <a:latin typeface="微软雅黑" panose="020B0503020204020204" pitchFamily="34" charset="-122"/>
                <a:ea typeface="微软雅黑" panose="020B0503020204020204" pitchFamily="34" charset="-122"/>
              </a:rPr>
              <a:t>决策无主见、盲目跟风</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6397" name="Text Box 10"/>
          <p:cNvSpPr txBox="1"/>
          <p:nvPr/>
        </p:nvSpPr>
        <p:spPr>
          <a:xfrm>
            <a:off x="3716020" y="3724593"/>
            <a:ext cx="7853363" cy="676275"/>
          </a:xfrm>
          <a:prstGeom prst="rect">
            <a:avLst/>
          </a:prstGeom>
          <a:noFill/>
          <a:ln w="9525">
            <a:noFill/>
          </a:ln>
        </p:spPr>
        <p:txBody>
          <a:bodyPr anchor="t">
            <a:spAutoFit/>
          </a:bodyPr>
          <a:lstStyle/>
          <a:p>
            <a:pPr>
              <a:lnSpc>
                <a:spcPct val="120000"/>
              </a:lnSpc>
            </a:pPr>
            <a:r>
              <a:rPr lang="zh-CN" altLang="en-US" sz="3200" b="1" dirty="0">
                <a:solidFill>
                  <a:srgbClr val="0000FF"/>
                </a:solidFill>
                <a:latin typeface="微软雅黑" panose="020B0503020204020204" pitchFamily="34" charset="-122"/>
                <a:ea typeface="微软雅黑" panose="020B0503020204020204" pitchFamily="34" charset="-122"/>
              </a:rPr>
              <a:t>表现：“一哄而上”、“一哄而退”</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3319" name="Text Box 11"/>
          <p:cNvSpPr txBox="1"/>
          <p:nvPr/>
        </p:nvSpPr>
        <p:spPr>
          <a:xfrm>
            <a:off x="1486853" y="4732338"/>
            <a:ext cx="2070100" cy="676275"/>
          </a:xfrm>
          <a:prstGeom prst="rect">
            <a:avLst/>
          </a:prstGeom>
          <a:noFill/>
          <a:ln w="9525">
            <a:noFill/>
          </a:ln>
        </p:spPr>
        <p:txBody>
          <a:bodyPr anchor="t">
            <a:spAutoFit/>
          </a:bodyPr>
          <a:lstStyle/>
          <a:p>
            <a:pPr>
              <a:lnSpc>
                <a:spcPct val="120000"/>
              </a:lnSpc>
            </a:pPr>
            <a:r>
              <a:rPr lang="en-US" altLang="zh-CN" sz="3200" b="1" dirty="0">
                <a:latin typeface="微软雅黑" panose="020B0503020204020204" pitchFamily="34" charset="-122"/>
                <a:ea typeface="微软雅黑" panose="020B0503020204020204" pitchFamily="34" charset="-122"/>
              </a:rPr>
              <a:t>③</a:t>
            </a:r>
            <a:r>
              <a:rPr lang="zh-CN" altLang="en-US" sz="3200" b="1" dirty="0">
                <a:latin typeface="微软雅黑" panose="020B0503020204020204" pitchFamily="34" charset="-122"/>
                <a:ea typeface="微软雅黑" panose="020B0503020204020204" pitchFamily="34" charset="-122"/>
              </a:rPr>
              <a:t>滞后性</a:t>
            </a:r>
            <a:endParaRPr lang="zh-CN" altLang="en-US" sz="3200" b="1" dirty="0">
              <a:latin typeface="微软雅黑" panose="020B0503020204020204" pitchFamily="34" charset="-122"/>
              <a:ea typeface="微软雅黑" panose="020B0503020204020204" pitchFamily="34" charset="-122"/>
            </a:endParaRPr>
          </a:p>
        </p:txBody>
      </p:sp>
      <p:sp>
        <p:nvSpPr>
          <p:cNvPr id="30733" name="Text Box 13"/>
          <p:cNvSpPr txBox="1"/>
          <p:nvPr/>
        </p:nvSpPr>
        <p:spPr>
          <a:xfrm>
            <a:off x="3556953" y="4762818"/>
            <a:ext cx="6721475" cy="676275"/>
          </a:xfrm>
          <a:prstGeom prst="rect">
            <a:avLst/>
          </a:prstGeom>
          <a:noFill/>
          <a:ln w="9525">
            <a:noFill/>
          </a:ln>
        </p:spPr>
        <p:txBody>
          <a:bodyPr anchor="t">
            <a:spAutoFit/>
          </a:bodyPr>
          <a:lstStyle/>
          <a:p>
            <a:pPr>
              <a:lnSpc>
                <a:spcPct val="120000"/>
              </a:lnSpc>
            </a:pPr>
            <a:r>
              <a:rPr lang="zh-CN" altLang="en-US" sz="3200" b="1" dirty="0">
                <a:solidFill>
                  <a:srgbClr val="FF0000"/>
                </a:solidFill>
                <a:latin typeface="微软雅黑" panose="020B0503020204020204" pitchFamily="34" charset="-122"/>
                <a:ea typeface="微软雅黑" panose="020B0503020204020204" pitchFamily="34" charset="-122"/>
              </a:rPr>
              <a:t>事后调节（时间差）</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30734" name="Text Box 14"/>
          <p:cNvSpPr txBox="1"/>
          <p:nvPr/>
        </p:nvSpPr>
        <p:spPr>
          <a:xfrm>
            <a:off x="3715703" y="5580063"/>
            <a:ext cx="6403975" cy="676275"/>
          </a:xfrm>
          <a:prstGeom prst="rect">
            <a:avLst/>
          </a:prstGeom>
          <a:noFill/>
          <a:ln w="9525">
            <a:noFill/>
          </a:ln>
        </p:spPr>
        <p:txBody>
          <a:bodyPr anchor="t">
            <a:spAutoFit/>
          </a:bodyPr>
          <a:lstStyle/>
          <a:p>
            <a:pPr>
              <a:lnSpc>
                <a:spcPct val="120000"/>
              </a:lnSpc>
            </a:pPr>
            <a:r>
              <a:rPr lang="zh-CN" altLang="en-US" sz="3200" b="1" dirty="0">
                <a:solidFill>
                  <a:srgbClr val="0000FF"/>
                </a:solidFill>
                <a:latin typeface="微软雅黑" panose="020B0503020204020204" pitchFamily="34" charset="-122"/>
                <a:ea typeface="微软雅黑" panose="020B0503020204020204" pitchFamily="34" charset="-122"/>
              </a:rPr>
              <a:t>表现：价格信号传递到生产不及时</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16402" name="Text Box 18"/>
          <p:cNvSpPr txBox="1"/>
          <p:nvPr/>
        </p:nvSpPr>
        <p:spPr>
          <a:xfrm>
            <a:off x="3716020" y="1185545"/>
            <a:ext cx="7011035" cy="1863090"/>
          </a:xfrm>
          <a:prstGeom prst="rect">
            <a:avLst/>
          </a:prstGeom>
          <a:noFill/>
          <a:ln w="9525">
            <a:noFill/>
          </a:ln>
          <a:effectLst>
            <a:prstShdw prst="shdw17" dist="17961" dir="2699999">
              <a:srgbClr val="708688"/>
            </a:prstShdw>
          </a:effectLst>
        </p:spPr>
        <p:txBody>
          <a:bodyPr wrap="square" anchor="t">
            <a:spAutoFit/>
          </a:bodyPr>
          <a:lstStyle/>
          <a:p>
            <a:pPr>
              <a:lnSpc>
                <a:spcPct val="120000"/>
              </a:lnSpc>
              <a:buSzTx/>
            </a:pPr>
            <a:r>
              <a:rPr lang="zh-CN" altLang="en-US" sz="3200" b="1" dirty="0">
                <a:solidFill>
                  <a:srgbClr val="FF0000"/>
                </a:solidFill>
                <a:latin typeface="微软雅黑" panose="020B0503020204020204" pitchFamily="34" charset="-122"/>
                <a:ea typeface="微软雅黑" panose="020B0503020204020204" pitchFamily="34" charset="-122"/>
              </a:rPr>
              <a:t>为钱不择手段</a:t>
            </a:r>
            <a:endParaRPr lang="zh-CN" altLang="en-US" sz="3200" b="1" dirty="0">
              <a:solidFill>
                <a:srgbClr val="FF0000"/>
              </a:solidFill>
              <a:latin typeface="微软雅黑" panose="020B0503020204020204" pitchFamily="34" charset="-122"/>
              <a:ea typeface="微软雅黑" panose="020B0503020204020204" pitchFamily="34" charset="-122"/>
            </a:endParaRPr>
          </a:p>
          <a:p>
            <a:pPr>
              <a:lnSpc>
                <a:spcPct val="120000"/>
              </a:lnSpc>
              <a:buSzTx/>
            </a:pPr>
            <a:r>
              <a:rPr lang="zh-CN" altLang="en-US" sz="3200" b="1" dirty="0">
                <a:solidFill>
                  <a:srgbClr val="0000FF"/>
                </a:solidFill>
                <a:latin typeface="微软雅黑" panose="020B0503020204020204" pitchFamily="34" charset="-122"/>
                <a:ea typeface="微软雅黑" panose="020B0503020204020204" pitchFamily="34" charset="-122"/>
              </a:rPr>
              <a:t>表现：生产假冒伪劣产品、欺行霸市、缺斤短两、违法排污等</a:t>
            </a:r>
            <a:endParaRPr lang="zh-CN" altLang="en-US" sz="3200" b="1" dirty="0">
              <a:solidFill>
                <a:srgbClr val="0000FF"/>
              </a:solidFill>
              <a:latin typeface="微软雅黑" panose="020B0503020204020204" pitchFamily="34" charset="-122"/>
              <a:ea typeface="微软雅黑" panose="020B0503020204020204" pitchFamily="34" charset="-122"/>
            </a:endParaRPr>
          </a:p>
        </p:txBody>
      </p:sp>
      <p:sp>
        <p:nvSpPr>
          <p:cNvPr id="47" name="文本框 5"/>
          <p:cNvSpPr txBox="1"/>
          <p:nvPr/>
        </p:nvSpPr>
        <p:spPr>
          <a:xfrm>
            <a:off x="1482952" y="656264"/>
            <a:ext cx="3259455" cy="584775"/>
          </a:xfrm>
          <a:prstGeom prst="rect">
            <a:avLst/>
          </a:prstGeom>
          <a:noFill/>
          <a:ln w="9525">
            <a:noFill/>
          </a:ln>
        </p:spPr>
        <p:txBody>
          <a:bodyPr wrap="square" anchor="t">
            <a:spAutoFit/>
          </a:bodyPr>
          <a:lstStyle/>
          <a:p>
            <a:r>
              <a:rPr lang="zh-CN" altLang="en-US" sz="3200" b="1" dirty="0" smtClean="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rPr>
              <a:t>小结</a:t>
            </a:r>
            <a:endParaRPr lang="zh-CN" altLang="en-US" sz="32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3315"/>
                                        </p:tgtEl>
                                        <p:attrNameLst>
                                          <p:attrName>style.visibility</p:attrName>
                                        </p:attrNameLst>
                                      </p:cBhvr>
                                      <p:to>
                                        <p:strVal val="visible"/>
                                      </p:to>
                                    </p:set>
                                    <p:animEffect transition="in" filter="barn(inVertical)">
                                      <p:cBhvr>
                                        <p:cTn id="12" dur="500"/>
                                        <p:tgtEl>
                                          <p:spTgt spid="13315"/>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402"/>
                                        </p:tgtEl>
                                        <p:attrNameLst>
                                          <p:attrName>style.visibility</p:attrName>
                                        </p:attrNameLst>
                                      </p:cBhvr>
                                      <p:to>
                                        <p:strVal val="visible"/>
                                      </p:to>
                                    </p:set>
                                    <p:animEffect transition="in" filter="blinds(horizontal)">
                                      <p:cBhvr>
                                        <p:cTn id="17" dur="500"/>
                                        <p:tgtEl>
                                          <p:spTgt spid="1640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3316"/>
                                        </p:tgtEl>
                                        <p:attrNameLst>
                                          <p:attrName>style.visibility</p:attrName>
                                        </p:attrNameLst>
                                      </p:cBhvr>
                                      <p:to>
                                        <p:strVal val="visible"/>
                                      </p:to>
                                    </p:set>
                                    <p:animEffect transition="in" filter="barn(inVertical)">
                                      <p:cBhvr>
                                        <p:cTn id="22" dur="500"/>
                                        <p:tgtEl>
                                          <p:spTgt spid="13316"/>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grpId="0" nodeType="clickEffect">
                                  <p:stCondLst>
                                    <p:cond delay="0"/>
                                  </p:stCondLst>
                                  <p:childTnLst>
                                    <p:set>
                                      <p:cBhvr>
                                        <p:cTn id="26" dur="1" fill="hold">
                                          <p:stCondLst>
                                            <p:cond delay="0"/>
                                          </p:stCondLst>
                                        </p:cTn>
                                        <p:tgtEl>
                                          <p:spTgt spid="30729"/>
                                        </p:tgtEl>
                                        <p:attrNameLst>
                                          <p:attrName>style.visibility</p:attrName>
                                        </p:attrNameLst>
                                      </p:cBhvr>
                                      <p:to>
                                        <p:strVal val="visible"/>
                                      </p:to>
                                    </p:set>
                                    <p:anim calcmode="lin" valueType="num">
                                      <p:cBhvr additive="base">
                                        <p:cTn id="27" dur="500" fill="hold"/>
                                        <p:tgtEl>
                                          <p:spTgt spid="30729"/>
                                        </p:tgtEl>
                                        <p:attrNameLst>
                                          <p:attrName>ppt_x</p:attrName>
                                        </p:attrNameLst>
                                      </p:cBhvr>
                                      <p:tavLst>
                                        <p:tav tm="0">
                                          <p:val>
                                            <p:strVal val="1+#ppt_w/2"/>
                                          </p:val>
                                        </p:tav>
                                        <p:tav tm="100000">
                                          <p:val>
                                            <p:strVal val="#ppt_x"/>
                                          </p:val>
                                        </p:tav>
                                      </p:tavLst>
                                    </p:anim>
                                    <p:anim calcmode="lin" valueType="num">
                                      <p:cBhvr additive="base">
                                        <p:cTn id="28" dur="500" fill="hold"/>
                                        <p:tgtEl>
                                          <p:spTgt spid="30729"/>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grpId="0" nodeType="clickEffect">
                                  <p:stCondLst>
                                    <p:cond delay="0"/>
                                  </p:stCondLst>
                                  <p:childTnLst>
                                    <p:set>
                                      <p:cBhvr>
                                        <p:cTn id="32" dur="1" fill="hold">
                                          <p:stCondLst>
                                            <p:cond delay="0"/>
                                          </p:stCondLst>
                                        </p:cTn>
                                        <p:tgtEl>
                                          <p:spTgt spid="16397"/>
                                        </p:tgtEl>
                                        <p:attrNameLst>
                                          <p:attrName>style.visibility</p:attrName>
                                        </p:attrNameLst>
                                      </p:cBhvr>
                                      <p:to>
                                        <p:strVal val="visible"/>
                                      </p:to>
                                    </p:set>
                                    <p:anim calcmode="lin" valueType="num">
                                      <p:cBhvr additive="base">
                                        <p:cTn id="33" dur="500" fill="hold"/>
                                        <p:tgtEl>
                                          <p:spTgt spid="16397"/>
                                        </p:tgtEl>
                                        <p:attrNameLst>
                                          <p:attrName>ppt_x</p:attrName>
                                        </p:attrNameLst>
                                      </p:cBhvr>
                                      <p:tavLst>
                                        <p:tav tm="0">
                                          <p:val>
                                            <p:strVal val="1+#ppt_w/2"/>
                                          </p:val>
                                        </p:tav>
                                        <p:tav tm="100000">
                                          <p:val>
                                            <p:strVal val="#ppt_x"/>
                                          </p:val>
                                        </p:tav>
                                      </p:tavLst>
                                    </p:anim>
                                    <p:anim calcmode="lin" valueType="num">
                                      <p:cBhvr additive="base">
                                        <p:cTn id="34" dur="500" fill="hold"/>
                                        <p:tgtEl>
                                          <p:spTgt spid="16397"/>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3319"/>
                                        </p:tgtEl>
                                        <p:attrNameLst>
                                          <p:attrName>style.visibility</p:attrName>
                                        </p:attrNameLst>
                                      </p:cBhvr>
                                      <p:to>
                                        <p:strVal val="visible"/>
                                      </p:to>
                                    </p:set>
                                    <p:animEffect transition="in" filter="barn(inVertical)">
                                      <p:cBhvr>
                                        <p:cTn id="39" dur="500"/>
                                        <p:tgtEl>
                                          <p:spTgt spid="13319"/>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2" fill="hold" grpId="0" nodeType="clickEffect">
                                  <p:stCondLst>
                                    <p:cond delay="0"/>
                                  </p:stCondLst>
                                  <p:childTnLst>
                                    <p:set>
                                      <p:cBhvr>
                                        <p:cTn id="43" dur="1" fill="hold">
                                          <p:stCondLst>
                                            <p:cond delay="0"/>
                                          </p:stCondLst>
                                        </p:cTn>
                                        <p:tgtEl>
                                          <p:spTgt spid="30733"/>
                                        </p:tgtEl>
                                        <p:attrNameLst>
                                          <p:attrName>style.visibility</p:attrName>
                                        </p:attrNameLst>
                                      </p:cBhvr>
                                      <p:to>
                                        <p:strVal val="visible"/>
                                      </p:to>
                                    </p:set>
                                    <p:anim calcmode="lin" valueType="num">
                                      <p:cBhvr additive="base">
                                        <p:cTn id="44" dur="500" fill="hold"/>
                                        <p:tgtEl>
                                          <p:spTgt spid="30733"/>
                                        </p:tgtEl>
                                        <p:attrNameLst>
                                          <p:attrName>ppt_x</p:attrName>
                                        </p:attrNameLst>
                                      </p:cBhvr>
                                      <p:tavLst>
                                        <p:tav tm="0">
                                          <p:val>
                                            <p:strVal val="1+#ppt_w/2"/>
                                          </p:val>
                                        </p:tav>
                                        <p:tav tm="100000">
                                          <p:val>
                                            <p:strVal val="#ppt_x"/>
                                          </p:val>
                                        </p:tav>
                                      </p:tavLst>
                                    </p:anim>
                                    <p:anim calcmode="lin" valueType="num">
                                      <p:cBhvr additive="base">
                                        <p:cTn id="45" dur="500" fill="hold"/>
                                        <p:tgtEl>
                                          <p:spTgt spid="30733"/>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2" fill="hold" grpId="0" nodeType="clickEffect">
                                  <p:stCondLst>
                                    <p:cond delay="0"/>
                                  </p:stCondLst>
                                  <p:childTnLst>
                                    <p:set>
                                      <p:cBhvr>
                                        <p:cTn id="49" dur="1" fill="hold">
                                          <p:stCondLst>
                                            <p:cond delay="0"/>
                                          </p:stCondLst>
                                        </p:cTn>
                                        <p:tgtEl>
                                          <p:spTgt spid="30734"/>
                                        </p:tgtEl>
                                        <p:attrNameLst>
                                          <p:attrName>style.visibility</p:attrName>
                                        </p:attrNameLst>
                                      </p:cBhvr>
                                      <p:to>
                                        <p:strVal val="visible"/>
                                      </p:to>
                                    </p:set>
                                    <p:anim calcmode="lin" valueType="num">
                                      <p:cBhvr additive="base">
                                        <p:cTn id="50" dur="500" fill="hold"/>
                                        <p:tgtEl>
                                          <p:spTgt spid="30734"/>
                                        </p:tgtEl>
                                        <p:attrNameLst>
                                          <p:attrName>ppt_x</p:attrName>
                                        </p:attrNameLst>
                                      </p:cBhvr>
                                      <p:tavLst>
                                        <p:tav tm="0">
                                          <p:val>
                                            <p:strVal val="1+#ppt_w/2"/>
                                          </p:val>
                                        </p:tav>
                                        <p:tav tm="100000">
                                          <p:val>
                                            <p:strVal val="#ppt_x"/>
                                          </p:val>
                                        </p:tav>
                                      </p:tavLst>
                                    </p:anim>
                                    <p:anim calcmode="lin" valueType="num">
                                      <p:cBhvr additive="base">
                                        <p:cTn id="51" dur="500" fill="hold"/>
                                        <p:tgtEl>
                                          <p:spTgt spid="307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p:bldP spid="13316" grpId="0"/>
      <p:bldP spid="30729" grpId="0"/>
      <p:bldP spid="16397" grpId="0"/>
      <p:bldP spid="13319" grpId="0"/>
      <p:bldP spid="30733" grpId="0"/>
      <p:bldP spid="30734" grpId="0"/>
      <p:bldP spid="16402" grpId="0" bldLvl="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p:cNvSpPr/>
          <p:nvPr/>
        </p:nvSpPr>
        <p:spPr>
          <a:xfrm>
            <a:off x="105037" y="1295814"/>
            <a:ext cx="11337925" cy="2314575"/>
          </a:xfrm>
          <a:prstGeom prst="rect">
            <a:avLst/>
          </a:prstGeom>
          <a:solidFill>
            <a:schemeClr val="bg1"/>
          </a:solidFill>
          <a:ln w="9525">
            <a:noFill/>
          </a:ln>
        </p:spPr>
        <p:txBody>
          <a:bodyPr wrap="square" lIns="115214" tIns="57607" rIns="115214" bIns="57607" anchor="t">
            <a:spAutoFit/>
          </a:bodyPr>
          <a:lstStyle/>
          <a:p>
            <a:pPr defTabSz="1152525">
              <a:spcBef>
                <a:spcPct val="50000"/>
              </a:spcBef>
              <a:buFont typeface="Arial" panose="020B0604020202020204" pitchFamily="34" charset="0"/>
            </a:pPr>
            <a:r>
              <a:rPr lang="zh-CN" altLang="en-US" sz="3500" b="1" dirty="0">
                <a:solidFill>
                  <a:schemeClr val="tx2"/>
                </a:solidFill>
                <a:latin typeface="微软雅黑" panose="020B0503020204020204" pitchFamily="34" charset="-122"/>
                <a:ea typeface="微软雅黑" panose="020B0503020204020204" pitchFamily="34" charset="-122"/>
              </a:rPr>
              <a:t>     </a:t>
            </a:r>
            <a:r>
              <a:rPr lang="zh-CN" altLang="en-US" sz="2800" b="1" dirty="0">
                <a:solidFill>
                  <a:schemeClr val="tx2"/>
                </a:solidFill>
                <a:latin typeface="微软雅黑" panose="020B0503020204020204" pitchFamily="34" charset="-122"/>
                <a:ea typeface="微软雅黑" panose="020B0503020204020204" pitchFamily="34" charset="-122"/>
              </a:rPr>
              <a:t>材料：</a:t>
            </a:r>
            <a:r>
              <a:rPr lang="zh-CN" altLang="en-US" sz="2400" b="1" dirty="0">
                <a:solidFill>
                  <a:schemeClr val="tx2"/>
                </a:solidFill>
                <a:latin typeface="微软雅黑" panose="020B0503020204020204" pitchFamily="34" charset="-122"/>
                <a:ea typeface="微软雅黑" panose="020B0503020204020204" pitchFamily="34" charset="-122"/>
              </a:rPr>
              <a:t>有一段时间，苹果的价格很高，于是一些果农为了使自己的苹果能早点上市卖上好价钱，</a:t>
            </a:r>
            <a:r>
              <a:rPr lang="zh-CN" altLang="en-US" sz="2400" b="1" dirty="0">
                <a:solidFill>
                  <a:srgbClr val="0000FF"/>
                </a:solidFill>
                <a:latin typeface="微软雅黑" panose="020B0503020204020204" pitchFamily="34" charset="-122"/>
                <a:ea typeface="微软雅黑" panose="020B0503020204020204" pitchFamily="34" charset="-122"/>
              </a:rPr>
              <a:t>使用不该用的生长激素催熟苹果。</a:t>
            </a:r>
            <a:r>
              <a:rPr lang="zh-CN" altLang="en-US" sz="2400" b="1" dirty="0">
                <a:solidFill>
                  <a:schemeClr val="tx2"/>
                </a:solidFill>
                <a:latin typeface="微软雅黑" panose="020B0503020204020204" pitchFamily="34" charset="-122"/>
                <a:ea typeface="微软雅黑" panose="020B0503020204020204" pitchFamily="34" charset="-122"/>
              </a:rPr>
              <a:t>这些苹果外表颜色鲜艳，但果质很差，坑害顾客。还有不少地方的农民</a:t>
            </a:r>
            <a:r>
              <a:rPr lang="zh-CN" altLang="en-US" sz="2400" b="1" dirty="0">
                <a:solidFill>
                  <a:srgbClr val="0000FF"/>
                </a:solidFill>
                <a:latin typeface="微软雅黑" panose="020B0503020204020204" pitchFamily="34" charset="-122"/>
                <a:ea typeface="微软雅黑" panose="020B0503020204020204" pitchFamily="34" charset="-122"/>
              </a:rPr>
              <a:t>砍掉其他果树，改种苹果</a:t>
            </a:r>
            <a:r>
              <a:rPr lang="zh-CN" altLang="en-US" sz="2400" b="1" dirty="0">
                <a:solidFill>
                  <a:schemeClr val="tx2"/>
                </a:solidFill>
                <a:latin typeface="微软雅黑" panose="020B0503020204020204" pitchFamily="34" charset="-122"/>
                <a:ea typeface="微软雅黑" panose="020B0503020204020204" pitchFamily="34" charset="-122"/>
              </a:rPr>
              <a:t>。没过几年，</a:t>
            </a:r>
            <a:r>
              <a:rPr lang="zh-CN" altLang="en-US" sz="2400" b="1" dirty="0">
                <a:solidFill>
                  <a:srgbClr val="0000FF"/>
                </a:solidFill>
                <a:latin typeface="微软雅黑" panose="020B0503020204020204" pitchFamily="34" charset="-122"/>
                <a:ea typeface="微软雅黑" panose="020B0503020204020204" pitchFamily="34" charset="-122"/>
              </a:rPr>
              <a:t>苹果大量积压，</a:t>
            </a:r>
            <a:r>
              <a:rPr lang="zh-CN" altLang="en-US" sz="2400" b="1" dirty="0">
                <a:solidFill>
                  <a:schemeClr val="tx2"/>
                </a:solidFill>
                <a:latin typeface="微软雅黑" panose="020B0503020204020204" pitchFamily="34" charset="-122"/>
                <a:ea typeface="微软雅黑" panose="020B0503020204020204" pitchFamily="34" charset="-122"/>
              </a:rPr>
              <a:t>价格直线下降，甜苹果变成了农民的“伤心果”。</a:t>
            </a:r>
            <a:endParaRPr lang="zh-CN" altLang="en-US" sz="2400" b="1" dirty="0">
              <a:solidFill>
                <a:schemeClr val="tx2"/>
              </a:solidFill>
              <a:latin typeface="微软雅黑" panose="020B0503020204020204" pitchFamily="34" charset="-122"/>
              <a:ea typeface="微软雅黑" panose="020B0503020204020204" pitchFamily="34" charset="-122"/>
            </a:endParaRPr>
          </a:p>
          <a:p>
            <a:pPr defTabSz="1152525">
              <a:spcBef>
                <a:spcPct val="50000"/>
              </a:spcBef>
              <a:buFont typeface="Arial" panose="020B0604020202020204" pitchFamily="34" charset="0"/>
            </a:pPr>
            <a:r>
              <a:rPr lang="zh-CN" altLang="en-US" sz="2400" b="1" dirty="0">
                <a:solidFill>
                  <a:schemeClr val="tx2"/>
                </a:solidFill>
                <a:latin typeface="微软雅黑" panose="020B0503020204020204" pitchFamily="34" charset="-122"/>
                <a:ea typeface="微软雅黑" panose="020B0503020204020204" pitchFamily="34" charset="-122"/>
              </a:rPr>
              <a:t>    分析：上述材料反映了市场调节有什么缺陷？为什么会有这样的缺陷？</a:t>
            </a:r>
            <a:endParaRPr lang="zh-CN" altLang="en-US" sz="2400" b="1" dirty="0">
              <a:solidFill>
                <a:schemeClr val="tx2"/>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4703914" y="628997"/>
            <a:ext cx="2800350" cy="706755"/>
          </a:xfrm>
          <a:prstGeom prst="rect">
            <a:avLst/>
          </a:prstGeom>
          <a:noFill/>
        </p:spPr>
        <p:txBody>
          <a:bodyPr wrap="square" rtlCol="0">
            <a:spAutoFit/>
          </a:bodyPr>
          <a:lstStyle/>
          <a:p>
            <a:r>
              <a:rPr lang="zh-CN" altLang="en-US" sz="4000" b="1" dirty="0">
                <a:solidFill>
                  <a:srgbClr val="FF0000"/>
                </a:solidFill>
              </a:rPr>
              <a:t>小试牛刀</a:t>
            </a:r>
            <a:endParaRPr lang="zh-CN" altLang="en-US" sz="4000" b="1" dirty="0">
              <a:solidFill>
                <a:srgbClr val="FF0000"/>
              </a:solidFill>
            </a:endParaRPr>
          </a:p>
        </p:txBody>
      </p:sp>
      <p:sp>
        <p:nvSpPr>
          <p:cNvPr id="17" name="Rectangle 4"/>
          <p:cNvSpPr>
            <a:spLocks noChangeArrowheads="1"/>
          </p:cNvSpPr>
          <p:nvPr/>
        </p:nvSpPr>
        <p:spPr bwMode="auto">
          <a:xfrm>
            <a:off x="731782" y="3891059"/>
            <a:ext cx="1767205"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苹果涨价</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18" name="Line 5"/>
          <p:cNvSpPr/>
          <p:nvPr/>
        </p:nvSpPr>
        <p:spPr>
          <a:xfrm>
            <a:off x="2498670" y="4163157"/>
            <a:ext cx="735012" cy="0"/>
          </a:xfrm>
          <a:prstGeom prst="line">
            <a:avLst/>
          </a:prstGeom>
          <a:ln w="76200" cap="sq" cmpd="sng">
            <a:solidFill>
              <a:schemeClr val="hlink"/>
            </a:solidFill>
            <a:prstDash val="solid"/>
            <a:round/>
            <a:headEnd type="none" w="med" len="med"/>
            <a:tailEnd type="triangle" w="sm" len="sm"/>
          </a:ln>
        </p:spPr>
      </p:sp>
      <p:sp>
        <p:nvSpPr>
          <p:cNvPr id="19" name="Rectangle 6"/>
          <p:cNvSpPr>
            <a:spLocks noChangeArrowheads="1"/>
          </p:cNvSpPr>
          <p:nvPr/>
        </p:nvSpPr>
        <p:spPr bwMode="auto">
          <a:xfrm>
            <a:off x="3219712" y="3841529"/>
            <a:ext cx="1824355"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有利可图</a:t>
            </a:r>
            <a:endPar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20" name="Line 7"/>
          <p:cNvSpPr/>
          <p:nvPr/>
        </p:nvSpPr>
        <p:spPr>
          <a:xfrm>
            <a:off x="5044067" y="4113944"/>
            <a:ext cx="735013" cy="0"/>
          </a:xfrm>
          <a:prstGeom prst="line">
            <a:avLst/>
          </a:prstGeom>
          <a:ln w="76200" cap="sq" cmpd="sng">
            <a:solidFill>
              <a:schemeClr val="hlink"/>
            </a:solidFill>
            <a:prstDash val="solid"/>
            <a:round/>
            <a:headEnd type="none" w="med" len="med"/>
            <a:tailEnd type="triangle" w="sm" len="sm"/>
          </a:ln>
        </p:spPr>
      </p:sp>
      <p:sp>
        <p:nvSpPr>
          <p:cNvPr id="21" name="Rectangle 8"/>
          <p:cNvSpPr>
            <a:spLocks noChangeArrowheads="1"/>
          </p:cNvSpPr>
          <p:nvPr/>
        </p:nvSpPr>
        <p:spPr bwMode="auto">
          <a:xfrm>
            <a:off x="5779397" y="3810845"/>
            <a:ext cx="4635500" cy="978114"/>
          </a:xfrm>
          <a:prstGeom prst="rect">
            <a:avLst/>
          </a:prstGeom>
          <a:solidFill>
            <a:schemeClr val="bg1"/>
          </a:solidFill>
          <a:ln w="9525">
            <a:noFill/>
            <a:miter lim="800000"/>
          </a:ln>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微软雅黑" panose="020B0503020204020204" pitchFamily="34" charset="-122"/>
                <a:cs typeface="+mn-cs"/>
              </a:rPr>
              <a:t>使用不该用的生长激素催熟苹果</a:t>
            </a:r>
            <a:endPar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alpha val="43137"/>
                  </a:srgbClr>
                </a:outerShdw>
              </a:effectLst>
              <a:uLnTx/>
              <a:uFillTx/>
              <a:latin typeface="黑体" panose="02010609060101010101" pitchFamily="49" charset="-122"/>
              <a:ea typeface="微软雅黑" panose="020B0503020204020204" pitchFamily="34" charset="-122"/>
              <a:cs typeface="+mn-cs"/>
            </a:endParaRPr>
          </a:p>
        </p:txBody>
      </p:sp>
      <p:sp>
        <p:nvSpPr>
          <p:cNvPr id="22" name="Rectangle 10"/>
          <p:cNvSpPr>
            <a:spLocks noChangeArrowheads="1"/>
          </p:cNvSpPr>
          <p:nvPr/>
        </p:nvSpPr>
        <p:spPr bwMode="auto">
          <a:xfrm>
            <a:off x="10163437" y="3298604"/>
            <a:ext cx="2282825" cy="663575"/>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3600" b="1" i="0" u="none" strike="noStrike" kern="1200" cap="none" spc="0" normalizeH="0" baseline="0" noProof="0" smtClean="0">
                <a:ln>
                  <a:noFill/>
                </a:ln>
                <a:solidFill>
                  <a:srgbClr val="99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自发性</a:t>
            </a:r>
            <a:endParaRPr kumimoji="0" lang="zh-CN" altLang="en-US" sz="3600" b="1" i="0" u="none" strike="noStrike" kern="1200" cap="none" spc="0" normalizeH="0" baseline="0" noProof="0" smtClean="0">
              <a:ln>
                <a:noFill/>
              </a:ln>
              <a:solidFill>
                <a:srgbClr val="99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23" name="Rectangle 11"/>
          <p:cNvSpPr>
            <a:spLocks noChangeArrowheads="1"/>
          </p:cNvSpPr>
          <p:nvPr/>
        </p:nvSpPr>
        <p:spPr bwMode="auto">
          <a:xfrm>
            <a:off x="616847" y="4955954"/>
            <a:ext cx="1882140"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果农分散</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24" name="Line 12"/>
          <p:cNvSpPr/>
          <p:nvPr/>
        </p:nvSpPr>
        <p:spPr>
          <a:xfrm>
            <a:off x="2306265" y="5241069"/>
            <a:ext cx="793750" cy="0"/>
          </a:xfrm>
          <a:prstGeom prst="line">
            <a:avLst/>
          </a:prstGeom>
          <a:ln w="76200" cap="sq" cmpd="sng">
            <a:solidFill>
              <a:schemeClr val="hlink"/>
            </a:solidFill>
            <a:prstDash val="solid"/>
            <a:round/>
            <a:headEnd type="none" w="med" len="med"/>
            <a:tailEnd type="triangle" w="sm" len="sm"/>
          </a:ln>
        </p:spPr>
      </p:sp>
      <p:sp>
        <p:nvSpPr>
          <p:cNvPr id="25" name="Rectangle 13"/>
          <p:cNvSpPr>
            <a:spLocks noChangeArrowheads="1"/>
          </p:cNvSpPr>
          <p:nvPr/>
        </p:nvSpPr>
        <p:spPr bwMode="auto">
          <a:xfrm>
            <a:off x="3233682" y="4841654"/>
            <a:ext cx="3218815"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无法掌握各种信息</a:t>
            </a:r>
            <a:endParaRPr kumimoji="0" lang="zh-CN" altLang="en-US" sz="2800" b="1" i="0" u="none" strike="noStrike" kern="1200" cap="none" spc="0" normalizeH="0" baseline="0" noProof="0" dirty="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26" name="Line 14"/>
          <p:cNvSpPr/>
          <p:nvPr/>
        </p:nvSpPr>
        <p:spPr>
          <a:xfrm>
            <a:off x="6452497" y="5152169"/>
            <a:ext cx="892175" cy="0"/>
          </a:xfrm>
          <a:prstGeom prst="line">
            <a:avLst/>
          </a:prstGeom>
          <a:ln w="76200" cap="sq" cmpd="sng">
            <a:solidFill>
              <a:schemeClr val="hlink"/>
            </a:solidFill>
            <a:prstDash val="solid"/>
            <a:round/>
            <a:headEnd type="none" w="med" len="med"/>
            <a:tailEnd type="triangle" w="sm" len="sm"/>
          </a:ln>
        </p:spPr>
      </p:sp>
      <p:sp>
        <p:nvSpPr>
          <p:cNvPr id="27" name="Rectangle 15"/>
          <p:cNvSpPr>
            <a:spLocks noChangeArrowheads="1"/>
          </p:cNvSpPr>
          <p:nvPr/>
        </p:nvSpPr>
        <p:spPr bwMode="auto">
          <a:xfrm>
            <a:off x="7344672" y="4822604"/>
            <a:ext cx="2418080"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盲目扩大种植</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28" name="Text Box 17"/>
          <p:cNvSpPr txBox="1"/>
          <p:nvPr/>
        </p:nvSpPr>
        <p:spPr>
          <a:xfrm>
            <a:off x="9766562" y="4572732"/>
            <a:ext cx="2282825" cy="668020"/>
          </a:xfrm>
          <a:prstGeom prst="rect">
            <a:avLst/>
          </a:prstGeom>
          <a:noFill/>
          <a:ln w="9525">
            <a:noFill/>
          </a:ln>
          <a:extLst>
            <a:ext uri="{909E8E84-426E-40DD-AFC4-6F175D3DCCD1}">
              <a14:hiddenFill xmlns:a14="http://schemas.microsoft.com/office/drawing/2010/main">
                <a:solidFill>
                  <a:srgbClr val="FFFFCC"/>
                </a:solidFill>
              </a14:hiddenFill>
            </a:ext>
          </a:extLst>
        </p:spPr>
        <p:txBody>
          <a:bodyPr lIns="115214" tIns="57607" rIns="115214" bIns="57607" anchor="t">
            <a:spAutoFit/>
          </a:bodyPr>
          <a:lstStyle/>
          <a:p>
            <a:pPr defTabSz="1152525">
              <a:spcBef>
                <a:spcPct val="50000"/>
              </a:spcBef>
              <a:buFont typeface="Arial" panose="020B0604020202020204" pitchFamily="34" charset="0"/>
            </a:pPr>
            <a:r>
              <a:rPr lang="zh-CN" altLang="en-US" sz="3600" b="1" dirty="0">
                <a:solidFill>
                  <a:srgbClr val="990000"/>
                </a:solidFill>
                <a:latin typeface="黑体" panose="02010609060101010101" pitchFamily="49" charset="-122"/>
                <a:ea typeface="微软雅黑" panose="020B0503020204020204" pitchFamily="34" charset="-122"/>
              </a:rPr>
              <a:t>盲目性</a:t>
            </a:r>
            <a:endParaRPr lang="zh-CN" altLang="en-US" sz="3600" b="1" dirty="0">
              <a:solidFill>
                <a:srgbClr val="990000"/>
              </a:solidFill>
              <a:latin typeface="黑体" panose="02010609060101010101" pitchFamily="49" charset="-122"/>
              <a:ea typeface="微软雅黑" panose="020B0503020204020204" pitchFamily="34" charset="-122"/>
            </a:endParaRPr>
          </a:p>
        </p:txBody>
      </p:sp>
      <p:sp>
        <p:nvSpPr>
          <p:cNvPr id="29" name="Rectangle 18"/>
          <p:cNvSpPr>
            <a:spLocks noChangeArrowheads="1"/>
          </p:cNvSpPr>
          <p:nvPr/>
        </p:nvSpPr>
        <p:spPr bwMode="auto">
          <a:xfrm>
            <a:off x="577477" y="6021802"/>
            <a:ext cx="2379663"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大量种植</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30" name="Rectangle 19"/>
          <p:cNvSpPr>
            <a:spLocks noChangeArrowheads="1"/>
          </p:cNvSpPr>
          <p:nvPr/>
        </p:nvSpPr>
        <p:spPr bwMode="auto">
          <a:xfrm>
            <a:off x="3208917" y="6083079"/>
            <a:ext cx="1899285"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wrap="square"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供过于求</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31" name="Line 20"/>
          <p:cNvSpPr/>
          <p:nvPr/>
        </p:nvSpPr>
        <p:spPr>
          <a:xfrm flipV="1">
            <a:off x="2430090" y="6368194"/>
            <a:ext cx="735012" cy="0"/>
          </a:xfrm>
          <a:prstGeom prst="line">
            <a:avLst/>
          </a:prstGeom>
          <a:ln w="76200" cap="sq" cmpd="sng">
            <a:solidFill>
              <a:schemeClr val="hlink"/>
            </a:solidFill>
            <a:prstDash val="solid"/>
            <a:round/>
            <a:headEnd type="none" w="med" len="med"/>
            <a:tailEnd type="triangle" w="sm" len="sm"/>
          </a:ln>
        </p:spPr>
      </p:sp>
      <p:sp>
        <p:nvSpPr>
          <p:cNvPr id="32" name="Line 21"/>
          <p:cNvSpPr/>
          <p:nvPr/>
        </p:nvSpPr>
        <p:spPr>
          <a:xfrm>
            <a:off x="4998347" y="6337714"/>
            <a:ext cx="630238" cy="0"/>
          </a:xfrm>
          <a:prstGeom prst="line">
            <a:avLst/>
          </a:prstGeom>
          <a:ln w="76200" cap="sq" cmpd="sng">
            <a:solidFill>
              <a:schemeClr val="hlink"/>
            </a:solidFill>
            <a:prstDash val="solid"/>
            <a:round/>
            <a:headEnd type="none" w="med" len="med"/>
            <a:tailEnd type="triangle" w="sm" len="sm"/>
          </a:ln>
        </p:spPr>
      </p:sp>
      <p:sp>
        <p:nvSpPr>
          <p:cNvPr id="33" name="Line 23"/>
          <p:cNvSpPr/>
          <p:nvPr/>
        </p:nvSpPr>
        <p:spPr>
          <a:xfrm>
            <a:off x="7438017" y="6337714"/>
            <a:ext cx="630238" cy="0"/>
          </a:xfrm>
          <a:prstGeom prst="line">
            <a:avLst/>
          </a:prstGeom>
          <a:ln w="76200" cap="sq" cmpd="sng">
            <a:solidFill>
              <a:schemeClr val="hlink"/>
            </a:solidFill>
            <a:prstDash val="solid"/>
            <a:round/>
            <a:headEnd type="none" w="med" len="med"/>
            <a:tailEnd type="triangle" w="sm" len="sm"/>
          </a:ln>
        </p:spPr>
      </p:sp>
      <p:sp>
        <p:nvSpPr>
          <p:cNvPr id="34" name="Rectangle 24"/>
          <p:cNvSpPr>
            <a:spLocks noChangeArrowheads="1"/>
          </p:cNvSpPr>
          <p:nvPr/>
        </p:nvSpPr>
        <p:spPr bwMode="auto">
          <a:xfrm>
            <a:off x="8121595" y="6002752"/>
            <a:ext cx="2778125"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再调整已迟</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35" name="Rectangle 26"/>
          <p:cNvSpPr>
            <a:spLocks noChangeArrowheads="1"/>
          </p:cNvSpPr>
          <p:nvPr/>
        </p:nvSpPr>
        <p:spPr bwMode="auto">
          <a:xfrm>
            <a:off x="10163437" y="5964334"/>
            <a:ext cx="2282825" cy="663575"/>
          </a:xfrm>
          <a:prstGeom prst="rect">
            <a:avLst/>
          </a:prstGeom>
          <a:noFill/>
          <a:ln w="9525">
            <a:noFill/>
            <a:miter lim="800000"/>
          </a:ln>
          <a:extLst>
            <a:ext uri="{909E8E84-426E-40DD-AFC4-6F175D3DCCD1}">
              <a14:hiddenFill xmlns:a14="http://schemas.microsoft.com/office/drawing/2010/main">
                <a:solidFill>
                  <a:schemeClr val="bg2"/>
                </a:solidFill>
              </a14:hiddenFill>
            </a:ext>
          </a:extLst>
        </p:spPr>
        <p:txBody>
          <a:bodyPr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3600" b="1" i="0" u="none" strike="noStrike" kern="1200" cap="none" spc="0" normalizeH="0" baseline="0" noProof="0" smtClean="0">
                <a:ln>
                  <a:noFill/>
                </a:ln>
                <a:solidFill>
                  <a:srgbClr val="99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滞后性</a:t>
            </a:r>
            <a:endParaRPr kumimoji="0" lang="zh-CN" altLang="en-US" sz="3600" b="1" i="0" u="none" strike="noStrike" kern="1200" cap="none" spc="0" normalizeH="0" baseline="0" noProof="0" smtClean="0">
              <a:ln>
                <a:noFill/>
              </a:ln>
              <a:solidFill>
                <a:srgbClr val="99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
        <p:nvSpPr>
          <p:cNvPr id="36" name="Rectangle 22"/>
          <p:cNvSpPr>
            <a:spLocks noChangeArrowheads="1"/>
          </p:cNvSpPr>
          <p:nvPr/>
        </p:nvSpPr>
        <p:spPr bwMode="auto">
          <a:xfrm>
            <a:off x="5685100" y="6006562"/>
            <a:ext cx="2382838" cy="544830"/>
          </a:xfrm>
          <a:prstGeom prst="rect">
            <a:avLst/>
          </a:prstGeom>
          <a:noFill/>
          <a:ln w="9525">
            <a:noFill/>
            <a:miter lim="800000"/>
          </a:ln>
          <a:extLst>
            <a:ext uri="{909E8E84-426E-40DD-AFC4-6F175D3DCCD1}">
              <a14:hiddenFill xmlns:a14="http://schemas.microsoft.com/office/drawing/2010/main">
                <a:solidFill>
                  <a:srgbClr val="FFFFCC"/>
                </a:solidFill>
              </a14:hiddenFill>
            </a:ext>
          </a:extLst>
        </p:spPr>
        <p:txBody>
          <a:bodyPr lIns="115214" tIns="57607" rIns="115214" bIns="57607">
            <a:spAutoFit/>
          </a:bodyPr>
          <a:lstStyle/>
          <a:p>
            <a:pPr marL="0" marR="0" lvl="0" indent="0" algn="l" defTabSz="1152525" rtl="0" eaLnBrk="1" fontAlgn="base" latinLnBrk="0" hangingPunct="1">
              <a:lnSpc>
                <a:spcPct val="100000"/>
              </a:lnSpc>
              <a:spcBef>
                <a:spcPct val="0"/>
              </a:spcBef>
              <a:spcAft>
                <a:spcPct val="0"/>
              </a:spcAft>
              <a:buClrTx/>
              <a:buSzPct val="100000"/>
              <a:buFont typeface="Arial" panose="020B0604020202020204" pitchFamily="34" charset="0"/>
              <a:buNone/>
              <a:defRPr/>
            </a:pPr>
            <a:r>
              <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rPr>
              <a:t>价格下跌</a:t>
            </a:r>
            <a:endParaRPr kumimoji="0" lang="zh-CN" altLang="en-US" sz="2800" b="1" i="0" u="none" strike="noStrike" kern="1200" cap="none" spc="0" normalizeH="0" baseline="0" noProof="0" smtClean="0">
              <a:ln>
                <a:noFill/>
              </a:ln>
              <a:solidFill>
                <a:srgbClr val="FF0000"/>
              </a:solidFill>
              <a:effectLst>
                <a:outerShdw blurRad="38100" dist="38100" dir="2700000" algn="tl">
                  <a:srgbClr val="000000"/>
                </a:outerShdw>
              </a:effectLst>
              <a:uLnTx/>
              <a:uFillTx/>
              <a:latin typeface="黑体" panose="02010609060101010101" pitchFamily="49" charset="-122"/>
              <a:ea typeface="微软雅黑" panose="020B0503020204020204" pitchFamily="34" charset="-122"/>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4275"/>
                                        </p:tgtEl>
                                        <p:attrNameLst>
                                          <p:attrName>style.visibility</p:attrName>
                                        </p:attrNameLst>
                                      </p:cBhvr>
                                      <p:to>
                                        <p:strVal val="visible"/>
                                      </p:to>
                                    </p:set>
                                    <p:animEffect transition="in" filter="wipe(left)">
                                      <p:cBhvr>
                                        <p:cTn id="7" dur="500"/>
                                        <p:tgtEl>
                                          <p:spTgt spid="542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wipe(left)">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left)">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ipe(left)">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left)">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ipe(left)">
                                      <p:cBhvr>
                                        <p:cTn id="37" dur="5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wipe(left)">
                                      <p:cBhvr>
                                        <p:cTn id="42" dur="500"/>
                                        <p:tgtEl>
                                          <p:spTgt spid="23"/>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wipe(left)">
                                      <p:cBhvr>
                                        <p:cTn id="52" dur="500"/>
                                        <p:tgtEl>
                                          <p:spTgt spid="25"/>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grpId="0" nodeType="click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ipe(left)">
                                      <p:cBhvr>
                                        <p:cTn id="62" dur="500"/>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wipe(left)">
                                      <p:cBhvr>
                                        <p:cTn id="67" dur="500"/>
                                        <p:tgtEl>
                                          <p:spTgt spid="28"/>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left)">
                                      <p:cBhvr>
                                        <p:cTn id="72" dur="500"/>
                                        <p:tgtEl>
                                          <p:spTgt spid="2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nodeType="clickEffect">
                                  <p:stCondLst>
                                    <p:cond delay="0"/>
                                  </p:stCondLst>
                                  <p:childTnLst>
                                    <p:set>
                                      <p:cBhvr>
                                        <p:cTn id="76" dur="1" fill="hold">
                                          <p:stCondLst>
                                            <p:cond delay="0"/>
                                          </p:stCondLst>
                                        </p:cTn>
                                        <p:tgtEl>
                                          <p:spTgt spid="31"/>
                                        </p:tgtEl>
                                        <p:attrNameLst>
                                          <p:attrName>style.visibility</p:attrName>
                                        </p:attrNameLst>
                                      </p:cBhvr>
                                      <p:to>
                                        <p:strVal val="visible"/>
                                      </p:to>
                                    </p:set>
                                    <p:animEffect transition="in" filter="wipe(left)">
                                      <p:cBhvr>
                                        <p:cTn id="77" dur="500"/>
                                        <p:tgtEl>
                                          <p:spTgt spid="31"/>
                                        </p:tgtEl>
                                      </p:cBhvr>
                                    </p:animEffect>
                                  </p:childTnLst>
                                </p:cTn>
                              </p:par>
                            </p:childTnLst>
                          </p:cTn>
                        </p:par>
                      </p:childTnLst>
                    </p:cTn>
                  </p:par>
                  <p:par>
                    <p:cTn id="78" fill="hold">
                      <p:stCondLst>
                        <p:cond delay="indefinite"/>
                      </p:stCondLst>
                      <p:childTnLst>
                        <p:par>
                          <p:cTn id="79" fill="hold">
                            <p:stCondLst>
                              <p:cond delay="0"/>
                            </p:stCondLst>
                            <p:childTnLst>
                              <p:par>
                                <p:cTn id="80" presetID="22" presetClass="entr" presetSubtype="8" fill="hold" grpId="0" nodeType="clickEffect">
                                  <p:stCondLst>
                                    <p:cond delay="0"/>
                                  </p:stCondLst>
                                  <p:childTnLst>
                                    <p:set>
                                      <p:cBhvr>
                                        <p:cTn id="81" dur="1" fill="hold">
                                          <p:stCondLst>
                                            <p:cond delay="0"/>
                                          </p:stCondLst>
                                        </p:cTn>
                                        <p:tgtEl>
                                          <p:spTgt spid="30"/>
                                        </p:tgtEl>
                                        <p:attrNameLst>
                                          <p:attrName>style.visibility</p:attrName>
                                        </p:attrNameLst>
                                      </p:cBhvr>
                                      <p:to>
                                        <p:strVal val="visible"/>
                                      </p:to>
                                    </p:set>
                                    <p:animEffect transition="in" filter="wipe(left)">
                                      <p:cBhvr>
                                        <p:cTn id="82" dur="500"/>
                                        <p:tgtEl>
                                          <p:spTgt spid="30"/>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nodeType="clickEffect">
                                  <p:stCondLst>
                                    <p:cond delay="0"/>
                                  </p:stCondLst>
                                  <p:childTnLst>
                                    <p:set>
                                      <p:cBhvr>
                                        <p:cTn id="86" dur="1" fill="hold">
                                          <p:stCondLst>
                                            <p:cond delay="0"/>
                                          </p:stCondLst>
                                        </p:cTn>
                                        <p:tgtEl>
                                          <p:spTgt spid="32"/>
                                        </p:tgtEl>
                                        <p:attrNameLst>
                                          <p:attrName>style.visibility</p:attrName>
                                        </p:attrNameLst>
                                      </p:cBhvr>
                                      <p:to>
                                        <p:strVal val="visible"/>
                                      </p:to>
                                    </p:set>
                                    <p:animEffect transition="in" filter="wipe(left)">
                                      <p:cBhvr>
                                        <p:cTn id="87" dur="500"/>
                                        <p:tgtEl>
                                          <p:spTgt spid="32"/>
                                        </p:tgtEl>
                                      </p:cBhvr>
                                    </p:animEffect>
                                  </p:childTnLst>
                                </p:cTn>
                              </p:par>
                            </p:childTnLst>
                          </p:cTn>
                        </p:par>
                      </p:childTnLst>
                    </p:cTn>
                  </p:par>
                  <p:par>
                    <p:cTn id="88" fill="hold">
                      <p:stCondLst>
                        <p:cond delay="indefinite"/>
                      </p:stCondLst>
                      <p:childTnLst>
                        <p:par>
                          <p:cTn id="89" fill="hold">
                            <p:stCondLst>
                              <p:cond delay="0"/>
                            </p:stCondLst>
                            <p:childTnLst>
                              <p:par>
                                <p:cTn id="90" presetID="22" presetClass="entr" presetSubtype="8"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wipe(left)">
                                      <p:cBhvr>
                                        <p:cTn id="92" dur="500"/>
                                        <p:tgtEl>
                                          <p:spTgt spid="36"/>
                                        </p:tgtEl>
                                      </p:cBhvr>
                                    </p:animEffect>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33"/>
                                        </p:tgtEl>
                                        <p:attrNameLst>
                                          <p:attrName>style.visibility</p:attrName>
                                        </p:attrNameLst>
                                      </p:cBhvr>
                                      <p:to>
                                        <p:strVal val="visible"/>
                                      </p:to>
                                    </p:set>
                                    <p:animEffect transition="in" filter="wipe(left)">
                                      <p:cBhvr>
                                        <p:cTn id="97" dur="500"/>
                                        <p:tgtEl>
                                          <p:spTgt spid="33"/>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8" fill="hold" grpId="0" nodeType="click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wipe(left)">
                                      <p:cBhvr>
                                        <p:cTn id="102" dur="500"/>
                                        <p:tgtEl>
                                          <p:spTgt spid="34"/>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35"/>
                                        </p:tgtEl>
                                        <p:attrNameLst>
                                          <p:attrName>style.visibility</p:attrName>
                                        </p:attrNameLst>
                                      </p:cBhvr>
                                      <p:to>
                                        <p:strVal val="visible"/>
                                      </p:to>
                                    </p:set>
                                    <p:animEffect transition="in" filter="wipe(left)">
                                      <p:cBhvr>
                                        <p:cTn id="10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ldLvl="0" animBg="1"/>
      <p:bldP spid="17" grpId="0" bldLvl="0" animBg="1"/>
      <p:bldP spid="19" grpId="0" bldLvl="0" animBg="1"/>
      <p:bldP spid="21" grpId="0" bldLvl="0" animBg="1"/>
      <p:bldP spid="22" grpId="0" bldLvl="0" animBg="1"/>
      <p:bldP spid="23" grpId="0" bldLvl="0" animBg="1"/>
      <p:bldP spid="25" grpId="0" bldLvl="0" animBg="1"/>
      <p:bldP spid="27" grpId="0" bldLvl="0" animBg="1"/>
      <p:bldP spid="28" grpId="0" bldLvl="0" animBg="1"/>
      <p:bldP spid="29" grpId="0" bldLvl="0" animBg="1"/>
      <p:bldP spid="30" grpId="0" bldLvl="0" animBg="1"/>
      <p:bldP spid="34" grpId="0" bldLvl="0" animBg="1"/>
      <p:bldP spid="35" grpId="0" bldLvl="0" animBg="1"/>
      <p:bldP spid="36" grpId="0" bldLvl="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9">
            <a:hlinkClick r:id="" action="ppaction://noaction"/>
          </p:cNvPr>
          <p:cNvSpPr txBox="1"/>
          <p:nvPr/>
        </p:nvSpPr>
        <p:spPr>
          <a:xfrm>
            <a:off x="1869440" y="4728845"/>
            <a:ext cx="8413750" cy="657225"/>
          </a:xfrm>
          <a:prstGeom prst="rect">
            <a:avLst/>
          </a:prstGeom>
          <a:solidFill>
            <a:schemeClr val="accent5">
              <a:lumMod val="40000"/>
              <a:lumOff val="60000"/>
            </a:schemeClr>
          </a:solidFill>
          <a:ln w="9525">
            <a:noFill/>
          </a:ln>
        </p:spPr>
        <p:txBody>
          <a:bodyPr wrap="square" anchor="t">
            <a:spAutoFit/>
          </a:bodyPr>
          <a:lstStyle/>
          <a:p>
            <a:pPr>
              <a:lnSpc>
                <a:spcPct val="115000"/>
              </a:lnSpc>
              <a:spcBef>
                <a:spcPct val="50000"/>
              </a:spcBef>
            </a:pPr>
            <a:r>
              <a:rPr lang="zh-CN" altLang="en-US" sz="3200" b="1" dirty="0">
                <a:solidFill>
                  <a:srgbClr val="000000"/>
                </a:solidFill>
                <a:latin typeface="微软雅黑" panose="020B0503020204020204" pitchFamily="34" charset="-122"/>
                <a:ea typeface="微软雅黑" panose="020B0503020204020204" pitchFamily="34" charset="-122"/>
              </a:rPr>
              <a:t>③收入分配不公，收入差距拉大，</a:t>
            </a:r>
            <a:r>
              <a:rPr lang="zh-CN" altLang="en-US" sz="3200" b="1" dirty="0" smtClean="0">
                <a:solidFill>
                  <a:srgbClr val="000000"/>
                </a:solidFill>
                <a:latin typeface="微软雅黑" panose="020B0503020204020204" pitchFamily="34" charset="-122"/>
                <a:ea typeface="微软雅黑" panose="020B0503020204020204" pitchFamily="34" charset="-122"/>
              </a:rPr>
              <a:t>两极分化</a:t>
            </a:r>
            <a:r>
              <a:rPr lang="zh-CN" altLang="en-US" sz="3200" b="1" dirty="0">
                <a:solidFill>
                  <a:srgbClr val="000000"/>
                </a:solidFill>
                <a:latin typeface="微软雅黑" panose="020B0503020204020204" pitchFamily="34" charset="-122"/>
                <a:ea typeface="微软雅黑" panose="020B0503020204020204" pitchFamily="34" charset="-122"/>
              </a:rPr>
              <a:t>。</a:t>
            </a:r>
            <a:r>
              <a:rPr lang="zh-CN" altLang="en-US" sz="3200" b="1" dirty="0" smtClean="0">
                <a:solidFill>
                  <a:srgbClr val="000000"/>
                </a:solidFill>
                <a:latin typeface="微软雅黑" panose="020B0503020204020204" pitchFamily="34" charset="-122"/>
                <a:ea typeface="微软雅黑" panose="020B0503020204020204" pitchFamily="34" charset="-122"/>
              </a:rPr>
              <a:t> </a:t>
            </a:r>
            <a:endParaRPr lang="zh-CN" altLang="en-US" sz="3200" b="1" dirty="0">
              <a:solidFill>
                <a:srgbClr val="000000"/>
              </a:solidFill>
              <a:latin typeface="微软雅黑" panose="020B0503020204020204" pitchFamily="34" charset="-122"/>
              <a:ea typeface="微软雅黑" panose="020B0503020204020204" pitchFamily="34" charset="-122"/>
            </a:endParaRPr>
          </a:p>
        </p:txBody>
      </p:sp>
      <p:sp>
        <p:nvSpPr>
          <p:cNvPr id="35843" name="Text Box 10"/>
          <p:cNvSpPr txBox="1"/>
          <p:nvPr/>
        </p:nvSpPr>
        <p:spPr>
          <a:xfrm>
            <a:off x="3490913" y="1323975"/>
            <a:ext cx="4649787" cy="639763"/>
          </a:xfrm>
          <a:prstGeom prst="rect">
            <a:avLst/>
          </a:prstGeom>
          <a:noFill/>
          <a:ln w="9525">
            <a:noFill/>
          </a:ln>
        </p:spPr>
        <p:txBody>
          <a:bodyPr anchor="t">
            <a:spAutoFit/>
          </a:bodyPr>
          <a:lstStyle/>
          <a:p>
            <a:pPr>
              <a:spcBef>
                <a:spcPct val="50000"/>
              </a:spcBef>
            </a:pPr>
            <a:endParaRPr lang="zh-CN" altLang="en-US" sz="3600" b="1" dirty="0">
              <a:latin typeface="Arial" panose="020B0604020202020204" pitchFamily="34" charset="0"/>
              <a:ea typeface="楷体_GB2312" pitchFamily="1" charset="-122"/>
            </a:endParaRPr>
          </a:p>
        </p:txBody>
      </p:sp>
      <p:sp>
        <p:nvSpPr>
          <p:cNvPr id="28675" name="矩形 35843"/>
          <p:cNvSpPr/>
          <p:nvPr/>
        </p:nvSpPr>
        <p:spPr>
          <a:xfrm>
            <a:off x="896486" y="878267"/>
            <a:ext cx="6049963" cy="583565"/>
          </a:xfrm>
          <a:prstGeom prst="rect">
            <a:avLst/>
          </a:prstGeom>
          <a:noFill/>
          <a:ln w="9525">
            <a:noFill/>
          </a:ln>
        </p:spPr>
        <p:txBody>
          <a:bodyPr wrap="square" anchor="t">
            <a:spAutoFit/>
          </a:bodyPr>
          <a:lstStyle/>
          <a:p>
            <a:pPr algn="ctr">
              <a:spcBef>
                <a:spcPct val="50000"/>
              </a:spcBef>
            </a:pPr>
            <a:r>
              <a:rPr lang="en-US" altLang="zh-CN" sz="3200" b="1" dirty="0">
                <a:solidFill>
                  <a:srgbClr val="FF0000"/>
                </a:solidFill>
                <a:latin typeface="Arial" panose="020B0604020202020204" pitchFamily="34" charset="0"/>
                <a:ea typeface="微软雅黑" panose="020B0503020204020204" pitchFamily="34" charset="-122"/>
              </a:rPr>
              <a:t>3.</a:t>
            </a:r>
            <a:r>
              <a:rPr lang="zh-CN" altLang="en-US" sz="3200" b="1" dirty="0">
                <a:solidFill>
                  <a:srgbClr val="FF0000"/>
                </a:solidFill>
                <a:latin typeface="Arial" panose="020B0604020202020204" pitchFamily="34" charset="0"/>
                <a:ea typeface="微软雅黑" panose="020B0503020204020204" pitchFamily="34" charset="-122"/>
              </a:rPr>
              <a:t>市场调节失灵的危害</a:t>
            </a:r>
            <a:endParaRPr lang="zh-CN" altLang="en-US" sz="3200" b="1" dirty="0">
              <a:solidFill>
                <a:srgbClr val="FF0000"/>
              </a:solidFill>
              <a:latin typeface="Arial" panose="020B0604020202020204" pitchFamily="34" charset="0"/>
              <a:ea typeface="微软雅黑" panose="020B0503020204020204" pitchFamily="34" charset="-122"/>
            </a:endParaRPr>
          </a:p>
        </p:txBody>
      </p:sp>
      <p:sp>
        <p:nvSpPr>
          <p:cNvPr id="2" name="文本框 1"/>
          <p:cNvSpPr txBox="1"/>
          <p:nvPr/>
        </p:nvSpPr>
        <p:spPr>
          <a:xfrm>
            <a:off x="1869440" y="1771650"/>
            <a:ext cx="8412480" cy="727710"/>
          </a:xfrm>
          <a:prstGeom prst="rect">
            <a:avLst/>
          </a:prstGeom>
          <a:solidFill>
            <a:schemeClr val="accent5">
              <a:lumMod val="40000"/>
              <a:lumOff val="60000"/>
            </a:schemeClr>
          </a:solidFill>
        </p:spPr>
        <p:txBody>
          <a:bodyPr wrap="square" rtlCol="0" anchor="t">
            <a:spAutoFit/>
          </a:bodyPr>
          <a:lstStyle/>
          <a:p>
            <a:pPr>
              <a:lnSpc>
                <a:spcPct val="115000"/>
              </a:lnSpc>
              <a:spcBef>
                <a:spcPct val="50000"/>
              </a:spcBef>
            </a:pPr>
            <a:r>
              <a:rPr lang="zh-CN" altLang="en-US" sz="3600" b="1" dirty="0">
                <a:solidFill>
                  <a:srgbClr val="000000"/>
                </a:solidFill>
                <a:latin typeface="微软雅黑" panose="020B0503020204020204" pitchFamily="34" charset="-122"/>
                <a:ea typeface="微软雅黑" panose="020B0503020204020204" pitchFamily="34" charset="-122"/>
                <a:sym typeface="+mn-ea"/>
              </a:rPr>
              <a:t>①资源配置效率低下，资源浪费； </a:t>
            </a:r>
            <a:endParaRPr lang="zh-CN" altLang="en-US" sz="3600" b="1" dirty="0">
              <a:solidFill>
                <a:srgbClr val="000000"/>
              </a:solidFill>
              <a:latin typeface="微软雅黑" panose="020B0503020204020204" pitchFamily="34" charset="-122"/>
              <a:ea typeface="微软雅黑" panose="020B0503020204020204" pitchFamily="34" charset="-122"/>
              <a:sym typeface="+mn-ea"/>
            </a:endParaRPr>
          </a:p>
        </p:txBody>
      </p:sp>
      <p:sp>
        <p:nvSpPr>
          <p:cNvPr id="3" name="文本框 2"/>
          <p:cNvSpPr txBox="1"/>
          <p:nvPr/>
        </p:nvSpPr>
        <p:spPr>
          <a:xfrm>
            <a:off x="1844040" y="3228340"/>
            <a:ext cx="8438515" cy="657225"/>
          </a:xfrm>
          <a:prstGeom prst="rect">
            <a:avLst/>
          </a:prstGeom>
          <a:solidFill>
            <a:schemeClr val="accent5">
              <a:lumMod val="40000"/>
              <a:lumOff val="60000"/>
            </a:schemeClr>
          </a:solidFill>
        </p:spPr>
        <p:txBody>
          <a:bodyPr wrap="square" rtlCol="0" anchor="t">
            <a:spAutoFit/>
          </a:bodyPr>
          <a:lstStyle/>
          <a:p>
            <a:pPr>
              <a:lnSpc>
                <a:spcPct val="115000"/>
              </a:lnSpc>
              <a:spcBef>
                <a:spcPct val="50000"/>
              </a:spcBef>
            </a:pPr>
            <a:r>
              <a:rPr lang="zh-CN" altLang="en-US" sz="3200" b="1" dirty="0">
                <a:solidFill>
                  <a:srgbClr val="000000"/>
                </a:solidFill>
                <a:latin typeface="微软雅黑" panose="020B0503020204020204" pitchFamily="34" charset="-122"/>
                <a:ea typeface="微软雅黑" panose="020B0503020204020204" pitchFamily="34" charset="-122"/>
                <a:sym typeface="+mn-ea"/>
              </a:rPr>
              <a:t>②社会不稳定，发生经济波动与混乱；</a:t>
            </a:r>
            <a:endParaRPr lang="zh-CN" altLang="en-US" sz="3200">
              <a:solidFill>
                <a:schemeClr val="tx2">
                  <a:lumMod val="50000"/>
                </a:schemeClr>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58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bldLvl="0" animBg="1"/>
      <p:bldP spid="2" grpId="0" bldLvl="0" animBg="1"/>
      <p:bldP spid="3"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t>核心要点提炼</a:t>
            </a:r>
            <a:endParaRPr lang="zh-CN" altLang="en-US"/>
          </a:p>
        </p:txBody>
      </p:sp>
      <p:sp>
        <p:nvSpPr>
          <p:cNvPr id="3" name="内容占位符 2"/>
          <p:cNvSpPr>
            <a:spLocks noGrp="1"/>
          </p:cNvSpPr>
          <p:nvPr>
            <p:ph idx="1"/>
          </p:nvPr>
        </p:nvSpPr>
        <p:spPr>
          <a:xfrm>
            <a:off x="805028" y="1490400"/>
            <a:ext cx="10772572" cy="4759200"/>
          </a:xfrm>
        </p:spPr>
        <p:txBody>
          <a:bodyPr/>
          <a:p>
            <a:r>
              <a:rPr lang="en-US" altLang="zh-CN" sz="2800"/>
              <a:t>1.</a:t>
            </a:r>
            <a:r>
              <a:rPr sz="2800"/>
              <a:t>配置资源的两个手段</a:t>
            </a:r>
            <a:r>
              <a:rPr lang="en-US" altLang="zh-CN" sz="2800"/>
              <a:t>:</a:t>
            </a:r>
            <a:r>
              <a:rPr sz="2800"/>
              <a:t>计划与市场。</a:t>
            </a:r>
            <a:endParaRPr sz="2800"/>
          </a:p>
          <a:p>
            <a:r>
              <a:rPr lang="en-US" altLang="zh-CN" sz="2800"/>
              <a:t>2.</a:t>
            </a:r>
            <a:r>
              <a:rPr sz="2800"/>
              <a:t>市场调节的两面性</a:t>
            </a:r>
            <a:r>
              <a:rPr lang="en-US" altLang="zh-CN" sz="2800"/>
              <a:t>:</a:t>
            </a:r>
            <a:r>
              <a:rPr sz="2800"/>
              <a:t>一方面促进创新和提高劳动生产率</a:t>
            </a:r>
            <a:r>
              <a:rPr lang="en-US" altLang="zh-CN" sz="2800"/>
              <a:t>;</a:t>
            </a:r>
            <a:r>
              <a:rPr sz="2800"/>
              <a:t>另一方面会产生不正当竞争、垄断、贫富两极分化等现象</a:t>
            </a:r>
            <a:r>
              <a:rPr lang="en-US" altLang="zh-CN" sz="2800"/>
              <a:t>,</a:t>
            </a:r>
            <a:r>
              <a:rPr sz="2800"/>
              <a:t>损害社会公平。</a:t>
            </a:r>
            <a:endParaRPr sz="2800"/>
          </a:p>
          <a:p>
            <a:r>
              <a:rPr lang="en-US" altLang="zh-CN" sz="2800"/>
              <a:t>3.</a:t>
            </a:r>
            <a:r>
              <a:rPr sz="2800"/>
              <a:t>建设现代市场体系的两点措施</a:t>
            </a:r>
            <a:r>
              <a:rPr lang="en-US" altLang="zh-CN" sz="2800"/>
              <a:t>:</a:t>
            </a:r>
            <a:r>
              <a:rPr sz="2800"/>
              <a:t>市场规则、市场决定价格机制。</a:t>
            </a:r>
            <a:endParaRPr sz="2800"/>
          </a:p>
          <a:p>
            <a:r>
              <a:rPr lang="en-US" altLang="zh-CN" sz="2800"/>
              <a:t>4.</a:t>
            </a:r>
            <a:r>
              <a:rPr sz="2800"/>
              <a:t>市场失灵的三个局限性</a:t>
            </a:r>
            <a:r>
              <a:rPr lang="en-US" altLang="zh-CN" sz="2800"/>
              <a:t>:</a:t>
            </a:r>
            <a:r>
              <a:rPr sz="2800"/>
              <a:t>自发性、盲目性、滞后性。</a:t>
            </a:r>
            <a:endParaRPr lang="zh-CN" altLang="en-US" sz="2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任意多边形 24610"/>
          <p:cNvSpPr>
            <a:spLocks noChangeArrowheads="1"/>
          </p:cNvSpPr>
          <p:nvPr/>
        </p:nvSpPr>
        <p:spPr bwMode="auto">
          <a:xfrm>
            <a:off x="1347470" y="1487170"/>
            <a:ext cx="495300" cy="2404745"/>
          </a:xfrm>
          <a:custGeom>
            <a:avLst/>
            <a:gdLst>
              <a:gd name="T0" fmla="*/ 10800 w 21600"/>
              <a:gd name="T1" fmla="*/ 10800 h 21600"/>
              <a:gd name="T2" fmla="*/ 10800 w 21600"/>
              <a:gd name="T3" fmla="*/ 10800 h 21600"/>
              <a:gd name="T4" fmla="*/ 10800 w 21600"/>
              <a:gd name="T5" fmla="*/ 10800 h 21600"/>
              <a:gd name="T6" fmla="*/ 10800 w 21600"/>
              <a:gd name="T7" fmla="*/ 108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599"/>
                </a:lnTo>
                <a:lnTo>
                  <a:pt x="0" y="21599"/>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0" tIns="0" rIns="0" bIns="0"/>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a:pPr>
            <a:r>
              <a:rPr kumimoji="0" lang="zh-CN" altLang="en-US" sz="32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cs typeface="+mn-cs"/>
                <a:sym typeface="Songti SC Regular" charset="0"/>
              </a:rPr>
              <a:t>本课小结</a:t>
            </a:r>
            <a:endParaRPr kumimoji="0" lang="zh-CN" altLang="en-US" sz="3200" b="1" i="0" u="none" strike="noStrike" kern="1200" cap="none" spc="0" normalizeH="0" baseline="0" noProof="0" dirty="0">
              <a:ln>
                <a:noFill/>
              </a:ln>
              <a:solidFill>
                <a:srgbClr val="C00000"/>
              </a:solidFill>
              <a:effectLst/>
              <a:uLnTx/>
              <a:uFillTx/>
              <a:latin typeface="华文行楷" panose="02010800040101010101" pitchFamily="2" charset="-122"/>
              <a:ea typeface="华文行楷" panose="02010800040101010101" pitchFamily="2" charset="-122"/>
              <a:cs typeface="+mn-cs"/>
              <a:sym typeface="Songti SC Regular" charset="0"/>
            </a:endParaRPr>
          </a:p>
        </p:txBody>
      </p:sp>
      <p:sp>
        <p:nvSpPr>
          <p:cNvPr id="4" name="竖卷形 3"/>
          <p:cNvSpPr/>
          <p:nvPr/>
        </p:nvSpPr>
        <p:spPr>
          <a:xfrm>
            <a:off x="2366010" y="1332230"/>
            <a:ext cx="873760" cy="3956685"/>
          </a:xfrm>
          <a:prstGeom prst="verticalScroll">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lnSpc>
                <a:spcPct val="150000"/>
              </a:lnSpc>
            </a:pPr>
            <a:r>
              <a:rPr lang="zh-CN" altLang="en-US" b="1" dirty="0">
                <a:solidFill>
                  <a:schemeClr val="tx1"/>
                </a:solidFill>
                <a:latin typeface="Arial" panose="020B0604020202020204" pitchFamily="34" charset="0"/>
                <a:sym typeface="+mn-ea"/>
              </a:rPr>
              <a:t>使市场在资源配置中起决定作用</a:t>
            </a:r>
            <a:endParaRPr lang="zh-CN" altLang="en-US" b="1" dirty="0">
              <a:solidFill>
                <a:schemeClr val="tx1"/>
              </a:solidFill>
              <a:latin typeface="Arial" panose="020B0604020202020204" pitchFamily="34" charset="0"/>
              <a:sym typeface="+mn-ea"/>
            </a:endParaRPr>
          </a:p>
        </p:txBody>
      </p:sp>
      <p:sp>
        <p:nvSpPr>
          <p:cNvPr id="24" name="左大括号 23"/>
          <p:cNvSpPr/>
          <p:nvPr/>
        </p:nvSpPr>
        <p:spPr>
          <a:xfrm>
            <a:off x="3425190" y="1621155"/>
            <a:ext cx="386715" cy="3248660"/>
          </a:xfrm>
          <a:prstGeom prst="leftBrace">
            <a:avLst>
              <a:gd name="adj1" fmla="val 0"/>
              <a:gd name="adj2" fmla="val 50000"/>
            </a:avLst>
          </a:prstGeom>
          <a:ln w="539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350"/>
          </a:p>
        </p:txBody>
      </p:sp>
      <p:sp>
        <p:nvSpPr>
          <p:cNvPr id="56326" name="文本框 6"/>
          <p:cNvSpPr txBox="1"/>
          <p:nvPr/>
        </p:nvSpPr>
        <p:spPr>
          <a:xfrm>
            <a:off x="3858260" y="3208020"/>
            <a:ext cx="1650365" cy="368300"/>
          </a:xfrm>
          <a:prstGeom prst="rect">
            <a:avLst/>
          </a:prstGeom>
          <a:solidFill>
            <a:schemeClr val="accent6"/>
          </a:solidFill>
          <a:ln w="9525">
            <a:noFill/>
          </a:ln>
        </p:spPr>
        <p:txBody>
          <a:bodyPr wrap="square">
            <a:spAutoFit/>
          </a:bodyPr>
          <a:lstStyle/>
          <a:p>
            <a:pPr algn="ctr" eaLnBrk="1" hangingPunct="1"/>
            <a:r>
              <a:rPr lang="zh-CN" altLang="en-US" b="1" dirty="0">
                <a:latin typeface="Arial" panose="020B0604020202020204" pitchFamily="34" charset="0"/>
              </a:rPr>
              <a:t>市场体系</a:t>
            </a:r>
            <a:endParaRPr lang="zh-CN" altLang="en-US" b="1" dirty="0">
              <a:latin typeface="Arial" panose="020B0604020202020204" pitchFamily="34" charset="0"/>
            </a:endParaRPr>
          </a:p>
        </p:txBody>
      </p:sp>
      <p:sp>
        <p:nvSpPr>
          <p:cNvPr id="2" name="文本框 1"/>
          <p:cNvSpPr txBox="1"/>
          <p:nvPr/>
        </p:nvSpPr>
        <p:spPr>
          <a:xfrm>
            <a:off x="3846195" y="4844415"/>
            <a:ext cx="1616075" cy="368300"/>
          </a:xfrm>
          <a:prstGeom prst="rect">
            <a:avLst/>
          </a:prstGeom>
          <a:solidFill>
            <a:schemeClr val="accent6"/>
          </a:solidFill>
        </p:spPr>
        <p:txBody>
          <a:bodyPr wrap="square" rtlCol="0" anchor="t">
            <a:spAutoFit/>
          </a:bodyPr>
          <a:lstStyle/>
          <a:p>
            <a:pPr algn="ctr" fontAlgn="auto">
              <a:lnSpc>
                <a:spcPct val="100000"/>
              </a:lnSpc>
            </a:pPr>
            <a:r>
              <a:rPr lang="zh-CN" altLang="en-US" b="1"/>
              <a:t>市场缺陷</a:t>
            </a:r>
            <a:endParaRPr lang="zh-CN" altLang="en-US" b="1"/>
          </a:p>
        </p:txBody>
      </p:sp>
      <p:sp>
        <p:nvSpPr>
          <p:cNvPr id="10" name="左大括号 9"/>
          <p:cNvSpPr/>
          <p:nvPr/>
        </p:nvSpPr>
        <p:spPr>
          <a:xfrm>
            <a:off x="5517515" y="883920"/>
            <a:ext cx="237490" cy="1439545"/>
          </a:xfrm>
          <a:prstGeom prst="leftBrace">
            <a:avLst/>
          </a:prstGeom>
          <a:ln w="47625" cmpd="sng">
            <a:solidFill>
              <a:schemeClr val="accent1">
                <a:shade val="50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100">
              <a:latin typeface="+mn-ea"/>
            </a:endParaRPr>
          </a:p>
        </p:txBody>
      </p:sp>
      <p:sp>
        <p:nvSpPr>
          <p:cNvPr id="32" name="左大括号 31"/>
          <p:cNvSpPr/>
          <p:nvPr/>
        </p:nvSpPr>
        <p:spPr>
          <a:xfrm>
            <a:off x="5671820" y="4391660"/>
            <a:ext cx="349250" cy="1274445"/>
          </a:xfrm>
          <a:prstGeom prst="leftBrace">
            <a:avLst/>
          </a:prstGeom>
          <a:ln w="47625" cmpd="sng">
            <a:solidFill>
              <a:schemeClr val="accent1">
                <a:shade val="50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100">
              <a:latin typeface="+mn-ea"/>
            </a:endParaRPr>
          </a:p>
        </p:txBody>
      </p:sp>
      <p:sp>
        <p:nvSpPr>
          <p:cNvPr id="35" name="文本框 34"/>
          <p:cNvSpPr txBox="1"/>
          <p:nvPr/>
        </p:nvSpPr>
        <p:spPr>
          <a:xfrm>
            <a:off x="6021070" y="4265930"/>
            <a:ext cx="2589530"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市场调节不是万能的</a:t>
            </a:r>
            <a:endParaRPr lang="zh-CN" altLang="en-US" b="1" dirty="0" smtClean="0">
              <a:latin typeface="+mn-ea"/>
            </a:endParaRPr>
          </a:p>
        </p:txBody>
      </p:sp>
      <p:sp>
        <p:nvSpPr>
          <p:cNvPr id="36" name="文本框 35"/>
          <p:cNvSpPr txBox="1"/>
          <p:nvPr/>
        </p:nvSpPr>
        <p:spPr>
          <a:xfrm>
            <a:off x="6021070" y="5414010"/>
            <a:ext cx="2588260" cy="369332"/>
          </a:xfrm>
          <a:prstGeom prst="rect">
            <a:avLst/>
          </a:prstGeom>
          <a:solidFill>
            <a:schemeClr val="accent6"/>
          </a:solidFill>
          <a:ln w="19050">
            <a:solidFill>
              <a:schemeClr val="tx1"/>
            </a:solidFill>
          </a:ln>
        </p:spPr>
        <p:txBody>
          <a:bodyPr wrap="square" rtlCol="0">
            <a:spAutoFit/>
          </a:bodyPr>
          <a:lstStyle/>
          <a:p>
            <a:r>
              <a:rPr lang="zh-CN" altLang="en-US" b="1" dirty="0">
                <a:latin typeface="+mn-ea"/>
              </a:rPr>
              <a:t>市场调节失灵的危害</a:t>
            </a:r>
            <a:endParaRPr lang="zh-CN" altLang="en-US" b="1" dirty="0">
              <a:latin typeface="+mn-ea"/>
            </a:endParaRPr>
          </a:p>
        </p:txBody>
      </p:sp>
      <p:sp>
        <p:nvSpPr>
          <p:cNvPr id="37" name="文本框 36"/>
          <p:cNvSpPr txBox="1"/>
          <p:nvPr/>
        </p:nvSpPr>
        <p:spPr>
          <a:xfrm>
            <a:off x="6000115" y="4844415"/>
            <a:ext cx="2181860"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市场调节的局限性</a:t>
            </a:r>
            <a:endParaRPr lang="zh-CN" altLang="en-US" b="1" dirty="0" smtClean="0">
              <a:latin typeface="+mn-ea"/>
            </a:endParaRPr>
          </a:p>
        </p:txBody>
      </p:sp>
      <p:sp>
        <p:nvSpPr>
          <p:cNvPr id="21" name="文本框 20"/>
          <p:cNvSpPr txBox="1"/>
          <p:nvPr/>
        </p:nvSpPr>
        <p:spPr>
          <a:xfrm>
            <a:off x="5755005" y="1676400"/>
            <a:ext cx="1588135"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怎么配置</a:t>
            </a:r>
            <a:endParaRPr lang="zh-CN" altLang="en-US" b="1" dirty="0" smtClean="0">
              <a:latin typeface="+mn-ea"/>
            </a:endParaRPr>
          </a:p>
        </p:txBody>
      </p:sp>
      <p:sp>
        <p:nvSpPr>
          <p:cNvPr id="8" name="文本框 7"/>
          <p:cNvSpPr txBox="1"/>
          <p:nvPr/>
        </p:nvSpPr>
        <p:spPr>
          <a:xfrm>
            <a:off x="5755005" y="601345"/>
            <a:ext cx="2426970"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为什么要合理配置</a:t>
            </a:r>
            <a:endParaRPr lang="zh-CN" altLang="en-US" b="1" dirty="0" smtClean="0">
              <a:latin typeface="+mn-ea"/>
            </a:endParaRPr>
          </a:p>
        </p:txBody>
      </p:sp>
      <p:sp>
        <p:nvSpPr>
          <p:cNvPr id="7" name="文本框 6"/>
          <p:cNvSpPr txBox="1"/>
          <p:nvPr/>
        </p:nvSpPr>
        <p:spPr>
          <a:xfrm>
            <a:off x="5754370" y="1124585"/>
            <a:ext cx="1999615"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sym typeface="+mn-ea"/>
              </a:rPr>
              <a:t>配置资源的手段</a:t>
            </a:r>
            <a:endParaRPr lang="zh-CN" altLang="en-US" b="1" dirty="0" smtClean="0">
              <a:latin typeface="+mn-ea"/>
            </a:endParaRPr>
          </a:p>
        </p:txBody>
      </p:sp>
      <p:sp>
        <p:nvSpPr>
          <p:cNvPr id="3" name="文本框 6"/>
          <p:cNvSpPr txBox="1"/>
          <p:nvPr/>
        </p:nvSpPr>
        <p:spPr>
          <a:xfrm>
            <a:off x="3776345" y="1419225"/>
            <a:ext cx="1616075" cy="368300"/>
          </a:xfrm>
          <a:prstGeom prst="rect">
            <a:avLst/>
          </a:prstGeom>
          <a:solidFill>
            <a:schemeClr val="accent6"/>
          </a:solidFill>
          <a:ln w="9525">
            <a:noFill/>
          </a:ln>
        </p:spPr>
        <p:txBody>
          <a:bodyPr wrap="square">
            <a:spAutoFit/>
          </a:bodyPr>
          <a:lstStyle/>
          <a:p>
            <a:pPr algn="ctr" eaLnBrk="1" hangingPunct="1"/>
            <a:r>
              <a:rPr lang="zh-CN" altLang="en-US" b="1" dirty="0">
                <a:latin typeface="Arial" panose="020B0604020202020204" pitchFamily="34" charset="0"/>
              </a:rPr>
              <a:t>市场调节</a:t>
            </a:r>
            <a:endParaRPr lang="zh-CN" altLang="en-US" b="1" dirty="0">
              <a:latin typeface="Arial" panose="020B0604020202020204" pitchFamily="34" charset="0"/>
            </a:endParaRPr>
          </a:p>
        </p:txBody>
      </p:sp>
      <p:sp>
        <p:nvSpPr>
          <p:cNvPr id="5" name="左大括号 4"/>
          <p:cNvSpPr/>
          <p:nvPr/>
        </p:nvSpPr>
        <p:spPr>
          <a:xfrm>
            <a:off x="5741035" y="2842603"/>
            <a:ext cx="210820" cy="1098500"/>
          </a:xfrm>
          <a:prstGeom prst="leftBrace">
            <a:avLst/>
          </a:prstGeom>
          <a:ln w="47625" cmpd="sng">
            <a:solidFill>
              <a:schemeClr val="accent1">
                <a:shade val="50000"/>
              </a:schemeClr>
            </a:solidFill>
            <a:prstDash val="solid"/>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zh-CN" altLang="en-US" sz="2100">
              <a:latin typeface="+mn-ea"/>
            </a:endParaRPr>
          </a:p>
        </p:txBody>
      </p:sp>
      <p:sp>
        <p:nvSpPr>
          <p:cNvPr id="6" name="文本框 5"/>
          <p:cNvSpPr txBox="1"/>
          <p:nvPr/>
        </p:nvSpPr>
        <p:spPr>
          <a:xfrm>
            <a:off x="5949950" y="3244850"/>
            <a:ext cx="2036445"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什么样的</a:t>
            </a:r>
            <a:endParaRPr lang="zh-CN" altLang="en-US" b="1" dirty="0" smtClean="0">
              <a:latin typeface="+mn-ea"/>
            </a:endParaRPr>
          </a:p>
        </p:txBody>
      </p:sp>
      <p:sp>
        <p:nvSpPr>
          <p:cNvPr id="9" name="文本框 8"/>
          <p:cNvSpPr txBox="1"/>
          <p:nvPr/>
        </p:nvSpPr>
        <p:spPr>
          <a:xfrm>
            <a:off x="5949950" y="2693670"/>
            <a:ext cx="2659380" cy="368300"/>
          </a:xfrm>
          <a:prstGeom prst="rect">
            <a:avLst/>
          </a:prstGeom>
          <a:solidFill>
            <a:schemeClr val="accent6"/>
          </a:solidFill>
          <a:ln w="19050">
            <a:solidFill>
              <a:schemeClr val="tx1"/>
            </a:solidFill>
          </a:ln>
        </p:spPr>
        <p:txBody>
          <a:bodyPr wrap="square" rtlCol="0">
            <a:spAutoFit/>
          </a:bodyPr>
          <a:lstStyle/>
          <a:p>
            <a:r>
              <a:rPr lang="zh-CN" altLang="en-US" b="1" dirty="0" smtClean="0">
                <a:solidFill>
                  <a:schemeClr val="tx1"/>
                </a:solidFill>
                <a:latin typeface="+mn-ea"/>
                <a:sym typeface="+mn-ea"/>
              </a:rPr>
              <a:t>构成、联系、地位</a:t>
            </a:r>
            <a:endParaRPr lang="zh-CN" altLang="en-US" b="1" dirty="0" smtClean="0">
              <a:solidFill>
                <a:schemeClr val="tx1"/>
              </a:solidFill>
              <a:latin typeface="+mn-ea"/>
              <a:sym typeface="+mn-ea"/>
            </a:endParaRPr>
          </a:p>
        </p:txBody>
      </p:sp>
      <p:sp>
        <p:nvSpPr>
          <p:cNvPr id="11" name="文本框 10"/>
          <p:cNvSpPr txBox="1"/>
          <p:nvPr/>
        </p:nvSpPr>
        <p:spPr>
          <a:xfrm>
            <a:off x="5749925" y="2226310"/>
            <a:ext cx="1593215"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配置的优点</a:t>
            </a:r>
            <a:endParaRPr lang="zh-CN" altLang="en-US" b="1" dirty="0" smtClean="0">
              <a:latin typeface="+mn-ea"/>
            </a:endParaRPr>
          </a:p>
        </p:txBody>
      </p:sp>
      <p:sp>
        <p:nvSpPr>
          <p:cNvPr id="20" name="文本框 19"/>
          <p:cNvSpPr txBox="1"/>
          <p:nvPr/>
        </p:nvSpPr>
        <p:spPr>
          <a:xfrm>
            <a:off x="5973543" y="3725228"/>
            <a:ext cx="1215488" cy="368300"/>
          </a:xfrm>
          <a:prstGeom prst="rect">
            <a:avLst/>
          </a:prstGeom>
          <a:solidFill>
            <a:schemeClr val="accent6"/>
          </a:solidFill>
          <a:ln w="19050">
            <a:solidFill>
              <a:schemeClr val="tx1"/>
            </a:solidFill>
          </a:ln>
        </p:spPr>
        <p:txBody>
          <a:bodyPr wrap="square" rtlCol="0">
            <a:spAutoFit/>
          </a:bodyPr>
          <a:lstStyle/>
          <a:p>
            <a:r>
              <a:rPr lang="zh-CN" altLang="en-US" b="1" dirty="0" smtClean="0">
                <a:latin typeface="+mn-ea"/>
              </a:rPr>
              <a:t>如何建设</a:t>
            </a:r>
            <a:endParaRPr lang="zh-CN" altLang="en-US" b="1" dirty="0" smtClean="0">
              <a:latin typeface="+mn-ea"/>
            </a:endParaRPr>
          </a:p>
        </p:txBody>
      </p:sp>
    </p:spTree>
    <p:custDataLst>
      <p:tags r:id="rId1"/>
    </p:custData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88972" y="1361021"/>
            <a:ext cx="10246558" cy="4615815"/>
          </a:xfrm>
          <a:prstGeom prst="rect">
            <a:avLst/>
          </a:prstGeom>
          <a:noFill/>
        </p:spPr>
        <p:txBody>
          <a:bodyPr wrap="square" rtlCol="0" anchor="t">
            <a:spAutoFit/>
          </a:bodyPr>
          <a:lstStyle/>
          <a:p>
            <a:pPr fontAlgn="auto">
              <a:lnSpc>
                <a:spcPct val="150000"/>
              </a:lnSpc>
            </a:pPr>
            <a:r>
              <a:rPr lang="en-US" sz="2800" b="1" dirty="0" smtClean="0">
                <a:latin typeface="+mj-ea"/>
                <a:ea typeface="+mj-ea"/>
                <a:cs typeface="+mj-ea"/>
                <a:sym typeface="+mn-ea"/>
              </a:rPr>
              <a:t>1</a:t>
            </a:r>
            <a:r>
              <a:rPr lang="en-US" altLang="zh-CN" sz="2800" b="1" dirty="0" smtClean="0">
                <a:latin typeface="+mj-ea"/>
                <a:ea typeface="+mj-ea"/>
                <a:cs typeface="+mj-ea"/>
                <a:sym typeface="+mn-ea"/>
              </a:rPr>
              <a:t>.</a:t>
            </a:r>
            <a:r>
              <a:rPr lang="zh-CN" sz="2800" b="1" dirty="0" smtClean="0">
                <a:latin typeface="+mj-ea"/>
                <a:ea typeface="+mj-ea"/>
                <a:cs typeface="+mj-ea"/>
                <a:sym typeface="+mn-ea"/>
              </a:rPr>
              <a:t>在</a:t>
            </a:r>
            <a:r>
              <a:rPr lang="zh-CN" sz="2800" b="1" dirty="0">
                <a:latin typeface="+mj-ea"/>
                <a:ea typeface="+mj-ea"/>
                <a:cs typeface="+mj-ea"/>
                <a:sym typeface="+mn-ea"/>
              </a:rPr>
              <a:t>人类社会的发展过程中，人们人们一直在努力</a:t>
            </a:r>
            <a:r>
              <a:rPr lang="zh-CN" sz="2800" b="1" dirty="0" smtClean="0">
                <a:latin typeface="+mj-ea"/>
                <a:ea typeface="+mj-ea"/>
                <a:cs typeface="+mj-ea"/>
                <a:sym typeface="+mn-ea"/>
              </a:rPr>
              <a:t>追求</a:t>
            </a:r>
            <a:r>
              <a:rPr lang="zh-CN" sz="2800" b="1" dirty="0">
                <a:latin typeface="+mj-ea"/>
                <a:ea typeface="+mj-ea"/>
                <a:cs typeface="+mj-ea"/>
                <a:sym typeface="+mn-ea"/>
              </a:rPr>
              <a:t>实现资源的优化</a:t>
            </a:r>
            <a:r>
              <a:rPr lang="zh-CN" sz="2800" b="1" dirty="0" smtClean="0">
                <a:latin typeface="+mj-ea"/>
                <a:ea typeface="+mj-ea"/>
                <a:cs typeface="+mj-ea"/>
                <a:sym typeface="+mn-ea"/>
              </a:rPr>
              <a:t>配置</a:t>
            </a:r>
            <a:r>
              <a:rPr lang="zh-CN" altLang="en-US" sz="2800" b="1" dirty="0" smtClean="0">
                <a:latin typeface="+mj-ea"/>
                <a:ea typeface="+mj-ea"/>
                <a:cs typeface="+mj-ea"/>
                <a:sym typeface="+mn-ea"/>
              </a:rPr>
              <a:t>，</a:t>
            </a:r>
            <a:r>
              <a:rPr lang="zh-CN" sz="2800" b="1" dirty="0" smtClean="0">
                <a:latin typeface="+mj-ea"/>
                <a:ea typeface="+mj-ea"/>
                <a:cs typeface="+mj-ea"/>
                <a:sym typeface="+mn-ea"/>
              </a:rPr>
              <a:t>争取</a:t>
            </a:r>
            <a:r>
              <a:rPr lang="zh-CN" sz="2800" b="1" dirty="0">
                <a:latin typeface="+mj-ea"/>
                <a:ea typeface="+mj-ea"/>
                <a:cs typeface="+mj-ea"/>
                <a:sym typeface="+mn-ea"/>
              </a:rPr>
              <a:t>使有限的资源得到充分合理的利用，最大限度地满足自己生存和发展的需要，但却始终存在着资源的有限性和人们需求的无限性之间的矛盾。要求</a:t>
            </a:r>
            <a:r>
              <a:rPr lang="zh-CN" sz="2800" b="1" dirty="0" smtClean="0">
                <a:latin typeface="+mj-ea"/>
                <a:ea typeface="+mj-ea"/>
                <a:cs typeface="+mj-ea"/>
                <a:sym typeface="+mn-ea"/>
              </a:rPr>
              <a:t>人们</a:t>
            </a:r>
            <a:r>
              <a:rPr lang="zh-CN" altLang="en-US" sz="2800" b="1" dirty="0" smtClean="0">
                <a:latin typeface="+mj-ea"/>
                <a:ea typeface="+mj-ea"/>
                <a:cs typeface="+mj-ea"/>
                <a:sym typeface="+mn-ea"/>
              </a:rPr>
              <a:t>（       ）</a:t>
            </a:r>
            <a:endParaRPr lang="zh-CN" sz="2800" b="1" dirty="0">
              <a:latin typeface="+mj-ea"/>
              <a:ea typeface="+mj-ea"/>
              <a:cs typeface="+mj-ea"/>
              <a:sym typeface="+mn-ea"/>
            </a:endParaRPr>
          </a:p>
          <a:p>
            <a:pPr fontAlgn="auto">
              <a:lnSpc>
                <a:spcPct val="150000"/>
              </a:lnSpc>
            </a:pPr>
            <a:r>
              <a:rPr lang="zh-CN" sz="2800" b="1" dirty="0">
                <a:latin typeface="+mj-ea"/>
                <a:ea typeface="+mj-ea"/>
                <a:cs typeface="+mj-ea"/>
                <a:sym typeface="+mn-ea"/>
              </a:rPr>
              <a:t>①努力发展</a:t>
            </a:r>
            <a:r>
              <a:rPr lang="zh-CN" sz="2800" b="1" dirty="0" smtClean="0">
                <a:latin typeface="+mj-ea"/>
                <a:ea typeface="+mj-ea"/>
                <a:cs typeface="+mj-ea"/>
                <a:sym typeface="+mn-ea"/>
              </a:rPr>
              <a:t>生产</a:t>
            </a:r>
            <a:r>
              <a:rPr lang="zh-CN" altLang="en-US" sz="2800" b="1" dirty="0" smtClean="0">
                <a:latin typeface="+mj-ea"/>
                <a:ea typeface="+mj-ea"/>
                <a:cs typeface="+mj-ea"/>
                <a:sym typeface="+mn-ea"/>
              </a:rPr>
              <a:t>，</a:t>
            </a:r>
            <a:r>
              <a:rPr lang="zh-CN" sz="2800" b="1" dirty="0" smtClean="0">
                <a:latin typeface="+mj-ea"/>
                <a:ea typeface="+mj-ea"/>
                <a:cs typeface="+mj-ea"/>
                <a:sym typeface="+mn-ea"/>
              </a:rPr>
              <a:t>控制</a:t>
            </a:r>
            <a:r>
              <a:rPr lang="zh-CN" sz="2800" b="1" dirty="0">
                <a:latin typeface="+mj-ea"/>
                <a:ea typeface="+mj-ea"/>
                <a:cs typeface="+mj-ea"/>
                <a:sym typeface="+mn-ea"/>
              </a:rPr>
              <a:t>需求   ②优化资源配置</a:t>
            </a:r>
            <a:endParaRPr lang="zh-CN" sz="2800" b="1" dirty="0">
              <a:latin typeface="+mj-ea"/>
              <a:ea typeface="+mj-ea"/>
              <a:cs typeface="+mj-ea"/>
              <a:sym typeface="+mn-ea"/>
            </a:endParaRPr>
          </a:p>
          <a:p>
            <a:pPr fontAlgn="auto">
              <a:lnSpc>
                <a:spcPct val="150000"/>
              </a:lnSpc>
            </a:pPr>
            <a:r>
              <a:rPr lang="zh-CN" sz="2800" b="1" dirty="0">
                <a:latin typeface="+mj-ea"/>
                <a:ea typeface="+mj-ea"/>
                <a:cs typeface="+mj-ea"/>
                <a:sym typeface="+mn-ea"/>
              </a:rPr>
              <a:t>③充分合理地利用资源        ④开源节流</a:t>
            </a:r>
            <a:endParaRPr lang="en-US" sz="2800" b="1" dirty="0">
              <a:latin typeface="+mj-ea"/>
              <a:ea typeface="+mj-ea"/>
              <a:cs typeface="+mj-ea"/>
              <a:sym typeface="+mn-ea"/>
            </a:endParaRPr>
          </a:p>
          <a:p>
            <a:pPr fontAlgn="auto">
              <a:lnSpc>
                <a:spcPct val="150000"/>
              </a:lnSpc>
            </a:pPr>
            <a:r>
              <a:rPr lang="en-US" sz="2800" b="1" dirty="0">
                <a:latin typeface="+mj-ea"/>
                <a:ea typeface="+mj-ea"/>
                <a:cs typeface="+mj-ea"/>
                <a:sym typeface="+mn-ea"/>
              </a:rPr>
              <a:t>A.①②③    B.②③④      C.①③④     D.①②④</a:t>
            </a:r>
            <a:endParaRPr lang="zh-CN" altLang="en-US" sz="2800" b="1" dirty="0">
              <a:latin typeface="+mj-ea"/>
              <a:ea typeface="+mj-ea"/>
              <a:cs typeface="+mj-ea"/>
            </a:endParaRPr>
          </a:p>
        </p:txBody>
      </p:sp>
      <p:sp>
        <p:nvSpPr>
          <p:cNvPr id="4" name="矩形 3"/>
          <p:cNvSpPr/>
          <p:nvPr/>
        </p:nvSpPr>
        <p:spPr>
          <a:xfrm>
            <a:off x="8219191" y="2815577"/>
            <a:ext cx="1152128" cy="1558568"/>
          </a:xfrm>
          <a:prstGeom prst="rect">
            <a:avLst/>
          </a:prstGeom>
        </p:spPr>
        <p:txBody>
          <a:bodyPr wrap="square">
            <a:spAutoFit/>
          </a:bodyPr>
          <a:lstStyle/>
          <a:p>
            <a:pPr lvl="0">
              <a:lnSpc>
                <a:spcPct val="150000"/>
              </a:lnSpc>
            </a:pPr>
            <a:r>
              <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rPr>
              <a:t>B</a:t>
            </a:r>
            <a:endPar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文本框 31"/>
          <p:cNvSpPr txBox="1"/>
          <p:nvPr>
            <p:custDataLst>
              <p:tags r:id="rId1"/>
            </p:custDataLst>
          </p:nvPr>
        </p:nvSpPr>
        <p:spPr>
          <a:xfrm>
            <a:off x="1154771" y="211"/>
            <a:ext cx="9125588" cy="833117"/>
          </a:xfrm>
          <a:prstGeom prst="rect">
            <a:avLst/>
          </a:prstGeom>
          <a:noFill/>
        </p:spPr>
        <p:txBody>
          <a:bodyPr wrap="square" rtlCol="0" anchor="ctr">
            <a:noAutofit/>
          </a:bodyPr>
          <a:lstStyle/>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73530" y="1852295"/>
            <a:ext cx="9665970" cy="3969385"/>
          </a:xfrm>
          <a:prstGeom prst="rect">
            <a:avLst/>
          </a:prstGeom>
          <a:noFill/>
        </p:spPr>
        <p:txBody>
          <a:bodyPr wrap="square" rtlCol="0" anchor="t">
            <a:spAutoFit/>
          </a:bodyPr>
          <a:lstStyle/>
          <a:p>
            <a:pPr fontAlgn="auto">
              <a:lnSpc>
                <a:spcPct val="150000"/>
              </a:lnSpc>
            </a:pPr>
            <a:r>
              <a:rPr sz="2800" b="1" dirty="0">
                <a:latin typeface="+mj-ea"/>
                <a:ea typeface="+mj-ea"/>
                <a:cs typeface="+mj-ea"/>
                <a:sym typeface="+mn-ea"/>
              </a:rPr>
              <a:t>2.市场经济是市场在资源配置中起决定性作用的经济，它主要是通过来实现的。</a:t>
            </a:r>
            <a:r>
              <a:rPr sz="2800" b="1" dirty="0" smtClean="0">
                <a:latin typeface="+mj-ea"/>
                <a:ea typeface="+mj-ea"/>
                <a:cs typeface="+mj-ea"/>
                <a:sym typeface="+mn-ea"/>
              </a:rPr>
              <a:t>在横线处应填</a:t>
            </a:r>
            <a:r>
              <a:rPr lang="zh-CN" altLang="en-US" sz="2800" b="1" dirty="0" smtClean="0">
                <a:latin typeface="+mj-ea"/>
                <a:ea typeface="+mj-ea"/>
                <a:cs typeface="+mj-ea"/>
                <a:sym typeface="+mn-ea"/>
              </a:rPr>
              <a:t>入</a:t>
            </a:r>
            <a:r>
              <a:rPr sz="2800" b="1" dirty="0" smtClean="0">
                <a:latin typeface="+mj-ea"/>
                <a:ea typeface="+mj-ea"/>
                <a:cs typeface="+mj-ea"/>
                <a:sym typeface="+mn-ea"/>
              </a:rPr>
              <a:t>(    </a:t>
            </a:r>
            <a:r>
              <a:rPr lang="en-US" sz="2800" b="1" dirty="0" smtClean="0">
                <a:latin typeface="+mj-ea"/>
                <a:ea typeface="+mj-ea"/>
                <a:cs typeface="+mj-ea"/>
                <a:sym typeface="+mn-ea"/>
              </a:rPr>
              <a:t>     </a:t>
            </a:r>
            <a:r>
              <a:rPr sz="2800" b="1" dirty="0" smtClean="0">
                <a:latin typeface="+mj-ea"/>
                <a:ea typeface="+mj-ea"/>
                <a:cs typeface="+mj-ea"/>
                <a:sym typeface="+mn-ea"/>
              </a:rPr>
              <a:t>）</a:t>
            </a:r>
            <a:endParaRPr sz="2800" b="1" dirty="0">
              <a:latin typeface="+mj-ea"/>
              <a:ea typeface="+mj-ea"/>
              <a:cs typeface="+mj-ea"/>
              <a:sym typeface="+mn-ea"/>
            </a:endParaRPr>
          </a:p>
          <a:p>
            <a:pPr fontAlgn="auto">
              <a:lnSpc>
                <a:spcPct val="150000"/>
              </a:lnSpc>
            </a:pPr>
            <a:r>
              <a:rPr sz="2800" b="1" dirty="0" err="1">
                <a:latin typeface="+mj-ea"/>
                <a:ea typeface="+mj-ea"/>
                <a:cs typeface="+mj-ea"/>
                <a:sym typeface="+mn-ea"/>
              </a:rPr>
              <a:t>A.经济手段</a:t>
            </a:r>
            <a:r>
              <a:rPr sz="2800" b="1" dirty="0">
                <a:latin typeface="+mj-ea"/>
                <a:ea typeface="+mj-ea"/>
                <a:cs typeface="+mj-ea"/>
                <a:sym typeface="+mn-ea"/>
              </a:rPr>
              <a:t>                   </a:t>
            </a:r>
            <a:endParaRPr sz="2800" b="1" dirty="0">
              <a:latin typeface="+mj-ea"/>
              <a:ea typeface="+mj-ea"/>
              <a:cs typeface="+mj-ea"/>
              <a:sym typeface="+mn-ea"/>
            </a:endParaRPr>
          </a:p>
          <a:p>
            <a:pPr fontAlgn="auto">
              <a:lnSpc>
                <a:spcPct val="150000"/>
              </a:lnSpc>
            </a:pPr>
            <a:r>
              <a:rPr sz="2800" b="1" dirty="0" err="1">
                <a:latin typeface="+mj-ea"/>
                <a:ea typeface="+mj-ea"/>
                <a:cs typeface="+mj-ea"/>
                <a:sym typeface="+mn-ea"/>
              </a:rPr>
              <a:t>B.市场和计划</a:t>
            </a:r>
            <a:endParaRPr sz="2800" b="1" dirty="0">
              <a:latin typeface="+mj-ea"/>
              <a:ea typeface="+mj-ea"/>
              <a:cs typeface="+mj-ea"/>
              <a:sym typeface="+mn-ea"/>
            </a:endParaRPr>
          </a:p>
          <a:p>
            <a:pPr fontAlgn="auto">
              <a:lnSpc>
                <a:spcPct val="150000"/>
              </a:lnSpc>
            </a:pPr>
            <a:r>
              <a:rPr sz="2800" b="1" dirty="0" err="1">
                <a:latin typeface="+mj-ea"/>
                <a:ea typeface="+mj-ea"/>
                <a:cs typeface="+mj-ea"/>
                <a:sym typeface="+mn-ea"/>
              </a:rPr>
              <a:t>C.供求的变化与价格的涨落</a:t>
            </a:r>
            <a:r>
              <a:rPr sz="2800" b="1" dirty="0">
                <a:latin typeface="+mj-ea"/>
                <a:ea typeface="+mj-ea"/>
                <a:cs typeface="+mj-ea"/>
                <a:sym typeface="+mn-ea"/>
              </a:rPr>
              <a:t>     </a:t>
            </a:r>
            <a:endParaRPr sz="2800" b="1" dirty="0">
              <a:latin typeface="+mj-ea"/>
              <a:ea typeface="+mj-ea"/>
              <a:cs typeface="+mj-ea"/>
              <a:sym typeface="+mn-ea"/>
            </a:endParaRPr>
          </a:p>
          <a:p>
            <a:pPr fontAlgn="auto">
              <a:lnSpc>
                <a:spcPct val="150000"/>
              </a:lnSpc>
            </a:pPr>
            <a:r>
              <a:rPr sz="2800" b="1" dirty="0" err="1">
                <a:latin typeface="+mj-ea"/>
                <a:ea typeface="+mj-ea"/>
                <a:cs typeface="+mj-ea"/>
                <a:sym typeface="+mn-ea"/>
              </a:rPr>
              <a:t>D.行政手段</a:t>
            </a:r>
            <a:endParaRPr sz="2800" b="1" dirty="0">
              <a:latin typeface="+mj-ea"/>
              <a:ea typeface="+mj-ea"/>
              <a:cs typeface="+mj-ea"/>
              <a:sym typeface="+mn-ea"/>
            </a:endParaRPr>
          </a:p>
        </p:txBody>
      </p:sp>
      <p:sp>
        <p:nvSpPr>
          <p:cNvPr id="4" name="矩形 3"/>
          <p:cNvSpPr/>
          <p:nvPr/>
        </p:nvSpPr>
        <p:spPr>
          <a:xfrm>
            <a:off x="7612407" y="2056729"/>
            <a:ext cx="1152128" cy="1558568"/>
          </a:xfrm>
          <a:prstGeom prst="rect">
            <a:avLst/>
          </a:prstGeom>
        </p:spPr>
        <p:txBody>
          <a:bodyPr wrap="square">
            <a:spAutoFit/>
          </a:bodyPr>
          <a:lstStyle/>
          <a:p>
            <a:pPr lvl="0">
              <a:lnSpc>
                <a:spcPct val="150000"/>
              </a:lnSpc>
            </a:pPr>
            <a:r>
              <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rPr>
              <a:t>C</a:t>
            </a:r>
            <a:endPar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文本框 31"/>
          <p:cNvSpPr txBox="1"/>
          <p:nvPr>
            <p:custDataLst>
              <p:tags r:id="rId1"/>
            </p:custDataLst>
          </p:nvPr>
        </p:nvSpPr>
        <p:spPr>
          <a:xfrm>
            <a:off x="1211286" y="622511"/>
            <a:ext cx="9125588" cy="833117"/>
          </a:xfrm>
          <a:prstGeom prst="rect">
            <a:avLst/>
          </a:prstGeom>
          <a:noFill/>
        </p:spPr>
        <p:txBody>
          <a:bodyPr wrap="square" rtlCol="0" anchor="ctr">
            <a:noAutofit/>
          </a:bodyPr>
          <a:lstStyle/>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536065" y="990600"/>
            <a:ext cx="9665970" cy="5262245"/>
          </a:xfrm>
          <a:prstGeom prst="rect">
            <a:avLst/>
          </a:prstGeom>
          <a:noFill/>
        </p:spPr>
        <p:txBody>
          <a:bodyPr wrap="square" rtlCol="0" anchor="t">
            <a:spAutoFit/>
          </a:bodyPr>
          <a:lstStyle/>
          <a:p>
            <a:pPr fontAlgn="auto">
              <a:lnSpc>
                <a:spcPct val="150000"/>
              </a:lnSpc>
            </a:pPr>
            <a:r>
              <a:rPr sz="2800" b="1" dirty="0" smtClean="0">
                <a:latin typeface="+mj-ea"/>
                <a:ea typeface="+mj-ea"/>
                <a:cs typeface="+mj-ea"/>
                <a:sym typeface="+mn-ea"/>
              </a:rPr>
              <a:t>3.国务院总理李克强在作政府工作报告时指出</a:t>
            </a:r>
            <a:r>
              <a:rPr sz="2800" b="1" dirty="0">
                <a:latin typeface="+mj-ea"/>
                <a:ea typeface="+mj-ea"/>
                <a:cs typeface="+mj-ea"/>
                <a:sym typeface="+mn-ea"/>
              </a:rPr>
              <a:t>,要大力推进改革开放，加快建立统一开放、竞争有序的现代市场体系。为此,</a:t>
            </a:r>
            <a:r>
              <a:rPr sz="2800" b="1" dirty="0" smtClean="0">
                <a:latin typeface="+mj-ea"/>
                <a:ea typeface="+mj-ea"/>
                <a:cs typeface="+mj-ea"/>
                <a:sym typeface="+mn-ea"/>
              </a:rPr>
              <a:t>需要</a:t>
            </a:r>
            <a:r>
              <a:rPr lang="zh-CN" altLang="en-US" sz="2800" b="1" dirty="0" smtClean="0">
                <a:latin typeface="+mj-ea"/>
                <a:ea typeface="+mj-ea"/>
                <a:cs typeface="+mj-ea"/>
                <a:sym typeface="+mn-ea"/>
              </a:rPr>
              <a:t>（      ）</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①</a:t>
            </a:r>
            <a:r>
              <a:rPr sz="2800" b="1" dirty="0" err="1">
                <a:latin typeface="+mj-ea"/>
                <a:ea typeface="+mj-ea"/>
                <a:cs typeface="+mj-ea"/>
                <a:sym typeface="+mn-ea"/>
              </a:rPr>
              <a:t>建立公平开放透明的市场规则</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②</a:t>
            </a:r>
            <a:r>
              <a:rPr sz="2800" b="1" dirty="0" err="1" smtClean="0">
                <a:latin typeface="+mj-ea"/>
                <a:ea typeface="+mj-ea"/>
                <a:cs typeface="+mj-ea"/>
                <a:sym typeface="+mn-ea"/>
              </a:rPr>
              <a:t>完善主要由政府决定价格的机制</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③</a:t>
            </a:r>
            <a:r>
              <a:rPr sz="2800" b="1" dirty="0" err="1" smtClean="0">
                <a:latin typeface="+mj-ea"/>
                <a:ea typeface="+mj-ea"/>
                <a:cs typeface="+mj-ea"/>
                <a:sym typeface="+mn-ea"/>
              </a:rPr>
              <a:t>注重发挥市场形成价格的作用</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④</a:t>
            </a:r>
            <a:r>
              <a:rPr sz="2800" b="1" dirty="0" err="1" smtClean="0">
                <a:latin typeface="+mj-ea"/>
                <a:ea typeface="+mj-ea"/>
                <a:cs typeface="+mj-ea"/>
                <a:sym typeface="+mn-ea"/>
              </a:rPr>
              <a:t>毫不</a:t>
            </a:r>
            <a:r>
              <a:rPr lang="zh-CN" altLang="en-US" sz="2800" b="1" dirty="0" smtClean="0">
                <a:latin typeface="+mj-ea"/>
                <a:ea typeface="+mj-ea"/>
                <a:cs typeface="+mj-ea"/>
                <a:sym typeface="+mn-ea"/>
              </a:rPr>
              <a:t>动摇</a:t>
            </a:r>
            <a:r>
              <a:rPr sz="2800" b="1" dirty="0" err="1" smtClean="0">
                <a:latin typeface="+mj-ea"/>
                <a:ea typeface="+mj-ea"/>
                <a:cs typeface="+mj-ea"/>
                <a:sym typeface="+mn-ea"/>
              </a:rPr>
              <a:t>地坚持发展民营企业</a:t>
            </a:r>
            <a:endParaRPr sz="2800" b="1" dirty="0">
              <a:latin typeface="+mj-ea"/>
              <a:ea typeface="+mj-ea"/>
              <a:cs typeface="+mj-ea"/>
              <a:sym typeface="+mn-ea"/>
            </a:endParaRPr>
          </a:p>
          <a:p>
            <a:pPr fontAlgn="auto">
              <a:lnSpc>
                <a:spcPct val="150000"/>
              </a:lnSpc>
            </a:pPr>
            <a:r>
              <a:rPr sz="2800" b="1" dirty="0" smtClean="0">
                <a:latin typeface="+mj-ea"/>
                <a:ea typeface="+mj-ea"/>
                <a:cs typeface="+mj-ea"/>
                <a:sym typeface="+mn-ea"/>
              </a:rPr>
              <a:t>A</a:t>
            </a:r>
            <a:r>
              <a:rPr lang="en-US" sz="2800" b="1" dirty="0" smtClean="0">
                <a:latin typeface="+mj-ea"/>
                <a:ea typeface="+mj-ea"/>
                <a:cs typeface="+mj-ea"/>
                <a:sym typeface="+mn-ea"/>
              </a:rPr>
              <a:t>.</a:t>
            </a:r>
            <a:r>
              <a:rPr sz="2800" b="1" dirty="0" smtClean="0">
                <a:latin typeface="+mj-ea"/>
                <a:ea typeface="+mj-ea"/>
                <a:cs typeface="+mj-ea"/>
                <a:sym typeface="+mn-ea"/>
              </a:rPr>
              <a:t>①②    </a:t>
            </a:r>
            <a:r>
              <a:rPr sz="2800" b="1" dirty="0">
                <a:latin typeface="+mj-ea"/>
                <a:ea typeface="+mj-ea"/>
                <a:cs typeface="+mj-ea"/>
                <a:sym typeface="+mn-ea"/>
              </a:rPr>
              <a:t>B.③④    C.①③    D.②④</a:t>
            </a:r>
            <a:endParaRPr sz="2800" b="1" dirty="0">
              <a:latin typeface="+mj-ea"/>
              <a:ea typeface="+mj-ea"/>
              <a:cs typeface="+mj-ea"/>
              <a:sym typeface="+mn-ea"/>
            </a:endParaRPr>
          </a:p>
        </p:txBody>
      </p:sp>
      <p:sp>
        <p:nvSpPr>
          <p:cNvPr id="4" name="矩形 3"/>
          <p:cNvSpPr/>
          <p:nvPr/>
        </p:nvSpPr>
        <p:spPr>
          <a:xfrm>
            <a:off x="3023630" y="1788281"/>
            <a:ext cx="1152128" cy="1558568"/>
          </a:xfrm>
          <a:prstGeom prst="rect">
            <a:avLst/>
          </a:prstGeom>
        </p:spPr>
        <p:txBody>
          <a:bodyPr wrap="square">
            <a:spAutoFit/>
          </a:bodyPr>
          <a:lstStyle/>
          <a:p>
            <a:pPr lvl="0">
              <a:lnSpc>
                <a:spcPct val="150000"/>
              </a:lnSpc>
            </a:pPr>
            <a:r>
              <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rPr>
              <a:t>C</a:t>
            </a:r>
            <a:endPar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文本框 31"/>
          <p:cNvSpPr txBox="1"/>
          <p:nvPr>
            <p:custDataLst>
              <p:tags r:id="rId1"/>
            </p:custDataLst>
          </p:nvPr>
        </p:nvSpPr>
        <p:spPr>
          <a:xfrm>
            <a:off x="1211286" y="157691"/>
            <a:ext cx="9125588" cy="833117"/>
          </a:xfrm>
          <a:prstGeom prst="rect">
            <a:avLst/>
          </a:prstGeom>
          <a:noFill/>
        </p:spPr>
        <p:txBody>
          <a:bodyPr wrap="square" rtlCol="0" anchor="ctr">
            <a:noAutofit/>
          </a:bodyPr>
          <a:lstStyle/>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880845" y="1358923"/>
            <a:ext cx="10830186" cy="5262979"/>
          </a:xfrm>
          <a:prstGeom prst="rect">
            <a:avLst/>
          </a:prstGeom>
          <a:noFill/>
        </p:spPr>
        <p:txBody>
          <a:bodyPr wrap="square" rtlCol="0" anchor="t">
            <a:spAutoFit/>
          </a:bodyPr>
          <a:lstStyle/>
          <a:p>
            <a:pPr fontAlgn="auto">
              <a:lnSpc>
                <a:spcPct val="150000"/>
              </a:lnSpc>
            </a:pPr>
            <a:r>
              <a:rPr sz="2800" b="1" dirty="0">
                <a:latin typeface="+mj-ea"/>
                <a:ea typeface="+mj-ea"/>
                <a:cs typeface="+mj-ea"/>
                <a:sym typeface="+mn-ea"/>
              </a:rPr>
              <a:t>4.</a:t>
            </a:r>
            <a:r>
              <a:rPr sz="2800" b="1" dirty="0" smtClean="0">
                <a:latin typeface="+mj-ea"/>
                <a:ea typeface="+mj-ea"/>
                <a:cs typeface="+mj-ea"/>
                <a:sym typeface="+mn-ea"/>
              </a:rPr>
              <a:t>我国首家市场化的个人征信机构百行征信有限公司</a:t>
            </a:r>
            <a:r>
              <a:rPr sz="2800" b="1" dirty="0">
                <a:latin typeface="+mj-ea"/>
                <a:ea typeface="+mj-ea"/>
                <a:cs typeface="+mj-ea"/>
                <a:sym typeface="+mn-ea"/>
              </a:rPr>
              <a:t>，</a:t>
            </a:r>
            <a:r>
              <a:rPr sz="2800" b="1" dirty="0" smtClean="0">
                <a:latin typeface="+mj-ea"/>
                <a:ea typeface="+mj-ea"/>
                <a:cs typeface="+mj-ea"/>
                <a:sym typeface="+mn-ea"/>
              </a:rPr>
              <a:t>经过一年多的筹备已经签约接</a:t>
            </a:r>
            <a:r>
              <a:rPr lang="zh-CN" altLang="en-US" sz="2800" b="1" dirty="0" smtClean="0">
                <a:latin typeface="+mj-ea"/>
                <a:ea typeface="+mj-ea"/>
                <a:cs typeface="+mj-ea"/>
                <a:sym typeface="+mn-ea"/>
              </a:rPr>
              <a:t>入</a:t>
            </a:r>
            <a:r>
              <a:rPr sz="2800" b="1" dirty="0" smtClean="0">
                <a:latin typeface="+mj-ea"/>
                <a:ea typeface="+mj-ea"/>
                <a:cs typeface="+mj-ea"/>
                <a:sym typeface="+mn-ea"/>
              </a:rPr>
              <a:t>了</a:t>
            </a:r>
            <a:r>
              <a:rPr sz="2800" b="1" dirty="0">
                <a:latin typeface="+mj-ea"/>
                <a:ea typeface="+mj-ea"/>
                <a:cs typeface="+mj-ea"/>
                <a:sym typeface="+mn-ea"/>
              </a:rPr>
              <a:t>600</a:t>
            </a:r>
            <a:r>
              <a:rPr sz="2800" b="1" dirty="0" smtClean="0">
                <a:latin typeface="+mj-ea"/>
                <a:ea typeface="+mj-ea"/>
                <a:cs typeface="+mj-ea"/>
                <a:sym typeface="+mn-ea"/>
              </a:rPr>
              <a:t>多家机构的信用信息</a:t>
            </a:r>
            <a:r>
              <a:rPr lang="zh-CN" altLang="en-US" sz="2800" b="1" dirty="0" smtClean="0">
                <a:latin typeface="+mj-ea"/>
                <a:ea typeface="+mj-ea"/>
                <a:cs typeface="+mj-ea"/>
                <a:sym typeface="+mn-ea"/>
              </a:rPr>
              <a:t>，</a:t>
            </a:r>
            <a:r>
              <a:rPr sz="2800" b="1" dirty="0" smtClean="0">
                <a:latin typeface="+mj-ea"/>
                <a:ea typeface="+mj-ea"/>
                <a:cs typeface="+mj-ea"/>
                <a:sym typeface="+mn-ea"/>
              </a:rPr>
              <a:t>并于</a:t>
            </a:r>
            <a:r>
              <a:rPr sz="2800" b="1" dirty="0">
                <a:latin typeface="+mj-ea"/>
                <a:ea typeface="+mj-ea"/>
                <a:cs typeface="+mj-ea"/>
                <a:sym typeface="+mn-ea"/>
              </a:rPr>
              <a:t>2019年1月份正式推出了个人信用报告等3项征信服务产品。</a:t>
            </a:r>
            <a:r>
              <a:rPr sz="2800" b="1" dirty="0" smtClean="0">
                <a:latin typeface="+mj-ea"/>
                <a:ea typeface="+mj-ea"/>
                <a:cs typeface="+mj-ea"/>
                <a:sym typeface="+mn-ea"/>
              </a:rPr>
              <a:t>此举有利于</a:t>
            </a:r>
            <a:r>
              <a:rPr lang="zh-CN" altLang="en-US" sz="2800" b="1" dirty="0" smtClean="0">
                <a:latin typeface="+mj-ea"/>
                <a:ea typeface="+mj-ea"/>
                <a:cs typeface="+mj-ea"/>
                <a:sym typeface="+mn-ea"/>
              </a:rPr>
              <a:t>（       ）</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①</a:t>
            </a:r>
            <a:r>
              <a:rPr sz="2800" b="1" dirty="0" err="1" smtClean="0">
                <a:latin typeface="+mj-ea"/>
                <a:ea typeface="+mj-ea"/>
                <a:cs typeface="+mj-ea"/>
                <a:sym typeface="+mn-ea"/>
              </a:rPr>
              <a:t>褒扬诚信</a:t>
            </a:r>
            <a:r>
              <a:rPr lang="zh-CN" altLang="en-US" sz="2800" b="1" dirty="0" smtClean="0">
                <a:latin typeface="+mj-ea"/>
                <a:ea typeface="+mj-ea"/>
                <a:cs typeface="+mj-ea"/>
                <a:sym typeface="+mn-ea"/>
              </a:rPr>
              <a:t>，</a:t>
            </a:r>
            <a:r>
              <a:rPr sz="2800" b="1" dirty="0" err="1" smtClean="0">
                <a:latin typeface="+mj-ea"/>
                <a:ea typeface="+mj-ea"/>
                <a:cs typeface="+mj-ea"/>
                <a:sym typeface="+mn-ea"/>
              </a:rPr>
              <a:t>发挥诚信在资源配置中的决定性作用</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②</a:t>
            </a:r>
            <a:r>
              <a:rPr sz="2800" b="1" dirty="0" err="1" smtClean="0">
                <a:latin typeface="+mj-ea"/>
                <a:ea typeface="+mj-ea"/>
                <a:cs typeface="+mj-ea"/>
                <a:sym typeface="+mn-ea"/>
              </a:rPr>
              <a:t>健全社会征信体系</a:t>
            </a:r>
            <a:r>
              <a:rPr lang="zh-CN" altLang="en-US" sz="2800" b="1" dirty="0" smtClean="0">
                <a:latin typeface="+mj-ea"/>
                <a:ea typeface="+mj-ea"/>
                <a:cs typeface="+mj-ea"/>
                <a:sym typeface="+mn-ea"/>
              </a:rPr>
              <a:t>，</a:t>
            </a:r>
            <a:r>
              <a:rPr sz="2800" b="1" dirty="0" err="1" smtClean="0">
                <a:latin typeface="+mj-ea"/>
                <a:ea typeface="+mj-ea"/>
                <a:cs typeface="+mj-ea"/>
                <a:sym typeface="+mn-ea"/>
              </a:rPr>
              <a:t>营造公平诚信的市场环境</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③</a:t>
            </a:r>
            <a:r>
              <a:rPr sz="2800" b="1" dirty="0" err="1" smtClean="0">
                <a:latin typeface="+mj-ea"/>
                <a:ea typeface="+mj-ea"/>
                <a:cs typeface="+mj-ea"/>
                <a:sym typeface="+mn-ea"/>
              </a:rPr>
              <a:t>实行统一的市场监管，</a:t>
            </a:r>
            <a:r>
              <a:rPr sz="2800" b="1" dirty="0" err="1">
                <a:latin typeface="+mj-ea"/>
                <a:ea typeface="+mj-ea"/>
                <a:cs typeface="+mj-ea"/>
                <a:sym typeface="+mn-ea"/>
              </a:rPr>
              <a:t>实现市场竞争充分、秩序规范</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④</a:t>
            </a:r>
            <a:r>
              <a:rPr sz="2800" b="1" dirty="0" err="1">
                <a:latin typeface="+mj-ea"/>
                <a:ea typeface="+mj-ea"/>
                <a:cs typeface="+mj-ea"/>
                <a:sym typeface="+mn-ea"/>
              </a:rPr>
              <a:t>健全优胜劣汰市场化退出机制，提高资源利用率</a:t>
            </a:r>
            <a:endParaRPr sz="2800" b="1" dirty="0">
              <a:latin typeface="+mj-ea"/>
              <a:ea typeface="+mj-ea"/>
              <a:cs typeface="+mj-ea"/>
              <a:sym typeface="+mn-ea"/>
            </a:endParaRPr>
          </a:p>
          <a:p>
            <a:pPr fontAlgn="auto">
              <a:lnSpc>
                <a:spcPct val="150000"/>
              </a:lnSpc>
            </a:pPr>
            <a:r>
              <a:rPr sz="2800" b="1" dirty="0">
                <a:latin typeface="+mj-ea"/>
                <a:ea typeface="+mj-ea"/>
                <a:cs typeface="+mj-ea"/>
                <a:sym typeface="+mn-ea"/>
              </a:rPr>
              <a:t>A.①③    B.①④    C.②③    D.②④</a:t>
            </a:r>
            <a:endParaRPr sz="2800" b="1" dirty="0">
              <a:latin typeface="+mj-ea"/>
              <a:ea typeface="+mj-ea"/>
              <a:cs typeface="+mj-ea"/>
              <a:sym typeface="+mn-ea"/>
            </a:endParaRPr>
          </a:p>
        </p:txBody>
      </p:sp>
      <p:sp>
        <p:nvSpPr>
          <p:cNvPr id="4" name="矩形 3"/>
          <p:cNvSpPr/>
          <p:nvPr/>
        </p:nvSpPr>
        <p:spPr>
          <a:xfrm>
            <a:off x="10045215" y="2165786"/>
            <a:ext cx="1152128" cy="1558568"/>
          </a:xfrm>
          <a:prstGeom prst="rect">
            <a:avLst/>
          </a:prstGeom>
        </p:spPr>
        <p:txBody>
          <a:bodyPr wrap="square">
            <a:spAutoFit/>
          </a:bodyPr>
          <a:lstStyle/>
          <a:p>
            <a:pPr lvl="0">
              <a:lnSpc>
                <a:spcPct val="150000"/>
              </a:lnSpc>
            </a:pPr>
            <a:r>
              <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rPr>
              <a:t>C</a:t>
            </a:r>
            <a:endPar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文本框 31"/>
          <p:cNvSpPr txBox="1"/>
          <p:nvPr>
            <p:custDataLst>
              <p:tags r:id="rId1"/>
            </p:custDataLst>
          </p:nvPr>
        </p:nvSpPr>
        <p:spPr>
          <a:xfrm>
            <a:off x="1211286" y="523451"/>
            <a:ext cx="9125588" cy="833117"/>
          </a:xfrm>
          <a:prstGeom prst="rect">
            <a:avLst/>
          </a:prstGeom>
          <a:noFill/>
        </p:spPr>
        <p:txBody>
          <a:bodyPr wrap="square" rtlCol="0" anchor="ctr">
            <a:noAutofit/>
          </a:bodyPr>
          <a:lstStyle/>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040235" y="1237236"/>
            <a:ext cx="10603684" cy="5133008"/>
          </a:xfrm>
          <a:prstGeom prst="rect">
            <a:avLst/>
          </a:prstGeom>
          <a:noFill/>
        </p:spPr>
        <p:txBody>
          <a:bodyPr wrap="square" rtlCol="0" anchor="t">
            <a:spAutoFit/>
          </a:bodyPr>
          <a:lstStyle/>
          <a:p>
            <a:pPr fontAlgn="auto">
              <a:lnSpc>
                <a:spcPct val="200000"/>
              </a:lnSpc>
            </a:pPr>
            <a:r>
              <a:rPr sz="2800" b="1" dirty="0">
                <a:latin typeface="+mj-ea"/>
                <a:ea typeface="+mj-ea"/>
                <a:cs typeface="+mj-ea"/>
                <a:sym typeface="+mn-ea"/>
              </a:rPr>
              <a:t>5.</a:t>
            </a:r>
            <a:r>
              <a:rPr sz="2800" b="1" dirty="0" smtClean="0">
                <a:latin typeface="+mj-ea"/>
                <a:ea typeface="+mj-ea"/>
                <a:cs typeface="+mj-ea"/>
                <a:sym typeface="+mn-ea"/>
              </a:rPr>
              <a:t>有人假定</a:t>
            </a:r>
            <a:r>
              <a:rPr lang="zh-CN" altLang="en-US" sz="2800" b="1" dirty="0" smtClean="0">
                <a:latin typeface="+mj-ea"/>
                <a:ea typeface="+mj-ea"/>
                <a:cs typeface="+mj-ea"/>
                <a:sym typeface="+mn-ea"/>
              </a:rPr>
              <a:t>：</a:t>
            </a:r>
            <a:r>
              <a:rPr sz="2800" b="1" dirty="0" err="1" smtClean="0">
                <a:latin typeface="+mj-ea"/>
                <a:ea typeface="+mj-ea"/>
                <a:cs typeface="+mj-ea"/>
                <a:sym typeface="+mn-ea"/>
              </a:rPr>
              <a:t>生产者总是根据上一期的价格来决定下一期的产量</a:t>
            </a:r>
            <a:r>
              <a:rPr sz="2800" b="1" dirty="0" err="1">
                <a:latin typeface="+mj-ea"/>
                <a:ea typeface="+mj-ea"/>
                <a:cs typeface="+mj-ea"/>
                <a:sym typeface="+mn-ea"/>
              </a:rPr>
              <a:t>，这常常会导致实际产量过剩或不足。</a:t>
            </a:r>
            <a:r>
              <a:rPr sz="2800" b="1" dirty="0" err="1" smtClean="0">
                <a:latin typeface="+mj-ea"/>
                <a:ea typeface="+mj-ea"/>
                <a:cs typeface="+mj-ea"/>
                <a:sym typeface="+mn-ea"/>
              </a:rPr>
              <a:t>该假定主要反映出</a:t>
            </a:r>
            <a:r>
              <a:rPr lang="zh-CN" altLang="en-US" sz="2800" b="1" dirty="0" smtClean="0">
                <a:latin typeface="+mj-ea"/>
                <a:ea typeface="+mj-ea"/>
                <a:cs typeface="+mj-ea"/>
                <a:sym typeface="+mn-ea"/>
              </a:rPr>
              <a:t>（        ）</a:t>
            </a:r>
            <a:endParaRPr sz="2800" b="1" dirty="0">
              <a:latin typeface="+mj-ea"/>
              <a:ea typeface="+mj-ea"/>
              <a:cs typeface="+mj-ea"/>
              <a:sym typeface="+mn-ea"/>
            </a:endParaRPr>
          </a:p>
          <a:p>
            <a:pPr fontAlgn="auto">
              <a:lnSpc>
                <a:spcPct val="200000"/>
              </a:lnSpc>
            </a:pPr>
            <a:r>
              <a:rPr sz="2800" b="1" dirty="0" err="1">
                <a:latin typeface="+mj-ea"/>
                <a:ea typeface="+mj-ea"/>
                <a:cs typeface="+mj-ea"/>
                <a:sym typeface="+mn-ea"/>
              </a:rPr>
              <a:t>A.市场调节具有自发性</a:t>
            </a:r>
            <a:endParaRPr sz="2800" b="1" dirty="0">
              <a:latin typeface="+mj-ea"/>
              <a:ea typeface="+mj-ea"/>
              <a:cs typeface="+mj-ea"/>
              <a:sym typeface="+mn-ea"/>
            </a:endParaRPr>
          </a:p>
          <a:p>
            <a:pPr fontAlgn="auto">
              <a:lnSpc>
                <a:spcPct val="200000"/>
              </a:lnSpc>
            </a:pPr>
            <a:r>
              <a:rPr sz="2800" b="1" dirty="0" err="1">
                <a:latin typeface="+mj-ea"/>
                <a:ea typeface="+mj-ea"/>
                <a:cs typeface="+mj-ea"/>
                <a:sym typeface="+mn-ea"/>
              </a:rPr>
              <a:t>B.市场调节具有竞争性</a:t>
            </a:r>
            <a:endParaRPr sz="2800" b="1" dirty="0">
              <a:latin typeface="+mj-ea"/>
              <a:ea typeface="+mj-ea"/>
              <a:cs typeface="+mj-ea"/>
              <a:sym typeface="+mn-ea"/>
            </a:endParaRPr>
          </a:p>
          <a:p>
            <a:pPr fontAlgn="auto">
              <a:lnSpc>
                <a:spcPct val="200000"/>
              </a:lnSpc>
            </a:pPr>
            <a:r>
              <a:rPr sz="2800" b="1" dirty="0" err="1">
                <a:latin typeface="+mj-ea"/>
                <a:ea typeface="+mj-ea"/>
                <a:cs typeface="+mj-ea"/>
                <a:sym typeface="+mn-ea"/>
              </a:rPr>
              <a:t>C.市场调节具有开放性</a:t>
            </a:r>
            <a:endParaRPr sz="2800" b="1" dirty="0">
              <a:latin typeface="+mj-ea"/>
              <a:ea typeface="+mj-ea"/>
              <a:cs typeface="+mj-ea"/>
              <a:sym typeface="+mn-ea"/>
            </a:endParaRPr>
          </a:p>
          <a:p>
            <a:pPr fontAlgn="auto">
              <a:lnSpc>
                <a:spcPct val="200000"/>
              </a:lnSpc>
            </a:pPr>
            <a:r>
              <a:rPr sz="2800" b="1" dirty="0" err="1">
                <a:latin typeface="+mj-ea"/>
                <a:ea typeface="+mj-ea"/>
                <a:cs typeface="+mj-ea"/>
                <a:sym typeface="+mn-ea"/>
              </a:rPr>
              <a:t>D.市场调节具有滞后性</a:t>
            </a:r>
            <a:endParaRPr sz="2800" b="1" dirty="0">
              <a:latin typeface="+mj-ea"/>
              <a:ea typeface="+mj-ea"/>
              <a:cs typeface="+mj-ea"/>
              <a:sym typeface="+mn-ea"/>
            </a:endParaRPr>
          </a:p>
        </p:txBody>
      </p:sp>
      <p:sp>
        <p:nvSpPr>
          <p:cNvPr id="4" name="矩形 3"/>
          <p:cNvSpPr/>
          <p:nvPr/>
        </p:nvSpPr>
        <p:spPr>
          <a:xfrm>
            <a:off x="10026481" y="1732813"/>
            <a:ext cx="1152128" cy="1558568"/>
          </a:xfrm>
          <a:prstGeom prst="rect">
            <a:avLst/>
          </a:prstGeom>
        </p:spPr>
        <p:txBody>
          <a:bodyPr wrap="square">
            <a:spAutoFit/>
          </a:bodyPr>
          <a:lstStyle/>
          <a:p>
            <a:pPr lvl="0">
              <a:lnSpc>
                <a:spcPct val="150000"/>
              </a:lnSpc>
            </a:pPr>
            <a:r>
              <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rPr>
              <a:t>D </a:t>
            </a:r>
            <a:endParaRPr lang="en-US" altLang="zh-CN" sz="7200" b="1" dirty="0" smtClean="0">
              <a:solidFill>
                <a:srgbClr val="C00000"/>
              </a:solidFill>
              <a:latin typeface="微软雅黑" panose="020B0503020204020204" pitchFamily="34" charset="-122"/>
              <a:ea typeface="微软雅黑" panose="020B0503020204020204" pitchFamily="34" charset="-122"/>
              <a:cs typeface="Times New Roman" panose="02020603050405020304" charset="0"/>
            </a:endParaRPr>
          </a:p>
        </p:txBody>
      </p:sp>
      <p:sp>
        <p:nvSpPr>
          <p:cNvPr id="15" name="文本框 31"/>
          <p:cNvSpPr txBox="1"/>
          <p:nvPr>
            <p:custDataLst>
              <p:tags r:id="rId1"/>
            </p:custDataLst>
          </p:nvPr>
        </p:nvSpPr>
        <p:spPr>
          <a:xfrm>
            <a:off x="1211286" y="309456"/>
            <a:ext cx="9125588" cy="833117"/>
          </a:xfrm>
          <a:prstGeom prst="rect">
            <a:avLst/>
          </a:prstGeom>
          <a:noFill/>
        </p:spPr>
        <p:txBody>
          <a:bodyPr wrap="square" rtlCol="0" anchor="ctr">
            <a:noAutofit/>
          </a:bodyPr>
          <a:lstStyle/>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ustDataLst>
      <p:tags r:id="rId2"/>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ppt_w*0.70"/>
                                          </p:val>
                                        </p:tav>
                                        <p:tav tm="100000">
                                          <p:val>
                                            <p:strVal val="#ppt_w"/>
                                          </p:val>
                                        </p:tav>
                                      </p:tavLst>
                                    </p:anim>
                                    <p:anim calcmode="lin" valueType="num">
                                      <p:cBhvr>
                                        <p:cTn id="8" dur="500" fill="hold"/>
                                        <p:tgtEl>
                                          <p:spTgt spid="4"/>
                                        </p:tgtEl>
                                        <p:attrNameLst>
                                          <p:attrName>ppt_h</p:attrName>
                                        </p:attrNameLst>
                                      </p:cBhvr>
                                      <p:tavLst>
                                        <p:tav tm="0">
                                          <p:val>
                                            <p:strVal val="#ppt_h"/>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内容占位符 2"/>
          <p:cNvSpPr>
            <a:spLocks noGrp="1"/>
          </p:cNvSpPr>
          <p:nvPr>
            <p:ph idx="1"/>
          </p:nvPr>
        </p:nvSpPr>
        <p:spPr>
          <a:xfrm>
            <a:off x="611367" y="1326543"/>
            <a:ext cx="10969200" cy="4759200"/>
          </a:xfrm>
        </p:spPr>
        <p:txBody>
          <a:bodyPr>
            <a:normAutofit fontScale="90000" lnSpcReduction="20000"/>
          </a:bodyPr>
          <a:p>
            <a:pPr marL="0" indent="0">
              <a:buNone/>
            </a:pPr>
            <a:r>
              <a:rPr lang="en-US" altLang="zh-CN" sz="2400" b="1"/>
              <a:t>5.</a:t>
            </a:r>
            <a:r>
              <a:rPr sz="2400" b="1"/>
              <a:t>阅读材料</a:t>
            </a:r>
            <a:r>
              <a:rPr lang="en-US" altLang="zh-CN" sz="2400" b="1"/>
              <a:t>,</a:t>
            </a:r>
            <a:r>
              <a:rPr sz="2400" b="1"/>
              <a:t>完成下列要求。</a:t>
            </a:r>
            <a:endParaRPr sz="2400" b="1"/>
          </a:p>
          <a:p>
            <a:pPr marL="0" indent="0">
              <a:buNone/>
            </a:pPr>
            <a:r>
              <a:rPr sz="2400">
                <a:latin typeface="华文楷体" panose="02010600040101010101" charset="-122"/>
                <a:ea typeface="华文楷体" panose="02010600040101010101" charset="-122"/>
                <a:cs typeface="华文楷体" panose="02010600040101010101" charset="-122"/>
              </a:rPr>
              <a:t>民间资本极具市场敏感性。近段时间以来</a:t>
            </a:r>
            <a:r>
              <a:rPr lang="en-US" altLang="zh-CN" sz="2400">
                <a:latin typeface="华文楷体" panose="02010600040101010101" charset="-122"/>
                <a:ea typeface="华文楷体" panose="02010600040101010101" charset="-122"/>
                <a:cs typeface="华文楷体" panose="02010600040101010101" charset="-122"/>
              </a:rPr>
              <a:t>,</a:t>
            </a:r>
            <a:r>
              <a:rPr sz="2400">
                <a:latin typeface="华文楷体" panose="02010600040101010101" charset="-122"/>
                <a:ea typeface="华文楷体" panose="02010600040101010101" charset="-122"/>
                <a:cs typeface="华文楷体" panose="02010600040101010101" charset="-122"/>
              </a:rPr>
              <a:t>民间资本的投资增速总体有所回落</a:t>
            </a:r>
            <a:r>
              <a:rPr lang="en-US" altLang="zh-CN" sz="2400">
                <a:latin typeface="华文楷体" panose="02010600040101010101" charset="-122"/>
                <a:ea typeface="华文楷体" panose="02010600040101010101" charset="-122"/>
                <a:cs typeface="华文楷体" panose="02010600040101010101" charset="-122"/>
              </a:rPr>
              <a:t>,</a:t>
            </a:r>
            <a:r>
              <a:rPr sz="2400">
                <a:latin typeface="华文楷体" panose="02010600040101010101" charset="-122"/>
                <a:ea typeface="华文楷体" panose="02010600040101010101" charset="-122"/>
                <a:cs typeface="华文楷体" panose="02010600040101010101" charset="-122"/>
              </a:rPr>
              <a:t>但对市场成长快、处于产业链高端的新经济领域的投资增速逆势上扬。某省统计数据显示</a:t>
            </a:r>
            <a:r>
              <a:rPr lang="en-US" altLang="zh-CN" sz="2400">
                <a:latin typeface="华文楷体" panose="02010600040101010101" charset="-122"/>
                <a:ea typeface="华文楷体" panose="02010600040101010101" charset="-122"/>
                <a:cs typeface="华文楷体" panose="02010600040101010101" charset="-122"/>
              </a:rPr>
              <a:t>,</a:t>
            </a:r>
            <a:r>
              <a:rPr sz="2400">
                <a:latin typeface="华文楷体" panose="02010600040101010101" charset="-122"/>
                <a:ea typeface="华文楷体" panose="02010600040101010101" charset="-122"/>
                <a:cs typeface="华文楷体" panose="02010600040101010101" charset="-122"/>
              </a:rPr>
              <a:t>该省先进制造业、高技术产业、信息产业等产业的民间投资增速远高于传统产业。与此对应</a:t>
            </a:r>
            <a:r>
              <a:rPr lang="en-US" altLang="zh-CN" sz="2400">
                <a:latin typeface="华文楷体" panose="02010600040101010101" charset="-122"/>
                <a:ea typeface="华文楷体" panose="02010600040101010101" charset="-122"/>
                <a:cs typeface="华文楷体" panose="02010600040101010101" charset="-122"/>
              </a:rPr>
              <a:t>,</a:t>
            </a:r>
            <a:r>
              <a:rPr sz="2400">
                <a:latin typeface="华文楷体" panose="02010600040101010101" charset="-122"/>
                <a:ea typeface="华文楷体" panose="02010600040101010101" charset="-122"/>
                <a:cs typeface="华文楷体" panose="02010600040101010101" charset="-122"/>
              </a:rPr>
              <a:t>这些领域的经济增长速度、利润水平等数据比传统领域抢眼很多。</a:t>
            </a:r>
            <a:endParaRPr sz="2400">
              <a:latin typeface="华文楷体" panose="02010600040101010101" charset="-122"/>
              <a:ea typeface="华文楷体" panose="02010600040101010101" charset="-122"/>
              <a:cs typeface="华文楷体" panose="02010600040101010101" charset="-122"/>
            </a:endParaRPr>
          </a:p>
          <a:p>
            <a:pPr marL="0" indent="0">
              <a:buNone/>
            </a:pPr>
            <a:r>
              <a:rPr sz="2400"/>
              <a:t>结合材料</a:t>
            </a:r>
            <a:r>
              <a:rPr lang="en-US" altLang="zh-CN" sz="2400"/>
              <a:t>,</a:t>
            </a:r>
            <a:r>
              <a:rPr sz="2400"/>
              <a:t>分析说明民间资本流向在产业链高端的新经济领域的投资增速逆势上扬的原因。</a:t>
            </a:r>
            <a:endParaRPr sz="2400"/>
          </a:p>
          <a:p>
            <a:pPr marL="0" indent="0">
              <a:buNone/>
            </a:pPr>
            <a:r>
              <a:rPr sz="2400">
                <a:solidFill>
                  <a:srgbClr val="2E75B6"/>
                </a:solidFill>
              </a:rPr>
              <a:t>答案</a:t>
            </a:r>
            <a:r>
              <a:rPr sz="2400"/>
              <a:t> </a:t>
            </a:r>
            <a:r>
              <a:rPr sz="2400">
                <a:solidFill>
                  <a:srgbClr val="C00000"/>
                </a:solidFill>
                <a:latin typeface="华文楷体" panose="02010600040101010101" charset="-122"/>
                <a:ea typeface="华文楷体" panose="02010600040101010101" charset="-122"/>
                <a:cs typeface="华文楷体" panose="02010600040101010101" charset="-122"/>
              </a:rPr>
              <a:t>市场决定资源配置是市场经济的一般规律。在社会主义市场经济中</a:t>
            </a:r>
            <a:r>
              <a:rPr lang="en-US" altLang="zh-CN" sz="2400">
                <a:solidFill>
                  <a:srgbClr val="C00000"/>
                </a:solidFill>
                <a:latin typeface="华文楷体" panose="02010600040101010101" charset="-122"/>
                <a:ea typeface="华文楷体" panose="02010600040101010101" charset="-122"/>
                <a:cs typeface="华文楷体" panose="02010600040101010101" charset="-122"/>
              </a:rPr>
              <a:t>,</a:t>
            </a:r>
            <a:r>
              <a:rPr sz="2400">
                <a:solidFill>
                  <a:srgbClr val="C00000"/>
                </a:solidFill>
                <a:latin typeface="华文楷体" panose="02010600040101010101" charset="-122"/>
                <a:ea typeface="华文楷体" panose="02010600040101010101" charset="-122"/>
                <a:cs typeface="华文楷体" panose="02010600040101010101" charset="-122"/>
              </a:rPr>
              <a:t>民间资本流向主要由市场来调节。市场成长快、处于产业链高端的新经济领域效益好、前途广</a:t>
            </a:r>
            <a:r>
              <a:rPr lang="en-US" altLang="zh-CN" sz="2400">
                <a:solidFill>
                  <a:srgbClr val="C00000"/>
                </a:solidFill>
                <a:latin typeface="华文楷体" panose="02010600040101010101" charset="-122"/>
                <a:ea typeface="华文楷体" panose="02010600040101010101" charset="-122"/>
                <a:cs typeface="华文楷体" panose="02010600040101010101" charset="-122"/>
              </a:rPr>
              <a:t>,</a:t>
            </a:r>
            <a:r>
              <a:rPr sz="2400">
                <a:solidFill>
                  <a:srgbClr val="C00000"/>
                </a:solidFill>
                <a:latin typeface="华文楷体" panose="02010600040101010101" charset="-122"/>
                <a:ea typeface="华文楷体" panose="02010600040101010101" charset="-122"/>
                <a:cs typeface="华文楷体" panose="02010600040101010101" charset="-122"/>
              </a:rPr>
              <a:t>吸引了极具市场敏感性的民间资本加速流入。民间资本流向清晰、流动顺畅</a:t>
            </a:r>
            <a:r>
              <a:rPr lang="en-US" altLang="zh-CN" sz="2400">
                <a:solidFill>
                  <a:srgbClr val="C00000"/>
                </a:solidFill>
                <a:latin typeface="华文楷体" panose="02010600040101010101" charset="-122"/>
                <a:ea typeface="华文楷体" panose="02010600040101010101" charset="-122"/>
                <a:cs typeface="华文楷体" panose="02010600040101010101" charset="-122"/>
              </a:rPr>
              <a:t>,</a:t>
            </a:r>
            <a:r>
              <a:rPr sz="2400">
                <a:solidFill>
                  <a:srgbClr val="C00000"/>
                </a:solidFill>
                <a:latin typeface="华文楷体" panose="02010600040101010101" charset="-122"/>
                <a:ea typeface="华文楷体" panose="02010600040101010101" charset="-122"/>
                <a:cs typeface="华文楷体" panose="02010600040101010101" charset="-122"/>
              </a:rPr>
              <a:t>意味着市场调节作用得到充分发挥。</a:t>
            </a:r>
            <a:endParaRPr lang="zh-CN" altLang="en-US" sz="2400">
              <a:solidFill>
                <a:srgbClr val="C00000"/>
              </a:solidFill>
              <a:latin typeface="华文楷体" panose="02010600040101010101" charset="-122"/>
              <a:ea typeface="华文楷体" panose="02010600040101010101" charset="-122"/>
              <a:cs typeface="华文楷体" panose="02010600040101010101" charset="-122"/>
            </a:endParaRPr>
          </a:p>
        </p:txBody>
      </p:sp>
      <p:sp>
        <p:nvSpPr>
          <p:cNvPr id="15" name="文本框 31"/>
          <p:cNvSpPr txBox="1"/>
          <p:nvPr>
            <p:custDataLst>
              <p:tags r:id="rId1"/>
            </p:custDataLst>
          </p:nvPr>
        </p:nvSpPr>
        <p:spPr>
          <a:xfrm>
            <a:off x="1211286" y="309456"/>
            <a:ext cx="9125588" cy="833117"/>
          </a:xfrm>
          <a:prstGeom prst="rect">
            <a:avLst/>
          </a:prstGeom>
          <a:noFill/>
        </p:spPr>
        <p:txBody>
          <a:bodyPr wrap="square" rtlCol="0" anchor="ctr">
            <a:noAutofit/>
          </a:bodyPr>
          <a:p>
            <a:pPr algn="ctr">
              <a:lnSpc>
                <a:spcPct val="150000"/>
              </a:lnSpc>
            </a:pPr>
            <a:r>
              <a:rPr lang="zh-CN" altLang="en-US" sz="4800" b="1" dirty="0" smtClean="0">
                <a:solidFill>
                  <a:srgbClr val="FF0000"/>
                </a:solidFill>
                <a:latin typeface="华文行楷" panose="02010800040101010101" pitchFamily="2" charset="-122"/>
                <a:ea typeface="华文行楷" panose="02010800040101010101" pitchFamily="2" charset="-122"/>
                <a:sym typeface="Arial" panose="020B0604020202020204" pitchFamily="34" charset="0"/>
              </a:rPr>
              <a:t>练一练</a:t>
            </a:r>
            <a:endParaRPr lang="zh-CN" altLang="en-US" sz="4800" b="1" dirty="0">
              <a:solidFill>
                <a:srgbClr val="FF0000"/>
              </a:solidFill>
              <a:latin typeface="华文行楷" panose="02010800040101010101" pitchFamily="2" charset="-122"/>
              <a:ea typeface="华文行楷" panose="02010800040101010101" pitchFamily="2" charset="-122"/>
              <a:sym typeface="Arial" panose="020B0604020202020204"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1" descr="谢谢观看"/>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2217738" y="1844675"/>
            <a:ext cx="7754937" cy="307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51122" y="634447"/>
            <a:ext cx="6072188" cy="460375"/>
          </a:xfrm>
          <a:prstGeom prst="rect">
            <a:avLst/>
          </a:prstGeom>
          <a:noFill/>
        </p:spPr>
        <p:txBody>
          <a:bodyPr wrap="square" rtlCol="0">
            <a:spAutoFit/>
          </a:bodyPr>
          <a:lstStyle/>
          <a:p>
            <a:r>
              <a:rPr lang="zh-CN" altLang="en-US" sz="2400" b="1" dirty="0" smtClean="0"/>
              <a:t>一、市场调节</a:t>
            </a:r>
            <a:endParaRPr lang="zh-CN" altLang="en-US" sz="2400" b="1" dirty="0"/>
          </a:p>
        </p:txBody>
      </p:sp>
      <p:sp>
        <p:nvSpPr>
          <p:cNvPr id="7" name="TextBox 6"/>
          <p:cNvSpPr txBox="1"/>
          <p:nvPr/>
        </p:nvSpPr>
        <p:spPr>
          <a:xfrm>
            <a:off x="546446" y="1172560"/>
            <a:ext cx="6072188" cy="460375"/>
          </a:xfrm>
          <a:prstGeom prst="rect">
            <a:avLst/>
          </a:prstGeom>
          <a:noFill/>
        </p:spPr>
        <p:txBody>
          <a:bodyPr wrap="square" rtlCol="0">
            <a:spAutoFit/>
          </a:bodyPr>
          <a:lstStyle/>
          <a:p>
            <a:r>
              <a:rPr lang="en-US" altLang="zh-CN" sz="2400" b="1" dirty="0" smtClean="0">
                <a:solidFill>
                  <a:srgbClr val="FF0000"/>
                </a:solidFill>
              </a:rPr>
              <a:t>1.</a:t>
            </a:r>
            <a:r>
              <a:rPr lang="zh-CN" altLang="en-US" sz="2400" b="1" dirty="0" smtClean="0">
                <a:solidFill>
                  <a:srgbClr val="FF0000"/>
                </a:solidFill>
              </a:rPr>
              <a:t>为什么</a:t>
            </a:r>
            <a:r>
              <a:rPr lang="zh-CN" altLang="en-US" sz="2400" b="1" dirty="0" smtClean="0">
                <a:solidFill>
                  <a:srgbClr val="FF0000"/>
                </a:solidFill>
              </a:rPr>
              <a:t>要合理配置资源？</a:t>
            </a:r>
            <a:endParaRPr lang="zh-CN" altLang="en-US" sz="2400" b="1" dirty="0">
              <a:solidFill>
                <a:srgbClr val="FF0000"/>
              </a:solidFill>
            </a:endParaRPr>
          </a:p>
        </p:txBody>
      </p:sp>
      <p:sp>
        <p:nvSpPr>
          <p:cNvPr id="6" name="圆角矩形 5"/>
          <p:cNvSpPr/>
          <p:nvPr/>
        </p:nvSpPr>
        <p:spPr>
          <a:xfrm>
            <a:off x="5977284" y="2581625"/>
            <a:ext cx="1920240"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资源有限</a:t>
            </a:r>
            <a:endParaRPr lang="zh-CN" altLang="en-US" sz="2400" b="1"/>
          </a:p>
        </p:txBody>
      </p:sp>
      <p:sp>
        <p:nvSpPr>
          <p:cNvPr id="8" name="圆角矩形 7"/>
          <p:cNvSpPr/>
          <p:nvPr/>
        </p:nvSpPr>
        <p:spPr>
          <a:xfrm>
            <a:off x="5870604" y="5134325"/>
            <a:ext cx="1920240" cy="7645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需求无限</a:t>
            </a:r>
            <a:endParaRPr lang="zh-CN" altLang="en-US" sz="2400" b="1"/>
          </a:p>
        </p:txBody>
      </p:sp>
      <p:sp>
        <p:nvSpPr>
          <p:cNvPr id="9" name="上下箭头 8"/>
          <p:cNvSpPr/>
          <p:nvPr/>
        </p:nvSpPr>
        <p:spPr>
          <a:xfrm>
            <a:off x="6481474" y="3550635"/>
            <a:ext cx="745490" cy="1314450"/>
          </a:xfrm>
          <a:prstGeom prst="up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矛盾</a:t>
            </a:r>
            <a:endParaRPr lang="zh-CN" altLang="en-US" sz="2400" b="1"/>
          </a:p>
        </p:txBody>
      </p:sp>
      <p:sp>
        <p:nvSpPr>
          <p:cNvPr id="10" name="右箭头 9"/>
          <p:cNvSpPr/>
          <p:nvPr/>
        </p:nvSpPr>
        <p:spPr>
          <a:xfrm>
            <a:off x="7784494" y="4064985"/>
            <a:ext cx="1595120" cy="5340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solidFill>
                <a:srgbClr val="FF0000"/>
              </a:solidFill>
            </a:endParaRPr>
          </a:p>
        </p:txBody>
      </p:sp>
      <p:sp>
        <p:nvSpPr>
          <p:cNvPr id="11" name="文本框 10"/>
          <p:cNvSpPr txBox="1"/>
          <p:nvPr/>
        </p:nvSpPr>
        <p:spPr>
          <a:xfrm>
            <a:off x="8058497" y="3745580"/>
            <a:ext cx="1045845" cy="460375"/>
          </a:xfrm>
          <a:prstGeom prst="rect">
            <a:avLst/>
          </a:prstGeom>
          <a:noFill/>
        </p:spPr>
        <p:txBody>
          <a:bodyPr wrap="none" rtlCol="0" anchor="t">
            <a:spAutoFit/>
          </a:bodyPr>
          <a:lstStyle/>
          <a:p>
            <a:pPr algn="ctr"/>
            <a:r>
              <a:rPr lang="zh-CN" altLang="en-US" sz="2400" b="1">
                <a:solidFill>
                  <a:srgbClr val="FF0000"/>
                </a:solidFill>
                <a:sym typeface="+mn-ea"/>
              </a:rPr>
              <a:t>解   决</a:t>
            </a:r>
            <a:endParaRPr lang="zh-CN" altLang="en-US" sz="2400" b="1">
              <a:solidFill>
                <a:srgbClr val="FF0000"/>
              </a:solidFill>
              <a:sym typeface="+mn-ea"/>
            </a:endParaRPr>
          </a:p>
        </p:txBody>
      </p:sp>
      <p:sp>
        <p:nvSpPr>
          <p:cNvPr id="12" name="圆角矩形 11"/>
          <p:cNvSpPr/>
          <p:nvPr/>
        </p:nvSpPr>
        <p:spPr>
          <a:xfrm>
            <a:off x="9643139" y="3798920"/>
            <a:ext cx="1333500" cy="10661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t>合理配置资源</a:t>
            </a:r>
            <a:endParaRPr lang="zh-CN" altLang="en-US" sz="2400" b="1"/>
          </a:p>
        </p:txBody>
      </p:sp>
      <p:sp>
        <p:nvSpPr>
          <p:cNvPr id="14" name="TextBox 6"/>
          <p:cNvSpPr txBox="1"/>
          <p:nvPr/>
        </p:nvSpPr>
        <p:spPr>
          <a:xfrm>
            <a:off x="840769" y="6266530"/>
            <a:ext cx="10873105" cy="460375"/>
          </a:xfrm>
          <a:prstGeom prst="rect">
            <a:avLst/>
          </a:prstGeom>
          <a:noFill/>
        </p:spPr>
        <p:txBody>
          <a:bodyPr wrap="square" rtlCol="0">
            <a:spAutoFit/>
          </a:bodyPr>
          <a:lstStyle/>
          <a:p>
            <a:r>
              <a:rPr lang="zh-CN" altLang="en-US" sz="2400" b="1" dirty="0">
                <a:solidFill>
                  <a:srgbClr val="FF0000"/>
                </a:solidFill>
              </a:rPr>
              <a:t>目的：</a:t>
            </a:r>
            <a:r>
              <a:rPr lang="zh-CN" altLang="en-US" sz="2400" b="1" dirty="0">
                <a:solidFill>
                  <a:schemeClr val="tx1"/>
                </a:solidFill>
              </a:rPr>
              <a:t>尽可能更好满足人类的需要，尽可能提高利用效率，获得尽可能大的</a:t>
            </a:r>
            <a:r>
              <a:rPr lang="zh-CN" altLang="en-US" sz="2400" b="1" dirty="0" smtClean="0">
                <a:solidFill>
                  <a:schemeClr val="tx1"/>
                </a:solidFill>
              </a:rPr>
              <a:t>效益。</a:t>
            </a:r>
            <a:endParaRPr lang="zh-CN" altLang="en-US" sz="2400" b="1" dirty="0">
              <a:solidFill>
                <a:schemeClr val="tx1"/>
              </a:solidFill>
            </a:endParaRPr>
          </a:p>
        </p:txBody>
      </p:sp>
      <p:pic>
        <p:nvPicPr>
          <p:cNvPr id="15" name="图片 14"/>
          <p:cNvPicPr>
            <a:picLocks noChangeAspect="1"/>
          </p:cNvPicPr>
          <p:nvPr/>
        </p:nvPicPr>
        <p:blipFill>
          <a:blip r:embed="rId1"/>
          <a:stretch>
            <a:fillRect/>
          </a:stretch>
        </p:blipFill>
        <p:spPr>
          <a:xfrm>
            <a:off x="8058814" y="1632935"/>
            <a:ext cx="1733550" cy="1491615"/>
          </a:xfrm>
          <a:prstGeom prst="rect">
            <a:avLst/>
          </a:prstGeom>
        </p:spPr>
      </p:pic>
      <p:sp>
        <p:nvSpPr>
          <p:cNvPr id="16" name="椭圆形标注 15"/>
          <p:cNvSpPr/>
          <p:nvPr/>
        </p:nvSpPr>
        <p:spPr>
          <a:xfrm>
            <a:off x="9420254" y="834105"/>
            <a:ext cx="2434590" cy="1136650"/>
          </a:xfrm>
          <a:prstGeom prst="wedgeEllipseCallout">
            <a:avLst>
              <a:gd name="adj1" fmla="val -37610"/>
              <a:gd name="adj2" fmla="val 8813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t>怎么配置呀？谁说了算啊？</a:t>
            </a:r>
            <a:endParaRPr lang="zh-CN" altLang="en-US" b="1"/>
          </a:p>
        </p:txBody>
      </p:sp>
      <p:pic>
        <p:nvPicPr>
          <p:cNvPr id="19" name="图片 18" descr="微信截图_20201101183313"/>
          <p:cNvPicPr>
            <a:picLocks noChangeAspect="1"/>
          </p:cNvPicPr>
          <p:nvPr/>
        </p:nvPicPr>
        <p:blipFill>
          <a:blip r:embed="rId2"/>
          <a:stretch>
            <a:fillRect/>
          </a:stretch>
        </p:blipFill>
        <p:spPr>
          <a:xfrm>
            <a:off x="840769" y="1864710"/>
            <a:ext cx="4422140" cy="2341245"/>
          </a:xfrm>
          <a:prstGeom prst="rect">
            <a:avLst/>
          </a:prstGeom>
        </p:spPr>
      </p:pic>
      <p:pic>
        <p:nvPicPr>
          <p:cNvPr id="20" name="图片 19"/>
          <p:cNvPicPr>
            <a:picLocks noChangeAspect="1"/>
          </p:cNvPicPr>
          <p:nvPr/>
        </p:nvPicPr>
        <p:blipFill>
          <a:blip r:embed="rId3"/>
          <a:stretch>
            <a:fillRect/>
          </a:stretch>
        </p:blipFill>
        <p:spPr>
          <a:xfrm>
            <a:off x="996344" y="3950685"/>
            <a:ext cx="4440555" cy="2176145"/>
          </a:xfrm>
          <a:prstGeom prst="rect">
            <a:avLst/>
          </a:prstGeom>
        </p:spPr>
      </p:pic>
      <p:sp>
        <p:nvSpPr>
          <p:cNvPr id="21" name="矩形标注 20"/>
          <p:cNvSpPr/>
          <p:nvPr/>
        </p:nvSpPr>
        <p:spPr>
          <a:xfrm>
            <a:off x="1257964" y="4300570"/>
            <a:ext cx="1428115" cy="557530"/>
          </a:xfrm>
          <a:prstGeom prst="wedgeRectCallout">
            <a:avLst>
              <a:gd name="adj1" fmla="val -43274"/>
              <a:gd name="adj2" fmla="val 8439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人多猪少！</a:t>
            </a:r>
            <a:endParaRPr lang="zh-CN" altLang="en-US" b="1">
              <a:solidFill>
                <a:schemeClr val="tx1"/>
              </a:solidFill>
            </a:endParaRPr>
          </a:p>
        </p:txBody>
      </p:sp>
      <p:sp>
        <p:nvSpPr>
          <p:cNvPr id="22" name="爆炸形 2 21"/>
          <p:cNvSpPr/>
          <p:nvPr/>
        </p:nvSpPr>
        <p:spPr>
          <a:xfrm>
            <a:off x="1746914" y="5012405"/>
            <a:ext cx="1635125" cy="734060"/>
          </a:xfrm>
          <a:prstGeom prst="irregularSeal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a:solidFill>
                  <a:schemeClr val="tx1"/>
                </a:solidFill>
              </a:rPr>
              <a:t>矛盾</a:t>
            </a:r>
            <a:endParaRPr lang="zh-CN" altLang="en-US" b="1">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additive="base">
                                        <p:cTn id="39" dur="500" fill="hold"/>
                                        <p:tgtEl>
                                          <p:spTgt spid="14"/>
                                        </p:tgtEl>
                                        <p:attrNameLst>
                                          <p:attrName>ppt_x</p:attrName>
                                        </p:attrNameLst>
                                      </p:cBhvr>
                                      <p:tavLst>
                                        <p:tav tm="0">
                                          <p:val>
                                            <p:strVal val="#ppt_x"/>
                                          </p:val>
                                        </p:tav>
                                        <p:tav tm="100000">
                                          <p:val>
                                            <p:strVal val="#ppt_x"/>
                                          </p:val>
                                        </p:tav>
                                      </p:tavLst>
                                    </p:anim>
                                    <p:anim calcmode="lin" valueType="num">
                                      <p:cBhvr additive="base">
                                        <p:cTn id="4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additive="base">
                                        <p:cTn id="45" dur="500" fill="hold"/>
                                        <p:tgtEl>
                                          <p:spTgt spid="15"/>
                                        </p:tgtEl>
                                        <p:attrNameLst>
                                          <p:attrName>ppt_x</p:attrName>
                                        </p:attrNameLst>
                                      </p:cBhvr>
                                      <p:tavLst>
                                        <p:tav tm="0">
                                          <p:val>
                                            <p:strVal val="#ppt_x"/>
                                          </p:val>
                                        </p:tav>
                                        <p:tav tm="100000">
                                          <p:val>
                                            <p:strVal val="#ppt_x"/>
                                          </p:val>
                                        </p:tav>
                                      </p:tavLst>
                                    </p:anim>
                                    <p:anim calcmode="lin" valueType="num">
                                      <p:cBhvr additive="base">
                                        <p:cTn id="46" dur="500" fill="hold"/>
                                        <p:tgtEl>
                                          <p:spTgt spid="15"/>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fill="hold"/>
                                        <p:tgtEl>
                                          <p:spTgt spid="16"/>
                                        </p:tgtEl>
                                        <p:attrNameLst>
                                          <p:attrName>ppt_x</p:attrName>
                                        </p:attrNameLst>
                                      </p:cBhvr>
                                      <p:tavLst>
                                        <p:tav tm="0">
                                          <p:val>
                                            <p:strVal val="#ppt_x"/>
                                          </p:val>
                                        </p:tav>
                                        <p:tav tm="100000">
                                          <p:val>
                                            <p:strVal val="#ppt_x"/>
                                          </p:val>
                                        </p:tav>
                                      </p:tavLst>
                                    </p:anim>
                                    <p:anim calcmode="lin" valueType="num">
                                      <p:cBhvr additive="base">
                                        <p:cTn id="5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bldLvl="0" animBg="1"/>
      <p:bldP spid="11" grpId="0"/>
      <p:bldP spid="12" grpId="0" bldLvl="0" animBg="1"/>
      <p:bldP spid="14" grpId="0"/>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311106" y="3623153"/>
            <a:ext cx="10688320" cy="3046095"/>
          </a:xfrm>
          <a:prstGeom prst="rect">
            <a:avLst/>
          </a:prstGeom>
          <a:noFill/>
        </p:spPr>
        <p:txBody>
          <a:bodyPr wrap="square" rtlCol="0" anchor="t">
            <a:spAutoFit/>
          </a:bodyPr>
          <a:lstStyle/>
          <a:p>
            <a:r>
              <a:rPr lang="zh-CN" altLang="en-US" sz="2400" b="1" dirty="0"/>
              <a:t>材料二:</a:t>
            </a:r>
            <a:r>
              <a:rPr lang="zh-CN" altLang="en-US" sz="2400" dirty="0"/>
              <a:t>“二师兄” 价格走高。物价局的价格监测显示，今年上半年在全省范围内，平均每公斤生猪的出售价格为19.98元，比去年同期的13.32元上涨了6.66元，涨幅为50. 04%;“ 猪肉价格太贵了，最普通的去骨后腿肉大概15元一斤，五花肉大概20块钱一-斤，这价格比去年可高不少呢!买肉这价格太高，真有些吃不起了。</a:t>
            </a:r>
            <a:endParaRPr lang="zh-CN" altLang="en-US" sz="2400" dirty="0"/>
          </a:p>
          <a:p>
            <a:r>
              <a:rPr lang="zh-CN" altLang="en-US" sz="2400" b="1" dirty="0"/>
              <a:t>分析: </a:t>
            </a:r>
            <a:r>
              <a:rPr lang="zh-CN" altLang="en-US" sz="2400" b="1" dirty="0" smtClean="0"/>
              <a:t>1</a:t>
            </a:r>
            <a:r>
              <a:rPr lang="en-US" altLang="zh-CN" sz="2400" b="1" dirty="0" smtClean="0"/>
              <a:t>.</a:t>
            </a:r>
            <a:r>
              <a:rPr lang="zh-CN" altLang="en-US" sz="2400" b="1" dirty="0" smtClean="0"/>
              <a:t>材料</a:t>
            </a:r>
            <a:r>
              <a:rPr lang="zh-CN" altLang="en-US" sz="2400" b="1" dirty="0"/>
              <a:t>一与材料二的资源配置方式相同吗?</a:t>
            </a:r>
            <a:endParaRPr lang="zh-CN" altLang="en-US" sz="2400" b="1" dirty="0"/>
          </a:p>
          <a:p>
            <a:r>
              <a:rPr lang="zh-CN" altLang="en-US" sz="2400" b="1" dirty="0"/>
              <a:t>          </a:t>
            </a:r>
            <a:r>
              <a:rPr lang="zh-CN" altLang="en-US" sz="2400" b="1" dirty="0" smtClean="0"/>
              <a:t>2</a:t>
            </a:r>
            <a:r>
              <a:rPr lang="en-US" altLang="zh-CN" sz="2400" b="1" dirty="0" smtClean="0"/>
              <a:t>.</a:t>
            </a:r>
            <a:r>
              <a:rPr lang="zh-CN" altLang="en-US" sz="2400" b="1" dirty="0" smtClean="0"/>
              <a:t>这</a:t>
            </a:r>
            <a:r>
              <a:rPr lang="zh-CN" altLang="en-US" sz="2400" b="1" dirty="0"/>
              <a:t>两个时期，猪肉都出现吃不起的现象，</a:t>
            </a:r>
            <a:endParaRPr lang="zh-CN" altLang="en-US" sz="2400" b="1" dirty="0"/>
          </a:p>
          <a:p>
            <a:r>
              <a:rPr lang="zh-CN" altLang="en-US" sz="2400" b="1" dirty="0"/>
              <a:t>            </a:t>
            </a:r>
            <a:r>
              <a:rPr lang="zh-CN" altLang="en-US" sz="2400" b="1" dirty="0" smtClean="0"/>
              <a:t> 它们</a:t>
            </a:r>
            <a:r>
              <a:rPr lang="zh-CN" altLang="en-US" sz="2400" b="1" dirty="0"/>
              <a:t>的原因相同吗?</a:t>
            </a:r>
            <a:endParaRPr lang="zh-CN" altLang="en-US" sz="2400" b="1" dirty="0"/>
          </a:p>
        </p:txBody>
      </p:sp>
      <p:pic>
        <p:nvPicPr>
          <p:cNvPr id="10" name="图片 9"/>
          <p:cNvPicPr>
            <a:picLocks noChangeAspect="1"/>
          </p:cNvPicPr>
          <p:nvPr/>
        </p:nvPicPr>
        <p:blipFill>
          <a:blip r:embed="rId1"/>
          <a:stretch>
            <a:fillRect/>
          </a:stretch>
        </p:blipFill>
        <p:spPr>
          <a:xfrm>
            <a:off x="8780699" y="5159081"/>
            <a:ext cx="3081336" cy="1650164"/>
          </a:xfrm>
          <a:prstGeom prst="rect">
            <a:avLst/>
          </a:prstGeom>
        </p:spPr>
      </p:pic>
      <p:sp>
        <p:nvSpPr>
          <p:cNvPr id="4" name="文本框 3"/>
          <p:cNvSpPr txBox="1"/>
          <p:nvPr/>
        </p:nvSpPr>
        <p:spPr>
          <a:xfrm>
            <a:off x="1349595" y="587218"/>
            <a:ext cx="10512439" cy="1198880"/>
          </a:xfrm>
          <a:prstGeom prst="rect">
            <a:avLst/>
          </a:prstGeom>
          <a:noFill/>
        </p:spPr>
        <p:txBody>
          <a:bodyPr wrap="square" rtlCol="0" anchor="t">
            <a:spAutoFit/>
          </a:bodyPr>
          <a:lstStyle/>
          <a:p>
            <a:r>
              <a:rPr lang="zh-CN" altLang="en-US" sz="2400" b="1" dirty="0"/>
              <a:t>材料一：</a:t>
            </a:r>
            <a:r>
              <a:rPr lang="zh-CN" altLang="en-US" sz="2400" dirty="0"/>
              <a:t>计划经济时期猪肉凭票供应要购买需凌晨去排队，当时猪肉是紧俏货，即使有了肉票，也不- -定能买到猪肉。买到猪肉，还得提防偷肉的。每次买到肉后，总是要把竹篮看得紧紧的，一刻也不敢放松。</a:t>
            </a:r>
            <a:endParaRPr lang="zh-CN" altLang="en-US" sz="2400" dirty="0"/>
          </a:p>
        </p:txBody>
      </p:sp>
      <p:sp>
        <p:nvSpPr>
          <p:cNvPr id="6" name="标题 5"/>
          <p:cNvSpPr>
            <a:spLocks noGrp="1"/>
          </p:cNvSpPr>
          <p:nvPr>
            <p:ph type="title"/>
          </p:nvPr>
        </p:nvSpPr>
        <p:spPr>
          <a:xfrm>
            <a:off x="629664" y="1302609"/>
            <a:ext cx="618229" cy="2901950"/>
          </a:xfrm>
        </p:spPr>
        <p:txBody>
          <a:bodyPr>
            <a:normAutofit/>
          </a:bodyPr>
          <a:lstStyle/>
          <a:p>
            <a:r>
              <a:rPr lang="zh-CN" altLang="en-US" b="1" dirty="0">
                <a:solidFill>
                  <a:srgbClr val="FF0000"/>
                </a:solidFill>
                <a:latin typeface="微软雅黑" panose="020B0503020204020204" pitchFamily="34" charset="-122"/>
                <a:ea typeface="微软雅黑" panose="020B0503020204020204" pitchFamily="34" charset="-122"/>
              </a:rPr>
              <a:t>探究与</a:t>
            </a:r>
            <a:r>
              <a:rPr lang="zh-CN" altLang="en-US" b="1" dirty="0" smtClean="0">
                <a:solidFill>
                  <a:srgbClr val="FF0000"/>
                </a:solidFill>
                <a:latin typeface="微软雅黑" panose="020B0503020204020204" pitchFamily="34" charset="-122"/>
                <a:ea typeface="微软雅黑" panose="020B0503020204020204" pitchFamily="34" charset="-122"/>
              </a:rPr>
              <a:t>分享</a:t>
            </a:r>
            <a:endParaRPr lang="zh-CN" altLang="en-US" b="1" dirty="0">
              <a:solidFill>
                <a:srgbClr val="FF0000"/>
              </a:solidFill>
              <a:latin typeface="微软雅黑" panose="020B0503020204020204" pitchFamily="34" charset="-122"/>
              <a:ea typeface="微软雅黑" panose="020B0503020204020204" pitchFamily="34" charset="-122"/>
            </a:endParaRPr>
          </a:p>
        </p:txBody>
      </p:sp>
      <p:pic>
        <p:nvPicPr>
          <p:cNvPr id="7" name="图片 6"/>
          <p:cNvPicPr>
            <a:picLocks noChangeAspect="1"/>
          </p:cNvPicPr>
          <p:nvPr/>
        </p:nvPicPr>
        <p:blipFill>
          <a:blip r:embed="rId2"/>
          <a:stretch>
            <a:fillRect/>
          </a:stretch>
        </p:blipFill>
        <p:spPr>
          <a:xfrm>
            <a:off x="1471126" y="1774668"/>
            <a:ext cx="2868295" cy="1848485"/>
          </a:xfrm>
          <a:prstGeom prst="rect">
            <a:avLst/>
          </a:prstGeom>
        </p:spPr>
      </p:pic>
      <p:pic>
        <p:nvPicPr>
          <p:cNvPr id="8" name="图片 7"/>
          <p:cNvPicPr>
            <a:picLocks noChangeAspect="1"/>
          </p:cNvPicPr>
          <p:nvPr/>
        </p:nvPicPr>
        <p:blipFill>
          <a:blip r:embed="rId3"/>
          <a:stretch>
            <a:fillRect/>
          </a:stretch>
        </p:blipFill>
        <p:spPr>
          <a:xfrm>
            <a:off x="4917271" y="1901033"/>
            <a:ext cx="3094990" cy="1634490"/>
          </a:xfrm>
          <a:prstGeom prst="rect">
            <a:avLst/>
          </a:prstGeom>
        </p:spPr>
      </p:pic>
      <p:pic>
        <p:nvPicPr>
          <p:cNvPr id="9" name="图片 8" descr="微信截图_20201101134744"/>
          <p:cNvPicPr>
            <a:picLocks noChangeAspect="1"/>
          </p:cNvPicPr>
          <p:nvPr/>
        </p:nvPicPr>
        <p:blipFill>
          <a:blip r:embed="rId4"/>
          <a:stretch>
            <a:fillRect/>
          </a:stretch>
        </p:blipFill>
        <p:spPr>
          <a:xfrm>
            <a:off x="8373576" y="1786098"/>
            <a:ext cx="3112135" cy="17494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a:blip r:embed="rId1"/>
          <a:stretch>
            <a:fillRect/>
          </a:stretch>
        </p:blipFill>
        <p:spPr>
          <a:xfrm>
            <a:off x="8376285" y="41910"/>
            <a:ext cx="3815715" cy="2738755"/>
          </a:xfrm>
          <a:prstGeom prst="rect">
            <a:avLst/>
          </a:prstGeom>
        </p:spPr>
      </p:pic>
      <p:sp>
        <p:nvSpPr>
          <p:cNvPr id="5" name="TextBox 4"/>
          <p:cNvSpPr txBox="1"/>
          <p:nvPr/>
        </p:nvSpPr>
        <p:spPr>
          <a:xfrm>
            <a:off x="1506537" y="1181100"/>
            <a:ext cx="6072188" cy="460375"/>
          </a:xfrm>
          <a:prstGeom prst="rect">
            <a:avLst/>
          </a:prstGeom>
          <a:noFill/>
        </p:spPr>
        <p:txBody>
          <a:bodyPr wrap="square" rtlCol="0">
            <a:spAutoFit/>
          </a:bodyPr>
          <a:lstStyle/>
          <a:p>
            <a:r>
              <a:rPr lang="zh-CN" altLang="en-US" sz="2400" b="1">
                <a:sym typeface="+mn-ea"/>
              </a:rPr>
              <a:t>计划和市场是配置资源的两种基本手段</a:t>
            </a:r>
            <a:endParaRPr lang="zh-CN" altLang="en-US" sz="2400" b="1" dirty="0"/>
          </a:p>
        </p:txBody>
      </p:sp>
      <p:sp>
        <p:nvSpPr>
          <p:cNvPr id="7" name="TextBox 6"/>
          <p:cNvSpPr txBox="1"/>
          <p:nvPr/>
        </p:nvSpPr>
        <p:spPr>
          <a:xfrm>
            <a:off x="1537411" y="625270"/>
            <a:ext cx="3104515" cy="460375"/>
          </a:xfrm>
          <a:prstGeom prst="rect">
            <a:avLst/>
          </a:prstGeom>
          <a:noFill/>
        </p:spPr>
        <p:txBody>
          <a:bodyPr wrap="square" rtlCol="0">
            <a:spAutoFit/>
          </a:bodyPr>
          <a:lstStyle/>
          <a:p>
            <a:r>
              <a:rPr lang="en-US" altLang="zh-CN" sz="2400" b="1" dirty="0" smtClean="0">
                <a:solidFill>
                  <a:srgbClr val="FF0000"/>
                </a:solidFill>
              </a:rPr>
              <a:t>2</a:t>
            </a:r>
            <a:r>
              <a:rPr lang="en-US" altLang="zh-CN" sz="2400" b="1" dirty="0">
                <a:solidFill>
                  <a:srgbClr val="FF0000"/>
                </a:solidFill>
              </a:rPr>
              <a:t>.</a:t>
            </a:r>
            <a:r>
              <a:rPr lang="zh-CN" altLang="en-US" sz="2400" b="1" dirty="0" smtClean="0">
                <a:solidFill>
                  <a:srgbClr val="FF0000"/>
                </a:solidFill>
              </a:rPr>
              <a:t>配置资源的手段</a:t>
            </a:r>
            <a:endParaRPr lang="zh-CN" altLang="en-US" sz="2400" b="1" dirty="0">
              <a:solidFill>
                <a:srgbClr val="FF0000"/>
              </a:solidFill>
            </a:endParaRPr>
          </a:p>
        </p:txBody>
      </p:sp>
      <p:sp>
        <p:nvSpPr>
          <p:cNvPr id="4" name="六边形 3"/>
          <p:cNvSpPr/>
          <p:nvPr/>
        </p:nvSpPr>
        <p:spPr>
          <a:xfrm>
            <a:off x="1294130" y="2186305"/>
            <a:ext cx="2310130" cy="1884045"/>
          </a:xfrm>
          <a:prstGeom prst="hexagon">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计划和市场</a:t>
            </a:r>
            <a:r>
              <a:rPr lang="zh-CN" altLang="en-US" sz="2000" b="1">
                <a:sym typeface="+mn-ea"/>
              </a:rPr>
              <a:t>是配置资源的两种基本手段</a:t>
            </a:r>
            <a:endParaRPr lang="zh-CN" altLang="en-US" sz="2000" b="1">
              <a:sym typeface="+mn-ea"/>
            </a:endParaRPr>
          </a:p>
        </p:txBody>
      </p:sp>
      <p:sp>
        <p:nvSpPr>
          <p:cNvPr id="6" name="菱形 5"/>
          <p:cNvSpPr/>
          <p:nvPr/>
        </p:nvSpPr>
        <p:spPr>
          <a:xfrm>
            <a:off x="4001135" y="1635760"/>
            <a:ext cx="1901190" cy="1243965"/>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计划</a:t>
            </a:r>
            <a:r>
              <a:rPr lang="zh-CN" altLang="en-US" sz="2000" b="1">
                <a:sym typeface="+mn-ea"/>
              </a:rPr>
              <a:t>经济体制</a:t>
            </a:r>
            <a:endParaRPr lang="zh-CN" altLang="en-US" sz="2000" b="1">
              <a:sym typeface="+mn-ea"/>
            </a:endParaRPr>
          </a:p>
        </p:txBody>
      </p:sp>
      <p:sp>
        <p:nvSpPr>
          <p:cNvPr id="8" name="椭圆 7"/>
          <p:cNvSpPr/>
          <p:nvPr/>
        </p:nvSpPr>
        <p:spPr>
          <a:xfrm>
            <a:off x="4285615" y="3313430"/>
            <a:ext cx="1421765" cy="13150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市场</a:t>
            </a:r>
            <a:r>
              <a:rPr lang="zh-CN" altLang="en-US" sz="2000" b="1">
                <a:sym typeface="+mn-ea"/>
              </a:rPr>
              <a:t>经济体制</a:t>
            </a:r>
            <a:endParaRPr lang="zh-CN" altLang="en-US" sz="2000" b="1">
              <a:sym typeface="+mn-ea"/>
            </a:endParaRPr>
          </a:p>
        </p:txBody>
      </p:sp>
      <p:sp>
        <p:nvSpPr>
          <p:cNvPr id="9" name="圆角矩形 8"/>
          <p:cNvSpPr/>
          <p:nvPr/>
        </p:nvSpPr>
        <p:spPr>
          <a:xfrm>
            <a:off x="6916420" y="1902460"/>
            <a:ext cx="2150110" cy="9772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计划</a:t>
            </a:r>
            <a:r>
              <a:rPr lang="zh-CN" altLang="en-US" sz="2000" b="1">
                <a:sym typeface="+mn-ea"/>
              </a:rPr>
              <a:t>在资源配置中起决定作用</a:t>
            </a:r>
            <a:endParaRPr lang="zh-CN" altLang="en-US" sz="2000" b="1"/>
          </a:p>
        </p:txBody>
      </p:sp>
      <p:sp>
        <p:nvSpPr>
          <p:cNvPr id="10" name="圆角矩形 9"/>
          <p:cNvSpPr/>
          <p:nvPr/>
        </p:nvSpPr>
        <p:spPr>
          <a:xfrm>
            <a:off x="6703060" y="3482340"/>
            <a:ext cx="2150110" cy="977265"/>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市场</a:t>
            </a:r>
            <a:r>
              <a:rPr lang="zh-CN" altLang="en-US" sz="2000" b="1">
                <a:sym typeface="+mn-ea"/>
              </a:rPr>
              <a:t>在资源配置中起决定作用</a:t>
            </a:r>
            <a:endParaRPr lang="zh-CN" altLang="en-US" sz="2000" b="1"/>
          </a:p>
        </p:txBody>
      </p:sp>
      <p:cxnSp>
        <p:nvCxnSpPr>
          <p:cNvPr id="12" name="直接箭头连接符 11"/>
          <p:cNvCxnSpPr/>
          <p:nvPr/>
        </p:nvCxnSpPr>
        <p:spPr>
          <a:xfrm flipV="1">
            <a:off x="3610610" y="2506345"/>
            <a:ext cx="692785" cy="4978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604260" y="3166745"/>
            <a:ext cx="708025" cy="584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5902325" y="2240915"/>
            <a:ext cx="1031240" cy="342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p:nvPr/>
        </p:nvCxnSpPr>
        <p:spPr>
          <a:xfrm>
            <a:off x="5725160" y="3953510"/>
            <a:ext cx="1031240" cy="3429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17" name="图片 16" descr="微信截图_20201101181905"/>
          <p:cNvPicPr>
            <a:picLocks noChangeAspect="1"/>
          </p:cNvPicPr>
          <p:nvPr/>
        </p:nvPicPr>
        <p:blipFill>
          <a:blip r:embed="rId2"/>
          <a:stretch>
            <a:fillRect/>
          </a:stretch>
        </p:blipFill>
        <p:spPr>
          <a:xfrm>
            <a:off x="9066530" y="3662045"/>
            <a:ext cx="2945130" cy="2361565"/>
          </a:xfrm>
          <a:prstGeom prst="rect">
            <a:avLst/>
          </a:prstGeom>
        </p:spPr>
      </p:pic>
      <p:sp>
        <p:nvSpPr>
          <p:cNvPr id="19" name="菱形 18"/>
          <p:cNvSpPr/>
          <p:nvPr/>
        </p:nvSpPr>
        <p:spPr>
          <a:xfrm>
            <a:off x="4001135" y="1635760"/>
            <a:ext cx="1901190" cy="1243965"/>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计划</a:t>
            </a:r>
            <a:r>
              <a:rPr lang="zh-CN" altLang="en-US" sz="2000" b="1">
                <a:sym typeface="+mn-ea"/>
              </a:rPr>
              <a:t>经济体制</a:t>
            </a:r>
            <a:endParaRPr lang="zh-CN" altLang="en-US" sz="2000" b="1">
              <a:sym typeface="+mn-ea"/>
            </a:endParaRPr>
          </a:p>
        </p:txBody>
      </p:sp>
      <p:cxnSp>
        <p:nvCxnSpPr>
          <p:cNvPr id="20" name="直接箭头连接符 19"/>
          <p:cNvCxnSpPr/>
          <p:nvPr/>
        </p:nvCxnSpPr>
        <p:spPr>
          <a:xfrm flipV="1">
            <a:off x="3610610" y="2506345"/>
            <a:ext cx="692785" cy="4978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1" name="直接箭头连接符 20"/>
          <p:cNvCxnSpPr/>
          <p:nvPr/>
        </p:nvCxnSpPr>
        <p:spPr>
          <a:xfrm>
            <a:off x="3604260" y="3166745"/>
            <a:ext cx="708025" cy="584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椭圆 21"/>
          <p:cNvSpPr/>
          <p:nvPr/>
        </p:nvSpPr>
        <p:spPr>
          <a:xfrm>
            <a:off x="4303395" y="3313430"/>
            <a:ext cx="1421765" cy="1315085"/>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市场</a:t>
            </a:r>
            <a:r>
              <a:rPr lang="zh-CN" altLang="en-US" sz="2000" b="1">
                <a:sym typeface="+mn-ea"/>
              </a:rPr>
              <a:t>经济体制</a:t>
            </a:r>
            <a:endParaRPr lang="zh-CN" altLang="en-US" sz="2000" b="1">
              <a:sym typeface="+mn-ea"/>
            </a:endParaRPr>
          </a:p>
        </p:txBody>
      </p:sp>
      <p:sp>
        <p:nvSpPr>
          <p:cNvPr id="23" name="菱形 22"/>
          <p:cNvSpPr/>
          <p:nvPr/>
        </p:nvSpPr>
        <p:spPr>
          <a:xfrm>
            <a:off x="4018915" y="1635760"/>
            <a:ext cx="1901190" cy="1243965"/>
          </a:xfrm>
          <a:prstGeom prst="diamond">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rgbClr val="FF0000"/>
                </a:solidFill>
                <a:sym typeface="+mn-ea"/>
              </a:rPr>
              <a:t>计划</a:t>
            </a:r>
            <a:r>
              <a:rPr lang="zh-CN" altLang="en-US" sz="2000" b="1">
                <a:sym typeface="+mn-ea"/>
              </a:rPr>
              <a:t>经济体制</a:t>
            </a:r>
            <a:endParaRPr lang="zh-CN" altLang="en-US" sz="2000" b="1">
              <a:sym typeface="+mn-ea"/>
            </a:endParaRPr>
          </a:p>
        </p:txBody>
      </p:sp>
      <p:cxnSp>
        <p:nvCxnSpPr>
          <p:cNvPr id="24" name="直接箭头连接符 23"/>
          <p:cNvCxnSpPr/>
          <p:nvPr/>
        </p:nvCxnSpPr>
        <p:spPr>
          <a:xfrm flipV="1">
            <a:off x="3628390" y="2506345"/>
            <a:ext cx="692785" cy="49784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a:off x="3622040" y="3166745"/>
            <a:ext cx="708025" cy="5842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a:stretch>
            <a:fillRect/>
          </a:stretch>
        </p:blipFill>
        <p:spPr>
          <a:xfrm>
            <a:off x="213995" y="4281805"/>
            <a:ext cx="3232785" cy="226504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500" fill="hold"/>
                                        <p:tgtEl>
                                          <p:spTgt spid="17"/>
                                        </p:tgtEl>
                                        <p:attrNameLst>
                                          <p:attrName>ppt_x</p:attrName>
                                        </p:attrNameLst>
                                      </p:cBhvr>
                                      <p:tavLst>
                                        <p:tav tm="0">
                                          <p:val>
                                            <p:strVal val="#ppt_x"/>
                                          </p:val>
                                        </p:tav>
                                        <p:tav tm="100000">
                                          <p:val>
                                            <p:strVal val="#ppt_x"/>
                                          </p:val>
                                        </p:tav>
                                      </p:tavLst>
                                    </p:anim>
                                    <p:anim calcmode="lin" valueType="num">
                                      <p:cBhvr additive="base">
                                        <p:cTn id="3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ldLvl="0" animBg="1"/>
      <p:bldP spid="10" grpId="0" bldLvl="0" animBg="1"/>
      <p:bldP spid="22" grpId="0" bldLvl="0" animBg="1"/>
      <p:bldP spid="23"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a:xfrm>
            <a:off x="462728" y="1157119"/>
            <a:ext cx="677732" cy="3021965"/>
          </a:xfrm>
        </p:spPr>
        <p:txBody>
          <a:bodyPr>
            <a:normAutofit/>
          </a:bodyPr>
          <a:lstStyle/>
          <a:p>
            <a:r>
              <a:rPr lang="zh-CN" altLang="en-US" b="1" dirty="0">
                <a:solidFill>
                  <a:srgbClr val="FF0000"/>
                </a:solidFill>
                <a:latin typeface="微软雅黑" panose="020B0503020204020204" pitchFamily="34" charset="-122"/>
                <a:ea typeface="微软雅黑" panose="020B0503020204020204" pitchFamily="34" charset="-122"/>
              </a:rPr>
              <a:t>探究与</a:t>
            </a:r>
            <a:r>
              <a:rPr lang="zh-CN" altLang="en-US" b="1" dirty="0" smtClean="0">
                <a:solidFill>
                  <a:srgbClr val="FF0000"/>
                </a:solidFill>
                <a:latin typeface="微软雅黑" panose="020B0503020204020204" pitchFamily="34" charset="-122"/>
                <a:ea typeface="微软雅黑" panose="020B0503020204020204" pitchFamily="34" charset="-122"/>
              </a:rPr>
              <a:t>分享</a:t>
            </a:r>
            <a:endParaRPr lang="zh-CN" altLang="en-US"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40460" y="610235"/>
            <a:ext cx="11051540" cy="3784600"/>
          </a:xfrm>
          <a:prstGeom prst="rect">
            <a:avLst/>
          </a:prstGeom>
          <a:noFill/>
        </p:spPr>
        <p:txBody>
          <a:bodyPr wrap="square" rtlCol="0" anchor="t">
            <a:spAutoFit/>
          </a:bodyPr>
          <a:lstStyle/>
          <a:p>
            <a:r>
              <a:rPr lang="zh-CN" altLang="en-US" sz="2400" b="1" dirty="0"/>
              <a:t>材料一:</a:t>
            </a:r>
            <a:r>
              <a:rPr lang="zh-CN" altLang="en-US" sz="2400" dirty="0"/>
              <a:t>猪周期是一种经济现象，指”价高伤民，价贱伤农”的周期性</a:t>
            </a:r>
            <a:r>
              <a:rPr lang="zh-CN" altLang="en-US" sz="2400" dirty="0" smtClean="0"/>
              <a:t>猪肉</a:t>
            </a:r>
            <a:r>
              <a:rPr lang="zh-CN" altLang="en-US" sz="2400" dirty="0"/>
              <a:t>价格变化怪圈。猪周期是经济周期的实例。“猪周期” 的循环轨迹一般是:肉价高一 母猪存栏量大增一 生猪供应增加一 肉价下跌一一 大量淘汰母猪一一生猪供应减少一 肉价上涨。</a:t>
            </a:r>
            <a:endParaRPr lang="zh-CN" altLang="en-US" sz="2400" dirty="0"/>
          </a:p>
          <a:p>
            <a:r>
              <a:rPr lang="zh-CN" altLang="en-US" sz="2400" b="1" dirty="0"/>
              <a:t>材料二:</a:t>
            </a:r>
            <a:r>
              <a:rPr lang="zh-CN" altLang="en-US" sz="2400" dirty="0"/>
              <a:t>供求，即供给和需求。供给是在-定时期内，生产者在不同的价格水平下愿意并且能够提供的的某种商品或服务的数量。需求是在一定时期内，消费者在不同价格水平下愿意并且能够购买的某种商品或服务的数量。在市场中，商品价格与供给、需求之间一般存在以下关系:</a:t>
            </a:r>
            <a:endParaRPr lang="zh-CN" altLang="en-US" sz="2400" dirty="0"/>
          </a:p>
          <a:p>
            <a:r>
              <a:rPr lang="zh-CN" altLang="en-US" sz="2400" b="1" dirty="0"/>
              <a:t>商品供不应求</a:t>
            </a:r>
            <a:r>
              <a:rPr lang="zh-CN" altLang="en-US" sz="2400" b="1" dirty="0">
                <a:sym typeface="+mn-ea"/>
              </a:rPr>
              <a:t>→</a:t>
            </a:r>
            <a:r>
              <a:rPr lang="zh-CN" altLang="en-US" sz="2400" b="1" dirty="0"/>
              <a:t> 商品价格上涨→企业增加产量、消费者减少需求→商品供求平衡</a:t>
            </a:r>
            <a:endParaRPr lang="zh-CN" altLang="en-US" sz="2400" b="1" dirty="0"/>
          </a:p>
          <a:p>
            <a:r>
              <a:rPr lang="zh-CN" altLang="en-US" sz="2400" b="1" dirty="0"/>
              <a:t>商品供过于求→商品价格下降一企业减少产量、消费者增加需求→商品供求平衡</a:t>
            </a:r>
            <a:endParaRPr lang="zh-CN" altLang="en-US" sz="2400" b="1" dirty="0"/>
          </a:p>
        </p:txBody>
      </p:sp>
      <p:sp>
        <p:nvSpPr>
          <p:cNvPr id="3" name="文本框 2"/>
          <p:cNvSpPr txBox="1"/>
          <p:nvPr/>
        </p:nvSpPr>
        <p:spPr>
          <a:xfrm>
            <a:off x="955040" y="4544695"/>
            <a:ext cx="8377555" cy="1938020"/>
          </a:xfrm>
          <a:prstGeom prst="rect">
            <a:avLst/>
          </a:prstGeom>
          <a:noFill/>
        </p:spPr>
        <p:txBody>
          <a:bodyPr wrap="square" rtlCol="0" anchor="t">
            <a:spAutoFit/>
          </a:bodyPr>
          <a:lstStyle/>
          <a:p>
            <a:pPr fontAlgn="auto"/>
            <a:r>
              <a:rPr lang="zh-CN" altLang="en-US" sz="2400" b="1" dirty="0" smtClean="0">
                <a:solidFill>
                  <a:srgbClr val="FF0000"/>
                </a:solidFill>
              </a:rPr>
              <a:t>问题</a:t>
            </a:r>
            <a:r>
              <a:rPr lang="zh-CN" altLang="en-US" sz="2400" b="1" dirty="0">
                <a:solidFill>
                  <a:srgbClr val="FF0000"/>
                </a:solidFill>
              </a:rPr>
              <a:t>:</a:t>
            </a:r>
            <a:r>
              <a:rPr lang="zh-CN" altLang="en-US" sz="2400" b="1" dirty="0"/>
              <a:t> 1. 结合材料一、二和教材知识，以“猪周期”为例，  说明商品价格与供给、需求之间的关系，并用曲线图表示这种关系。</a:t>
            </a:r>
            <a:endParaRPr lang="zh-CN" altLang="en-US" sz="2400" b="1" dirty="0"/>
          </a:p>
          <a:p>
            <a:r>
              <a:rPr lang="zh-CN" altLang="en-US" sz="2400" b="1" dirty="0"/>
              <a:t>          </a:t>
            </a:r>
            <a:r>
              <a:rPr lang="zh-CN" altLang="en-US" sz="2400" b="1" dirty="0" smtClean="0"/>
              <a:t>2</a:t>
            </a:r>
            <a:r>
              <a:rPr lang="zh-CN" altLang="en-US" sz="2400" b="1" dirty="0"/>
              <a:t>.结合材料和教材知识，分析商品价格的变化如何影响资源配置，并用曲线图表示出来。</a:t>
            </a:r>
            <a:endParaRPr lang="zh-CN" altLang="en-US" sz="2400" b="1" dirty="0"/>
          </a:p>
        </p:txBody>
      </p:sp>
      <p:pic>
        <p:nvPicPr>
          <p:cNvPr id="4" name="图片 3"/>
          <p:cNvPicPr>
            <a:picLocks noChangeAspect="1"/>
          </p:cNvPicPr>
          <p:nvPr/>
        </p:nvPicPr>
        <p:blipFill>
          <a:blip r:embed="rId1"/>
          <a:stretch>
            <a:fillRect/>
          </a:stretch>
        </p:blipFill>
        <p:spPr>
          <a:xfrm>
            <a:off x="9331960" y="4693920"/>
            <a:ext cx="2739390" cy="1767205"/>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343785" y="543560"/>
            <a:ext cx="5699760" cy="460375"/>
          </a:xfrm>
          <a:prstGeom prst="rect">
            <a:avLst/>
          </a:prstGeom>
          <a:noFill/>
        </p:spPr>
        <p:txBody>
          <a:bodyPr wrap="square" rtlCol="0">
            <a:spAutoFit/>
          </a:bodyPr>
          <a:lstStyle/>
          <a:p>
            <a:r>
              <a:rPr lang="en-US" altLang="zh-CN" sz="2400" b="1" dirty="0" smtClean="0">
                <a:solidFill>
                  <a:srgbClr val="FF0000"/>
                </a:solidFill>
              </a:rPr>
              <a:t>3</a:t>
            </a:r>
            <a:r>
              <a:rPr lang="en-US" altLang="zh-CN" sz="2400" b="1" dirty="0">
                <a:solidFill>
                  <a:srgbClr val="FF0000"/>
                </a:solidFill>
              </a:rPr>
              <a:t>.</a:t>
            </a:r>
            <a:r>
              <a:rPr lang="zh-CN" altLang="en-US" sz="2400" b="1" dirty="0" smtClean="0">
                <a:solidFill>
                  <a:srgbClr val="FF0000"/>
                </a:solidFill>
              </a:rPr>
              <a:t>商品价格与供给、需求之间的关系</a:t>
            </a:r>
            <a:endParaRPr lang="zh-CN" altLang="en-US" sz="2400" b="1" dirty="0">
              <a:solidFill>
                <a:srgbClr val="FF0000"/>
              </a:solidFill>
            </a:endParaRPr>
          </a:p>
        </p:txBody>
      </p:sp>
      <p:sp>
        <p:nvSpPr>
          <p:cNvPr id="4" name="圆角矩形 3"/>
          <p:cNvSpPr/>
          <p:nvPr/>
        </p:nvSpPr>
        <p:spPr>
          <a:xfrm>
            <a:off x="4152265" y="1755140"/>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2"/>
                </a:solidFill>
              </a:rPr>
              <a:t>价格上升</a:t>
            </a:r>
            <a:endParaRPr lang="zh-CN" altLang="en-US" sz="2400" b="1">
              <a:solidFill>
                <a:schemeClr val="tx2"/>
              </a:solidFill>
            </a:endParaRPr>
          </a:p>
        </p:txBody>
      </p:sp>
      <p:sp>
        <p:nvSpPr>
          <p:cNvPr id="6" name="圆角矩形 5"/>
          <p:cNvSpPr/>
          <p:nvPr/>
        </p:nvSpPr>
        <p:spPr>
          <a:xfrm>
            <a:off x="6543675" y="1755140"/>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2"/>
                </a:solidFill>
              </a:rPr>
              <a:t>供给增加</a:t>
            </a:r>
            <a:endParaRPr lang="zh-CN" altLang="en-US" sz="2000" b="1">
              <a:solidFill>
                <a:schemeClr val="tx2"/>
              </a:solidFill>
            </a:endParaRPr>
          </a:p>
          <a:p>
            <a:pPr algn="ctr"/>
            <a:r>
              <a:rPr lang="zh-CN" altLang="en-US" sz="2000" b="1">
                <a:solidFill>
                  <a:schemeClr val="tx2"/>
                </a:solidFill>
              </a:rPr>
              <a:t>需求减少</a:t>
            </a:r>
            <a:endParaRPr lang="zh-CN" altLang="en-US" sz="2000" b="1">
              <a:solidFill>
                <a:schemeClr val="tx2"/>
              </a:solidFill>
            </a:endParaRPr>
          </a:p>
        </p:txBody>
      </p:sp>
      <p:sp>
        <p:nvSpPr>
          <p:cNvPr id="8" name="圆角矩形 7"/>
          <p:cNvSpPr/>
          <p:nvPr/>
        </p:nvSpPr>
        <p:spPr>
          <a:xfrm>
            <a:off x="9086215" y="1755140"/>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2"/>
                </a:solidFill>
              </a:rPr>
              <a:t>供大于求</a:t>
            </a:r>
            <a:endParaRPr lang="zh-CN" altLang="en-US" sz="2400" b="1">
              <a:solidFill>
                <a:schemeClr val="tx2"/>
              </a:solidFill>
            </a:endParaRPr>
          </a:p>
        </p:txBody>
      </p:sp>
      <p:sp>
        <p:nvSpPr>
          <p:cNvPr id="9" name="圆角矩形 8"/>
          <p:cNvSpPr/>
          <p:nvPr/>
        </p:nvSpPr>
        <p:spPr>
          <a:xfrm>
            <a:off x="6786880" y="3016885"/>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a:solidFill>
                  <a:schemeClr val="tx2"/>
                </a:solidFill>
              </a:rPr>
              <a:t>供给减少</a:t>
            </a:r>
            <a:endParaRPr lang="zh-CN" altLang="en-US" sz="2000" b="1">
              <a:solidFill>
                <a:schemeClr val="tx2"/>
              </a:solidFill>
            </a:endParaRPr>
          </a:p>
          <a:p>
            <a:pPr algn="ctr"/>
            <a:r>
              <a:rPr lang="zh-CN" altLang="en-US" sz="2000" b="1">
                <a:solidFill>
                  <a:schemeClr val="tx2"/>
                </a:solidFill>
              </a:rPr>
              <a:t>需求增加</a:t>
            </a:r>
            <a:endParaRPr lang="zh-CN" altLang="en-US" sz="2000" b="1">
              <a:solidFill>
                <a:schemeClr val="tx2"/>
              </a:solidFill>
            </a:endParaRPr>
          </a:p>
        </p:txBody>
      </p:sp>
      <p:sp>
        <p:nvSpPr>
          <p:cNvPr id="10" name="圆角矩形 9"/>
          <p:cNvSpPr/>
          <p:nvPr/>
        </p:nvSpPr>
        <p:spPr>
          <a:xfrm>
            <a:off x="4279265" y="3059430"/>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2"/>
                </a:solidFill>
              </a:rPr>
              <a:t>供小于求</a:t>
            </a:r>
            <a:endParaRPr lang="zh-CN" altLang="en-US" sz="2400" b="1">
              <a:solidFill>
                <a:schemeClr val="tx2"/>
              </a:solidFill>
            </a:endParaRPr>
          </a:p>
        </p:txBody>
      </p:sp>
      <p:sp>
        <p:nvSpPr>
          <p:cNvPr id="11" name="圆角矩形 10"/>
          <p:cNvSpPr/>
          <p:nvPr/>
        </p:nvSpPr>
        <p:spPr>
          <a:xfrm>
            <a:off x="9260205" y="3059430"/>
            <a:ext cx="1828800" cy="679450"/>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a:solidFill>
                  <a:schemeClr val="tx2"/>
                </a:solidFill>
              </a:rPr>
              <a:t>价格下降</a:t>
            </a:r>
            <a:endParaRPr lang="zh-CN" altLang="en-US" sz="2400" b="1">
              <a:solidFill>
                <a:schemeClr val="tx2"/>
              </a:solidFill>
            </a:endParaRPr>
          </a:p>
        </p:txBody>
      </p:sp>
      <p:cxnSp>
        <p:nvCxnSpPr>
          <p:cNvPr id="12" name="直接箭头连接符 11"/>
          <p:cNvCxnSpPr/>
          <p:nvPr/>
        </p:nvCxnSpPr>
        <p:spPr>
          <a:xfrm flipV="1">
            <a:off x="5998210" y="1981835"/>
            <a:ext cx="574675" cy="1714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直接箭头连接符 13"/>
          <p:cNvCxnSpPr/>
          <p:nvPr/>
        </p:nvCxnSpPr>
        <p:spPr>
          <a:xfrm>
            <a:off x="9742170" y="2434590"/>
            <a:ext cx="5080" cy="56070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直接箭头连接符 14"/>
          <p:cNvCxnSpPr>
            <a:stCxn id="9" idx="1"/>
          </p:cNvCxnSpPr>
          <p:nvPr/>
        </p:nvCxnSpPr>
        <p:spPr>
          <a:xfrm flipH="1" flipV="1">
            <a:off x="6025515" y="3327400"/>
            <a:ext cx="778510" cy="292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p:nvPr/>
        </p:nvCxnSpPr>
        <p:spPr>
          <a:xfrm flipH="1" flipV="1">
            <a:off x="8628380" y="3340100"/>
            <a:ext cx="658495" cy="32385"/>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7" name="直接箭头连接符 16"/>
          <p:cNvCxnSpPr/>
          <p:nvPr/>
        </p:nvCxnSpPr>
        <p:spPr>
          <a:xfrm>
            <a:off x="8372475" y="2073275"/>
            <a:ext cx="713740" cy="1778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8" name="直接箭头连接符 17"/>
          <p:cNvCxnSpPr/>
          <p:nvPr/>
        </p:nvCxnSpPr>
        <p:spPr>
          <a:xfrm flipV="1">
            <a:off x="5190490" y="2510155"/>
            <a:ext cx="6350" cy="46355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pic>
        <p:nvPicPr>
          <p:cNvPr id="26" name="图片 25"/>
          <p:cNvPicPr>
            <a:picLocks noChangeAspect="1"/>
          </p:cNvPicPr>
          <p:nvPr/>
        </p:nvPicPr>
        <p:blipFill>
          <a:blip r:embed="rId1"/>
          <a:stretch>
            <a:fillRect/>
          </a:stretch>
        </p:blipFill>
        <p:spPr>
          <a:xfrm>
            <a:off x="2466340" y="4168775"/>
            <a:ext cx="3107055" cy="2144395"/>
          </a:xfrm>
          <a:prstGeom prst="rect">
            <a:avLst/>
          </a:prstGeom>
        </p:spPr>
      </p:pic>
      <p:sp>
        <p:nvSpPr>
          <p:cNvPr id="28" name="文本框 27"/>
          <p:cNvSpPr txBox="1"/>
          <p:nvPr/>
        </p:nvSpPr>
        <p:spPr>
          <a:xfrm>
            <a:off x="3199130" y="6313170"/>
            <a:ext cx="1967865" cy="368300"/>
          </a:xfrm>
          <a:prstGeom prst="rect">
            <a:avLst/>
          </a:prstGeom>
          <a:noFill/>
        </p:spPr>
        <p:txBody>
          <a:bodyPr wrap="square" rtlCol="0">
            <a:spAutoFit/>
          </a:bodyPr>
          <a:lstStyle/>
          <a:p>
            <a:r>
              <a:rPr lang="zh-CN" altLang="en-US"/>
              <a:t>供给曲线</a:t>
            </a:r>
            <a:endParaRPr lang="zh-CN" altLang="en-US"/>
          </a:p>
        </p:txBody>
      </p:sp>
      <p:sp>
        <p:nvSpPr>
          <p:cNvPr id="30" name="文本框 29"/>
          <p:cNvSpPr txBox="1"/>
          <p:nvPr/>
        </p:nvSpPr>
        <p:spPr>
          <a:xfrm>
            <a:off x="8153400" y="6296025"/>
            <a:ext cx="1967865" cy="368300"/>
          </a:xfrm>
          <a:prstGeom prst="rect">
            <a:avLst/>
          </a:prstGeom>
          <a:noFill/>
        </p:spPr>
        <p:txBody>
          <a:bodyPr wrap="square" rtlCol="0">
            <a:spAutoFit/>
          </a:bodyPr>
          <a:lstStyle/>
          <a:p>
            <a:r>
              <a:rPr lang="zh-CN" altLang="en-US"/>
              <a:t>需求曲线</a:t>
            </a:r>
            <a:endParaRPr lang="zh-CN" altLang="en-US"/>
          </a:p>
        </p:txBody>
      </p:sp>
      <p:pic>
        <p:nvPicPr>
          <p:cNvPr id="32" name="图片 31" descr="微信截图_20201101154533"/>
          <p:cNvPicPr>
            <a:picLocks noChangeAspect="1"/>
          </p:cNvPicPr>
          <p:nvPr/>
        </p:nvPicPr>
        <p:blipFill>
          <a:blip r:embed="rId2"/>
          <a:stretch>
            <a:fillRect/>
          </a:stretch>
        </p:blipFill>
        <p:spPr>
          <a:xfrm>
            <a:off x="6966585" y="4384675"/>
            <a:ext cx="3219450" cy="1952625"/>
          </a:xfrm>
          <a:prstGeom prst="rect">
            <a:avLst/>
          </a:prstGeom>
        </p:spPr>
      </p:pic>
      <p:sp>
        <p:nvSpPr>
          <p:cNvPr id="33" name="文本框 32"/>
          <p:cNvSpPr txBox="1"/>
          <p:nvPr/>
        </p:nvSpPr>
        <p:spPr>
          <a:xfrm>
            <a:off x="5257800" y="5979795"/>
            <a:ext cx="1097915" cy="368300"/>
          </a:xfrm>
          <a:prstGeom prst="rect">
            <a:avLst/>
          </a:prstGeom>
          <a:solidFill>
            <a:schemeClr val="bg1"/>
          </a:solidFill>
          <a:ln>
            <a:noFill/>
          </a:ln>
        </p:spPr>
        <p:txBody>
          <a:bodyPr wrap="square" rtlCol="0">
            <a:spAutoFit/>
          </a:bodyPr>
          <a:lstStyle/>
          <a:p>
            <a:r>
              <a:rPr lang="zh-CN" altLang="en-US"/>
              <a:t>供给量</a:t>
            </a:r>
            <a:endParaRPr lang="zh-CN" altLang="en-US"/>
          </a:p>
        </p:txBody>
      </p:sp>
      <p:sp>
        <p:nvSpPr>
          <p:cNvPr id="34" name="文本框 33"/>
          <p:cNvSpPr txBox="1"/>
          <p:nvPr/>
        </p:nvSpPr>
        <p:spPr>
          <a:xfrm>
            <a:off x="9509125" y="6089015"/>
            <a:ext cx="1306830" cy="368300"/>
          </a:xfrm>
          <a:prstGeom prst="rect">
            <a:avLst/>
          </a:prstGeom>
          <a:solidFill>
            <a:schemeClr val="bg1"/>
          </a:solidFill>
          <a:ln>
            <a:noFill/>
          </a:ln>
        </p:spPr>
        <p:txBody>
          <a:bodyPr wrap="square" rtlCol="0">
            <a:spAutoFit/>
          </a:bodyPr>
          <a:lstStyle/>
          <a:p>
            <a:r>
              <a:rPr lang="zh-CN" altLang="en-US"/>
              <a:t>需求量</a:t>
            </a:r>
            <a:endParaRPr lang="zh-CN" altLang="en-US"/>
          </a:p>
        </p:txBody>
      </p:sp>
      <p:sp>
        <p:nvSpPr>
          <p:cNvPr id="35" name="文本框 34"/>
          <p:cNvSpPr txBox="1"/>
          <p:nvPr/>
        </p:nvSpPr>
        <p:spPr>
          <a:xfrm>
            <a:off x="2101215" y="4016375"/>
            <a:ext cx="1097915" cy="36830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a:t>价格</a:t>
            </a:r>
            <a:endParaRPr lang="zh-CN" altLang="en-US"/>
          </a:p>
        </p:txBody>
      </p:sp>
      <p:sp>
        <p:nvSpPr>
          <p:cNvPr id="36" name="文本框 35"/>
          <p:cNvSpPr txBox="1"/>
          <p:nvPr/>
        </p:nvSpPr>
        <p:spPr>
          <a:xfrm>
            <a:off x="6582410" y="4168775"/>
            <a:ext cx="1097915" cy="36830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a:t>价格</a:t>
            </a:r>
            <a:endParaRPr lang="zh-CN" altLang="en-US"/>
          </a:p>
        </p:txBody>
      </p:sp>
      <p:pic>
        <p:nvPicPr>
          <p:cNvPr id="38" name="图片 37"/>
          <p:cNvPicPr>
            <a:picLocks noChangeAspect="1"/>
          </p:cNvPicPr>
          <p:nvPr/>
        </p:nvPicPr>
        <p:blipFill>
          <a:blip r:embed="rId3"/>
          <a:stretch>
            <a:fillRect/>
          </a:stretch>
        </p:blipFill>
        <p:spPr>
          <a:xfrm>
            <a:off x="894715" y="1454150"/>
            <a:ext cx="3058160" cy="224218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ppt_x"/>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ppt_x"/>
                                          </p:val>
                                        </p:tav>
                                        <p:tav tm="100000">
                                          <p:val>
                                            <p:strVal val="#ppt_x"/>
                                          </p:val>
                                        </p:tav>
                                      </p:tavLst>
                                    </p:anim>
                                    <p:anim calcmode="lin" valueType="num">
                                      <p:cBhvr additive="base">
                                        <p:cTn id="46" dur="500" fill="hold"/>
                                        <p:tgtEl>
                                          <p:spTgt spid="33"/>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0"/>
                                        </p:tgtEl>
                                        <p:attrNameLst>
                                          <p:attrName>style.visibility</p:attrName>
                                        </p:attrNameLst>
                                      </p:cBhvr>
                                      <p:to>
                                        <p:strVal val="visible"/>
                                      </p:to>
                                    </p:set>
                                    <p:anim calcmode="lin" valueType="num">
                                      <p:cBhvr additive="base">
                                        <p:cTn id="55" dur="500" fill="hold"/>
                                        <p:tgtEl>
                                          <p:spTgt spid="30"/>
                                        </p:tgtEl>
                                        <p:attrNameLst>
                                          <p:attrName>ppt_x</p:attrName>
                                        </p:attrNameLst>
                                      </p:cBhvr>
                                      <p:tavLst>
                                        <p:tav tm="0">
                                          <p:val>
                                            <p:strVal val="#ppt_x"/>
                                          </p:val>
                                        </p:tav>
                                        <p:tav tm="100000">
                                          <p:val>
                                            <p:strVal val="#ppt_x"/>
                                          </p:val>
                                        </p:tav>
                                      </p:tavLst>
                                    </p:anim>
                                    <p:anim calcmode="lin" valueType="num">
                                      <p:cBhvr additive="base">
                                        <p:cTn id="56" dur="500" fill="hold"/>
                                        <p:tgtEl>
                                          <p:spTgt spid="30"/>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additive="base">
                                        <p:cTn id="59" dur="500" fill="hold"/>
                                        <p:tgtEl>
                                          <p:spTgt spid="32"/>
                                        </p:tgtEl>
                                        <p:attrNameLst>
                                          <p:attrName>ppt_x</p:attrName>
                                        </p:attrNameLst>
                                      </p:cBhvr>
                                      <p:tavLst>
                                        <p:tav tm="0">
                                          <p:val>
                                            <p:strVal val="#ppt_x"/>
                                          </p:val>
                                        </p:tav>
                                        <p:tav tm="100000">
                                          <p:val>
                                            <p:strVal val="#ppt_x"/>
                                          </p:val>
                                        </p:tav>
                                      </p:tavLst>
                                    </p:anim>
                                    <p:anim calcmode="lin" valueType="num">
                                      <p:cBhvr additive="base">
                                        <p:cTn id="60" dur="500" fill="hold"/>
                                        <p:tgtEl>
                                          <p:spTgt spid="32"/>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500" fill="hold"/>
                                        <p:tgtEl>
                                          <p:spTgt spid="34"/>
                                        </p:tgtEl>
                                        <p:attrNameLst>
                                          <p:attrName>ppt_x</p:attrName>
                                        </p:attrNameLst>
                                      </p:cBhvr>
                                      <p:tavLst>
                                        <p:tav tm="0">
                                          <p:val>
                                            <p:strVal val="#ppt_x"/>
                                          </p:val>
                                        </p:tav>
                                        <p:tav tm="100000">
                                          <p:val>
                                            <p:strVal val="#ppt_x"/>
                                          </p:val>
                                        </p:tav>
                                      </p:tavLst>
                                    </p:anim>
                                    <p:anim calcmode="lin" valueType="num">
                                      <p:cBhvr additive="base">
                                        <p:cTn id="64" dur="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6"/>
                                        </p:tgtEl>
                                        <p:attrNameLst>
                                          <p:attrName>style.visibility</p:attrName>
                                        </p:attrNameLst>
                                      </p:cBhvr>
                                      <p:to>
                                        <p:strVal val="visible"/>
                                      </p:to>
                                    </p:set>
                                    <p:anim calcmode="lin" valueType="num">
                                      <p:cBhvr additive="base">
                                        <p:cTn id="67" dur="500" fill="hold"/>
                                        <p:tgtEl>
                                          <p:spTgt spid="36"/>
                                        </p:tgtEl>
                                        <p:attrNameLst>
                                          <p:attrName>ppt_x</p:attrName>
                                        </p:attrNameLst>
                                      </p:cBhvr>
                                      <p:tavLst>
                                        <p:tav tm="0">
                                          <p:val>
                                            <p:strVal val="#ppt_x"/>
                                          </p:val>
                                        </p:tav>
                                        <p:tav tm="100000">
                                          <p:val>
                                            <p:strVal val="#ppt_x"/>
                                          </p:val>
                                        </p:tav>
                                      </p:tavLst>
                                    </p:anim>
                                    <p:anim calcmode="lin" valueType="num">
                                      <p:cBhvr additive="base">
                                        <p:cTn id="68"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8" grpId="0" bldLvl="0" animBg="1"/>
      <p:bldP spid="9" grpId="0" bldLvl="0" animBg="1"/>
      <p:bldP spid="10" grpId="0" bldLvl="0" animBg="1"/>
      <p:bldP spid="11" grpId="0" bldLvl="0" animBg="1"/>
      <p:bldP spid="28" grpId="0"/>
      <p:bldP spid="30" grpId="0"/>
      <p:bldP spid="33" grpId="0" animBg="1"/>
      <p:bldP spid="34" grpId="0" animBg="1"/>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微信截图_20201101144638"/>
          <p:cNvPicPr>
            <a:picLocks noChangeAspect="1"/>
          </p:cNvPicPr>
          <p:nvPr/>
        </p:nvPicPr>
        <p:blipFill>
          <a:blip r:embed="rId1"/>
          <a:stretch>
            <a:fillRect/>
          </a:stretch>
        </p:blipFill>
        <p:spPr>
          <a:xfrm>
            <a:off x="880110" y="1322705"/>
            <a:ext cx="6537960" cy="4469765"/>
          </a:xfrm>
          <a:prstGeom prst="rect">
            <a:avLst/>
          </a:prstGeom>
        </p:spPr>
      </p:pic>
      <p:sp>
        <p:nvSpPr>
          <p:cNvPr id="7" name="TextBox 6"/>
          <p:cNvSpPr txBox="1"/>
          <p:nvPr/>
        </p:nvSpPr>
        <p:spPr>
          <a:xfrm>
            <a:off x="1380565" y="584199"/>
            <a:ext cx="4600687" cy="460375"/>
          </a:xfrm>
          <a:prstGeom prst="rect">
            <a:avLst/>
          </a:prstGeom>
          <a:noFill/>
        </p:spPr>
        <p:txBody>
          <a:bodyPr wrap="square" rtlCol="0">
            <a:spAutoFit/>
          </a:bodyPr>
          <a:lstStyle/>
          <a:p>
            <a:r>
              <a:rPr lang="en-US" altLang="zh-CN" sz="2400" b="1" dirty="0" smtClean="0">
                <a:solidFill>
                  <a:srgbClr val="FF0000"/>
                </a:solidFill>
              </a:rPr>
              <a:t>4</a:t>
            </a:r>
            <a:r>
              <a:rPr lang="en-US" altLang="zh-CN" sz="2400" b="1" dirty="0">
                <a:solidFill>
                  <a:srgbClr val="FF0000"/>
                </a:solidFill>
              </a:rPr>
              <a:t>.</a:t>
            </a:r>
            <a:r>
              <a:rPr lang="zh-CN" altLang="en-US" sz="2400" b="1" dirty="0" smtClean="0">
                <a:solidFill>
                  <a:srgbClr val="FF0000"/>
                </a:solidFill>
              </a:rPr>
              <a:t>商品价格的变化影响资源配置</a:t>
            </a:r>
            <a:endParaRPr lang="zh-CN" altLang="en-US" sz="2400" b="1" dirty="0">
              <a:solidFill>
                <a:srgbClr val="FF0000"/>
              </a:solidFill>
            </a:endParaRPr>
          </a:p>
        </p:txBody>
      </p:sp>
      <p:pic>
        <p:nvPicPr>
          <p:cNvPr id="26" name="图片 25"/>
          <p:cNvPicPr>
            <a:picLocks noChangeAspect="1"/>
          </p:cNvPicPr>
          <p:nvPr/>
        </p:nvPicPr>
        <p:blipFill>
          <a:blip r:embed="rId2"/>
          <a:stretch>
            <a:fillRect/>
          </a:stretch>
        </p:blipFill>
        <p:spPr>
          <a:xfrm>
            <a:off x="8284210" y="630555"/>
            <a:ext cx="3107055" cy="2144395"/>
          </a:xfrm>
          <a:prstGeom prst="rect">
            <a:avLst/>
          </a:prstGeom>
        </p:spPr>
      </p:pic>
      <p:pic>
        <p:nvPicPr>
          <p:cNvPr id="4" name="图片 3" descr="微信截图_20201101154533"/>
          <p:cNvPicPr>
            <a:picLocks noChangeAspect="1"/>
          </p:cNvPicPr>
          <p:nvPr/>
        </p:nvPicPr>
        <p:blipFill>
          <a:blip r:embed="rId3"/>
          <a:stretch>
            <a:fillRect/>
          </a:stretch>
        </p:blipFill>
        <p:spPr>
          <a:xfrm>
            <a:off x="8171815" y="3559175"/>
            <a:ext cx="3219450" cy="1952625"/>
          </a:xfrm>
          <a:prstGeom prst="rect">
            <a:avLst/>
          </a:prstGeom>
        </p:spPr>
      </p:pic>
      <p:sp>
        <p:nvSpPr>
          <p:cNvPr id="5" name="文本框 4"/>
          <p:cNvSpPr txBox="1"/>
          <p:nvPr/>
        </p:nvSpPr>
        <p:spPr>
          <a:xfrm>
            <a:off x="11059160" y="2383155"/>
            <a:ext cx="1132205" cy="368300"/>
          </a:xfrm>
          <a:prstGeom prst="rect">
            <a:avLst/>
          </a:prstGeom>
          <a:solidFill>
            <a:schemeClr val="bg1"/>
          </a:solidFill>
          <a:ln>
            <a:noFill/>
          </a:ln>
        </p:spPr>
        <p:txBody>
          <a:bodyPr wrap="square" rtlCol="0">
            <a:spAutoFit/>
          </a:bodyPr>
          <a:lstStyle/>
          <a:p>
            <a:r>
              <a:rPr lang="zh-CN" altLang="en-US"/>
              <a:t>资源数量</a:t>
            </a:r>
            <a:endParaRPr lang="zh-CN" altLang="en-US"/>
          </a:p>
        </p:txBody>
      </p:sp>
      <p:sp>
        <p:nvSpPr>
          <p:cNvPr id="6" name="文本框 5"/>
          <p:cNvSpPr txBox="1"/>
          <p:nvPr/>
        </p:nvSpPr>
        <p:spPr>
          <a:xfrm>
            <a:off x="10768330" y="5279390"/>
            <a:ext cx="1109980" cy="368300"/>
          </a:xfrm>
          <a:prstGeom prst="rect">
            <a:avLst/>
          </a:prstGeom>
          <a:solidFill>
            <a:schemeClr val="bg1"/>
          </a:solidFill>
          <a:ln>
            <a:noFill/>
          </a:ln>
        </p:spPr>
        <p:txBody>
          <a:bodyPr wrap="square" rtlCol="0">
            <a:spAutoFit/>
          </a:bodyPr>
          <a:lstStyle/>
          <a:p>
            <a:r>
              <a:rPr lang="zh-CN" altLang="en-US"/>
              <a:t>资源数量</a:t>
            </a:r>
            <a:endParaRPr lang="zh-CN" altLang="en-US"/>
          </a:p>
        </p:txBody>
      </p:sp>
      <p:sp>
        <p:nvSpPr>
          <p:cNvPr id="35" name="文本框 34"/>
          <p:cNvSpPr txBox="1"/>
          <p:nvPr/>
        </p:nvSpPr>
        <p:spPr>
          <a:xfrm>
            <a:off x="7710170" y="676275"/>
            <a:ext cx="1097915" cy="36830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a:t>价格</a:t>
            </a:r>
            <a:endParaRPr lang="zh-CN" altLang="en-US"/>
          </a:p>
        </p:txBody>
      </p:sp>
      <p:sp>
        <p:nvSpPr>
          <p:cNvPr id="8" name="文本框 7"/>
          <p:cNvSpPr txBox="1"/>
          <p:nvPr/>
        </p:nvSpPr>
        <p:spPr>
          <a:xfrm>
            <a:off x="7710170" y="3424555"/>
            <a:ext cx="1097915" cy="368300"/>
          </a:xfrm>
          <a:prstGeom prst="rect">
            <a:avLst/>
          </a:prstGeom>
          <a:noFill/>
          <a:ln>
            <a:noFill/>
          </a:ln>
          <a:extLst>
            <a:ext uri="{909E8E84-426E-40DD-AFC4-6F175D3DCCD1}">
              <a14:hiddenFill xmlns:a14="http://schemas.microsoft.com/office/drawing/2010/main">
                <a:solidFill>
                  <a:schemeClr val="bg1"/>
                </a:solidFill>
              </a14:hiddenFill>
            </a:ext>
          </a:extLst>
        </p:spPr>
        <p:txBody>
          <a:bodyPr wrap="square" rtlCol="0">
            <a:spAutoFit/>
          </a:bodyPr>
          <a:lstStyle/>
          <a:p>
            <a:r>
              <a:rPr lang="zh-CN" altLang="en-US"/>
              <a:t>价格</a:t>
            </a: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additive="base">
                                        <p:cTn id="7" dur="500" fill="hold"/>
                                        <p:tgtEl>
                                          <p:spTgt spid="26"/>
                                        </p:tgtEl>
                                        <p:attrNameLst>
                                          <p:attrName>ppt_x</p:attrName>
                                        </p:attrNameLst>
                                      </p:cBhvr>
                                      <p:tavLst>
                                        <p:tav tm="0">
                                          <p:val>
                                            <p:strVal val="#ppt_x"/>
                                          </p:val>
                                        </p:tav>
                                        <p:tav tm="100000">
                                          <p:val>
                                            <p:strVal val="#ppt_x"/>
                                          </p:val>
                                        </p:tav>
                                      </p:tavLst>
                                    </p:anim>
                                    <p:anim calcmode="lin" valueType="num">
                                      <p:cBhvr additive="base">
                                        <p:cTn id="8" dur="500" fill="hold"/>
                                        <p:tgtEl>
                                          <p:spTgt spid="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ppt_x"/>
                                          </p:val>
                                        </p:tav>
                                        <p:tav tm="100000">
                                          <p:val>
                                            <p:strVal val="#ppt_x"/>
                                          </p:val>
                                        </p:tav>
                                      </p:tavLst>
                                    </p:anim>
                                    <p:anim calcmode="lin" valueType="num">
                                      <p:cBhvr additive="base">
                                        <p:cTn id="16"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35" grpId="0"/>
      <p:bldP spid="8" grpId="0"/>
    </p:bld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63.xml><?xml version="1.0" encoding="utf-8"?>
<p:tagLst xmlns:p="http://schemas.openxmlformats.org/presentationml/2006/main">
  <p:tag name="KSO_WM_BEAUTIFY_FLAG" val="#wm#"/>
  <p:tag name="KSO_WM_TEMPLATE_CATEGORY" val="custom"/>
  <p:tag name="KSO_WM_TEMPLATE_INDEX" val="20205176"/>
</p:tagLst>
</file>

<file path=ppt/tags/tag64.xml><?xml version="1.0" encoding="utf-8"?>
<p:tagLst xmlns:p="http://schemas.openxmlformats.org/presentationml/2006/main">
  <p:tag name="KSO_WM_UNIT_TABLE_BEAUTIFY" val="smartTable{615a371a-a7cd-4459-a9ff-0b22560337f0}"/>
  <p:tag name="TABLE_ENDDRAG_ORIGIN_RECT" val="904*375"/>
  <p:tag name="TABLE_ENDDRAG_RECT" val="48*96*904*375"/>
</p:tagLst>
</file>

<file path=ppt/tags/tag65.xml><?xml version="1.0" encoding="utf-8"?>
<p:tagLst xmlns:p="http://schemas.openxmlformats.org/presentationml/2006/main">
  <p:tag name="KSO_WM_BEAUTIFY_FLAG" val="#wm#"/>
  <p:tag name="KSO_WM_TEMPLATE_CATEGORY" val="custom"/>
  <p:tag name="KSO_WM_TEMPLATE_INDEX" val="20205176"/>
</p:tagLst>
</file>

<file path=ppt/tags/tag66.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67.xml><?xml version="1.0" encoding="utf-8"?>
<p:tagLst xmlns:p="http://schemas.openxmlformats.org/presentationml/2006/main">
  <p:tag name="KSO_WM_BEAUTIFY_FLAG" val="#wm#"/>
  <p:tag name="KSO_WM_TEMPLATE_CATEGORY" val="custom"/>
  <p:tag name="KSO_WM_TEMPLATE_INDEX" val="20187308"/>
</p:tagLst>
</file>

<file path=ppt/tags/tag68.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69.xml><?xml version="1.0" encoding="utf-8"?>
<p:tagLst xmlns:p="http://schemas.openxmlformats.org/presentationml/2006/main">
  <p:tag name="KSO_WM_BEAUTIFY_FLAG" val="#wm#"/>
  <p:tag name="KSO_WM_TEMPLATE_CATEGORY" val="custom"/>
  <p:tag name="KSO_WM_TEMPLATE_INDEX" val="20187308"/>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71.xml><?xml version="1.0" encoding="utf-8"?>
<p:tagLst xmlns:p="http://schemas.openxmlformats.org/presentationml/2006/main">
  <p:tag name="KSO_WM_BEAUTIFY_FLAG" val="#wm#"/>
  <p:tag name="KSO_WM_TEMPLATE_CATEGORY" val="custom"/>
  <p:tag name="KSO_WM_TEMPLATE_INDEX" val="20187308"/>
</p:tagLst>
</file>

<file path=ppt/tags/tag72.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73.xml><?xml version="1.0" encoding="utf-8"?>
<p:tagLst xmlns:p="http://schemas.openxmlformats.org/presentationml/2006/main">
  <p:tag name="KSO_WM_BEAUTIFY_FLAG" val="#wm#"/>
  <p:tag name="KSO_WM_TEMPLATE_CATEGORY" val="custom"/>
  <p:tag name="KSO_WM_TEMPLATE_INDEX" val="20187308"/>
</p:tagLst>
</file>

<file path=ppt/tags/tag74.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75.xml><?xml version="1.0" encoding="utf-8"?>
<p:tagLst xmlns:p="http://schemas.openxmlformats.org/presentationml/2006/main">
  <p:tag name="KSO_WM_BEAUTIFY_FLAG" val="#wm#"/>
  <p:tag name="KSO_WM_TEMPLATE_CATEGORY" val="custom"/>
  <p:tag name="KSO_WM_TEMPLATE_INDEX" val="20187308"/>
</p:tagLst>
</file>

<file path=ppt/tags/tag76.xml><?xml version="1.0" encoding="utf-8"?>
<p:tagLst xmlns:p="http://schemas.openxmlformats.org/presentationml/2006/main">
  <p:tag name="KSO_WM_TAG_VERSION" val="1.0"/>
  <p:tag name="KSO_WM_UNIT_RELATE_UNITID" val="260*l*1"/>
  <p:tag name="KSO_WM_TEMPLATE_CATEGORY" val="diagram"/>
  <p:tag name="KSO_WM_TEMPLATE_INDEX" val="160367"/>
  <p:tag name="KSO_WM_UNIT_TYPE" val="a"/>
  <p:tag name="KSO_WM_UNIT_INDEX" val="1"/>
  <p:tag name="KSO_WM_UNIT_ID" val="diagram160367_5*a*1"/>
  <p:tag name="KSO_WM_UNIT_CLEAR" val="1"/>
  <p:tag name="KSO_WM_UNIT_LAYERLEVEL" val="1"/>
  <p:tag name="KSO_WM_UNIT_VALUE" val="25"/>
  <p:tag name="KSO_WM_UNIT_ISCONTENTSTITLE" val="0"/>
  <p:tag name="KSO_WM_UNIT_HIGHLIGHT" val="0"/>
  <p:tag name="KSO_WM_UNIT_COMPATIBLE" val="0"/>
  <p:tag name="KSO_WM_UNIT_PRESET_TEXT_INDEX" val="3"/>
  <p:tag name="KSO_WM_UNIT_PRESET_TEXT_LEN" val="17"/>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5024</Words>
  <Application>WPS Office WWO_wpscloud_20230511235930-ee5d459e70</Application>
  <PresentationFormat>自定义</PresentationFormat>
  <Paragraphs>456</Paragraphs>
  <Slides>37</Slides>
  <Notes>0</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37</vt:i4>
      </vt:variant>
    </vt:vector>
  </HeadingPairs>
  <TitlesOfParts>
    <vt:vector size="54" baseType="lpstr">
      <vt:lpstr>Arial</vt:lpstr>
      <vt:lpstr>宋体</vt:lpstr>
      <vt:lpstr>Wingdings</vt:lpstr>
      <vt:lpstr>微软雅黑</vt:lpstr>
      <vt:lpstr>汉仪旗黑KW 55S</vt:lpstr>
      <vt:lpstr>Wingdings</vt:lpstr>
      <vt:lpstr>Kingsoft Confetti</vt:lpstr>
      <vt:lpstr>华文行楷</vt:lpstr>
      <vt:lpstr>微软雅黑</vt:lpstr>
      <vt:lpstr>黑体</vt:lpstr>
      <vt:lpstr>楷体_GB2312</vt:lpstr>
      <vt:lpstr>Songti SC Regular</vt:lpstr>
      <vt:lpstr>Times New Roman</vt:lpstr>
      <vt:lpstr>汉仪书宋二KW</vt:lpstr>
      <vt:lpstr>汉仪楷体KW</vt:lpstr>
      <vt:lpstr>华文楷体</vt:lpstr>
      <vt:lpstr>Office 主题​​</vt:lpstr>
      <vt:lpstr>PowerPoint 演示文稿</vt:lpstr>
      <vt:lpstr>PowerPoint 演示文稿</vt:lpstr>
      <vt:lpstr>PowerPoint 演示文稿</vt:lpstr>
      <vt:lpstr>PowerPoint 演示文稿</vt:lpstr>
      <vt:lpstr>探究与分享</vt:lpstr>
      <vt:lpstr>PowerPoint 演示文稿</vt:lpstr>
      <vt:lpstr>探究与分享</vt:lpstr>
      <vt:lpstr>PowerPoint 演示文稿</vt:lpstr>
      <vt:lpstr>PowerPoint 演示文稿</vt:lpstr>
      <vt:lpstr>PowerPoint 演示文稿</vt:lpstr>
      <vt:lpstr>PowerPoint 演示文稿</vt:lpstr>
      <vt:lpstr>探究与分享</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归纳总结：怎样建设现代化市场体系？</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j</cp:lastModifiedBy>
  <dcterms:created xsi:type="dcterms:W3CDTF">2023-05-17T15:25:02Z</dcterms:created>
  <dcterms:modified xsi:type="dcterms:W3CDTF">2023-05-17T15:25:02Z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2052-0.0.0.0</vt:lpwstr>
  </property>
  <property fmtid="{D5CDD505-2E9C-101B-9397-08002B2CF9AE}" pid="3" name="ICV">
    <vt:lpwstr/>
  </property>
</Properties>
</file>