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3" r:id="rId4"/>
    <p:sldId id="266" r:id="rId5"/>
    <p:sldId id="269" r:id="rId6"/>
    <p:sldId id="272" r:id="rId7"/>
    <p:sldId id="275" r:id="rId8"/>
    <p:sldId id="278" r:id="rId9"/>
    <p:sldId id="281" r:id="rId10"/>
    <p:sldId id="284" r:id="rId11"/>
    <p:sldId id="287" r:id="rId12"/>
    <p:sldId id="290" r:id="rId13"/>
    <p:sldId id="293" r:id="rId14"/>
    <p:sldId id="296" r:id="rId15"/>
    <p:sldId id="299" r:id="rId16"/>
    <p:sldId id="302" r:id="rId17"/>
    <p:sldId id="305" r:id="rId18"/>
    <p:sldId id="308" r:id="rId19"/>
    <p:sldId id="311" r:id="rId20"/>
    <p:sldId id="314" r:id="rId21"/>
    <p:sldId id="317" r:id="rId22"/>
    <p:sldId id="320" r:id="rId23"/>
    <p:sldId id="323" r:id="rId24"/>
    <p:sldId id="326" r:id="rId25"/>
    <p:sldId id="329" r:id="rId26"/>
    <p:sldId id="332" r:id="rId27"/>
    <p:sldId id="335" r:id="rId28"/>
    <p:sldId id="338" r:id="rId29"/>
    <p:sldId id="341" r:id="rId30"/>
    <p:sldId id="344" r:id="rId31"/>
    <p:sldId id="347" r:id="rId32"/>
    <p:sldId id="350" r:id="rId33"/>
    <p:sldId id="353" r:id="rId34"/>
    <p:sldId id="356" r:id="rId35"/>
    <p:sldId id="359" r:id="rId36"/>
    <p:sldId id="362" r:id="rId37"/>
    <p:sldId id="365" r:id="rId38"/>
    <p:sldId id="368" r:id="rId39"/>
    <p:sldId id="371" r:id="rId40"/>
  </p:sldIdLst>
  <p:sldSz cx="9144000" cy="6858000" type="screen4x3"/>
  <p:notesSz cx="6858000" cy="9144000"/>
  <p:custDataLst>
    <p:tags r:id="rId44"/>
  </p:custDataLst>
  <p:defaultTextStyle>
    <a:defPPr>
      <a:defRPr lang="ru-RU"/>
    </a:defPPr>
    <a:lvl1pPr marL="0" lvl="0" indent="0" algn="l" defTabSz="914400" rtl="0" eaLnBrk="1" latinLnBrk="0" hangingPunct="1">
      <a:buNone/>
      <a:defRPr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1pPr>
    <a:lvl2pPr marL="457200" lvl="1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2pPr>
    <a:lvl3pPr marL="914400" lvl="2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3pPr>
    <a:lvl4pPr marL="1371600" lvl="3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4pPr>
    <a:lvl5pPr marL="1828800" lvl="4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5pPr>
    <a:lvl6pPr marL="2286000" lvl="5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6pPr>
    <a:lvl7pPr marL="2743200" lvl="6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7pPr>
    <a:lvl8pPr marL="3200400" lvl="7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8pPr>
    <a:lvl9pPr marL="3657600" lvl="8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02" y="-26"/>
      </p:cViewPr>
      <p:guideLst>
        <p:guide orient="horz" pos="21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37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/>
      <p:sp>
        <p:nvSpPr>
          <p:cNvPr id="2050" name="标题 1"/>
          <p:cNvSpPr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lvl="0" algn="ctr" defTabSz="914400" rtl="0" eaLnBrk="1" hangingPunct="1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Calibri" panose="020F0502020204030204"/>
                <a:ea typeface="Arial" panose="020B0604020202020204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"/>
          <p:cNvSpPr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 defTabSz="914400" rtl="0" eaLnBrk="1" hangingPunct="1">
              <a:spcBef>
                <a:spcPct val="20000"/>
              </a:spcBef>
              <a:buFont typeface="Arial" panose="020B0604020202020204"/>
              <a:buNone/>
              <a:defRPr sz="3200">
                <a:solidFill>
                  <a:schemeClr val="tx1"/>
                </a:solidFill>
                <a:latin typeface="Calibri" panose="020F0502020204030204"/>
                <a:ea typeface="Arial" panose="020B0604020202020204"/>
              </a:defRPr>
            </a:lvl1pPr>
            <a:lvl2pPr marL="457200" lvl="1" indent="0" algn="ctr" defTabSz="914400" rtl="0" eaLnBrk="1" hangingPunct="1">
              <a:spcBef>
                <a:spcPct val="20000"/>
              </a:spcBef>
              <a:buFont typeface="Arial" panose="020B0604020202020204"/>
              <a:buNone/>
              <a:defRPr sz="2800">
                <a:solidFill>
                  <a:schemeClr val="tx1"/>
                </a:solidFill>
                <a:latin typeface="Calibri" panose="020F0502020204030204"/>
                <a:ea typeface="Arial" panose="020B0604020202020204"/>
              </a:defRPr>
            </a:lvl2pPr>
            <a:lvl3pPr marL="914400" lvl="2" indent="0" algn="ctr" defTabSz="914400" rtl="0" eaLnBrk="1" hangingPunct="1">
              <a:spcBef>
                <a:spcPct val="20000"/>
              </a:spcBef>
              <a:buFont typeface="Arial" panose="020B0604020202020204"/>
              <a:buNone/>
              <a:defRPr sz="2400">
                <a:solidFill>
                  <a:schemeClr val="tx1"/>
                </a:solidFill>
                <a:latin typeface="Calibri" panose="020F0502020204030204"/>
                <a:ea typeface="Arial" panose="020B0604020202020204"/>
              </a:defRPr>
            </a:lvl3pPr>
            <a:lvl4pPr marL="1371600" lvl="3" indent="0" algn="ctr" defTabSz="914400" rtl="0" eaLnBrk="1" hangingPunct="1"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tx1"/>
                </a:solidFill>
                <a:latin typeface="Calibri" panose="020F0502020204030204"/>
                <a:ea typeface="Arial" panose="020B0604020202020204"/>
              </a:defRPr>
            </a:lvl4pPr>
            <a:lvl5pPr marL="1828800" lvl="4" indent="0" algn="ctr" defTabSz="914400" rtl="0" eaLnBrk="1" hangingPunct="1"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tx1"/>
                </a:solidFill>
                <a:latin typeface="Calibri" panose="020F0502020204030204"/>
                <a:ea typeface="Arial" panose="020B0604020202020204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3"/>
          <p:cNvSpPr/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atinLnBrk="0"/>
            <a:fld id="{BB962C8B-B14F-4D97-AF65-F5344CB8AC3E}" type="datetime1">
              <a:rPr lang="ru-RU"/>
            </a:fld>
            <a:endParaRPr lang="ru-RU"/>
          </a:p>
        </p:txBody>
      </p:sp>
      <p:sp>
        <p:nvSpPr>
          <p:cNvPr id="2053" name="页脚占位符 4"/>
          <p:cNvSpPr/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atinLnBrk="0"/>
          </a:p>
        </p:txBody>
      </p:sp>
      <p:sp>
        <p:nvSpPr>
          <p:cNvPr id="2054" name="灯片编号占位符 5"/>
          <p:cNvSpPr/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atinLnBrk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/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marL="0" indent="0" algn="l" fontAlgn="base">
              <a:buFont typeface="Calibri" panose="020F0502020204030204"/>
              <a:defRPr sz="1200">
                <a:solidFill>
                  <a:schemeClr val="tx1"/>
                </a:solidFill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1029" name="页脚占位符 4"/>
          <p:cNvSpPr/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marL="0" indent="0" algn="ctr" fontAlgn="base">
              <a:buFont typeface="Calibri" panose="020F0502020204030204"/>
              <a:defRPr sz="1200">
                <a:solidFill>
                  <a:schemeClr val="tx1"/>
                </a:solidFill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1030" name="灯片编号占位符 5"/>
          <p:cNvSpPr/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marL="0" indent="0" algn="r" fontAlgn="base">
              <a:buFont typeface="Calibri" panose="020F0502020204030204"/>
              <a:defRPr sz="1200">
                <a:solidFill>
                  <a:schemeClr val="tx1"/>
                </a:solidFill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lvl="0" algn="ctr" defTabSz="914400" rtl="0" ea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2pPr>
      <a:lvl3pPr marL="1143000" lvl="2" indent="-228600" algn="l" defTabSz="914400" rtl="0" eaLnBrk="1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3pPr>
      <a:lvl4pPr marL="1600200" lvl="3" indent="-228600" algn="l" defTabSz="914400" rtl="0" eaLnBrk="1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4pPr>
      <a:lvl5pPr marL="2057400" lvl="4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5pPr>
      <a:lvl6pPr marL="2514600" lvl="5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6pPr>
      <a:lvl7pPr marL="2971800" lvl="6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7pPr>
      <a:lvl8pPr marL="3429000" lvl="7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8pPr>
      <a:lvl9pPr marL="3886200" lvl="8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3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4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5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6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8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0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1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4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5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7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8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29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0.xml"/><Relationship Id="rId1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1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2.xml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3.xml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4.xml"/><Relationship Id="rId1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5.xml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6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7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58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第二单元</a:t>
            </a:r>
            <a:r>
              <a:rPr lang="en-US" altLang="zh-CN"/>
              <a:t>/</a:t>
            </a:r>
            <a:r>
              <a:rPr lang="zh-CN" altLang="en-US"/>
              <a:t>经济发展与社会进步</a:t>
            </a:r>
            <a:endParaRPr lang="zh-CN" altLang="en-US"/>
          </a:p>
          <a:p>
            <a:pPr algn="ctr"/>
            <a:r>
              <a:rPr lang="zh-CN" altLang="en-US"/>
              <a:t>
第三课我国的经济发展</a:t>
            </a:r>
            <a:endParaRPr lang="zh-CN" altLang="en-US"/>
          </a:p>
          <a:p>
            <a:pPr algn="ctr"/>
            <a:r>
              <a:rPr lang="zh-CN" altLang="en-US"/>
              <a:t>
第一框坚持新发展理念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/>
        </p:nvPicPr>
        <p:blipFill>
          <a:blip r:embed="rId1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3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94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内容</a:t>
            </a:r>
            <a:r>
              <a:rPr lang="en-US" altLang="zh-CN"/>
              <a:t>/</a:t>
            </a:r>
            <a:r>
              <a:rPr lang="zh-CN" altLang="en-US"/>
              <a:t>注重解决</a:t>
            </a:r>
            <a:endParaRPr lang="zh-CN" altLang="en-US"/>
          </a:p>
          <a:p>
            <a:pPr algn="ctr"/>
            <a:r>
              <a:rPr lang="zh-CN" altLang="en-US"/>
              <a:t>
的问题</a:t>
            </a:r>
            <a:endParaRPr lang="zh-CN" altLang="en-US"/>
          </a:p>
          <a:p>
            <a:pPr algn="ctr"/>
            <a:r>
              <a:rPr lang="zh-CN" altLang="en-US"/>
              <a:t>
原因</a:t>
            </a:r>
            <a:endParaRPr lang="zh-CN" altLang="en-US"/>
          </a:p>
          <a:p>
            <a:pPr algn="ctr"/>
            <a:r>
              <a:rPr lang="zh-CN" altLang="en-US"/>
              <a:t>
要求</a:t>
            </a:r>
            <a:endParaRPr lang="zh-CN" altLang="en-US"/>
          </a:p>
          <a:p>
            <a:pPr algn="ctr"/>
            <a:r>
              <a:rPr lang="zh-CN" altLang="en-US"/>
              <a:t>
要顺应我国经济深度融</a:t>
            </a:r>
            <a:endParaRPr lang="zh-CN" altLang="en-US"/>
          </a:p>
          <a:p>
            <a:pPr algn="ctr"/>
            <a:r>
              <a:rPr lang="zh-CN" altLang="en-US"/>
              <a:t>
开放带来进步</a:t>
            </a:r>
            <a:r>
              <a:rPr lang="en-US" altLang="zh-CN"/>
              <a:t>,</a:t>
            </a:r>
            <a:r>
              <a:rPr lang="zh-CN" altLang="en-US"/>
              <a:t>封入世界经济的趋势</a:t>
            </a:r>
            <a:r>
              <a:rPr lang="en-US" altLang="zh-CN"/>
              <a:t>,</a:t>
            </a:r>
            <a:r>
              <a:rPr lang="zh-CN" altLang="en-US"/>
              <a:t>奉</a:t>
            </a:r>
            <a:endParaRPr lang="zh-CN" altLang="en-US"/>
          </a:p>
          <a:p>
            <a:pPr algn="ctr"/>
            <a:r>
              <a:rPr lang="zh-CN" altLang="en-US"/>
              <a:t>
开放发展闭必然落后</a:t>
            </a:r>
            <a:r>
              <a:rPr lang="en-US" altLang="zh-CN"/>
              <a:t>,</a:t>
            </a:r>
            <a:r>
              <a:rPr lang="zh-CN" altLang="en-US"/>
              <a:t>开放</a:t>
            </a:r>
            <a:r>
              <a:rPr lang="en-US" altLang="zh-CN"/>
              <a:t>|</a:t>
            </a:r>
            <a:r>
              <a:rPr lang="zh-CN" altLang="en-US"/>
              <a:t>行互利共的开放战略</a:t>
            </a:r>
            <a:endParaRPr lang="zh-CN" altLang="en-US"/>
          </a:p>
          <a:p>
            <a:pPr algn="ctr"/>
            <a:r>
              <a:rPr lang="zh-CN" altLang="en-US"/>
              <a:t>
发展问题是家繁菜发展的发展更高层次的开放型</a:t>
            </a:r>
            <a:endParaRPr lang="zh-CN" altLang="en-US"/>
          </a:p>
          <a:p>
            <a:pPr algn="ctr"/>
            <a:r>
              <a:rPr lang="zh-CN" altLang="en-US"/>
              <a:t>
经济</a:t>
            </a:r>
            <a:r>
              <a:rPr lang="en-US" altLang="zh-CN"/>
              <a:t>,</a:t>
            </a:r>
            <a:r>
              <a:rPr lang="zh-CN" altLang="en-US"/>
              <a:t>推动构建人类命</a:t>
            </a:r>
            <a:endParaRPr lang="zh-CN" altLang="en-US"/>
          </a:p>
          <a:p>
            <a:pPr algn="ctr"/>
            <a:r>
              <a:rPr lang="zh-CN" altLang="en-US"/>
              <a:t>
运共同体</a:t>
            </a:r>
            <a:endParaRPr lang="zh-CN" altLang="en-US"/>
          </a:p>
          <a:p>
            <a:pPr algn="ctr"/>
            <a:r>
              <a:rPr lang="zh-CN" altLang="en-US"/>
              <a:t>
广大人民群众共享要作出更有效的制度安</a:t>
            </a:r>
            <a:endParaRPr lang="zh-CN" altLang="en-US"/>
          </a:p>
          <a:p>
            <a:pPr algn="ctr"/>
            <a:r>
              <a:rPr lang="zh-CN" altLang="en-US"/>
              <a:t>
改革发展成果</a:t>
            </a:r>
            <a:r>
              <a:rPr lang="en-US" altLang="zh-CN"/>
              <a:t>,</a:t>
            </a:r>
            <a:r>
              <a:rPr lang="zh-CN" altLang="en-US"/>
              <a:t>排</a:t>
            </a:r>
            <a:r>
              <a:rPr lang="en-US" altLang="zh-CN"/>
              <a:t>,</a:t>
            </a:r>
            <a:r>
              <a:rPr lang="zh-CN" altLang="en-US"/>
              <a:t>坚持全民共享、全</a:t>
            </a:r>
            <a:endParaRPr lang="zh-CN" altLang="en-US"/>
          </a:p>
          <a:p>
            <a:pPr algn="ctr"/>
            <a:r>
              <a:rPr lang="zh-CN" altLang="en-US"/>
              <a:t>
共享社会是社会主义的本质面共享、共建共享、渐</a:t>
            </a:r>
            <a:endParaRPr lang="zh-CN" altLang="en-US"/>
          </a:p>
          <a:p>
            <a:pPr algn="ctr"/>
            <a:r>
              <a:rPr lang="zh-CN" altLang="en-US"/>
              <a:t>
发展</a:t>
            </a:r>
            <a:r>
              <a:rPr lang="en-US" altLang="zh-CN"/>
              <a:t>/</a:t>
            </a:r>
            <a:r>
              <a:rPr lang="zh-CN" altLang="en-US"/>
              <a:t>公平正义要求。共享发展是进共享</a:t>
            </a:r>
            <a:r>
              <a:rPr lang="en-US" altLang="zh-CN"/>
              <a:t>,</a:t>
            </a:r>
            <a:r>
              <a:rPr lang="zh-CN" altLang="en-US"/>
              <a:t>使全体人民有</a:t>
            </a:r>
            <a:endParaRPr lang="zh-CN" altLang="en-US"/>
          </a:p>
          <a:p>
            <a:pPr algn="ctr"/>
            <a:r>
              <a:rPr lang="zh-CN" altLang="en-US"/>
              <a:t>
问题我们党坚持全心全更多获得感、幸福感、</a:t>
            </a:r>
            <a:endParaRPr lang="zh-CN" altLang="en-US"/>
          </a:p>
          <a:p>
            <a:pPr algn="ctr"/>
            <a:r>
              <a:rPr lang="zh-CN" altLang="en-US"/>
              <a:t>
意为人民服务根本安全感</a:t>
            </a:r>
            <a:r>
              <a:rPr lang="en-US" altLang="zh-CN"/>
              <a:t>,</a:t>
            </a:r>
            <a:r>
              <a:rPr lang="zh-CN" altLang="en-US"/>
              <a:t>朝着共同富裕</a:t>
            </a:r>
            <a:endParaRPr lang="zh-CN" altLang="en-US"/>
          </a:p>
          <a:p>
            <a:pPr algn="ctr"/>
            <a:r>
              <a:rPr lang="zh-CN" altLang="en-US"/>
              <a:t>
宗旨的重要体现方向稳步前进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2880" y="11728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7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0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3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6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2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5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8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1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1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62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新课标解读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1.</a:t>
            </a:r>
            <a:r>
              <a:rPr lang="zh-CN" altLang="en-US"/>
              <a:t>阐释以人民为中心的发展思想</a:t>
            </a:r>
            <a:r>
              <a:rPr lang="en-US" altLang="zh-CN"/>
              <a:t>;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阐释创新、协调、绿色、开放、共享的新发展理念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7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0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3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6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9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2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5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4050" y="40703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8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6110" y="2451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5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66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新素养生成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1.</a:t>
            </a:r>
            <a:r>
              <a:rPr lang="zh-CN" altLang="en-US"/>
              <a:t>通过学习</a:t>
            </a:r>
            <a:r>
              <a:rPr lang="en-US" altLang="zh-CN"/>
              <a:t>,</a:t>
            </a:r>
            <a:r>
              <a:rPr lang="zh-CN" altLang="en-US"/>
              <a:t>深刻领会坚持以人民为中心的发展思想是新时</a:t>
            </a:r>
            <a:endParaRPr lang="zh-CN" altLang="en-US"/>
          </a:p>
          <a:p>
            <a:pPr algn="ctr"/>
            <a:r>
              <a:rPr lang="zh-CN" altLang="en-US"/>
              <a:t>
代坚持和发展中国特色社会主义的基本方略之一</a:t>
            </a:r>
            <a:r>
              <a:rPr lang="en-US" altLang="zh-CN"/>
              <a:t>,</a:t>
            </a:r>
            <a:r>
              <a:rPr lang="zh-CN" altLang="en-US"/>
              <a:t>新发展</a:t>
            </a:r>
            <a:endParaRPr lang="zh-CN" altLang="en-US"/>
          </a:p>
          <a:p>
            <a:pPr algn="ctr"/>
            <a:r>
              <a:rPr lang="zh-CN" altLang="en-US"/>
              <a:t>
理念是新时代我国经济发展的指挥棒</a:t>
            </a:r>
            <a:r>
              <a:rPr lang="en-US" altLang="zh-CN"/>
              <a:t>,</a:t>
            </a:r>
            <a:r>
              <a:rPr lang="zh-CN" altLang="en-US"/>
              <a:t>从而增强对新时代</a:t>
            </a:r>
            <a:endParaRPr lang="zh-CN" altLang="en-US"/>
          </a:p>
          <a:p>
            <a:pPr algn="ctr"/>
            <a:r>
              <a:rPr lang="zh-CN" altLang="en-US"/>
              <a:t>
中国特色社会主义思想的政治认同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2.</a:t>
            </a:r>
            <a:r>
              <a:rPr lang="zh-CN" altLang="en-US"/>
              <a:t>培养学生用全面的观点理解新发展理念的基本内涵</a:t>
            </a:r>
            <a:r>
              <a:rPr lang="en-US" altLang="zh-CN"/>
              <a:t>,</a:t>
            </a:r>
            <a:r>
              <a:rPr lang="zh-CN" altLang="en-US"/>
              <a:t>正确</a:t>
            </a:r>
            <a:endParaRPr lang="zh-CN" altLang="en-US"/>
          </a:p>
          <a:p>
            <a:pPr algn="ctr"/>
            <a:r>
              <a:rPr lang="zh-CN" altLang="en-US"/>
              <a:t>
认识其重要性</a:t>
            </a:r>
            <a:r>
              <a:rPr lang="en-US" altLang="zh-CN"/>
              <a:t>,</a:t>
            </a:r>
            <a:r>
              <a:rPr lang="zh-CN" altLang="en-US"/>
              <a:t>增强学生的科学精神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3.</a:t>
            </a:r>
            <a:r>
              <a:rPr lang="zh-CN" altLang="en-US"/>
              <a:t>通过积极参与对以人民为中心的发展思想和新发展理念为</a:t>
            </a:r>
            <a:endParaRPr lang="zh-CN" altLang="en-US"/>
          </a:p>
          <a:p>
            <a:pPr algn="ctr"/>
            <a:r>
              <a:rPr lang="zh-CN" altLang="en-US"/>
              <a:t>
议题的探究实践活动</a:t>
            </a:r>
            <a:r>
              <a:rPr lang="en-US" altLang="zh-CN"/>
              <a:t>,</a:t>
            </a:r>
            <a:r>
              <a:rPr lang="zh-CN" altLang="en-US"/>
              <a:t>提高学生公共参与意识和能力。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7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3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6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9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3080" y="324548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2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580" y="327406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5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8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-36195" y="0"/>
            <a:ext cx="92583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9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70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题课梨</a:t>
            </a:r>
            <a:r>
              <a:rPr lang="en-US" altLang="zh-CN"/>
              <a:t>1</a:t>
            </a:r>
            <a:r>
              <a:rPr lang="zh-CN" altLang="en-US"/>
              <a:t>新教材</a:t>
            </a:r>
            <a:r>
              <a:rPr lang="en-US" altLang="zh-CN"/>
              <a:t>—</a:t>
            </a:r>
            <a:r>
              <a:rPr lang="zh-CN" altLang="en-US"/>
              <a:t>简洁但不简单</a:t>
            </a:r>
            <a:r>
              <a:rPr lang="en-US" altLang="zh-CN"/>
              <a:t>(</a:t>
            </a:r>
            <a:r>
              <a:rPr lang="zh-CN" altLang="en-US"/>
              <a:t>自学区</a:t>
            </a:r>
            <a:r>
              <a:rPr lang="en-US" altLang="zh-CN"/>
              <a:t>)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、以人民为中心的发展思想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[</a:t>
            </a:r>
            <a:r>
              <a:rPr lang="zh-CN" altLang="en-US"/>
              <a:t>主千知识简洁梳理</a:t>
            </a:r>
            <a:r>
              <a:rPr lang="en-US" altLang="zh-CN"/>
              <a:t>]</a:t>
            </a:r>
            <a:endParaRPr lang="en-US" altLang="zh-CN"/>
          </a:p>
          <a:p>
            <a:pPr algn="ctr"/>
            <a:r>
              <a:rPr lang="en-US" altLang="zh-CN"/>
              <a:t>
1.</a:t>
            </a:r>
            <a:r>
              <a:rPr lang="zh-CN" altLang="en-US"/>
              <a:t>含义</a:t>
            </a:r>
            <a:r>
              <a:rPr lang="en-US" altLang="zh-CN"/>
              <a:t>:</a:t>
            </a:r>
            <a:r>
              <a:rPr lang="zh-CN" altLang="en-US"/>
              <a:t>把实现人民幸福作为发展的目的和归宿。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2.</a:t>
            </a:r>
            <a:r>
              <a:rPr lang="zh-CN" altLang="en-US"/>
              <a:t>要求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(1)</a:t>
            </a:r>
            <a:r>
              <a:rPr lang="zh-CN" altLang="en-US"/>
              <a:t>发展为了人民</a:t>
            </a:r>
            <a:r>
              <a:rPr lang="en-US" altLang="zh-CN"/>
              <a:t>:</a:t>
            </a:r>
            <a:r>
              <a:rPr lang="zh-CN" altLang="en-US"/>
              <a:t>要从人民群众的根本利益出发谋发展、促</a:t>
            </a:r>
            <a:endParaRPr lang="zh-CN" altLang="en-US"/>
          </a:p>
          <a:p>
            <a:pPr algn="ctr"/>
            <a:r>
              <a:rPr lang="zh-CN" altLang="en-US"/>
              <a:t>
发展</a:t>
            </a:r>
            <a:r>
              <a:rPr lang="en-US" altLang="zh-CN"/>
              <a:t>,</a:t>
            </a:r>
            <a:r>
              <a:rPr lang="zh-CN" altLang="en-US"/>
              <a:t>不断满足人民对美好生活的需要</a:t>
            </a:r>
            <a:r>
              <a:rPr lang="en-US" altLang="zh-CN"/>
              <a:t>,</a:t>
            </a:r>
            <a:r>
              <a:rPr lang="zh-CN" altLang="en-US"/>
              <a:t>努力促进人的全面发展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(2</a:t>
            </a:r>
            <a:r>
              <a:rPr lang="zh-CN" altLang="en-US"/>
              <a:t>发展依靠人民</a:t>
            </a:r>
            <a:r>
              <a:rPr lang="en-US" altLang="zh-CN"/>
              <a:t>:</a:t>
            </a:r>
            <a:r>
              <a:rPr lang="zh-CN" altLang="en-US"/>
              <a:t>要把人民作为发展的力量源泉</a:t>
            </a:r>
            <a:r>
              <a:rPr lang="en-US" altLang="zh-CN"/>
              <a:t>,</a:t>
            </a:r>
            <a:r>
              <a:rPr lang="zh-CN" altLang="en-US"/>
              <a:t>充分尊</a:t>
            </a:r>
            <a:endParaRPr lang="zh-CN" altLang="en-US"/>
          </a:p>
          <a:p>
            <a:pPr algn="ctr"/>
            <a:r>
              <a:rPr lang="zh-CN" altLang="en-US"/>
              <a:t>
重人民主体地位和人民群众的首创精神</a:t>
            </a:r>
            <a:r>
              <a:rPr lang="en-US" altLang="zh-CN"/>
              <a:t>,</a:t>
            </a:r>
            <a:r>
              <a:rPr lang="zh-CN" altLang="en-US"/>
              <a:t>不断从人民群众中汲</a:t>
            </a:r>
            <a:endParaRPr lang="zh-CN" altLang="en-US"/>
          </a:p>
          <a:p>
            <a:pPr algn="ctr"/>
            <a:r>
              <a:rPr lang="zh-CN" altLang="en-US"/>
              <a:t>
取智慧和力量</a:t>
            </a:r>
            <a:r>
              <a:rPr lang="en-US" altLang="zh-CN"/>
              <a:t>,</a:t>
            </a:r>
            <a:r>
              <a:rPr lang="zh-CN" altLang="en-US"/>
              <a:t>依靠人民创造历史伟业。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3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74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(3)</a:t>
            </a:r>
            <a:r>
              <a:rPr lang="zh-CN" altLang="en-US"/>
              <a:t>发展成果由人民共享</a:t>
            </a:r>
            <a:r>
              <a:rPr lang="en-US" altLang="zh-CN"/>
              <a:t>:</a:t>
            </a:r>
            <a:r>
              <a:rPr lang="zh-CN" altLang="en-US"/>
              <a:t>要使发展成果惠及全体人民</a:t>
            </a:r>
            <a:endParaRPr lang="zh-CN" altLang="en-US"/>
          </a:p>
          <a:p>
            <a:pPr algn="ctr"/>
            <a:r>
              <a:rPr lang="zh-CN" altLang="en-US"/>
              <a:t>
逐步实现共同富裕。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3.</a:t>
            </a:r>
            <a:r>
              <a:rPr lang="zh-CN" altLang="en-US"/>
              <a:t>作用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(1)</a:t>
            </a:r>
            <a:r>
              <a:rPr lang="zh-CN" altLang="en-US"/>
              <a:t>反映了坚持人民主体地位的内在要求。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(2)</a:t>
            </a:r>
            <a:r>
              <a:rPr lang="zh-CN" altLang="en-US"/>
              <a:t>彰显了人民至上的价值取向。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(3)</a:t>
            </a:r>
            <a:r>
              <a:rPr lang="zh-CN" altLang="en-US"/>
              <a:t>确立了新发展理念必须始终坚持的基本原则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7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78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[</a:t>
            </a:r>
            <a:r>
              <a:rPr lang="zh-CN" altLang="en-US"/>
              <a:t>相关知识挖掘补充</a:t>
            </a:r>
            <a:endParaRPr lang="zh-CN" altLang="en-US"/>
          </a:p>
          <a:p>
            <a:pPr algn="ctr"/>
            <a:r>
              <a:rPr lang="zh-CN" altLang="en-US"/>
              <a:t>
教材</a:t>
            </a:r>
            <a:r>
              <a:rPr lang="en-US" altLang="zh-CN"/>
              <a:t>P34</a:t>
            </a:r>
            <a:r>
              <a:rPr lang="zh-CN" altLang="en-US"/>
              <a:t>的“相关链接</a:t>
            </a:r>
            <a:endParaRPr lang="zh-CN" altLang="en-US"/>
          </a:p>
          <a:p>
            <a:pPr algn="ctr"/>
            <a:r>
              <a:rPr lang="zh-CN" altLang="en-US"/>
              <a:t>
辨清经济增长和经济发展</a:t>
            </a:r>
            <a:endParaRPr lang="zh-CN" altLang="en-US"/>
          </a:p>
          <a:p>
            <a:pPr algn="ctr"/>
            <a:r>
              <a:rPr lang="zh-CN" altLang="en-US"/>
              <a:t>
经济增长表现为一个国家或地区人均产出水平的持续增</a:t>
            </a:r>
            <a:endParaRPr lang="zh-CN" altLang="en-US"/>
          </a:p>
          <a:p>
            <a:pPr algn="ctr"/>
            <a:r>
              <a:rPr lang="zh-CN" altLang="en-US"/>
              <a:t>
加</a:t>
            </a:r>
            <a:r>
              <a:rPr lang="en-US" altLang="zh-CN"/>
              <a:t>,</a:t>
            </a:r>
            <a:r>
              <a:rPr lang="zh-CN" altLang="en-US"/>
              <a:t>是经济发展的基础</a:t>
            </a:r>
            <a:r>
              <a:rPr lang="en-US" altLang="zh-CN"/>
              <a:t>,</a:t>
            </a:r>
            <a:r>
              <a:rPr lang="zh-CN" altLang="en-US"/>
              <a:t>但单纯的经济增长并不等于经济发展</a:t>
            </a:r>
            <a:endParaRPr lang="zh-CN" altLang="en-US"/>
          </a:p>
          <a:p>
            <a:pPr algn="ctr"/>
            <a:r>
              <a:rPr lang="zh-CN" altLang="en-US"/>
              <a:t>
经济发展不仅包括经济增长</a:t>
            </a:r>
            <a:r>
              <a:rPr lang="en-US" altLang="zh-CN"/>
              <a:t>,</a:t>
            </a:r>
            <a:r>
              <a:rPr lang="zh-CN" altLang="en-US"/>
              <a:t>而且包括经济结构优化、经济效</a:t>
            </a:r>
            <a:endParaRPr lang="zh-CN" altLang="en-US"/>
          </a:p>
          <a:p>
            <a:pPr algn="ctr"/>
            <a:r>
              <a:rPr lang="zh-CN" altLang="en-US"/>
              <a:t>
益提高、生态环境良好、人民生活水平提高等。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1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82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、贯彻新发展理念</a:t>
            </a:r>
            <a:endParaRPr lang="zh-CN" altLang="en-US"/>
          </a:p>
          <a:p>
            <a:pPr algn="ctr"/>
            <a:r>
              <a:rPr lang="zh-CN" altLang="en-US"/>
              <a:t>
主干知识简洁梳理</a:t>
            </a:r>
            <a:r>
              <a:rPr lang="en-US" altLang="zh-CN"/>
              <a:t>]</a:t>
            </a:r>
            <a:endParaRPr lang="en-US" altLang="zh-CN"/>
          </a:p>
          <a:p>
            <a:pPr algn="ctr"/>
            <a:r>
              <a:rPr lang="en-US" altLang="zh-CN"/>
              <a:t>
1.</a:t>
            </a:r>
            <a:r>
              <a:rPr lang="zh-CN" altLang="en-US"/>
              <a:t>原因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1</a:t>
            </a:r>
            <a:r>
              <a:rPr lang="zh-CN" altLang="en-US"/>
              <a:t>理念是行动的先导</a:t>
            </a:r>
            <a:r>
              <a:rPr lang="en-US" altLang="zh-CN"/>
              <a:t>,</a:t>
            </a:r>
            <a:r>
              <a:rPr lang="zh-CN" altLang="en-US"/>
              <a:t>一定的发展实践是由一定的发展</a:t>
            </a:r>
            <a:endParaRPr lang="zh-CN" altLang="en-US"/>
          </a:p>
          <a:p>
            <a:pPr algn="ctr"/>
            <a:r>
              <a:rPr lang="zh-CN" altLang="en-US"/>
              <a:t>
理念来引领的。新时代需要新发展理念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(2)</a:t>
            </a:r>
            <a:r>
              <a:rPr lang="zh-CN" altLang="en-US"/>
              <a:t>要着力解决发展不平衡不充分问题</a:t>
            </a:r>
            <a:r>
              <a:rPr lang="en-US" altLang="zh-CN"/>
              <a:t>,</a:t>
            </a:r>
            <a:r>
              <a:rPr lang="zh-CN" altLang="en-US"/>
              <a:t>破解发展难题</a:t>
            </a:r>
            <a:r>
              <a:rPr lang="en-US" altLang="zh-CN"/>
              <a:t>,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增强发展动力</a:t>
            </a:r>
            <a:r>
              <a:rPr lang="en-US" altLang="zh-CN"/>
              <a:t>,</a:t>
            </a:r>
            <a:r>
              <a:rPr lang="zh-CN" altLang="en-US"/>
              <a:t>厚植发展优势</a:t>
            </a:r>
            <a:r>
              <a:rPr lang="en-US" altLang="zh-CN"/>
              <a:t>,</a:t>
            </a:r>
            <a:r>
              <a:rPr lang="zh-CN" altLang="en-US"/>
              <a:t>更好满足人民在经济、政治、</a:t>
            </a:r>
            <a:endParaRPr lang="zh-CN" altLang="en-US"/>
          </a:p>
          <a:p>
            <a:pPr algn="ctr"/>
            <a:r>
              <a:rPr lang="zh-CN" altLang="en-US"/>
              <a:t>
文化、社会、生态等方面日益增长的美好生活需要</a:t>
            </a:r>
            <a:r>
              <a:rPr lang="en-US" altLang="zh-CN"/>
              <a:t>,</a:t>
            </a:r>
            <a:r>
              <a:rPr lang="zh-CN" altLang="en-US"/>
              <a:t>必须牢固</a:t>
            </a:r>
            <a:endParaRPr lang="zh-CN" altLang="en-US"/>
          </a:p>
          <a:p>
            <a:pPr algn="ctr"/>
            <a:r>
              <a:rPr lang="zh-CN" altLang="en-US"/>
              <a:t>
树立并切实贯彻创新、协调、绿色、开放、共享的发展理念。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5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86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2.</a:t>
            </a:r>
            <a:r>
              <a:rPr lang="zh-CN" altLang="en-US"/>
              <a:t>内涵</a:t>
            </a:r>
            <a:endParaRPr lang="zh-CN" altLang="en-US"/>
          </a:p>
          <a:p>
            <a:pPr algn="ctr"/>
            <a:r>
              <a:rPr lang="zh-CN" altLang="en-US"/>
              <a:t>
内注重解决</a:t>
            </a:r>
            <a:endParaRPr lang="zh-CN" altLang="en-US"/>
          </a:p>
          <a:p>
            <a:pPr algn="ctr"/>
            <a:r>
              <a:rPr lang="zh-CN" altLang="en-US"/>
              <a:t>
容的问题</a:t>
            </a:r>
            <a:endParaRPr lang="zh-CN" altLang="en-US"/>
          </a:p>
          <a:p>
            <a:pPr algn="ctr"/>
            <a:r>
              <a:rPr lang="zh-CN" altLang="en-US"/>
              <a:t>
原因</a:t>
            </a:r>
            <a:endParaRPr lang="zh-CN" altLang="en-US"/>
          </a:p>
          <a:p>
            <a:pPr algn="ctr"/>
            <a:r>
              <a:rPr lang="zh-CN" altLang="en-US"/>
              <a:t>
要求</a:t>
            </a:r>
            <a:endParaRPr lang="zh-CN" altLang="en-US"/>
          </a:p>
          <a:p>
            <a:pPr algn="ctr"/>
            <a:r>
              <a:rPr lang="zh-CN" altLang="en-US"/>
              <a:t>
发展动力决定要把创新摆在国家发展全局的</a:t>
            </a:r>
            <a:endParaRPr lang="zh-CN" altLang="en-US"/>
          </a:p>
          <a:p>
            <a:pPr algn="ctr"/>
            <a:r>
              <a:rPr lang="zh-CN" altLang="en-US"/>
              <a:t>
创</a:t>
            </a:r>
            <a:endParaRPr lang="zh-CN" altLang="en-US"/>
          </a:p>
          <a:p>
            <a:pPr algn="ctr"/>
            <a:r>
              <a:rPr lang="zh-CN" altLang="en-US"/>
              <a:t>
发展速度、效核心位置</a:t>
            </a:r>
            <a:r>
              <a:rPr lang="en-US" altLang="zh-CN"/>
              <a:t>,</a:t>
            </a:r>
            <a:r>
              <a:rPr lang="zh-CN" altLang="en-US"/>
              <a:t>不断推进理论创新</a:t>
            </a:r>
            <a:endParaRPr lang="zh-CN" altLang="en-US"/>
          </a:p>
          <a:p>
            <a:pPr algn="ctr"/>
            <a:r>
              <a:rPr lang="zh-CN" altLang="en-US"/>
              <a:t>
新</a:t>
            </a:r>
            <a:r>
              <a:rPr lang="en-US" altLang="zh-CN"/>
              <a:t>|</a:t>
            </a:r>
            <a:r>
              <a:rPr lang="zh-CN" altLang="en-US"/>
              <a:t>发展动力能、可持续制度创新科技创化</a:t>
            </a:r>
            <a:endParaRPr lang="zh-CN" altLang="en-US"/>
          </a:p>
          <a:p>
            <a:pPr algn="ctr"/>
            <a:r>
              <a:rPr lang="zh-CN" altLang="en-US"/>
              <a:t>
发问题性</a:t>
            </a:r>
            <a:r>
              <a:rPr lang="en-US" altLang="zh-CN"/>
              <a:t>,</a:t>
            </a:r>
            <a:r>
              <a:rPr lang="zh-CN" altLang="en-US"/>
              <a:t>创新是创新等各方面创新</a:t>
            </a:r>
            <a:r>
              <a:rPr lang="en-US" altLang="zh-CN"/>
              <a:t>,</a:t>
            </a:r>
            <a:r>
              <a:rPr lang="zh-CN" altLang="en-US"/>
              <a:t>让创新贯</a:t>
            </a:r>
            <a:endParaRPr lang="zh-CN" altLang="en-US"/>
          </a:p>
          <a:p>
            <a:pPr algn="ctr"/>
            <a:r>
              <a:rPr lang="zh-CN" altLang="en-US"/>
              <a:t>
展</a:t>
            </a:r>
            <a:endParaRPr lang="zh-CN" altLang="en-US"/>
          </a:p>
          <a:p>
            <a:pPr algn="ctr"/>
            <a:r>
              <a:rPr lang="zh-CN" altLang="en-US"/>
              <a:t>
引领发展的穿党和国家一切工作</a:t>
            </a:r>
            <a:r>
              <a:rPr lang="en-US" altLang="zh-CN"/>
              <a:t>,</a:t>
            </a:r>
            <a:r>
              <a:rPr lang="zh-CN" altLang="en-US"/>
              <a:t>让创新</a:t>
            </a:r>
            <a:endParaRPr lang="zh-CN" altLang="en-US"/>
          </a:p>
          <a:p>
            <a:pPr algn="ctr"/>
            <a:r>
              <a:rPr lang="zh-CN" altLang="en-US"/>
              <a:t>
第一动力在全社会蔚然成风</a:t>
            </a:r>
            <a:endParaRPr lang="zh-CN" altLang="en-US"/>
          </a:p>
          <a:p>
            <a:pPr algn="ctr"/>
            <a:r>
              <a:rPr lang="zh-CN" altLang="en-US"/>
              <a:t>
势是</a:t>
            </a:r>
            <a:endParaRPr lang="zh-CN" altLang="en-US"/>
          </a:p>
          <a:p>
            <a:pPr algn="ctr"/>
            <a:r>
              <a:rPr lang="zh-CN" altLang="en-US"/>
              <a:t>
要正确处理发展中的重大关系</a:t>
            </a:r>
            <a:endParaRPr lang="zh-CN" altLang="en-US"/>
          </a:p>
          <a:p>
            <a:pPr algn="ctr"/>
            <a:r>
              <a:rPr lang="zh-CN" altLang="en-US"/>
              <a:t>
协</a:t>
            </a:r>
            <a:endParaRPr lang="zh-CN" altLang="en-US"/>
          </a:p>
          <a:p>
            <a:pPr algn="ctr"/>
            <a:r>
              <a:rPr lang="zh-CN" altLang="en-US"/>
              <a:t>
发展</a:t>
            </a:r>
            <a:endParaRPr lang="zh-CN" altLang="en-US"/>
          </a:p>
          <a:p>
            <a:pPr algn="ctr"/>
            <a:r>
              <a:rPr lang="zh-CN" altLang="en-US"/>
              <a:t>
发</a:t>
            </a:r>
            <a:endParaRPr lang="zh-CN" altLang="en-US"/>
          </a:p>
          <a:p>
            <a:pPr algn="ctr"/>
            <a:r>
              <a:rPr lang="zh-CN" altLang="en-US"/>
              <a:t>
重点促进城乡协擄发展</a:t>
            </a:r>
            <a:r>
              <a:rPr lang="en-US" altLang="zh-CN"/>
              <a:t>,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调不平衡展的内在要求</a:t>
            </a:r>
            <a:endParaRPr lang="zh-CN" altLang="en-US"/>
          </a:p>
          <a:p>
            <a:pPr algn="ctr"/>
            <a:r>
              <a:rPr lang="zh-CN" altLang="en-US"/>
              <a:t>
促进经济调发展</a:t>
            </a:r>
            <a:r>
              <a:rPr lang="en-US" altLang="zh-CN"/>
              <a:t>,</a:t>
            </a:r>
            <a:r>
              <a:rPr lang="zh-CN" altLang="en-US"/>
              <a:t>促进</a:t>
            </a:r>
            <a:endParaRPr lang="zh-CN" altLang="en-US"/>
          </a:p>
          <a:p>
            <a:pPr algn="ctr"/>
            <a:r>
              <a:rPr lang="zh-CN" altLang="en-US"/>
              <a:t>
发问题</a:t>
            </a:r>
            <a:r>
              <a:rPr lang="en-US" altLang="zh-CN"/>
              <a:t>|</a:t>
            </a:r>
            <a:r>
              <a:rPr lang="zh-CN" altLang="en-US"/>
              <a:t>是发展平衡和</a:t>
            </a:r>
            <a:endParaRPr lang="zh-CN" altLang="en-US"/>
          </a:p>
          <a:p>
            <a:pPr algn="ctr"/>
            <a:r>
              <a:rPr lang="zh-CN" altLang="en-US"/>
              <a:t>
新型工业化</a:t>
            </a:r>
            <a:r>
              <a:rPr lang="en-US" altLang="zh-CN"/>
              <a:t>_</a:t>
            </a:r>
            <a:r>
              <a:rPr lang="zh-CN" altLang="en-US"/>
              <a:t>信息化、</a:t>
            </a:r>
            <a:endParaRPr lang="zh-CN" altLang="en-US"/>
          </a:p>
          <a:p>
            <a:pPr algn="ctr"/>
            <a:r>
              <a:rPr lang="zh-CN" altLang="en-US"/>
              <a:t>
展</a:t>
            </a:r>
            <a:endParaRPr lang="zh-CN" altLang="en-US"/>
          </a:p>
          <a:p>
            <a:pPr algn="ctr"/>
            <a:r>
              <a:rPr lang="zh-CN" altLang="en-US"/>
              <a:t>
不平衡的统</a:t>
            </a:r>
            <a:endParaRPr lang="zh-CN" altLang="en-US"/>
          </a:p>
          <a:p>
            <a:pPr algn="ctr"/>
            <a:r>
              <a:rPr lang="zh-CN" altLang="en-US"/>
              <a:t>
城镇化、农业现代化同步发</a:t>
            </a:r>
            <a:endParaRPr lang="zh-CN" altLang="en-US"/>
          </a:p>
          <a:p>
            <a:pPr algn="ctr"/>
            <a:r>
              <a:rPr lang="zh-CN" altLang="en-US"/>
              <a:t>
展</a:t>
            </a:r>
            <a:r>
              <a:rPr lang="en-US" altLang="zh-CN"/>
              <a:t>,</a:t>
            </a:r>
            <a:r>
              <a:rPr lang="zh-CN" altLang="en-US"/>
              <a:t>不断增强发展的整体性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9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90" name="New shape" hidden="1"/>
          <p:cNvSpPr/>
          <p:nvPr/>
        </p:nvSpPr>
        <p:spPr>
          <a:xfrm>
            <a:off x="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注重解决</a:t>
            </a:r>
            <a:endParaRPr lang="zh-CN" altLang="en-US"/>
          </a:p>
          <a:p>
            <a:pPr algn="ctr"/>
            <a:r>
              <a:rPr lang="zh-CN" altLang="en-US"/>
              <a:t>
内容</a:t>
            </a:r>
            <a:endParaRPr lang="zh-CN" altLang="en-US"/>
          </a:p>
          <a:p>
            <a:pPr algn="ctr"/>
            <a:r>
              <a:rPr lang="zh-CN" altLang="en-US"/>
              <a:t>
原因</a:t>
            </a:r>
            <a:endParaRPr lang="zh-CN" altLang="en-US"/>
          </a:p>
          <a:p>
            <a:pPr algn="ctr"/>
            <a:r>
              <a:rPr lang="zh-CN" altLang="en-US"/>
              <a:t>
要求</a:t>
            </a:r>
            <a:endParaRPr lang="zh-CN" altLang="en-US"/>
          </a:p>
          <a:p>
            <a:pPr algn="ctr"/>
            <a:r>
              <a:rPr lang="zh-CN" altLang="en-US"/>
              <a:t>
的问题</a:t>
            </a:r>
            <a:endParaRPr lang="zh-CN" altLang="en-US"/>
          </a:p>
          <a:p>
            <a:pPr algn="ctr"/>
            <a:r>
              <a:rPr lang="zh-CN" altLang="en-US"/>
              <a:t>
要坚持节约资源和保护环境</a:t>
            </a:r>
            <a:endParaRPr lang="zh-CN" altLang="en-US"/>
          </a:p>
          <a:p>
            <a:pPr algn="ctr"/>
            <a:r>
              <a:rPr lang="zh-CN" altLang="en-US"/>
              <a:t>
的基本国策</a:t>
            </a:r>
            <a:r>
              <a:rPr lang="en-US" altLang="zh-CN"/>
              <a:t>,</a:t>
            </a:r>
            <a:r>
              <a:rPr lang="zh-CN" altLang="en-US"/>
              <a:t>坚持可持续</a:t>
            </a:r>
            <a:endParaRPr lang="zh-CN" altLang="en-US"/>
          </a:p>
          <a:p>
            <a:pPr algn="ctr"/>
            <a:r>
              <a:rPr lang="zh-CN" altLang="en-US"/>
              <a:t>
绿色发展是</a:t>
            </a:r>
            <a:endParaRPr lang="zh-CN" altLang="en-US"/>
          </a:p>
          <a:p>
            <a:pPr algn="ctr"/>
            <a:r>
              <a:rPr lang="zh-CN" altLang="en-US"/>
              <a:t>
发展</a:t>
            </a:r>
            <a:r>
              <a:rPr lang="en-US" altLang="zh-CN"/>
              <a:t>,</a:t>
            </a:r>
            <a:r>
              <a:rPr lang="zh-CN" altLang="en-US"/>
              <a:t>坚定走生产发展</a:t>
            </a:r>
            <a:endParaRPr lang="zh-CN" altLang="en-US"/>
          </a:p>
          <a:p>
            <a:pPr algn="ctr"/>
            <a:r>
              <a:rPr lang="zh-CN" altLang="en-US"/>
              <a:t>
绿色人与永续发展的</a:t>
            </a:r>
            <a:endParaRPr lang="zh-CN" altLang="en-US"/>
          </a:p>
          <a:p>
            <a:pPr algn="ctr"/>
            <a:r>
              <a:rPr lang="zh-CN" altLang="en-US"/>
              <a:t>
生活富裕、生态良好的文</a:t>
            </a:r>
            <a:endParaRPr lang="zh-CN" altLang="en-US"/>
          </a:p>
          <a:p>
            <a:pPr algn="ctr"/>
            <a:r>
              <a:rPr lang="zh-CN" altLang="en-US"/>
              <a:t>
和谐共生</a:t>
            </a:r>
            <a:endParaRPr lang="zh-CN" altLang="en-US"/>
          </a:p>
          <a:p>
            <a:pPr algn="ctr"/>
            <a:r>
              <a:rPr lang="zh-CN" altLang="en-US"/>
              <a:t>
必要条件</a:t>
            </a:r>
            <a:endParaRPr lang="zh-CN" altLang="en-US"/>
          </a:p>
          <a:p>
            <a:pPr algn="ctr"/>
            <a:r>
              <a:rPr lang="zh-CN" altLang="en-US"/>
              <a:t>
明发展道路</a:t>
            </a:r>
            <a:r>
              <a:rPr lang="en-US" altLang="zh-CN"/>
              <a:t>,</a:t>
            </a:r>
            <a:r>
              <a:rPr lang="zh-CN" altLang="en-US"/>
              <a:t>形成节约资源</a:t>
            </a:r>
            <a:endParaRPr lang="zh-CN" altLang="en-US"/>
          </a:p>
          <a:p>
            <a:pPr algn="ctr"/>
            <a:r>
              <a:rPr lang="zh-CN" altLang="en-US"/>
              <a:t>
发展</a:t>
            </a:r>
            <a:endParaRPr lang="zh-CN" altLang="en-US"/>
          </a:p>
          <a:p>
            <a:pPr algn="ctr"/>
            <a:r>
              <a:rPr lang="zh-CN" altLang="en-US"/>
              <a:t>
共生问题</a:t>
            </a:r>
            <a:endParaRPr lang="zh-CN" altLang="en-US"/>
          </a:p>
          <a:p>
            <a:pPr algn="ctr"/>
            <a:r>
              <a:rPr lang="zh-CN" altLang="en-US"/>
              <a:t>
和人民对</a:t>
            </a:r>
            <a:endParaRPr lang="zh-CN" altLang="en-US"/>
          </a:p>
          <a:p>
            <a:pPr algn="ctr"/>
            <a:r>
              <a:rPr lang="zh-CN" altLang="en-US"/>
              <a:t>
和保护环境的空间格局、</a:t>
            </a:r>
            <a:endParaRPr lang="zh-CN" altLang="en-US"/>
          </a:p>
          <a:p>
            <a:pPr algn="ctr"/>
            <a:r>
              <a:rPr lang="zh-CN" altLang="en-US"/>
              <a:t>
美好生活追求</a:t>
            </a:r>
            <a:endParaRPr lang="zh-CN" altLang="en-US"/>
          </a:p>
          <a:p>
            <a:pPr algn="ctr"/>
            <a:r>
              <a:rPr lang="zh-CN" altLang="en-US"/>
              <a:t>
产业结构、生产方式、</a:t>
            </a:r>
            <a:endParaRPr lang="zh-CN" altLang="en-US"/>
          </a:p>
          <a:p>
            <a:pPr algn="ctr"/>
            <a:r>
              <a:rPr lang="zh-CN" altLang="en-US"/>
              <a:t>
的重要体现</a:t>
            </a:r>
            <a:endParaRPr lang="zh-CN" altLang="en-US"/>
          </a:p>
          <a:p>
            <a:pPr algn="ctr"/>
            <a:r>
              <a:rPr lang="zh-CN" altLang="en-US"/>
              <a:t>
生活方式</a:t>
            </a:r>
            <a:r>
              <a:rPr lang="en-US" altLang="zh-CN"/>
              <a:t>_,</a:t>
            </a:r>
            <a:r>
              <a:rPr lang="zh-CN" altLang="en-US"/>
              <a:t>建设人与自然</a:t>
            </a:r>
            <a:endParaRPr lang="zh-CN" altLang="en-US"/>
          </a:p>
          <a:p>
            <a:pPr algn="ctr"/>
            <a:r>
              <a:rPr lang="zh-CN" altLang="en-US"/>
              <a:t>
和谐共生的现代化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  <p:pic>
        <p:nvPicPr>
          <p:cNvPr id="3" name="图片 2" descr="3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0"/>
            <a:ext cx="9144000" cy="69513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PP_MARK_KEY" val="f8dc6851-fae6-476c-930a-c1315424a9a0"/>
  <p:tag name="COMMONDATA" val="eyJoZGlkIjoiNTlkOTY0NWYzZmE5NzE4MDkxN2VjOTNjNDE0Nzc1OT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 override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"/>
      </a:majorFont>
      <a:minorFont>
        <a:latin typeface="Calibri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1584</Words>
  <Application>WPS 演示</Application>
  <PresentationFormat>Экран</PresentationFormat>
  <Paragraphs>134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Arial</vt:lpstr>
      <vt:lpstr>微软雅黑</vt:lpstr>
      <vt:lpstr>Arial Unicode MS</vt:lpstr>
      <vt:lpstr> overriden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zw</dc:creator>
  <cp:lastModifiedBy>初心&amp;</cp:lastModifiedBy>
  <cp:revision>9</cp:revision>
  <dcterms:created xsi:type="dcterms:W3CDTF">2019-09-13T21:02:00Z</dcterms:created>
  <dcterms:modified xsi:type="dcterms:W3CDTF">2023-05-21T14:08:33Z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000800e83a0000000000010280200207e780073804f000</vt:lpwstr>
  </property>
  <property fmtid="{D5CDD505-2E9C-101B-9397-08002B2CF9AE}" pid="3" name="ICV">
    <vt:lpwstr>5C425B526501406C898DDDFA596B0026_13</vt:lpwstr>
  </property>
  <property fmtid="{D5CDD505-2E9C-101B-9397-08002B2CF9AE}" pid="4" name="KSOProductBuildVer">
    <vt:lpwstr>2052-11.1.0.14309</vt:lpwstr>
  </property>
</Properties>
</file>