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sldIdLst>
    <p:sldId id="256" r:id="rId4"/>
    <p:sldId id="257" r:id="rId5"/>
    <p:sldId id="259" r:id="rId6"/>
    <p:sldId id="281" r:id="rId7"/>
    <p:sldId id="282" r:id="rId8"/>
    <p:sldId id="264" r:id="rId9"/>
    <p:sldId id="267" r:id="rId10"/>
    <p:sldId id="269" r:id="rId11"/>
    <p:sldId id="275" r:id="rId12"/>
    <p:sldId id="277" r:id="rId13"/>
    <p:sldId id="287" r:id="rId14"/>
    <p:sldId id="262" r:id="rId15"/>
    <p:sldId id="280" r:id="rId16"/>
    <p:sldId id="271" r:id="rId17"/>
    <p:sldId id="274" r:id="rId18"/>
    <p:sldId id="270" r:id="rId19"/>
    <p:sldId id="276" r:id="rId20"/>
    <p:sldId id="273" r:id="rId22"/>
    <p:sldId id="260" r:id="rId23"/>
    <p:sldId id="284" r:id="rId24"/>
    <p:sldId id="266" r:id="rId25"/>
    <p:sldId id="285" r:id="rId26"/>
    <p:sldId id="279" r:id="rId27"/>
    <p:sldId id="286" r:id="rId28"/>
    <p:sldId id="283" r:id="rId29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874" y="-67"/>
      </p:cViewPr>
      <p:guideLst>
        <p:guide orient="horz" pos="1634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#1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8CCF1-C502-4705-B152-2CF1267FE689}" type="doc">
      <dgm:prSet loTypeId="urn:microsoft.com/office/officeart/2005/8/layout/arrow3#1" loCatId="relationship" qsTypeId="urn:microsoft.com/office/officeart/2005/8/quickstyle/simple2#1" qsCatId="simple" csTypeId="urn:microsoft.com/office/officeart/2005/8/colors/accent5_2#1" csCatId="accent1" phldr="0"/>
      <dgm:spPr/>
      <dgm:t>
        <a:bodyPr/>
        <a:lstStyle/>
        <a:p>
          <a:endParaRPr lang="zh-CN" altLang="en-US"/>
        </a:p>
      </dgm:t>
    </dgm:pt>
    <dgm:pt modelId="{59BBCB00-D090-4BF7-877F-BBEFED941EC7}" cxnId="{129D840C-64B1-4D0C-93D0-A5B04B65545A}" type="parTrans">
      <dgm:prSet/>
      <dgm:spPr/>
      <dgm:t>
        <a:bodyPr/>
        <a:lstStyle/>
        <a:p>
          <a:endParaRPr lang="zh-CN" altLang="en-US"/>
        </a:p>
      </dgm:t>
    </dgm:pt>
    <dgm:pt modelId="{5BCBE6D3-20C5-4824-A1D7-A7EFB2B4CFE2}">
      <dgm:prSet phldrT="[文本]" custT="1"/>
      <dgm:spPr>
        <a:noFill/>
        <a:ln>
          <a:noFill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切实可感的现实生活</a:t>
          </a:r>
        </a:p>
      </dgm:t>
    </dgm:pt>
    <dgm:pt modelId="{A8C1F5E9-3061-440C-91B6-7B8DC8902E3F}" cxnId="{129D840C-64B1-4D0C-93D0-A5B04B65545A}" type="sibTrans">
      <dgm:prSet/>
      <dgm:spPr/>
      <dgm:t>
        <a:bodyPr/>
        <a:lstStyle/>
        <a:p>
          <a:endParaRPr lang="zh-CN" altLang="en-US"/>
        </a:p>
      </dgm:t>
    </dgm:pt>
    <dgm:pt modelId="{747FA98F-ED37-4268-94D9-A032C64510B7}" cxnId="{BAC9F447-A54A-4287-97B4-46FAB8CC3AFB}" type="parTrans">
      <dgm:prSet/>
      <dgm:spPr/>
      <dgm:t>
        <a:bodyPr/>
        <a:lstStyle/>
        <a:p>
          <a:endParaRPr lang="zh-CN" altLang="en-US"/>
        </a:p>
      </dgm:t>
    </dgm:pt>
    <dgm:pt modelId="{A503CD65-5674-4348-A21C-ACB3E9EDD515}">
      <dgm:prSet phldrT="[文本]" custT="1"/>
      <dgm:spPr>
        <a:noFill/>
        <a:ln>
          <a:noFill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深刻的经济学道理</a:t>
          </a:r>
        </a:p>
      </dgm:t>
    </dgm:pt>
    <dgm:pt modelId="{57AD28BA-E41B-4938-B0D0-C3A246FBBE18}" cxnId="{BAC9F447-A54A-4287-97B4-46FAB8CC3AFB}" type="sibTrans">
      <dgm:prSet/>
      <dgm:spPr/>
      <dgm:t>
        <a:bodyPr/>
        <a:lstStyle/>
        <a:p>
          <a:endParaRPr lang="zh-CN" altLang="en-US"/>
        </a:p>
      </dgm:t>
    </dgm:pt>
    <dgm:pt modelId="{5ABA4FC2-DFC4-4050-97A4-C4BB9F6E29BB}" type="pres">
      <dgm:prSet presAssocID="{3818CCF1-C502-4705-B152-2CF1267FE68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106B77A9-FA36-442D-A740-6CB65AA52082}" type="pres">
      <dgm:prSet presAssocID="{3818CCF1-C502-4705-B152-2CF1267FE689}" presName="divider" presStyleLbl="fgShp" presStyleIdx="0" presStyleCnt="1"/>
      <dgm:spPr/>
      <dgm:t>
        <a:bodyPr/>
        <a:lstStyle/>
        <a:p>
          <a:endParaRPr/>
        </a:p>
      </dgm:t>
    </dgm:pt>
    <dgm:pt modelId="{3628A234-1501-4079-8FBD-104FC9C1A8F9}" type="pres">
      <dgm:prSet presAssocID="{5BCBE6D3-20C5-4824-A1D7-A7EFB2B4CFE2}" presName="downArrow" presStyleLbl="node1" presStyleIdx="0" presStyleCnt="2"/>
      <dgm:spPr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/>
        </a:p>
      </dgm:t>
    </dgm:pt>
    <dgm:pt modelId="{B3C0F534-4F7F-41D7-9528-EDD92892662C}" type="pres">
      <dgm:prSet presAssocID="{5BCBE6D3-20C5-4824-A1D7-A7EFB2B4CFE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C4FB5934-44C4-479C-9BBE-E2D9DA1194D0}" type="pres">
      <dgm:prSet presAssocID="{A503CD65-5674-4348-A21C-ACB3E9EDD515}" presName="upArrow" presStyleLbl="node1" presStyleIdx="1" presStyleCnt="2"/>
      <dgm:spPr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/>
        </a:p>
      </dgm:t>
    </dgm:pt>
    <dgm:pt modelId="{3EF508DF-0A9B-4972-A32B-5618330E610D}" type="pres">
      <dgm:prSet presAssocID="{A503CD65-5674-4348-A21C-ACB3E9EDD51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E622C4AC-25B4-4EC9-8231-FE3A761110E7}" type="presOf" srcId="{3818CCF1-C502-4705-B152-2CF1267FE689}" destId="{5ABA4FC2-DFC4-4050-97A4-C4BB9F6E29BB}" srcOrd="0" destOrd="0" presId="urn:microsoft.com/office/officeart/2005/8/layout/arrow3#1"/>
    <dgm:cxn modelId="{129D840C-64B1-4D0C-93D0-A5B04B65545A}" srcId="{3818CCF1-C502-4705-B152-2CF1267FE689}" destId="{5BCBE6D3-20C5-4824-A1D7-A7EFB2B4CFE2}" srcOrd="0" destOrd="0" parTransId="{59BBCB00-D090-4BF7-877F-BBEFED941EC7}" sibTransId="{A8C1F5E9-3061-440C-91B6-7B8DC8902E3F}"/>
    <dgm:cxn modelId="{BAC9F447-A54A-4287-97B4-46FAB8CC3AFB}" srcId="{3818CCF1-C502-4705-B152-2CF1267FE689}" destId="{A503CD65-5674-4348-A21C-ACB3E9EDD515}" srcOrd="1" destOrd="0" parTransId="{747FA98F-ED37-4268-94D9-A032C64510B7}" sibTransId="{57AD28BA-E41B-4938-B0D0-C3A246FBBE18}"/>
    <dgm:cxn modelId="{81645A5D-49A5-4C5B-B65D-85C73341F012}" type="presOf" srcId="{5BCBE6D3-20C5-4824-A1D7-A7EFB2B4CFE2}" destId="{B3C0F534-4F7F-41D7-9528-EDD92892662C}" srcOrd="0" destOrd="0" presId="urn:microsoft.com/office/officeart/2005/8/layout/arrow3#1"/>
    <dgm:cxn modelId="{0691146A-4336-46FB-BC63-AD8E731D01AC}" type="presOf" srcId="{A503CD65-5674-4348-A21C-ACB3E9EDD515}" destId="{3EF508DF-0A9B-4972-A32B-5618330E610D}" srcOrd="0" destOrd="0" presId="urn:microsoft.com/office/officeart/2005/8/layout/arrow3#1"/>
    <dgm:cxn modelId="{87F80052-1813-4853-8785-DD240E50D451}" type="presParOf" srcId="{5ABA4FC2-DFC4-4050-97A4-C4BB9F6E29BB}" destId="{106B77A9-FA36-442D-A740-6CB65AA52082}" srcOrd="0" destOrd="0" presId="urn:microsoft.com/office/officeart/2005/8/layout/arrow3#1"/>
    <dgm:cxn modelId="{D1656C61-DEFE-406D-B243-9BC47743AEEE}" type="presParOf" srcId="{5ABA4FC2-DFC4-4050-97A4-C4BB9F6E29BB}" destId="{3628A234-1501-4079-8FBD-104FC9C1A8F9}" srcOrd="1" destOrd="0" presId="urn:microsoft.com/office/officeart/2005/8/layout/arrow3#1"/>
    <dgm:cxn modelId="{E1307EC1-F737-40FA-B20D-5C24181051D2}" type="presParOf" srcId="{5ABA4FC2-DFC4-4050-97A4-C4BB9F6E29BB}" destId="{B3C0F534-4F7F-41D7-9528-EDD92892662C}" srcOrd="2" destOrd="0" presId="urn:microsoft.com/office/officeart/2005/8/layout/arrow3#1"/>
    <dgm:cxn modelId="{6310FEFD-7971-435E-91EC-6420F7DD9AF5}" type="presParOf" srcId="{5ABA4FC2-DFC4-4050-97A4-C4BB9F6E29BB}" destId="{C4FB5934-44C4-479C-9BBE-E2D9DA1194D0}" srcOrd="3" destOrd="0" presId="urn:microsoft.com/office/officeart/2005/8/layout/arrow3#1"/>
    <dgm:cxn modelId="{D1CA324C-51C4-4772-90B7-535E99EF1C87}" type="presParOf" srcId="{5ABA4FC2-DFC4-4050-97A4-C4BB9F6E29BB}" destId="{3EF508DF-0A9B-4972-A32B-5618330E610D}" srcOrd="4" destOrd="0" presId="urn:microsoft.com/office/officeart/2005/8/layout/arrow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4" name=""/>
      <dsp:cNvGrpSpPr/>
    </dsp:nvGrpSpPr>
    <dsp:grpSpPr/>
    <dsp:sp modelId="{106B77A9-FA36-442D-A740-6CB65AA52082}">
      <dsp:nvSpPr>
        <dsp:cNvPr id="25" name=""/>
        <dsp:cNvSpPr/>
      </dsp:nvSpPr>
      <dsp:spPr bwMode="white">
        <a:xfrm rot="-300000">
          <a:off x="23290" y="1421992"/>
          <a:ext cx="7542940" cy="863780"/>
        </a:xfrm>
        <a:prstGeom prst="mathMin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>
            <a:tint val="60000"/>
          </a:schemeClr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3628A234-1501-4079-8FBD-104FC9C1A8F9}">
      <dsp:nvSpPr>
        <dsp:cNvPr id="26" name=""/>
        <dsp:cNvSpPr/>
      </dsp:nvSpPr>
      <dsp:spPr bwMode="white">
        <a:xfrm>
          <a:off x="910742" y="185388"/>
          <a:ext cx="2276856" cy="1483106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3C0F534-4F7F-41D7-9528-EDD92892662C}">
      <dsp:nvSpPr>
        <dsp:cNvPr id="27" name=""/>
        <dsp:cNvSpPr/>
      </dsp:nvSpPr>
      <dsp:spPr bwMode="white">
        <a:xfrm>
          <a:off x="4022446" y="0"/>
          <a:ext cx="2428646" cy="1557261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切实可感的现实生活</a:t>
          </a:r>
        </a:p>
      </dsp:txBody>
      <dsp:txXfrm>
        <a:off x="4022446" y="0"/>
        <a:ext cx="2428646" cy="1557261"/>
      </dsp:txXfrm>
    </dsp:sp>
    <dsp:sp modelId="{C4FB5934-44C4-479C-9BBE-E2D9DA1194D0}">
      <dsp:nvSpPr>
        <dsp:cNvPr id="28" name=""/>
        <dsp:cNvSpPr/>
      </dsp:nvSpPr>
      <dsp:spPr bwMode="white">
        <a:xfrm>
          <a:off x="4401922" y="2039271"/>
          <a:ext cx="2276856" cy="1483106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EF508DF-0A9B-4972-A32B-5618330E610D}">
      <dsp:nvSpPr>
        <dsp:cNvPr id="29" name=""/>
        <dsp:cNvSpPr/>
      </dsp:nvSpPr>
      <dsp:spPr bwMode="white">
        <a:xfrm>
          <a:off x="1138428" y="2150504"/>
          <a:ext cx="2428646" cy="1557261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深刻的经济学道理</a:t>
          </a:r>
        </a:p>
      </dsp:txBody>
      <dsp:txXfrm>
        <a:off x="1138428" y="2150504"/>
        <a:ext cx="2428646" cy="1557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#1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type="mathMinus" r:blip="" rot="-5">
                <dgm:adjLst/>
              </dgm:shape>
            </dgm:if>
            <dgm:else name="Name13">
              <dgm:shape xmlns:r="http://schemas.openxmlformats.org/officeDocument/2006/relationships" type="mathMinus" r:blip="" rot="5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2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63DD89-DA72-4956-8961-85B6562EBFB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4C8F1E-C324-4ECD-9D66-17513A2AE6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2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Tm="2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829164" y="454363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258301" cy="528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 advTm="2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www.rapidesign.c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4" y="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89" y="242154"/>
            <a:ext cx="6824104" cy="43014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00" y="334212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-41497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458" y="344976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135986" y="1494710"/>
            <a:ext cx="505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公有制为主体，多种所有制经济共同发展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8530" y="2844165"/>
            <a:ext cx="177673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b="1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537119" y="450707"/>
            <a:ext cx="1966885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教学重难点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108723" y="2350153"/>
            <a:ext cx="116443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教学重点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Round Same Side Corner Rectangle 154"/>
          <p:cNvSpPr/>
          <p:nvPr/>
        </p:nvSpPr>
        <p:spPr>
          <a:xfrm>
            <a:off x="2005621" y="2346216"/>
            <a:ext cx="1356668" cy="31461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116"/>
          <p:cNvSpPr>
            <a:spLocks noEditPoints="1"/>
          </p:cNvSpPr>
          <p:nvPr/>
        </p:nvSpPr>
        <p:spPr bwMode="auto">
          <a:xfrm>
            <a:off x="2504004" y="1931051"/>
            <a:ext cx="332414" cy="26807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694886" y="2350153"/>
            <a:ext cx="116443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教学难点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Round Same Side Corner Rectangle 154"/>
          <p:cNvSpPr/>
          <p:nvPr/>
        </p:nvSpPr>
        <p:spPr>
          <a:xfrm>
            <a:off x="5591783" y="2346216"/>
            <a:ext cx="1356668" cy="31461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6089686" y="1953218"/>
            <a:ext cx="327879" cy="24590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5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918993" y="2689199"/>
            <a:ext cx="155733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我国基本经济制度的内容和依据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5498431" y="2689199"/>
            <a:ext cx="155733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公有制主体地位的体现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40339"/>
            <a:ext cx="295275" cy="390068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5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83366" y="851357"/>
            <a:ext cx="2327561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197" y="1359188"/>
            <a:ext cx="3789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1782665" y="2107428"/>
            <a:ext cx="1231107" cy="132728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70609" y="2702291"/>
            <a:ext cx="291584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教学思路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70608" y="2332490"/>
            <a:ext cx="17783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Part Four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5912849" y="2191823"/>
            <a:ext cx="2323088" cy="1614098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552456"/>
            <a:ext cx="4748959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1" y="2158082"/>
            <a:ext cx="7658100" cy="579176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4"/>
          <p:cNvSpPr/>
          <p:nvPr/>
        </p:nvSpPr>
        <p:spPr>
          <a:xfrm>
            <a:off x="1687325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4"/>
          <p:cNvSpPr/>
          <p:nvPr/>
        </p:nvSpPr>
        <p:spPr>
          <a:xfrm>
            <a:off x="3751869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4"/>
          <p:cNvSpPr/>
          <p:nvPr/>
        </p:nvSpPr>
        <p:spPr>
          <a:xfrm>
            <a:off x="5837719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34"/>
          <p:cNvSpPr/>
          <p:nvPr/>
        </p:nvSpPr>
        <p:spPr>
          <a:xfrm>
            <a:off x="7571921" y="2635625"/>
            <a:ext cx="129494" cy="1294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32"/>
          <p:cNvCxnSpPr/>
          <p:nvPr/>
        </p:nvCxnSpPr>
        <p:spPr>
          <a:xfrm flipH="1" flipV="1">
            <a:off x="1785047" y="2158081"/>
            <a:ext cx="0" cy="542289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H="1" flipV="1">
            <a:off x="3846575" y="2158081"/>
            <a:ext cx="0" cy="542289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H="1" flipV="1">
            <a:off x="5933141" y="2158081"/>
            <a:ext cx="0" cy="542289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1055889" y="2781886"/>
            <a:ext cx="1429543" cy="380031"/>
          </a:xfrm>
          <a:prstGeom prst="roundRect">
            <a:avLst/>
          </a:prstGeom>
          <a:solidFill>
            <a:srgbClr val="F47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3120433" y="2795077"/>
            <a:ext cx="1451567" cy="366840"/>
          </a:xfrm>
          <a:prstGeom prst="roundRect">
            <a:avLst/>
          </a:prstGeom>
          <a:solidFill>
            <a:srgbClr val="F8D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184976" y="2806995"/>
            <a:ext cx="1474307" cy="354922"/>
          </a:xfrm>
          <a:prstGeom prst="roundRect">
            <a:avLst/>
          </a:prstGeom>
          <a:solidFill>
            <a:srgbClr val="29B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20000" y="2815668"/>
            <a:ext cx="112406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教学流程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38374" y="3206545"/>
            <a:ext cx="1687311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遵循“议题描述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议题辩论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-“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议题决策”的顺序，具有结构化特征。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284543" y="2815668"/>
            <a:ext cx="112406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教学内容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782563" y="3206468"/>
            <a:ext cx="2267560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基本经济制度的内容、依据，公有制经济的组成、作用、地位及体现和非公有制经济的组成、地位与作用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71111" y="2815668"/>
            <a:ext cx="112406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情景设计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184976" y="3206468"/>
            <a:ext cx="1810487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选择父母工作单位的调查、就业选择、民营企业的发展现状等，具有生活性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676935" y="1497065"/>
            <a:ext cx="468371" cy="468369"/>
            <a:chOff x="7473695" y="1743073"/>
            <a:chExt cx="815598" cy="815596"/>
          </a:xfrm>
        </p:grpSpPr>
        <p:sp>
          <p:nvSpPr>
            <p:cNvPr id="58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2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550861" y="1497065"/>
            <a:ext cx="468371" cy="468369"/>
            <a:chOff x="1972263" y="1791342"/>
            <a:chExt cx="815598" cy="815596"/>
          </a:xfrm>
        </p:grpSpPr>
        <p:sp>
          <p:nvSpPr>
            <p:cNvPr id="59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7" h="57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13898" y="1497065"/>
            <a:ext cx="468371" cy="468369"/>
            <a:chOff x="4722979" y="1746592"/>
            <a:chExt cx="815598" cy="815596"/>
          </a:xfrm>
        </p:grpSpPr>
        <p:sp>
          <p:nvSpPr>
            <p:cNvPr id="60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326657" y="2795497"/>
            <a:ext cx="66288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-9525" y="440339"/>
            <a:ext cx="2259202" cy="390068"/>
            <a:chOff x="-12700" y="587118"/>
            <a:chExt cx="3012272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787425" y="600941"/>
              <a:ext cx="2212147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en-US" altLang="zh-CN" sz="240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.1</a:t>
              </a:r>
              <a:r>
                <a:rPr lang="zh-CN" altLang="en-US" sz="2400" b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教学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设计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1929416" y="1295401"/>
            <a:ext cx="1517951" cy="1517218"/>
          </a:xfrm>
          <a:custGeom>
            <a:avLst/>
            <a:gdLst>
              <a:gd name="T0" fmla="*/ 421 w 421"/>
              <a:gd name="T1" fmla="*/ 229 h 421"/>
              <a:gd name="T2" fmla="*/ 398 w 421"/>
              <a:gd name="T3" fmla="*/ 188 h 421"/>
              <a:gd name="T4" fmla="*/ 367 w 421"/>
              <a:gd name="T5" fmla="*/ 146 h 421"/>
              <a:gd name="T6" fmla="*/ 402 w 421"/>
              <a:gd name="T7" fmla="*/ 122 h 421"/>
              <a:gd name="T8" fmla="*/ 361 w 421"/>
              <a:gd name="T9" fmla="*/ 97 h 421"/>
              <a:gd name="T10" fmla="*/ 314 w 421"/>
              <a:gd name="T11" fmla="*/ 77 h 421"/>
              <a:gd name="T12" fmla="*/ 332 w 421"/>
              <a:gd name="T13" fmla="*/ 38 h 421"/>
              <a:gd name="T14" fmla="*/ 285 w 421"/>
              <a:gd name="T15" fmla="*/ 37 h 421"/>
              <a:gd name="T16" fmla="*/ 233 w 421"/>
              <a:gd name="T17" fmla="*/ 43 h 421"/>
              <a:gd name="T18" fmla="*/ 229 w 421"/>
              <a:gd name="T19" fmla="*/ 0 h 421"/>
              <a:gd name="T20" fmla="*/ 188 w 421"/>
              <a:gd name="T21" fmla="*/ 23 h 421"/>
              <a:gd name="T22" fmla="*/ 146 w 421"/>
              <a:gd name="T23" fmla="*/ 54 h 421"/>
              <a:gd name="T24" fmla="*/ 122 w 421"/>
              <a:gd name="T25" fmla="*/ 19 h 421"/>
              <a:gd name="T26" fmla="*/ 98 w 421"/>
              <a:gd name="T27" fmla="*/ 60 h 421"/>
              <a:gd name="T28" fmla="*/ 77 w 421"/>
              <a:gd name="T29" fmla="*/ 107 h 421"/>
              <a:gd name="T30" fmla="*/ 38 w 421"/>
              <a:gd name="T31" fmla="*/ 89 h 421"/>
              <a:gd name="T32" fmla="*/ 37 w 421"/>
              <a:gd name="T33" fmla="*/ 136 h 421"/>
              <a:gd name="T34" fmla="*/ 43 w 421"/>
              <a:gd name="T35" fmla="*/ 188 h 421"/>
              <a:gd name="T36" fmla="*/ 0 w 421"/>
              <a:gd name="T37" fmla="*/ 192 h 421"/>
              <a:gd name="T38" fmla="*/ 24 w 421"/>
              <a:gd name="T39" fmla="*/ 233 h 421"/>
              <a:gd name="T40" fmla="*/ 54 w 421"/>
              <a:gd name="T41" fmla="*/ 274 h 421"/>
              <a:gd name="T42" fmla="*/ 19 w 421"/>
              <a:gd name="T43" fmla="*/ 299 h 421"/>
              <a:gd name="T44" fmla="*/ 60 w 421"/>
              <a:gd name="T45" fmla="*/ 323 h 421"/>
              <a:gd name="T46" fmla="*/ 107 w 421"/>
              <a:gd name="T47" fmla="*/ 344 h 421"/>
              <a:gd name="T48" fmla="*/ 89 w 421"/>
              <a:gd name="T49" fmla="*/ 383 h 421"/>
              <a:gd name="T50" fmla="*/ 137 w 421"/>
              <a:gd name="T51" fmla="*/ 384 h 421"/>
              <a:gd name="T52" fmla="*/ 188 w 421"/>
              <a:gd name="T53" fmla="*/ 378 h 421"/>
              <a:gd name="T54" fmla="*/ 192 w 421"/>
              <a:gd name="T55" fmla="*/ 421 h 421"/>
              <a:gd name="T56" fmla="*/ 233 w 421"/>
              <a:gd name="T57" fmla="*/ 397 h 421"/>
              <a:gd name="T58" fmla="*/ 275 w 421"/>
              <a:gd name="T59" fmla="*/ 367 h 421"/>
              <a:gd name="T60" fmla="*/ 299 w 421"/>
              <a:gd name="T61" fmla="*/ 402 h 421"/>
              <a:gd name="T62" fmla="*/ 324 w 421"/>
              <a:gd name="T63" fmla="*/ 361 h 421"/>
              <a:gd name="T64" fmla="*/ 344 w 421"/>
              <a:gd name="T65" fmla="*/ 314 h 421"/>
              <a:gd name="T66" fmla="*/ 383 w 421"/>
              <a:gd name="T67" fmla="*/ 332 h 421"/>
              <a:gd name="T68" fmla="*/ 384 w 421"/>
              <a:gd name="T69" fmla="*/ 284 h 421"/>
              <a:gd name="T70" fmla="*/ 378 w 421"/>
              <a:gd name="T71" fmla="*/ 233 h 421"/>
              <a:gd name="T72" fmla="*/ 211 w 421"/>
              <a:gd name="T73" fmla="*/ 236 h 421"/>
              <a:gd name="T74" fmla="*/ 211 w 421"/>
              <a:gd name="T75" fmla="*/ 185 h 421"/>
              <a:gd name="T76" fmla="*/ 211 w 421"/>
              <a:gd name="T77" fmla="*/ 23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1" h="421">
                <a:moveTo>
                  <a:pt x="398" y="233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398" y="188"/>
                  <a:pt x="398" y="188"/>
                  <a:pt x="398" y="188"/>
                </a:cubicBezTo>
                <a:cubicBezTo>
                  <a:pt x="378" y="188"/>
                  <a:pt x="378" y="188"/>
                  <a:pt x="378" y="188"/>
                </a:cubicBezTo>
                <a:cubicBezTo>
                  <a:pt x="376" y="173"/>
                  <a:pt x="372" y="159"/>
                  <a:pt x="367" y="146"/>
                </a:cubicBezTo>
                <a:cubicBezTo>
                  <a:pt x="384" y="136"/>
                  <a:pt x="384" y="136"/>
                  <a:pt x="384" y="136"/>
                </a:cubicBezTo>
                <a:cubicBezTo>
                  <a:pt x="402" y="122"/>
                  <a:pt x="402" y="122"/>
                  <a:pt x="402" y="122"/>
                </a:cubicBezTo>
                <a:cubicBezTo>
                  <a:pt x="383" y="89"/>
                  <a:pt x="383" y="89"/>
                  <a:pt x="383" y="89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44" y="107"/>
                  <a:pt x="344" y="107"/>
                  <a:pt x="344" y="107"/>
                </a:cubicBezTo>
                <a:cubicBezTo>
                  <a:pt x="336" y="96"/>
                  <a:pt x="325" y="85"/>
                  <a:pt x="314" y="7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32" y="38"/>
                  <a:pt x="332" y="38"/>
                  <a:pt x="332" y="38"/>
                </a:cubicBezTo>
                <a:cubicBezTo>
                  <a:pt x="299" y="19"/>
                  <a:pt x="299" y="19"/>
                  <a:pt x="299" y="1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62" y="49"/>
                  <a:pt x="248" y="45"/>
                  <a:pt x="233" y="43"/>
                </a:cubicBezTo>
                <a:cubicBezTo>
                  <a:pt x="233" y="23"/>
                  <a:pt x="233" y="23"/>
                  <a:pt x="233" y="23"/>
                </a:cubicBezTo>
                <a:cubicBezTo>
                  <a:pt x="229" y="0"/>
                  <a:pt x="229" y="0"/>
                  <a:pt x="229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73" y="45"/>
                  <a:pt x="160" y="49"/>
                  <a:pt x="146" y="54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89" y="38"/>
                  <a:pt x="89" y="38"/>
                  <a:pt x="89" y="38"/>
                </a:cubicBezTo>
                <a:cubicBezTo>
                  <a:pt x="98" y="60"/>
                  <a:pt x="98" y="60"/>
                  <a:pt x="98" y="60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96" y="85"/>
                  <a:pt x="86" y="96"/>
                  <a:pt x="77" y="107"/>
                </a:cubicBezTo>
                <a:cubicBezTo>
                  <a:pt x="60" y="97"/>
                  <a:pt x="60" y="97"/>
                  <a:pt x="60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49" y="159"/>
                  <a:pt x="45" y="173"/>
                  <a:pt x="43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9"/>
                  <a:pt x="0" y="229"/>
                  <a:pt x="0" y="229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5" y="247"/>
                  <a:pt x="49" y="261"/>
                  <a:pt x="54" y="274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9" y="299"/>
                  <a:pt x="19" y="299"/>
                  <a:pt x="19" y="299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77" y="314"/>
                  <a:pt x="77" y="314"/>
                  <a:pt x="77" y="314"/>
                </a:cubicBezTo>
                <a:cubicBezTo>
                  <a:pt x="86" y="325"/>
                  <a:pt x="96" y="335"/>
                  <a:pt x="107" y="344"/>
                </a:cubicBezTo>
                <a:cubicBezTo>
                  <a:pt x="98" y="361"/>
                  <a:pt x="98" y="361"/>
                  <a:pt x="98" y="361"/>
                </a:cubicBezTo>
                <a:cubicBezTo>
                  <a:pt x="89" y="383"/>
                  <a:pt x="89" y="383"/>
                  <a:pt x="89" y="383"/>
                </a:cubicBezTo>
                <a:cubicBezTo>
                  <a:pt x="122" y="402"/>
                  <a:pt x="122" y="402"/>
                  <a:pt x="122" y="402"/>
                </a:cubicBezTo>
                <a:cubicBezTo>
                  <a:pt x="137" y="384"/>
                  <a:pt x="137" y="384"/>
                  <a:pt x="137" y="384"/>
                </a:cubicBezTo>
                <a:cubicBezTo>
                  <a:pt x="146" y="367"/>
                  <a:pt x="146" y="367"/>
                  <a:pt x="146" y="367"/>
                </a:cubicBezTo>
                <a:cubicBezTo>
                  <a:pt x="160" y="372"/>
                  <a:pt x="173" y="376"/>
                  <a:pt x="188" y="378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192" y="421"/>
                  <a:pt x="192" y="421"/>
                  <a:pt x="192" y="421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33" y="397"/>
                  <a:pt x="233" y="397"/>
                  <a:pt x="233" y="397"/>
                </a:cubicBezTo>
                <a:cubicBezTo>
                  <a:pt x="233" y="378"/>
                  <a:pt x="233" y="378"/>
                  <a:pt x="233" y="378"/>
                </a:cubicBezTo>
                <a:cubicBezTo>
                  <a:pt x="248" y="376"/>
                  <a:pt x="262" y="372"/>
                  <a:pt x="275" y="367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299" y="402"/>
                  <a:pt x="299" y="402"/>
                  <a:pt x="299" y="402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24" y="361"/>
                  <a:pt x="324" y="361"/>
                  <a:pt x="324" y="361"/>
                </a:cubicBezTo>
                <a:cubicBezTo>
                  <a:pt x="314" y="344"/>
                  <a:pt x="314" y="344"/>
                  <a:pt x="314" y="344"/>
                </a:cubicBezTo>
                <a:cubicBezTo>
                  <a:pt x="325" y="335"/>
                  <a:pt x="336" y="325"/>
                  <a:pt x="344" y="314"/>
                </a:cubicBezTo>
                <a:cubicBezTo>
                  <a:pt x="361" y="323"/>
                  <a:pt x="361" y="323"/>
                  <a:pt x="361" y="323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402" y="299"/>
                  <a:pt x="402" y="299"/>
                  <a:pt x="402" y="299"/>
                </a:cubicBezTo>
                <a:cubicBezTo>
                  <a:pt x="384" y="284"/>
                  <a:pt x="384" y="284"/>
                  <a:pt x="384" y="284"/>
                </a:cubicBezTo>
                <a:cubicBezTo>
                  <a:pt x="367" y="274"/>
                  <a:pt x="367" y="274"/>
                  <a:pt x="367" y="274"/>
                </a:cubicBezTo>
                <a:cubicBezTo>
                  <a:pt x="372" y="261"/>
                  <a:pt x="376" y="247"/>
                  <a:pt x="378" y="233"/>
                </a:cubicBezTo>
                <a:lnTo>
                  <a:pt x="398" y="233"/>
                </a:lnTo>
                <a:close/>
                <a:moveTo>
                  <a:pt x="211" y="236"/>
                </a:moveTo>
                <a:cubicBezTo>
                  <a:pt x="197" y="236"/>
                  <a:pt x="185" y="224"/>
                  <a:pt x="185" y="210"/>
                </a:cubicBezTo>
                <a:cubicBezTo>
                  <a:pt x="185" y="196"/>
                  <a:pt x="197" y="185"/>
                  <a:pt x="211" y="185"/>
                </a:cubicBezTo>
                <a:cubicBezTo>
                  <a:pt x="225" y="185"/>
                  <a:pt x="236" y="196"/>
                  <a:pt x="236" y="210"/>
                </a:cubicBezTo>
                <a:cubicBezTo>
                  <a:pt x="236" y="224"/>
                  <a:pt x="225" y="236"/>
                  <a:pt x="211" y="236"/>
                </a:cubicBezTo>
                <a:close/>
              </a:path>
            </a:pathLst>
          </a:cu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Freeform 12"/>
          <p:cNvSpPr>
            <a:spLocks noEditPoints="1"/>
          </p:cNvSpPr>
          <p:nvPr/>
        </p:nvSpPr>
        <p:spPr bwMode="auto">
          <a:xfrm>
            <a:off x="2850245" y="2215352"/>
            <a:ext cx="1905448" cy="1903392"/>
          </a:xfrm>
          <a:custGeom>
            <a:avLst/>
            <a:gdLst>
              <a:gd name="T0" fmla="*/ 529 w 529"/>
              <a:gd name="T1" fmla="*/ 283 h 528"/>
              <a:gd name="T2" fmla="*/ 506 w 529"/>
              <a:gd name="T3" fmla="*/ 241 h 528"/>
              <a:gd name="T4" fmla="*/ 479 w 529"/>
              <a:gd name="T5" fmla="*/ 200 h 528"/>
              <a:gd name="T6" fmla="*/ 516 w 529"/>
              <a:gd name="T7" fmla="*/ 180 h 528"/>
              <a:gd name="T8" fmla="*/ 479 w 529"/>
              <a:gd name="T9" fmla="*/ 151 h 528"/>
              <a:gd name="T10" fmla="*/ 438 w 529"/>
              <a:gd name="T11" fmla="*/ 123 h 528"/>
              <a:gd name="T12" fmla="*/ 465 w 529"/>
              <a:gd name="T13" fmla="*/ 90 h 528"/>
              <a:gd name="T14" fmla="*/ 420 w 529"/>
              <a:gd name="T15" fmla="*/ 77 h 528"/>
              <a:gd name="T16" fmla="*/ 371 w 529"/>
              <a:gd name="T17" fmla="*/ 67 h 528"/>
              <a:gd name="T18" fmla="*/ 383 w 529"/>
              <a:gd name="T19" fmla="*/ 27 h 528"/>
              <a:gd name="T20" fmla="*/ 336 w 529"/>
              <a:gd name="T21" fmla="*/ 32 h 528"/>
              <a:gd name="T22" fmla="*/ 288 w 529"/>
              <a:gd name="T23" fmla="*/ 42 h 528"/>
              <a:gd name="T24" fmla="*/ 284 w 529"/>
              <a:gd name="T25" fmla="*/ 0 h 528"/>
              <a:gd name="T26" fmla="*/ 242 w 529"/>
              <a:gd name="T27" fmla="*/ 23 h 528"/>
              <a:gd name="T28" fmla="*/ 201 w 529"/>
              <a:gd name="T29" fmla="*/ 50 h 528"/>
              <a:gd name="T30" fmla="*/ 181 w 529"/>
              <a:gd name="T31" fmla="*/ 13 h 528"/>
              <a:gd name="T32" fmla="*/ 152 w 529"/>
              <a:gd name="T33" fmla="*/ 50 h 528"/>
              <a:gd name="T34" fmla="*/ 124 w 529"/>
              <a:gd name="T35" fmla="*/ 91 h 528"/>
              <a:gd name="T36" fmla="*/ 91 w 529"/>
              <a:gd name="T37" fmla="*/ 64 h 528"/>
              <a:gd name="T38" fmla="*/ 78 w 529"/>
              <a:gd name="T39" fmla="*/ 109 h 528"/>
              <a:gd name="T40" fmla="*/ 68 w 529"/>
              <a:gd name="T41" fmla="*/ 158 h 528"/>
              <a:gd name="T42" fmla="*/ 28 w 529"/>
              <a:gd name="T43" fmla="*/ 145 h 528"/>
              <a:gd name="T44" fmla="*/ 33 w 529"/>
              <a:gd name="T45" fmla="*/ 193 h 528"/>
              <a:gd name="T46" fmla="*/ 42 w 529"/>
              <a:gd name="T47" fmla="*/ 241 h 528"/>
              <a:gd name="T48" fmla="*/ 0 w 529"/>
              <a:gd name="T49" fmla="*/ 245 h 528"/>
              <a:gd name="T50" fmla="*/ 24 w 529"/>
              <a:gd name="T51" fmla="*/ 287 h 528"/>
              <a:gd name="T52" fmla="*/ 51 w 529"/>
              <a:gd name="T53" fmla="*/ 328 h 528"/>
              <a:gd name="T54" fmla="*/ 13 w 529"/>
              <a:gd name="T55" fmla="*/ 348 h 528"/>
              <a:gd name="T56" fmla="*/ 51 w 529"/>
              <a:gd name="T57" fmla="*/ 377 h 528"/>
              <a:gd name="T58" fmla="*/ 92 w 529"/>
              <a:gd name="T59" fmla="*/ 405 h 528"/>
              <a:gd name="T60" fmla="*/ 65 w 529"/>
              <a:gd name="T61" fmla="*/ 438 h 528"/>
              <a:gd name="T62" fmla="*/ 110 w 529"/>
              <a:gd name="T63" fmla="*/ 451 h 528"/>
              <a:gd name="T64" fmla="*/ 159 w 529"/>
              <a:gd name="T65" fmla="*/ 461 h 528"/>
              <a:gd name="T66" fmla="*/ 146 w 529"/>
              <a:gd name="T67" fmla="*/ 501 h 528"/>
              <a:gd name="T68" fmla="*/ 193 w 529"/>
              <a:gd name="T69" fmla="*/ 496 h 528"/>
              <a:gd name="T70" fmla="*/ 242 w 529"/>
              <a:gd name="T71" fmla="*/ 486 h 528"/>
              <a:gd name="T72" fmla="*/ 246 w 529"/>
              <a:gd name="T73" fmla="*/ 528 h 528"/>
              <a:gd name="T74" fmla="*/ 288 w 529"/>
              <a:gd name="T75" fmla="*/ 505 h 528"/>
              <a:gd name="T76" fmla="*/ 329 w 529"/>
              <a:gd name="T77" fmla="*/ 478 h 528"/>
              <a:gd name="T78" fmla="*/ 349 w 529"/>
              <a:gd name="T79" fmla="*/ 516 h 528"/>
              <a:gd name="T80" fmla="*/ 378 w 529"/>
              <a:gd name="T81" fmla="*/ 478 h 528"/>
              <a:gd name="T82" fmla="*/ 406 w 529"/>
              <a:gd name="T83" fmla="*/ 437 h 528"/>
              <a:gd name="T84" fmla="*/ 439 w 529"/>
              <a:gd name="T85" fmla="*/ 464 h 528"/>
              <a:gd name="T86" fmla="*/ 452 w 529"/>
              <a:gd name="T87" fmla="*/ 419 h 528"/>
              <a:gd name="T88" fmla="*/ 462 w 529"/>
              <a:gd name="T89" fmla="*/ 370 h 528"/>
              <a:gd name="T90" fmla="*/ 502 w 529"/>
              <a:gd name="T91" fmla="*/ 383 h 528"/>
              <a:gd name="T92" fmla="*/ 496 w 529"/>
              <a:gd name="T93" fmla="*/ 335 h 528"/>
              <a:gd name="T94" fmla="*/ 487 w 529"/>
              <a:gd name="T95" fmla="*/ 287 h 528"/>
              <a:gd name="T96" fmla="*/ 265 w 529"/>
              <a:gd name="T97" fmla="*/ 290 h 528"/>
              <a:gd name="T98" fmla="*/ 265 w 529"/>
              <a:gd name="T99" fmla="*/ 238 h 528"/>
              <a:gd name="T100" fmla="*/ 265 w 529"/>
              <a:gd name="T101" fmla="*/ 29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528">
                <a:moveTo>
                  <a:pt x="506" y="287"/>
                </a:moveTo>
                <a:cubicBezTo>
                  <a:pt x="529" y="283"/>
                  <a:pt x="529" y="283"/>
                  <a:pt x="529" y="283"/>
                </a:cubicBezTo>
                <a:cubicBezTo>
                  <a:pt x="529" y="245"/>
                  <a:pt x="529" y="245"/>
                  <a:pt x="529" y="245"/>
                </a:cubicBezTo>
                <a:cubicBezTo>
                  <a:pt x="506" y="241"/>
                  <a:pt x="506" y="241"/>
                  <a:pt x="506" y="241"/>
                </a:cubicBezTo>
                <a:cubicBezTo>
                  <a:pt x="487" y="241"/>
                  <a:pt x="487" y="241"/>
                  <a:pt x="487" y="241"/>
                </a:cubicBezTo>
                <a:cubicBezTo>
                  <a:pt x="486" y="227"/>
                  <a:pt x="483" y="213"/>
                  <a:pt x="479" y="200"/>
                </a:cubicBezTo>
                <a:cubicBezTo>
                  <a:pt x="496" y="193"/>
                  <a:pt x="496" y="193"/>
                  <a:pt x="496" y="193"/>
                </a:cubicBezTo>
                <a:cubicBezTo>
                  <a:pt x="516" y="180"/>
                  <a:pt x="516" y="180"/>
                  <a:pt x="516" y="180"/>
                </a:cubicBezTo>
                <a:cubicBezTo>
                  <a:pt x="502" y="145"/>
                  <a:pt x="502" y="145"/>
                  <a:pt x="502" y="145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62" y="158"/>
                  <a:pt x="462" y="158"/>
                  <a:pt x="462" y="158"/>
                </a:cubicBezTo>
                <a:cubicBezTo>
                  <a:pt x="455" y="145"/>
                  <a:pt x="447" y="134"/>
                  <a:pt x="438" y="123"/>
                </a:cubicBezTo>
                <a:cubicBezTo>
                  <a:pt x="452" y="109"/>
                  <a:pt x="452" y="109"/>
                  <a:pt x="452" y="109"/>
                </a:cubicBezTo>
                <a:cubicBezTo>
                  <a:pt x="465" y="90"/>
                  <a:pt x="465" y="90"/>
                  <a:pt x="465" y="90"/>
                </a:cubicBezTo>
                <a:cubicBezTo>
                  <a:pt x="439" y="64"/>
                  <a:pt x="439" y="64"/>
                  <a:pt x="439" y="64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06" y="91"/>
                  <a:pt x="406" y="91"/>
                  <a:pt x="406" y="91"/>
                </a:cubicBezTo>
                <a:cubicBezTo>
                  <a:pt x="395" y="82"/>
                  <a:pt x="383" y="74"/>
                  <a:pt x="371" y="67"/>
                </a:cubicBezTo>
                <a:cubicBezTo>
                  <a:pt x="378" y="50"/>
                  <a:pt x="378" y="50"/>
                  <a:pt x="378" y="50"/>
                </a:cubicBezTo>
                <a:cubicBezTo>
                  <a:pt x="383" y="27"/>
                  <a:pt x="383" y="27"/>
                  <a:pt x="383" y="27"/>
                </a:cubicBezTo>
                <a:cubicBezTo>
                  <a:pt x="349" y="13"/>
                  <a:pt x="349" y="13"/>
                  <a:pt x="349" y="13"/>
                </a:cubicBezTo>
                <a:cubicBezTo>
                  <a:pt x="336" y="32"/>
                  <a:pt x="336" y="32"/>
                  <a:pt x="336" y="32"/>
                </a:cubicBezTo>
                <a:cubicBezTo>
                  <a:pt x="329" y="50"/>
                  <a:pt x="329" y="50"/>
                  <a:pt x="329" y="50"/>
                </a:cubicBezTo>
                <a:cubicBezTo>
                  <a:pt x="316" y="46"/>
                  <a:pt x="302" y="43"/>
                  <a:pt x="288" y="42"/>
                </a:cubicBezTo>
                <a:cubicBezTo>
                  <a:pt x="288" y="23"/>
                  <a:pt x="288" y="23"/>
                  <a:pt x="288" y="23"/>
                </a:cubicBezTo>
                <a:cubicBezTo>
                  <a:pt x="284" y="0"/>
                  <a:pt x="284" y="0"/>
                  <a:pt x="28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2" y="23"/>
                  <a:pt x="242" y="23"/>
                  <a:pt x="242" y="23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28" y="43"/>
                  <a:pt x="214" y="46"/>
                  <a:pt x="201" y="50"/>
                </a:cubicBezTo>
                <a:cubicBezTo>
                  <a:pt x="193" y="32"/>
                  <a:pt x="193" y="32"/>
                  <a:pt x="193" y="3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46" y="74"/>
                  <a:pt x="135" y="82"/>
                  <a:pt x="124" y="91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91" y="64"/>
                  <a:pt x="91" y="64"/>
                  <a:pt x="91" y="64"/>
                </a:cubicBezTo>
                <a:cubicBezTo>
                  <a:pt x="65" y="90"/>
                  <a:pt x="65" y="90"/>
                  <a:pt x="65" y="9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4"/>
                  <a:pt x="75" y="145"/>
                  <a:pt x="68" y="158"/>
                </a:cubicBezTo>
                <a:cubicBezTo>
                  <a:pt x="51" y="151"/>
                  <a:pt x="51" y="151"/>
                  <a:pt x="51" y="151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80"/>
                  <a:pt x="13" y="180"/>
                  <a:pt x="13" y="180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51" y="200"/>
                  <a:pt x="51" y="200"/>
                  <a:pt x="51" y="200"/>
                </a:cubicBezTo>
                <a:cubicBezTo>
                  <a:pt x="47" y="213"/>
                  <a:pt x="44" y="227"/>
                  <a:pt x="42" y="241"/>
                </a:cubicBezTo>
                <a:cubicBezTo>
                  <a:pt x="24" y="241"/>
                  <a:pt x="24" y="241"/>
                  <a:pt x="24" y="241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83"/>
                  <a:pt x="0" y="283"/>
                  <a:pt x="0" y="283"/>
                </a:cubicBezTo>
                <a:cubicBezTo>
                  <a:pt x="24" y="287"/>
                  <a:pt x="24" y="287"/>
                  <a:pt x="24" y="287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4" y="301"/>
                  <a:pt x="47" y="315"/>
                  <a:pt x="51" y="328"/>
                </a:cubicBezTo>
                <a:cubicBezTo>
                  <a:pt x="33" y="335"/>
                  <a:pt x="33" y="335"/>
                  <a:pt x="33" y="335"/>
                </a:cubicBezTo>
                <a:cubicBezTo>
                  <a:pt x="13" y="348"/>
                  <a:pt x="13" y="348"/>
                  <a:pt x="13" y="348"/>
                </a:cubicBezTo>
                <a:cubicBezTo>
                  <a:pt x="28" y="383"/>
                  <a:pt x="28" y="383"/>
                  <a:pt x="28" y="383"/>
                </a:cubicBezTo>
                <a:cubicBezTo>
                  <a:pt x="51" y="377"/>
                  <a:pt x="51" y="377"/>
                  <a:pt x="51" y="377"/>
                </a:cubicBezTo>
                <a:cubicBezTo>
                  <a:pt x="68" y="370"/>
                  <a:pt x="68" y="370"/>
                  <a:pt x="68" y="370"/>
                </a:cubicBezTo>
                <a:cubicBezTo>
                  <a:pt x="75" y="383"/>
                  <a:pt x="83" y="394"/>
                  <a:pt x="92" y="405"/>
                </a:cubicBezTo>
                <a:cubicBezTo>
                  <a:pt x="78" y="419"/>
                  <a:pt x="78" y="419"/>
                  <a:pt x="78" y="419"/>
                </a:cubicBezTo>
                <a:cubicBezTo>
                  <a:pt x="65" y="438"/>
                  <a:pt x="65" y="438"/>
                  <a:pt x="65" y="438"/>
                </a:cubicBezTo>
                <a:cubicBezTo>
                  <a:pt x="91" y="464"/>
                  <a:pt x="91" y="464"/>
                  <a:pt x="91" y="464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24" y="437"/>
                  <a:pt x="124" y="437"/>
                  <a:pt x="124" y="437"/>
                </a:cubicBezTo>
                <a:cubicBezTo>
                  <a:pt x="135" y="446"/>
                  <a:pt x="146" y="454"/>
                  <a:pt x="159" y="461"/>
                </a:cubicBezTo>
                <a:cubicBezTo>
                  <a:pt x="152" y="478"/>
                  <a:pt x="152" y="478"/>
                  <a:pt x="152" y="478"/>
                </a:cubicBezTo>
                <a:cubicBezTo>
                  <a:pt x="146" y="501"/>
                  <a:pt x="146" y="501"/>
                  <a:pt x="146" y="501"/>
                </a:cubicBezTo>
                <a:cubicBezTo>
                  <a:pt x="181" y="516"/>
                  <a:pt x="181" y="516"/>
                  <a:pt x="181" y="516"/>
                </a:cubicBezTo>
                <a:cubicBezTo>
                  <a:pt x="193" y="496"/>
                  <a:pt x="193" y="496"/>
                  <a:pt x="193" y="496"/>
                </a:cubicBezTo>
                <a:cubicBezTo>
                  <a:pt x="201" y="478"/>
                  <a:pt x="201" y="478"/>
                  <a:pt x="201" y="478"/>
                </a:cubicBezTo>
                <a:cubicBezTo>
                  <a:pt x="214" y="482"/>
                  <a:pt x="228" y="485"/>
                  <a:pt x="242" y="486"/>
                </a:cubicBezTo>
                <a:cubicBezTo>
                  <a:pt x="242" y="505"/>
                  <a:pt x="242" y="505"/>
                  <a:pt x="242" y="505"/>
                </a:cubicBezTo>
                <a:cubicBezTo>
                  <a:pt x="246" y="528"/>
                  <a:pt x="246" y="528"/>
                  <a:pt x="246" y="528"/>
                </a:cubicBezTo>
                <a:cubicBezTo>
                  <a:pt x="284" y="528"/>
                  <a:pt x="284" y="528"/>
                  <a:pt x="284" y="528"/>
                </a:cubicBezTo>
                <a:cubicBezTo>
                  <a:pt x="288" y="505"/>
                  <a:pt x="288" y="505"/>
                  <a:pt x="288" y="505"/>
                </a:cubicBezTo>
                <a:cubicBezTo>
                  <a:pt x="288" y="486"/>
                  <a:pt x="288" y="486"/>
                  <a:pt x="288" y="486"/>
                </a:cubicBezTo>
                <a:cubicBezTo>
                  <a:pt x="302" y="485"/>
                  <a:pt x="316" y="482"/>
                  <a:pt x="329" y="478"/>
                </a:cubicBezTo>
                <a:cubicBezTo>
                  <a:pt x="336" y="496"/>
                  <a:pt x="336" y="496"/>
                  <a:pt x="336" y="496"/>
                </a:cubicBezTo>
                <a:cubicBezTo>
                  <a:pt x="349" y="516"/>
                  <a:pt x="349" y="516"/>
                  <a:pt x="349" y="516"/>
                </a:cubicBezTo>
                <a:cubicBezTo>
                  <a:pt x="383" y="501"/>
                  <a:pt x="383" y="501"/>
                  <a:pt x="383" y="501"/>
                </a:cubicBezTo>
                <a:cubicBezTo>
                  <a:pt x="378" y="478"/>
                  <a:pt x="378" y="478"/>
                  <a:pt x="378" y="478"/>
                </a:cubicBezTo>
                <a:cubicBezTo>
                  <a:pt x="371" y="461"/>
                  <a:pt x="371" y="461"/>
                  <a:pt x="371" y="461"/>
                </a:cubicBezTo>
                <a:cubicBezTo>
                  <a:pt x="383" y="454"/>
                  <a:pt x="395" y="446"/>
                  <a:pt x="406" y="437"/>
                </a:cubicBezTo>
                <a:cubicBezTo>
                  <a:pt x="420" y="451"/>
                  <a:pt x="420" y="451"/>
                  <a:pt x="420" y="451"/>
                </a:cubicBezTo>
                <a:cubicBezTo>
                  <a:pt x="439" y="464"/>
                  <a:pt x="439" y="464"/>
                  <a:pt x="439" y="464"/>
                </a:cubicBezTo>
                <a:cubicBezTo>
                  <a:pt x="465" y="438"/>
                  <a:pt x="465" y="438"/>
                  <a:pt x="465" y="438"/>
                </a:cubicBezTo>
                <a:cubicBezTo>
                  <a:pt x="452" y="419"/>
                  <a:pt x="452" y="419"/>
                  <a:pt x="452" y="419"/>
                </a:cubicBezTo>
                <a:cubicBezTo>
                  <a:pt x="438" y="405"/>
                  <a:pt x="438" y="405"/>
                  <a:pt x="438" y="405"/>
                </a:cubicBezTo>
                <a:cubicBezTo>
                  <a:pt x="447" y="394"/>
                  <a:pt x="455" y="383"/>
                  <a:pt x="462" y="370"/>
                </a:cubicBezTo>
                <a:cubicBezTo>
                  <a:pt x="479" y="377"/>
                  <a:pt x="479" y="377"/>
                  <a:pt x="479" y="377"/>
                </a:cubicBezTo>
                <a:cubicBezTo>
                  <a:pt x="502" y="383"/>
                  <a:pt x="502" y="383"/>
                  <a:pt x="502" y="383"/>
                </a:cubicBezTo>
                <a:cubicBezTo>
                  <a:pt x="516" y="348"/>
                  <a:pt x="516" y="348"/>
                  <a:pt x="516" y="348"/>
                </a:cubicBezTo>
                <a:cubicBezTo>
                  <a:pt x="496" y="335"/>
                  <a:pt x="496" y="335"/>
                  <a:pt x="496" y="335"/>
                </a:cubicBezTo>
                <a:cubicBezTo>
                  <a:pt x="479" y="328"/>
                  <a:pt x="479" y="328"/>
                  <a:pt x="479" y="328"/>
                </a:cubicBezTo>
                <a:cubicBezTo>
                  <a:pt x="483" y="315"/>
                  <a:pt x="486" y="301"/>
                  <a:pt x="487" y="287"/>
                </a:cubicBezTo>
                <a:lnTo>
                  <a:pt x="506" y="287"/>
                </a:lnTo>
                <a:close/>
                <a:moveTo>
                  <a:pt x="265" y="290"/>
                </a:moveTo>
                <a:cubicBezTo>
                  <a:pt x="251" y="290"/>
                  <a:pt x="239" y="278"/>
                  <a:pt x="239" y="264"/>
                </a:cubicBezTo>
                <a:cubicBezTo>
                  <a:pt x="239" y="250"/>
                  <a:pt x="251" y="238"/>
                  <a:pt x="265" y="238"/>
                </a:cubicBezTo>
                <a:cubicBezTo>
                  <a:pt x="279" y="238"/>
                  <a:pt x="291" y="250"/>
                  <a:pt x="291" y="264"/>
                </a:cubicBezTo>
                <a:cubicBezTo>
                  <a:pt x="291" y="278"/>
                  <a:pt x="279" y="290"/>
                  <a:pt x="265" y="290"/>
                </a:cubicBezTo>
                <a:close/>
              </a:path>
            </a:pathLst>
          </a:cu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4476513" y="1857418"/>
            <a:ext cx="1249450" cy="1268419"/>
          </a:xfrm>
          <a:custGeom>
            <a:avLst/>
            <a:gdLst>
              <a:gd name="T0" fmla="*/ 309 w 347"/>
              <a:gd name="T1" fmla="*/ 176 h 352"/>
              <a:gd name="T2" fmla="*/ 326 w 347"/>
              <a:gd name="T3" fmla="*/ 150 h 352"/>
              <a:gd name="T4" fmla="*/ 335 w 347"/>
              <a:gd name="T5" fmla="*/ 103 h 352"/>
              <a:gd name="T6" fmla="*/ 294 w 347"/>
              <a:gd name="T7" fmla="*/ 113 h 352"/>
              <a:gd name="T8" fmla="*/ 282 w 347"/>
              <a:gd name="T9" fmla="*/ 65 h 352"/>
              <a:gd name="T10" fmla="*/ 262 w 347"/>
              <a:gd name="T11" fmla="*/ 22 h 352"/>
              <a:gd name="T12" fmla="*/ 234 w 347"/>
              <a:gd name="T13" fmla="*/ 54 h 352"/>
              <a:gd name="T14" fmla="*/ 196 w 347"/>
              <a:gd name="T15" fmla="*/ 23 h 352"/>
              <a:gd name="T16" fmla="*/ 155 w 347"/>
              <a:gd name="T17" fmla="*/ 0 h 352"/>
              <a:gd name="T18" fmla="*/ 151 w 347"/>
              <a:gd name="T19" fmla="*/ 42 h 352"/>
              <a:gd name="T20" fmla="*/ 102 w 347"/>
              <a:gd name="T21" fmla="*/ 39 h 352"/>
              <a:gd name="T22" fmla="*/ 55 w 347"/>
              <a:gd name="T23" fmla="*/ 44 h 352"/>
              <a:gd name="T24" fmla="*/ 77 w 347"/>
              <a:gd name="T25" fmla="*/ 81 h 352"/>
              <a:gd name="T26" fmla="*/ 35 w 347"/>
              <a:gd name="T27" fmla="*/ 107 h 352"/>
              <a:gd name="T28" fmla="*/ 0 w 347"/>
              <a:gd name="T29" fmla="*/ 139 h 352"/>
              <a:gd name="T30" fmla="*/ 39 w 347"/>
              <a:gd name="T31" fmla="*/ 156 h 352"/>
              <a:gd name="T32" fmla="*/ 39 w 347"/>
              <a:gd name="T33" fmla="*/ 195 h 352"/>
              <a:gd name="T34" fmla="*/ 0 w 347"/>
              <a:gd name="T35" fmla="*/ 212 h 352"/>
              <a:gd name="T36" fmla="*/ 35 w 347"/>
              <a:gd name="T37" fmla="*/ 244 h 352"/>
              <a:gd name="T38" fmla="*/ 77 w 347"/>
              <a:gd name="T39" fmla="*/ 271 h 352"/>
              <a:gd name="T40" fmla="*/ 55 w 347"/>
              <a:gd name="T41" fmla="*/ 307 h 352"/>
              <a:gd name="T42" fmla="*/ 102 w 347"/>
              <a:gd name="T43" fmla="*/ 313 h 352"/>
              <a:gd name="T44" fmla="*/ 151 w 347"/>
              <a:gd name="T45" fmla="*/ 309 h 352"/>
              <a:gd name="T46" fmla="*/ 155 w 347"/>
              <a:gd name="T47" fmla="*/ 352 h 352"/>
              <a:gd name="T48" fmla="*/ 196 w 347"/>
              <a:gd name="T49" fmla="*/ 329 h 352"/>
              <a:gd name="T50" fmla="*/ 234 w 347"/>
              <a:gd name="T51" fmla="*/ 297 h 352"/>
              <a:gd name="T52" fmla="*/ 262 w 347"/>
              <a:gd name="T53" fmla="*/ 329 h 352"/>
              <a:gd name="T54" fmla="*/ 282 w 347"/>
              <a:gd name="T55" fmla="*/ 286 h 352"/>
              <a:gd name="T56" fmla="*/ 294 w 347"/>
              <a:gd name="T57" fmla="*/ 239 h 352"/>
              <a:gd name="T58" fmla="*/ 335 w 347"/>
              <a:gd name="T59" fmla="*/ 248 h 352"/>
              <a:gd name="T60" fmla="*/ 326 w 347"/>
              <a:gd name="T61" fmla="*/ 201 h 352"/>
              <a:gd name="T62" fmla="*/ 174 w 347"/>
              <a:gd name="T63" fmla="*/ 201 h 352"/>
              <a:gd name="T64" fmla="*/ 174 w 347"/>
              <a:gd name="T65" fmla="*/ 150 h 352"/>
              <a:gd name="T66" fmla="*/ 174 w 347"/>
              <a:gd name="T67" fmla="*/ 20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7" h="352">
                <a:moveTo>
                  <a:pt x="308" y="195"/>
                </a:moveTo>
                <a:cubicBezTo>
                  <a:pt x="309" y="189"/>
                  <a:pt x="309" y="182"/>
                  <a:pt x="309" y="176"/>
                </a:cubicBezTo>
                <a:cubicBezTo>
                  <a:pt x="309" y="169"/>
                  <a:pt x="309" y="162"/>
                  <a:pt x="308" y="156"/>
                </a:cubicBezTo>
                <a:cubicBezTo>
                  <a:pt x="326" y="150"/>
                  <a:pt x="326" y="150"/>
                  <a:pt x="326" y="150"/>
                </a:cubicBezTo>
                <a:cubicBezTo>
                  <a:pt x="347" y="139"/>
                  <a:pt x="347" y="139"/>
                  <a:pt x="347" y="139"/>
                </a:cubicBezTo>
                <a:cubicBezTo>
                  <a:pt x="335" y="103"/>
                  <a:pt x="335" y="103"/>
                  <a:pt x="335" y="103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294" y="113"/>
                  <a:pt x="294" y="113"/>
                  <a:pt x="294" y="113"/>
                </a:cubicBezTo>
                <a:cubicBezTo>
                  <a:pt x="288" y="101"/>
                  <a:pt x="280" y="90"/>
                  <a:pt x="271" y="81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92" y="44"/>
                  <a:pt x="292" y="44"/>
                  <a:pt x="292" y="44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45" y="39"/>
                  <a:pt x="245" y="39"/>
                  <a:pt x="245" y="39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22" y="48"/>
                  <a:pt x="210" y="44"/>
                  <a:pt x="196" y="42"/>
                </a:cubicBezTo>
                <a:cubicBezTo>
                  <a:pt x="196" y="23"/>
                  <a:pt x="196" y="23"/>
                  <a:pt x="196" y="23"/>
                </a:cubicBezTo>
                <a:cubicBezTo>
                  <a:pt x="192" y="0"/>
                  <a:pt x="192" y="0"/>
                  <a:pt x="192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1" y="23"/>
                  <a:pt x="151" y="23"/>
                  <a:pt x="151" y="23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38" y="44"/>
                  <a:pt x="125" y="48"/>
                  <a:pt x="113" y="54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85" y="22"/>
                  <a:pt x="85" y="22"/>
                  <a:pt x="85" y="22"/>
                </a:cubicBezTo>
                <a:cubicBezTo>
                  <a:pt x="55" y="44"/>
                  <a:pt x="55" y="44"/>
                  <a:pt x="55" y="44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81"/>
                  <a:pt x="77" y="81"/>
                  <a:pt x="77" y="81"/>
                </a:cubicBezTo>
                <a:cubicBezTo>
                  <a:pt x="67" y="90"/>
                  <a:pt x="60" y="101"/>
                  <a:pt x="53" y="113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39"/>
                  <a:pt x="0" y="139"/>
                  <a:pt x="0" y="139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38" y="162"/>
                  <a:pt x="38" y="169"/>
                  <a:pt x="38" y="176"/>
                </a:cubicBezTo>
                <a:cubicBezTo>
                  <a:pt x="38" y="182"/>
                  <a:pt x="38" y="189"/>
                  <a:pt x="39" y="195"/>
                </a:cubicBezTo>
                <a:cubicBezTo>
                  <a:pt x="21" y="201"/>
                  <a:pt x="21" y="201"/>
                  <a:pt x="21" y="201"/>
                </a:cubicBezTo>
                <a:cubicBezTo>
                  <a:pt x="0" y="212"/>
                  <a:pt x="0" y="212"/>
                  <a:pt x="0" y="21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35" y="244"/>
                  <a:pt x="35" y="244"/>
                  <a:pt x="35" y="244"/>
                </a:cubicBezTo>
                <a:cubicBezTo>
                  <a:pt x="53" y="239"/>
                  <a:pt x="53" y="239"/>
                  <a:pt x="53" y="239"/>
                </a:cubicBezTo>
                <a:cubicBezTo>
                  <a:pt x="60" y="250"/>
                  <a:pt x="67" y="261"/>
                  <a:pt x="77" y="271"/>
                </a:cubicBezTo>
                <a:cubicBezTo>
                  <a:pt x="65" y="286"/>
                  <a:pt x="65" y="286"/>
                  <a:pt x="65" y="286"/>
                </a:cubicBezTo>
                <a:cubicBezTo>
                  <a:pt x="55" y="307"/>
                  <a:pt x="55" y="307"/>
                  <a:pt x="55" y="307"/>
                </a:cubicBezTo>
                <a:cubicBezTo>
                  <a:pt x="85" y="329"/>
                  <a:pt x="85" y="329"/>
                  <a:pt x="85" y="329"/>
                </a:cubicBezTo>
                <a:cubicBezTo>
                  <a:pt x="102" y="313"/>
                  <a:pt x="102" y="313"/>
                  <a:pt x="102" y="313"/>
                </a:cubicBezTo>
                <a:cubicBezTo>
                  <a:pt x="113" y="297"/>
                  <a:pt x="113" y="297"/>
                  <a:pt x="113" y="297"/>
                </a:cubicBezTo>
                <a:cubicBezTo>
                  <a:pt x="125" y="303"/>
                  <a:pt x="138" y="307"/>
                  <a:pt x="151" y="309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5" y="352"/>
                  <a:pt x="155" y="352"/>
                  <a:pt x="155" y="352"/>
                </a:cubicBezTo>
                <a:cubicBezTo>
                  <a:pt x="192" y="352"/>
                  <a:pt x="192" y="352"/>
                  <a:pt x="192" y="352"/>
                </a:cubicBezTo>
                <a:cubicBezTo>
                  <a:pt x="196" y="329"/>
                  <a:pt x="196" y="329"/>
                  <a:pt x="196" y="329"/>
                </a:cubicBezTo>
                <a:cubicBezTo>
                  <a:pt x="196" y="309"/>
                  <a:pt x="196" y="309"/>
                  <a:pt x="196" y="309"/>
                </a:cubicBezTo>
                <a:cubicBezTo>
                  <a:pt x="210" y="307"/>
                  <a:pt x="222" y="303"/>
                  <a:pt x="234" y="297"/>
                </a:cubicBezTo>
                <a:cubicBezTo>
                  <a:pt x="245" y="313"/>
                  <a:pt x="245" y="313"/>
                  <a:pt x="245" y="313"/>
                </a:cubicBezTo>
                <a:cubicBezTo>
                  <a:pt x="262" y="329"/>
                  <a:pt x="262" y="329"/>
                  <a:pt x="262" y="329"/>
                </a:cubicBezTo>
                <a:cubicBezTo>
                  <a:pt x="292" y="307"/>
                  <a:pt x="292" y="307"/>
                  <a:pt x="292" y="307"/>
                </a:cubicBezTo>
                <a:cubicBezTo>
                  <a:pt x="282" y="286"/>
                  <a:pt x="282" y="286"/>
                  <a:pt x="282" y="286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80" y="261"/>
                  <a:pt x="288" y="250"/>
                  <a:pt x="294" y="239"/>
                </a:cubicBezTo>
                <a:cubicBezTo>
                  <a:pt x="312" y="244"/>
                  <a:pt x="312" y="244"/>
                  <a:pt x="312" y="244"/>
                </a:cubicBezTo>
                <a:cubicBezTo>
                  <a:pt x="335" y="248"/>
                  <a:pt x="335" y="248"/>
                  <a:pt x="335" y="248"/>
                </a:cubicBezTo>
                <a:cubicBezTo>
                  <a:pt x="347" y="212"/>
                  <a:pt x="347" y="212"/>
                  <a:pt x="347" y="212"/>
                </a:cubicBezTo>
                <a:cubicBezTo>
                  <a:pt x="326" y="201"/>
                  <a:pt x="326" y="201"/>
                  <a:pt x="326" y="201"/>
                </a:cubicBezTo>
                <a:lnTo>
                  <a:pt x="308" y="195"/>
                </a:lnTo>
                <a:close/>
                <a:moveTo>
                  <a:pt x="174" y="201"/>
                </a:moveTo>
                <a:cubicBezTo>
                  <a:pt x="159" y="201"/>
                  <a:pt x="148" y="190"/>
                  <a:pt x="148" y="176"/>
                </a:cubicBezTo>
                <a:cubicBezTo>
                  <a:pt x="148" y="162"/>
                  <a:pt x="159" y="150"/>
                  <a:pt x="174" y="150"/>
                </a:cubicBezTo>
                <a:cubicBezTo>
                  <a:pt x="188" y="150"/>
                  <a:pt x="199" y="162"/>
                  <a:pt x="199" y="176"/>
                </a:cubicBezTo>
                <a:cubicBezTo>
                  <a:pt x="199" y="190"/>
                  <a:pt x="188" y="201"/>
                  <a:pt x="174" y="201"/>
                </a:cubicBezTo>
                <a:close/>
              </a:path>
            </a:pathLst>
          </a:cu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552066" y="2089427"/>
            <a:ext cx="1517951" cy="1517218"/>
          </a:xfrm>
          <a:custGeom>
            <a:avLst/>
            <a:gdLst>
              <a:gd name="T0" fmla="*/ 421 w 421"/>
              <a:gd name="T1" fmla="*/ 229 h 421"/>
              <a:gd name="T2" fmla="*/ 398 w 421"/>
              <a:gd name="T3" fmla="*/ 188 h 421"/>
              <a:gd name="T4" fmla="*/ 367 w 421"/>
              <a:gd name="T5" fmla="*/ 146 h 421"/>
              <a:gd name="T6" fmla="*/ 402 w 421"/>
              <a:gd name="T7" fmla="*/ 122 h 421"/>
              <a:gd name="T8" fmla="*/ 361 w 421"/>
              <a:gd name="T9" fmla="*/ 97 h 421"/>
              <a:gd name="T10" fmla="*/ 314 w 421"/>
              <a:gd name="T11" fmla="*/ 77 h 421"/>
              <a:gd name="T12" fmla="*/ 332 w 421"/>
              <a:gd name="T13" fmla="*/ 38 h 421"/>
              <a:gd name="T14" fmla="*/ 285 w 421"/>
              <a:gd name="T15" fmla="*/ 37 h 421"/>
              <a:gd name="T16" fmla="*/ 233 w 421"/>
              <a:gd name="T17" fmla="*/ 43 h 421"/>
              <a:gd name="T18" fmla="*/ 229 w 421"/>
              <a:gd name="T19" fmla="*/ 0 h 421"/>
              <a:gd name="T20" fmla="*/ 188 w 421"/>
              <a:gd name="T21" fmla="*/ 23 h 421"/>
              <a:gd name="T22" fmla="*/ 146 w 421"/>
              <a:gd name="T23" fmla="*/ 54 h 421"/>
              <a:gd name="T24" fmla="*/ 122 w 421"/>
              <a:gd name="T25" fmla="*/ 19 h 421"/>
              <a:gd name="T26" fmla="*/ 98 w 421"/>
              <a:gd name="T27" fmla="*/ 60 h 421"/>
              <a:gd name="T28" fmla="*/ 77 w 421"/>
              <a:gd name="T29" fmla="*/ 107 h 421"/>
              <a:gd name="T30" fmla="*/ 38 w 421"/>
              <a:gd name="T31" fmla="*/ 89 h 421"/>
              <a:gd name="T32" fmla="*/ 37 w 421"/>
              <a:gd name="T33" fmla="*/ 136 h 421"/>
              <a:gd name="T34" fmla="*/ 43 w 421"/>
              <a:gd name="T35" fmla="*/ 188 h 421"/>
              <a:gd name="T36" fmla="*/ 0 w 421"/>
              <a:gd name="T37" fmla="*/ 192 h 421"/>
              <a:gd name="T38" fmla="*/ 24 w 421"/>
              <a:gd name="T39" fmla="*/ 233 h 421"/>
              <a:gd name="T40" fmla="*/ 54 w 421"/>
              <a:gd name="T41" fmla="*/ 274 h 421"/>
              <a:gd name="T42" fmla="*/ 19 w 421"/>
              <a:gd name="T43" fmla="*/ 299 h 421"/>
              <a:gd name="T44" fmla="*/ 60 w 421"/>
              <a:gd name="T45" fmla="*/ 323 h 421"/>
              <a:gd name="T46" fmla="*/ 107 w 421"/>
              <a:gd name="T47" fmla="*/ 344 h 421"/>
              <a:gd name="T48" fmla="*/ 89 w 421"/>
              <a:gd name="T49" fmla="*/ 383 h 421"/>
              <a:gd name="T50" fmla="*/ 137 w 421"/>
              <a:gd name="T51" fmla="*/ 384 h 421"/>
              <a:gd name="T52" fmla="*/ 188 w 421"/>
              <a:gd name="T53" fmla="*/ 378 h 421"/>
              <a:gd name="T54" fmla="*/ 192 w 421"/>
              <a:gd name="T55" fmla="*/ 421 h 421"/>
              <a:gd name="T56" fmla="*/ 233 w 421"/>
              <a:gd name="T57" fmla="*/ 397 h 421"/>
              <a:gd name="T58" fmla="*/ 275 w 421"/>
              <a:gd name="T59" fmla="*/ 367 h 421"/>
              <a:gd name="T60" fmla="*/ 299 w 421"/>
              <a:gd name="T61" fmla="*/ 402 h 421"/>
              <a:gd name="T62" fmla="*/ 324 w 421"/>
              <a:gd name="T63" fmla="*/ 361 h 421"/>
              <a:gd name="T64" fmla="*/ 344 w 421"/>
              <a:gd name="T65" fmla="*/ 314 h 421"/>
              <a:gd name="T66" fmla="*/ 383 w 421"/>
              <a:gd name="T67" fmla="*/ 332 h 421"/>
              <a:gd name="T68" fmla="*/ 384 w 421"/>
              <a:gd name="T69" fmla="*/ 284 h 421"/>
              <a:gd name="T70" fmla="*/ 378 w 421"/>
              <a:gd name="T71" fmla="*/ 233 h 421"/>
              <a:gd name="T72" fmla="*/ 211 w 421"/>
              <a:gd name="T73" fmla="*/ 236 h 421"/>
              <a:gd name="T74" fmla="*/ 211 w 421"/>
              <a:gd name="T75" fmla="*/ 185 h 421"/>
              <a:gd name="T76" fmla="*/ 211 w 421"/>
              <a:gd name="T77" fmla="*/ 23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1" h="421">
                <a:moveTo>
                  <a:pt x="398" y="233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398" y="188"/>
                  <a:pt x="398" y="188"/>
                  <a:pt x="398" y="188"/>
                </a:cubicBezTo>
                <a:cubicBezTo>
                  <a:pt x="378" y="188"/>
                  <a:pt x="378" y="188"/>
                  <a:pt x="378" y="188"/>
                </a:cubicBezTo>
                <a:cubicBezTo>
                  <a:pt x="376" y="173"/>
                  <a:pt x="372" y="159"/>
                  <a:pt x="367" y="146"/>
                </a:cubicBezTo>
                <a:cubicBezTo>
                  <a:pt x="384" y="136"/>
                  <a:pt x="384" y="136"/>
                  <a:pt x="384" y="136"/>
                </a:cubicBezTo>
                <a:cubicBezTo>
                  <a:pt x="402" y="122"/>
                  <a:pt x="402" y="122"/>
                  <a:pt x="402" y="122"/>
                </a:cubicBezTo>
                <a:cubicBezTo>
                  <a:pt x="383" y="89"/>
                  <a:pt x="383" y="89"/>
                  <a:pt x="383" y="89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44" y="107"/>
                  <a:pt x="344" y="107"/>
                  <a:pt x="344" y="107"/>
                </a:cubicBezTo>
                <a:cubicBezTo>
                  <a:pt x="336" y="96"/>
                  <a:pt x="325" y="85"/>
                  <a:pt x="314" y="7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32" y="38"/>
                  <a:pt x="332" y="38"/>
                  <a:pt x="332" y="38"/>
                </a:cubicBezTo>
                <a:cubicBezTo>
                  <a:pt x="299" y="19"/>
                  <a:pt x="299" y="19"/>
                  <a:pt x="299" y="1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62" y="49"/>
                  <a:pt x="248" y="45"/>
                  <a:pt x="233" y="43"/>
                </a:cubicBezTo>
                <a:cubicBezTo>
                  <a:pt x="233" y="23"/>
                  <a:pt x="233" y="23"/>
                  <a:pt x="233" y="23"/>
                </a:cubicBezTo>
                <a:cubicBezTo>
                  <a:pt x="229" y="0"/>
                  <a:pt x="229" y="0"/>
                  <a:pt x="229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73" y="45"/>
                  <a:pt x="160" y="49"/>
                  <a:pt x="146" y="54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89" y="38"/>
                  <a:pt x="89" y="38"/>
                  <a:pt x="89" y="38"/>
                </a:cubicBezTo>
                <a:cubicBezTo>
                  <a:pt x="98" y="60"/>
                  <a:pt x="98" y="60"/>
                  <a:pt x="98" y="60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96" y="85"/>
                  <a:pt x="86" y="96"/>
                  <a:pt x="77" y="107"/>
                </a:cubicBezTo>
                <a:cubicBezTo>
                  <a:pt x="60" y="97"/>
                  <a:pt x="60" y="97"/>
                  <a:pt x="60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49" y="159"/>
                  <a:pt x="45" y="173"/>
                  <a:pt x="43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9"/>
                  <a:pt x="0" y="229"/>
                  <a:pt x="0" y="229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5" y="247"/>
                  <a:pt x="49" y="261"/>
                  <a:pt x="54" y="274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9" y="299"/>
                  <a:pt x="19" y="299"/>
                  <a:pt x="19" y="299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77" y="314"/>
                  <a:pt x="77" y="314"/>
                  <a:pt x="77" y="314"/>
                </a:cubicBezTo>
                <a:cubicBezTo>
                  <a:pt x="86" y="325"/>
                  <a:pt x="96" y="335"/>
                  <a:pt x="107" y="344"/>
                </a:cubicBezTo>
                <a:cubicBezTo>
                  <a:pt x="98" y="361"/>
                  <a:pt x="98" y="361"/>
                  <a:pt x="98" y="361"/>
                </a:cubicBezTo>
                <a:cubicBezTo>
                  <a:pt x="89" y="383"/>
                  <a:pt x="89" y="383"/>
                  <a:pt x="89" y="383"/>
                </a:cubicBezTo>
                <a:cubicBezTo>
                  <a:pt x="122" y="402"/>
                  <a:pt x="122" y="402"/>
                  <a:pt x="122" y="402"/>
                </a:cubicBezTo>
                <a:cubicBezTo>
                  <a:pt x="137" y="384"/>
                  <a:pt x="137" y="384"/>
                  <a:pt x="137" y="384"/>
                </a:cubicBezTo>
                <a:cubicBezTo>
                  <a:pt x="146" y="367"/>
                  <a:pt x="146" y="367"/>
                  <a:pt x="146" y="367"/>
                </a:cubicBezTo>
                <a:cubicBezTo>
                  <a:pt x="160" y="372"/>
                  <a:pt x="173" y="376"/>
                  <a:pt x="188" y="378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192" y="421"/>
                  <a:pt x="192" y="421"/>
                  <a:pt x="192" y="421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33" y="397"/>
                  <a:pt x="233" y="397"/>
                  <a:pt x="233" y="397"/>
                </a:cubicBezTo>
                <a:cubicBezTo>
                  <a:pt x="233" y="378"/>
                  <a:pt x="233" y="378"/>
                  <a:pt x="233" y="378"/>
                </a:cubicBezTo>
                <a:cubicBezTo>
                  <a:pt x="248" y="376"/>
                  <a:pt x="262" y="372"/>
                  <a:pt x="275" y="367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299" y="402"/>
                  <a:pt x="299" y="402"/>
                  <a:pt x="299" y="402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24" y="361"/>
                  <a:pt x="324" y="361"/>
                  <a:pt x="324" y="361"/>
                </a:cubicBezTo>
                <a:cubicBezTo>
                  <a:pt x="314" y="344"/>
                  <a:pt x="314" y="344"/>
                  <a:pt x="314" y="344"/>
                </a:cubicBezTo>
                <a:cubicBezTo>
                  <a:pt x="325" y="335"/>
                  <a:pt x="336" y="325"/>
                  <a:pt x="344" y="314"/>
                </a:cubicBezTo>
                <a:cubicBezTo>
                  <a:pt x="361" y="323"/>
                  <a:pt x="361" y="323"/>
                  <a:pt x="361" y="323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402" y="299"/>
                  <a:pt x="402" y="299"/>
                  <a:pt x="402" y="299"/>
                </a:cubicBezTo>
                <a:cubicBezTo>
                  <a:pt x="384" y="284"/>
                  <a:pt x="384" y="284"/>
                  <a:pt x="384" y="284"/>
                </a:cubicBezTo>
                <a:cubicBezTo>
                  <a:pt x="367" y="274"/>
                  <a:pt x="367" y="274"/>
                  <a:pt x="367" y="274"/>
                </a:cubicBezTo>
                <a:cubicBezTo>
                  <a:pt x="372" y="261"/>
                  <a:pt x="376" y="247"/>
                  <a:pt x="378" y="233"/>
                </a:cubicBezTo>
                <a:lnTo>
                  <a:pt x="398" y="233"/>
                </a:lnTo>
                <a:close/>
                <a:moveTo>
                  <a:pt x="211" y="236"/>
                </a:moveTo>
                <a:cubicBezTo>
                  <a:pt x="197" y="236"/>
                  <a:pt x="185" y="224"/>
                  <a:pt x="185" y="210"/>
                </a:cubicBezTo>
                <a:cubicBezTo>
                  <a:pt x="185" y="196"/>
                  <a:pt x="197" y="185"/>
                  <a:pt x="211" y="185"/>
                </a:cubicBezTo>
                <a:cubicBezTo>
                  <a:pt x="225" y="185"/>
                  <a:pt x="236" y="196"/>
                  <a:pt x="236" y="210"/>
                </a:cubicBezTo>
                <a:cubicBezTo>
                  <a:pt x="236" y="224"/>
                  <a:pt x="225" y="236"/>
                  <a:pt x="211" y="236"/>
                </a:cubicBezTo>
                <a:close/>
              </a:path>
            </a:pathLst>
          </a:cu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75623" y="1413622"/>
            <a:ext cx="1353866" cy="1263493"/>
          </a:xfrm>
          <a:prstGeom prst="rect">
            <a:avLst/>
          </a:prstGeom>
          <a:noFill/>
        </p:spPr>
        <p:txBody>
          <a:bodyPr wrap="square" lIns="68904" tIns="34452" rIns="68904" bIns="34452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议题描述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议题辩论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议题决策</a:t>
            </a:r>
            <a:endParaRPr lang="zh-CN" altLang="en-US" sz="1800" kern="1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6002" y="951571"/>
            <a:ext cx="1204778" cy="346576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rPr>
              <a:t>议题线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charset="-122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039246" y="3325765"/>
            <a:ext cx="1204332" cy="1177573"/>
          </a:xfrm>
          <a:prstGeom prst="rect">
            <a:avLst/>
          </a:prstGeom>
          <a:noFill/>
        </p:spPr>
        <p:txBody>
          <a:bodyPr wrap="square" lIns="68904" tIns="34452" rIns="68904" bIns="34452" rtlCol="0" anchor="ctr">
            <a:spAutoFit/>
          </a:bodyPr>
          <a:lstStyle/>
          <a:p>
            <a:pPr algn="just"/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工作单位调查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民营企业发展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就业选择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0581" y="4160967"/>
            <a:ext cx="1204778" cy="346576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rPr>
              <a:t>情境线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930740" y="1581865"/>
            <a:ext cx="1331639" cy="900574"/>
          </a:xfrm>
          <a:prstGeom prst="rect">
            <a:avLst/>
          </a:prstGeom>
          <a:noFill/>
        </p:spPr>
        <p:txBody>
          <a:bodyPr wrap="square" lIns="68904" tIns="34452" rIns="68904" bIns="34452" rtlCol="0" anchor="ctr">
            <a:spAutoFit/>
          </a:bodyPr>
          <a:lstStyle/>
          <a:p>
            <a:pPr algn="just"/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调查和展示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商议辩论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商议和展示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8848" y="1499008"/>
            <a:ext cx="1204778" cy="346576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rPr>
              <a:t>活动线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charset="-122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7070017" y="3334172"/>
            <a:ext cx="1327203" cy="1251119"/>
          </a:xfrm>
          <a:prstGeom prst="rect">
            <a:avLst/>
          </a:prstGeom>
          <a:noFill/>
        </p:spPr>
        <p:txBody>
          <a:bodyPr wrap="square" lIns="68904" tIns="34452" rIns="68904" bIns="34452" rtlCol="0" anchor="ctr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调查梳理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辨析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</a:rPr>
              <a:t>--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运用比较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08656" y="3663920"/>
            <a:ext cx="1204778" cy="346576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rPr>
              <a:t>任务线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charset="-122"/>
            </a:endParaRPr>
          </a:p>
        </p:txBody>
      </p:sp>
      <p:cxnSp>
        <p:nvCxnSpPr>
          <p:cNvPr id="16" name="肘形连接符 15"/>
          <p:cNvCxnSpPr/>
          <p:nvPr/>
        </p:nvCxnSpPr>
        <p:spPr>
          <a:xfrm rot="10800000" flipV="1">
            <a:off x="575556" y="2301654"/>
            <a:ext cx="1353864" cy="546382"/>
          </a:xfrm>
          <a:prstGeom prst="bentConnector3">
            <a:avLst>
              <a:gd name="adj1" fmla="val 18594"/>
            </a:avLst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 rot="10800000">
            <a:off x="1252488" y="3093496"/>
            <a:ext cx="1597761" cy="377792"/>
          </a:xfrm>
          <a:prstGeom prst="bentConnector3">
            <a:avLst>
              <a:gd name="adj1" fmla="val 27680"/>
            </a:avLst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/>
        </p:nvCxnSpPr>
        <p:spPr>
          <a:xfrm rot="10800000" flipV="1">
            <a:off x="6905133" y="3125837"/>
            <a:ext cx="1447287" cy="370905"/>
          </a:xfrm>
          <a:prstGeom prst="bentConnector3">
            <a:avLst>
              <a:gd name="adj1" fmla="val 84117"/>
            </a:avLst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 rot="10800000" flipV="1">
            <a:off x="5703627" y="1449139"/>
            <a:ext cx="1676685" cy="521726"/>
          </a:xfrm>
          <a:prstGeom prst="bentConnector3">
            <a:avLst>
              <a:gd name="adj1" fmla="val 80677"/>
            </a:avLst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590563" y="450706"/>
            <a:ext cx="1659109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en-US" altLang="zh-CN"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r>
              <a:rPr lang="zh-CN" altLang="en-US" sz="2400" b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教学路线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9525" y="440339"/>
            <a:ext cx="295275" cy="3900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08000000">
                                      <p:cBhvr>
                                        <p:cTn id="45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86400000">
                                      <p:cBhvr>
                                        <p:cTn id="63" dur="6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428126" y="440339"/>
            <a:ext cx="1659109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.3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教学结构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9525" y="440339"/>
            <a:ext cx="295275" cy="3900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6" y="1504079"/>
            <a:ext cx="8287747" cy="277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83366" y="851357"/>
            <a:ext cx="2327561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197" y="1359188"/>
            <a:ext cx="3789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1784269" y="2109351"/>
            <a:ext cx="1227900" cy="132343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zh-CN" sz="8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70609" y="2702291"/>
            <a:ext cx="291584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教法学法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70608" y="2332490"/>
            <a:ext cx="17783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Part Five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5912849" y="2191823"/>
            <a:ext cx="2323088" cy="1614098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552456"/>
            <a:ext cx="4748959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25796" y="1862160"/>
            <a:ext cx="952455" cy="952455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43471" y="2307431"/>
            <a:ext cx="952455" cy="952455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12584" y="1862160"/>
            <a:ext cx="952455" cy="952455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17086" y="2307431"/>
            <a:ext cx="952455" cy="952455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2598" y="440339"/>
            <a:ext cx="3059430" cy="390068"/>
            <a:chOff x="-12700" y="587118"/>
            <a:chExt cx="4079240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623147" y="601511"/>
              <a:ext cx="3443393" cy="49191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5</a:t>
              </a:r>
              <a:r>
                <a:rPr lang="zh-CN" altLang="en-US" sz="2400" b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教法学法</a:t>
              </a:r>
              <a:endParaRPr lang="zh-CN" altLang="en-US" sz="2400" b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378585" y="3061335"/>
            <a:ext cx="14681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贴近学生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60700" y="3506470"/>
            <a:ext cx="124714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贴近生活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5675" y="3061335"/>
            <a:ext cx="129349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紧扣教材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8080" y="3506470"/>
            <a:ext cx="204914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承接核心素养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" name="Group 12"/>
          <p:cNvGrpSpPr/>
          <p:nvPr/>
        </p:nvGrpSpPr>
        <p:grpSpPr>
          <a:xfrm>
            <a:off x="3460469" y="2694129"/>
            <a:ext cx="318459" cy="226496"/>
            <a:chOff x="4362884" y="1304483"/>
            <a:chExt cx="466712" cy="331938"/>
          </a:xfrm>
          <a:solidFill>
            <a:schemeClr val="bg1"/>
          </a:solidFill>
        </p:grpSpPr>
        <p:sp>
          <p:nvSpPr>
            <p:cNvPr id="17" name="Freeform 32"/>
            <p:cNvSpPr/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1726469" y="2170769"/>
            <a:ext cx="351109" cy="335237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5122032" y="2183819"/>
            <a:ext cx="333558" cy="322187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6786376" y="2620253"/>
            <a:ext cx="442451" cy="326811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43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25"/>
          <p:cNvCxnSpPr/>
          <p:nvPr/>
        </p:nvCxnSpPr>
        <p:spPr>
          <a:xfrm>
            <a:off x="2475805" y="2506006"/>
            <a:ext cx="556130" cy="197329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1308674" y="1745039"/>
            <a:ext cx="1186698" cy="1186698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026349" y="2190310"/>
            <a:ext cx="1186698" cy="1186698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695462" y="1745039"/>
            <a:ext cx="1186698" cy="1186698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399965" y="2190310"/>
            <a:ext cx="1186698" cy="1186698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9" name="Straight Connector 25"/>
          <p:cNvCxnSpPr/>
          <p:nvPr/>
        </p:nvCxnSpPr>
        <p:spPr>
          <a:xfrm flipV="1">
            <a:off x="4200832" y="2616107"/>
            <a:ext cx="556130" cy="197329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5855044" y="2496801"/>
            <a:ext cx="556130" cy="197329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1"/>
          <p:cNvCxnSpPr/>
          <p:nvPr/>
        </p:nvCxnSpPr>
        <p:spPr>
          <a:xfrm flipH="1">
            <a:off x="3856276" y="2803823"/>
            <a:ext cx="2019844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133"/>
          <p:cNvSpPr/>
          <p:nvPr/>
        </p:nvSpPr>
        <p:spPr>
          <a:xfrm>
            <a:off x="3783710" y="1382227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4735180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cxnSp>
        <p:nvCxnSpPr>
          <p:cNvPr id="8" name="Straight Connector 141"/>
          <p:cNvCxnSpPr/>
          <p:nvPr/>
        </p:nvCxnSpPr>
        <p:spPr>
          <a:xfrm flipH="1">
            <a:off x="6254052" y="2794933"/>
            <a:ext cx="2019844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44"/>
          <p:cNvSpPr/>
          <p:nvPr/>
        </p:nvSpPr>
        <p:spPr>
          <a:xfrm flipV="1">
            <a:off x="6164976" y="2903936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7107556" y="269963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6855877" y="1935549"/>
            <a:ext cx="693003" cy="693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4483626" y="2982954"/>
            <a:ext cx="693003" cy="693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1381243" y="2803823"/>
            <a:ext cx="2019844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1308676" y="2903936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2260146" y="269963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>
            <a:off x="2008467" y="1929199"/>
            <a:ext cx="693003" cy="693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0" y="440339"/>
            <a:ext cx="3008630" cy="390068"/>
            <a:chOff x="-12700" y="587118"/>
            <a:chExt cx="4011506" cy="520091"/>
          </a:xfrm>
          <a:noFill/>
        </p:grpSpPr>
        <p:sp>
          <p:nvSpPr>
            <p:cNvPr id="35" name="文本框 34"/>
            <p:cNvSpPr txBox="1"/>
            <p:nvPr/>
          </p:nvSpPr>
          <p:spPr>
            <a:xfrm>
              <a:off x="588433" y="601511"/>
              <a:ext cx="3410373" cy="491914"/>
            </a:xfrm>
            <a:prstGeom prst="rect">
              <a:avLst/>
            </a:prstGeom>
            <a:grpFill/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5.1</a:t>
              </a:r>
              <a:r>
                <a:rPr lang="zh-CN" altLang="en-US" sz="2400" b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议题式教学</a:t>
              </a:r>
              <a:endParaRPr lang="zh-CN" altLang="en-US" sz="2400" b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4605476" y="3129428"/>
            <a:ext cx="448722" cy="40005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" name="Group 71"/>
          <p:cNvGrpSpPr>
            <a:grpSpLocks noChangeAspect="1"/>
          </p:cNvGrpSpPr>
          <p:nvPr/>
        </p:nvGrpSpPr>
        <p:grpSpPr>
          <a:xfrm>
            <a:off x="6985989" y="2072344"/>
            <a:ext cx="432468" cy="432025"/>
            <a:chOff x="3349" y="1673"/>
            <a:chExt cx="977" cy="976"/>
          </a:xfrm>
          <a:solidFill>
            <a:schemeClr val="bg1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4" name="Freeform 86"/>
          <p:cNvSpPr>
            <a:spLocks noEditPoints="1"/>
          </p:cNvSpPr>
          <p:nvPr/>
        </p:nvSpPr>
        <p:spPr bwMode="auto">
          <a:xfrm>
            <a:off x="2128382" y="2100919"/>
            <a:ext cx="451903" cy="40671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437005" y="3355340"/>
            <a:ext cx="1836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议题为统领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340475" y="3355340"/>
            <a:ext cx="1862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活动为路径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967480" y="1765935"/>
            <a:ext cx="1798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情境为载体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2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9525" y="440339"/>
            <a:ext cx="2253614" cy="390068"/>
            <a:chOff x="-12700" y="587118"/>
            <a:chExt cx="3004819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568113" y="601511"/>
              <a:ext cx="2424006" cy="49191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5.2</a:t>
              </a:r>
              <a:r>
                <a:rPr lang="zh-CN" altLang="en-US" sz="2400" b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教学方法</a:t>
              </a:r>
              <a:endParaRPr lang="zh-CN" altLang="en-US" sz="2400" b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Freeform 30"/>
          <p:cNvSpPr/>
          <p:nvPr/>
        </p:nvSpPr>
        <p:spPr bwMode="auto">
          <a:xfrm>
            <a:off x="1698139" y="2621243"/>
            <a:ext cx="7251" cy="90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803910" y="946785"/>
          <a:ext cx="7589520" cy="370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9525" y="440339"/>
            <a:ext cx="2172970" cy="390068"/>
            <a:chOff x="-12700" y="587118"/>
            <a:chExt cx="2897293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552873" y="601511"/>
              <a:ext cx="2331720" cy="49191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5.3</a:t>
              </a:r>
              <a:r>
                <a:rPr lang="zh-CN" altLang="en-US" sz="2400" b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学习方法</a:t>
              </a:r>
              <a:endParaRPr lang="zh-CN" altLang="en-US" sz="2400" b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763395" y="2402840"/>
            <a:ext cx="86995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调查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505835" y="3044190"/>
            <a:ext cx="72136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体验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35245" y="2425065"/>
            <a:ext cx="87757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分析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24650" y="3066415"/>
            <a:ext cx="85852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思辨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36639" y="2042749"/>
            <a:ext cx="897207" cy="897206"/>
            <a:chOff x="4315518" y="2723665"/>
            <a:chExt cx="1196276" cy="1196274"/>
          </a:xfrm>
        </p:grpSpPr>
        <p:sp>
          <p:nvSpPr>
            <p:cNvPr id="17" name="Teardrop 40"/>
            <p:cNvSpPr/>
            <p:nvPr/>
          </p:nvSpPr>
          <p:spPr>
            <a:xfrm>
              <a:off x="4315518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8D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" name="Group 80"/>
            <p:cNvGrpSpPr>
              <a:grpSpLocks noChangeAspect="1"/>
            </p:cNvGrpSpPr>
            <p:nvPr/>
          </p:nvGrpSpPr>
          <p:grpSpPr>
            <a:xfrm>
              <a:off x="4674224" y="2892590"/>
              <a:ext cx="610129" cy="647440"/>
              <a:chOff x="4738" y="3130"/>
              <a:chExt cx="551" cy="590"/>
            </a:xfrm>
            <a:solidFill>
              <a:schemeClr val="bg1"/>
            </a:solidFill>
          </p:grpSpPr>
          <p:sp>
            <p:nvSpPr>
              <p:cNvPr id="41" name="Freeform 81"/>
              <p:cNvSpPr/>
              <p:nvPr/>
            </p:nvSpPr>
            <p:spPr bwMode="auto">
              <a:xfrm>
                <a:off x="4738" y="3376"/>
                <a:ext cx="307" cy="344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Freeform 82"/>
              <p:cNvSpPr/>
              <p:nvPr/>
            </p:nvSpPr>
            <p:spPr bwMode="auto">
              <a:xfrm>
                <a:off x="4940" y="3216"/>
                <a:ext cx="313" cy="504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Freeform 83"/>
              <p:cNvSpPr/>
              <p:nvPr/>
            </p:nvSpPr>
            <p:spPr bwMode="auto">
              <a:xfrm>
                <a:off x="5081" y="3412"/>
                <a:ext cx="208" cy="298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Freeform 84"/>
              <p:cNvSpPr/>
              <p:nvPr/>
            </p:nvSpPr>
            <p:spPr bwMode="auto">
              <a:xfrm>
                <a:off x="5129" y="3130"/>
                <a:ext cx="102" cy="102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600129" y="1401008"/>
            <a:ext cx="897207" cy="897206"/>
            <a:chOff x="2133505" y="1868011"/>
            <a:chExt cx="1196276" cy="1196274"/>
          </a:xfrm>
        </p:grpSpPr>
        <p:sp>
          <p:nvSpPr>
            <p:cNvPr id="14" name="Teardrop 40"/>
            <p:cNvSpPr/>
            <p:nvPr/>
          </p:nvSpPr>
          <p:spPr>
            <a:xfrm>
              <a:off x="2133505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594152" y="2091252"/>
              <a:ext cx="489277" cy="684119"/>
              <a:chOff x="9451975" y="2613025"/>
              <a:chExt cx="538163" cy="752475"/>
            </a:xfrm>
            <a:solidFill>
              <a:schemeClr val="bg1"/>
            </a:solidFill>
          </p:grpSpPr>
          <p:sp>
            <p:nvSpPr>
              <p:cNvPr id="46" name="Freeform 10"/>
              <p:cNvSpPr/>
              <p:nvPr/>
            </p:nvSpPr>
            <p:spPr bwMode="auto">
              <a:xfrm>
                <a:off x="9526588" y="2651125"/>
                <a:ext cx="142875" cy="153987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1"/>
              <p:cNvSpPr/>
              <p:nvPr/>
            </p:nvSpPr>
            <p:spPr bwMode="auto">
              <a:xfrm>
                <a:off x="9451975" y="2813050"/>
                <a:ext cx="398463" cy="552450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2"/>
              <p:cNvSpPr/>
              <p:nvPr/>
            </p:nvSpPr>
            <p:spPr bwMode="auto">
              <a:xfrm>
                <a:off x="9771063" y="2613025"/>
                <a:ext cx="219075" cy="339725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873148" y="1401008"/>
            <a:ext cx="897207" cy="897206"/>
            <a:chOff x="6497531" y="1868011"/>
            <a:chExt cx="1196276" cy="1196274"/>
          </a:xfrm>
        </p:grpSpPr>
        <p:sp>
          <p:nvSpPr>
            <p:cNvPr id="18" name="Teardrop 40"/>
            <p:cNvSpPr/>
            <p:nvPr/>
          </p:nvSpPr>
          <p:spPr>
            <a:xfrm>
              <a:off x="6497531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oup 30"/>
            <p:cNvGrpSpPr>
              <a:grpSpLocks noChangeAspect="1"/>
            </p:cNvGrpSpPr>
            <p:nvPr/>
          </p:nvGrpSpPr>
          <p:grpSpPr>
            <a:xfrm>
              <a:off x="6803608" y="2159197"/>
              <a:ext cx="671337" cy="481838"/>
              <a:chOff x="3670" y="2036"/>
              <a:chExt cx="581" cy="417"/>
            </a:xfrm>
          </p:grpSpPr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3919" y="2251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3887" y="2337"/>
                <a:ext cx="147" cy="116"/>
              </a:xfrm>
              <a:custGeom>
                <a:avLst/>
                <a:gdLst>
                  <a:gd name="T0" fmla="*/ 27 w 36"/>
                  <a:gd name="T1" fmla="*/ 0 h 28"/>
                  <a:gd name="T2" fmla="*/ 18 w 36"/>
                  <a:gd name="T3" fmla="*/ 11 h 28"/>
                  <a:gd name="T4" fmla="*/ 9 w 36"/>
                  <a:gd name="T5" fmla="*/ 0 h 28"/>
                  <a:gd name="T6" fmla="*/ 0 w 36"/>
                  <a:gd name="T7" fmla="*/ 18 h 28"/>
                  <a:gd name="T8" fmla="*/ 1 w 36"/>
                  <a:gd name="T9" fmla="*/ 26 h 28"/>
                  <a:gd name="T10" fmla="*/ 18 w 36"/>
                  <a:gd name="T11" fmla="*/ 28 h 28"/>
                  <a:gd name="T12" fmla="*/ 35 w 36"/>
                  <a:gd name="T13" fmla="*/ 26 h 28"/>
                  <a:gd name="T14" fmla="*/ 36 w 36"/>
                  <a:gd name="T15" fmla="*/ 18 h 28"/>
                  <a:gd name="T16" fmla="*/ 27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707" y="2251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34"/>
              <p:cNvSpPr/>
              <p:nvPr/>
            </p:nvSpPr>
            <p:spPr bwMode="auto">
              <a:xfrm>
                <a:off x="3670" y="2337"/>
                <a:ext cx="151" cy="116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4136" y="2251"/>
                <a:ext cx="78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4099" y="2337"/>
                <a:ext cx="152" cy="116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3813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3776" y="2123"/>
                <a:ext cx="152" cy="115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2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auto">
              <a:xfrm>
                <a:off x="4026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3993" y="2123"/>
                <a:ext cx="151" cy="115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5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509659" y="2042749"/>
            <a:ext cx="897207" cy="897206"/>
            <a:chOff x="8679545" y="2723665"/>
            <a:chExt cx="1196276" cy="1196274"/>
          </a:xfrm>
        </p:grpSpPr>
        <p:sp>
          <p:nvSpPr>
            <p:cNvPr id="19" name="Teardrop 40"/>
            <p:cNvSpPr/>
            <p:nvPr/>
          </p:nvSpPr>
          <p:spPr>
            <a:xfrm>
              <a:off x="8679545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84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098807" y="3037776"/>
              <a:ext cx="433949" cy="491850"/>
              <a:chOff x="2471074" y="6170447"/>
              <a:chExt cx="1106488" cy="1254125"/>
            </a:xfrm>
            <a:solidFill>
              <a:schemeClr val="bg1"/>
            </a:solidFill>
          </p:grpSpPr>
          <p:sp>
            <p:nvSpPr>
              <p:cNvPr id="61" name="Freeform 11"/>
              <p:cNvSpPr/>
              <p:nvPr/>
            </p:nvSpPr>
            <p:spPr bwMode="auto">
              <a:xfrm>
                <a:off x="2471074" y="6843547"/>
                <a:ext cx="1106488" cy="581025"/>
              </a:xfrm>
              <a:custGeom>
                <a:avLst/>
                <a:gdLst>
                  <a:gd name="T0" fmla="*/ 0 w 38"/>
                  <a:gd name="T1" fmla="*/ 9 h 19"/>
                  <a:gd name="T2" fmla="*/ 4 w 38"/>
                  <a:gd name="T3" fmla="*/ 2 h 19"/>
                  <a:gd name="T4" fmla="*/ 12 w 38"/>
                  <a:gd name="T5" fmla="*/ 0 h 19"/>
                  <a:gd name="T6" fmla="*/ 19 w 38"/>
                  <a:gd name="T7" fmla="*/ 17 h 19"/>
                  <a:gd name="T8" fmla="*/ 26 w 38"/>
                  <a:gd name="T9" fmla="*/ 0 h 19"/>
                  <a:gd name="T10" fmla="*/ 34 w 38"/>
                  <a:gd name="T11" fmla="*/ 2 h 19"/>
                  <a:gd name="T12" fmla="*/ 38 w 38"/>
                  <a:gd name="T13" fmla="*/ 9 h 19"/>
                  <a:gd name="T14" fmla="*/ 38 w 38"/>
                  <a:gd name="T15" fmla="*/ 19 h 19"/>
                  <a:gd name="T16" fmla="*/ 19 w 38"/>
                  <a:gd name="T17" fmla="*/ 19 h 19"/>
                  <a:gd name="T18" fmla="*/ 0 w 38"/>
                  <a:gd name="T19" fmla="*/ 19 h 19"/>
                  <a:gd name="T20" fmla="*/ 0 w 3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0" y="6"/>
                      <a:pt x="1" y="3"/>
                      <a:pt x="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3"/>
                      <a:pt x="38" y="6"/>
                      <a:pt x="38" y="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Freeform 12"/>
              <p:cNvSpPr/>
              <p:nvPr/>
            </p:nvSpPr>
            <p:spPr bwMode="auto">
              <a:xfrm>
                <a:off x="2761587" y="6170447"/>
                <a:ext cx="495300" cy="611188"/>
              </a:xfrm>
              <a:custGeom>
                <a:avLst/>
                <a:gdLst>
                  <a:gd name="T0" fmla="*/ 9 w 17"/>
                  <a:gd name="T1" fmla="*/ 20 h 20"/>
                  <a:gd name="T2" fmla="*/ 3 w 17"/>
                  <a:gd name="T3" fmla="*/ 16 h 20"/>
                  <a:gd name="T4" fmla="*/ 1 w 17"/>
                  <a:gd name="T5" fmla="*/ 6 h 20"/>
                  <a:gd name="T6" fmla="*/ 9 w 17"/>
                  <a:gd name="T7" fmla="*/ 0 h 20"/>
                  <a:gd name="T8" fmla="*/ 16 w 17"/>
                  <a:gd name="T9" fmla="*/ 6 h 20"/>
                  <a:gd name="T10" fmla="*/ 15 w 17"/>
                  <a:gd name="T11" fmla="*/ 16 h 20"/>
                  <a:gd name="T12" fmla="*/ 9 w 1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9" y="20"/>
                    </a:moveTo>
                    <a:cubicBezTo>
                      <a:pt x="6" y="20"/>
                      <a:pt x="4" y="18"/>
                      <a:pt x="3" y="16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2" y="3"/>
                      <a:pt x="4" y="0"/>
                      <a:pt x="9" y="0"/>
                    </a:cubicBezTo>
                    <a:cubicBezTo>
                      <a:pt x="13" y="0"/>
                      <a:pt x="16" y="3"/>
                      <a:pt x="16" y="6"/>
                    </a:cubicBezTo>
                    <a:cubicBezTo>
                      <a:pt x="17" y="9"/>
                      <a:pt x="16" y="13"/>
                      <a:pt x="15" y="16"/>
                    </a:cubicBezTo>
                    <a:cubicBezTo>
                      <a:pt x="13" y="18"/>
                      <a:pt x="11" y="20"/>
                      <a:pt x="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Freeform 13"/>
              <p:cNvSpPr/>
              <p:nvPr/>
            </p:nvSpPr>
            <p:spPr bwMode="auto">
              <a:xfrm>
                <a:off x="2936212" y="6965785"/>
                <a:ext cx="174625" cy="396875"/>
              </a:xfrm>
              <a:custGeom>
                <a:avLst/>
                <a:gdLst>
                  <a:gd name="T0" fmla="*/ 37 w 110"/>
                  <a:gd name="T1" fmla="*/ 0 h 250"/>
                  <a:gd name="T2" fmla="*/ 74 w 110"/>
                  <a:gd name="T3" fmla="*/ 0 h 250"/>
                  <a:gd name="T4" fmla="*/ 110 w 110"/>
                  <a:gd name="T5" fmla="*/ 250 h 250"/>
                  <a:gd name="T6" fmla="*/ 0 w 110"/>
                  <a:gd name="T7" fmla="*/ 250 h 250"/>
                  <a:gd name="T8" fmla="*/ 37 w 110"/>
                  <a:gd name="T9" fmla="*/ 0 h 250"/>
                  <a:gd name="T10" fmla="*/ 37 w 11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50">
                    <a:moveTo>
                      <a:pt x="37" y="0"/>
                    </a:moveTo>
                    <a:lnTo>
                      <a:pt x="74" y="0"/>
                    </a:lnTo>
                    <a:lnTo>
                      <a:pt x="110" y="250"/>
                    </a:lnTo>
                    <a:lnTo>
                      <a:pt x="0" y="25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>
                <a:off x="2936212" y="6843547"/>
                <a:ext cx="146050" cy="152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1325245" y="2724785"/>
            <a:ext cx="1637665" cy="4006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父母工作单位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703445" y="2724785"/>
            <a:ext cx="1309370" cy="7327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作出判断和选择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771140" y="3366770"/>
            <a:ext cx="1828165" cy="7327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不同所有制企业的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offer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302375" y="3366770"/>
            <a:ext cx="1437640" cy="7327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公有制主体地位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65" grpId="0"/>
      <p:bldP spid="66" grpId="0"/>
      <p:bldP spid="67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41497"/>
            <a:ext cx="9188406" cy="5202951"/>
            <a:chOff x="0" y="-41497"/>
            <a:chExt cx="9188406" cy="520295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44" y="0"/>
              <a:ext cx="9133556" cy="514350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56064" cy="103289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4" y="3360082"/>
              <a:ext cx="3688088" cy="180137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-41497"/>
              <a:ext cx="4006806" cy="436750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492" y="625948"/>
            <a:ext cx="6173956" cy="389160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060153" y="1209140"/>
            <a:ext cx="1866791" cy="630942"/>
            <a:chOff x="2011110" y="1923371"/>
            <a:chExt cx="2489054" cy="841256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2011110" y="1923371"/>
              <a:ext cx="777991" cy="84125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00" b="1" i="0" u="none" strike="noStrike" kern="1200" cap="none" spc="0" normalizeH="0" baseline="0" noProof="0">
                  <a:ln>
                    <a:noFill/>
                  </a:ln>
                  <a:solidFill>
                    <a:srgbClr val="F8D3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  <a:endPara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719785" y="1956370"/>
              <a:ext cx="1780379" cy="776382"/>
              <a:chOff x="2948385" y="1930379"/>
              <a:chExt cx="1780379" cy="776382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教材分析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989396" y="1930379"/>
                <a:ext cx="1431070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eiryo UI" panose="020B0604030504040204" pitchFamily="34" charset="-128"/>
                    <a:cs typeface="Arial" panose="020B0604020202020204" pitchFamily="34" charset="0"/>
                  </a:rPr>
                  <a:t>Part One</a:t>
                </a:r>
                <a:endParaRPr kumimoji="0" lang="zh-CN" altLang="en-US" sz="15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040635" y="1884958"/>
            <a:ext cx="1915571" cy="630942"/>
            <a:chOff x="3605701" y="2790120"/>
            <a:chExt cx="2554094" cy="841256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3605701" y="2790120"/>
              <a:ext cx="777991" cy="84125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00" b="1" i="0" u="none" strike="noStrike" kern="1200" cap="none" spc="0" normalizeH="0" baseline="0" noProof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n-US" altLang="zh-CN" sz="4100" b="1" i="0" u="none" strike="noStrike" kern="1200" cap="none" spc="0" normalizeH="0" baseline="0" noProof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79416" y="2814671"/>
              <a:ext cx="1780379" cy="784830"/>
              <a:chOff x="2948385" y="1921931"/>
              <a:chExt cx="1780379" cy="784830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教学目标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989396" y="1921931"/>
                <a:ext cx="1537195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eiryo UI" panose="020B0604030504040204" pitchFamily="34" charset="-128"/>
                    <a:cs typeface="Arial" panose="020B0604020202020204" pitchFamily="34" charset="0"/>
                  </a:rPr>
                  <a:t>Part Three</a:t>
                </a:r>
                <a:endParaRPr kumimoji="0" lang="zh-CN" altLang="en-US" sz="15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060102" y="2665182"/>
            <a:ext cx="1915571" cy="630942"/>
            <a:chOff x="5192946" y="3601695"/>
            <a:chExt cx="2554094" cy="841256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5192946" y="3601695"/>
              <a:ext cx="777991" cy="84125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00" b="1" i="0" u="none" strike="noStrike" kern="1200" cap="none" spc="0" normalizeH="0" baseline="0" noProof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n-US" altLang="zh-CN" sz="4100" b="1" i="0" u="none" strike="noStrike" kern="1200" cap="none" spc="0" normalizeH="0" baseline="0" noProof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66661" y="3626246"/>
              <a:ext cx="1780379" cy="784830"/>
              <a:chOff x="2948385" y="1921931"/>
              <a:chExt cx="1780379" cy="784830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教法学法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989396" y="1921931"/>
                <a:ext cx="1739368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eiryo UI" panose="020B0604030504040204" pitchFamily="34" charset="-128"/>
                    <a:cs typeface="Arial" panose="020B0604020202020204" pitchFamily="34" charset="0"/>
                  </a:rPr>
                  <a:t>Part Five</a:t>
                </a:r>
                <a:endParaRPr kumimoji="0" lang="zh-CN" altLang="en-US" sz="15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060102" y="3339656"/>
            <a:ext cx="1915571" cy="630942"/>
            <a:chOff x="6777433" y="4598477"/>
            <a:chExt cx="2554094" cy="841256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6777433" y="4598477"/>
              <a:ext cx="777991" cy="84125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n-US" altLang="zh-CN" sz="4100" b="1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551148" y="4623028"/>
              <a:ext cx="1780379" cy="784830"/>
              <a:chOff x="2948385" y="1921931"/>
              <a:chExt cx="1780379" cy="784830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板书设计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989396" y="1921931"/>
                <a:ext cx="1666492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eiryo UI" panose="020B0604030504040204" pitchFamily="34" charset="-128"/>
                    <a:cs typeface="Arial" panose="020B0604020202020204" pitchFamily="34" charset="0"/>
                  </a:rPr>
                  <a:t>Part </a:t>
                </a:r>
                <a:r>
                  <a:rPr lang="en-US" altLang="zh-CN" sz="15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Seven</a:t>
                </a:r>
                <a:endParaRPr kumimoji="0" lang="zh-CN" altLang="en-US" sz="15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2746810" y="2654489"/>
            <a:ext cx="1269578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811303" y="2011256"/>
            <a:ext cx="1064395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Arial" panose="020B0604020202020204" pitchFamily="34" charset="0"/>
              </a:rPr>
              <a:t>目  录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058298" y="1209140"/>
            <a:ext cx="1866791" cy="630942"/>
            <a:chOff x="2011110" y="1923371"/>
            <a:chExt cx="2489054" cy="841256"/>
          </a:xfrm>
        </p:grpSpPr>
        <p:sp>
          <p:nvSpPr>
            <p:cNvPr id="50" name="Text Placeholder 3"/>
            <p:cNvSpPr txBox="1"/>
            <p:nvPr/>
          </p:nvSpPr>
          <p:spPr>
            <a:xfrm>
              <a:off x="2011110" y="1923371"/>
              <a:ext cx="777991" cy="84125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lang="en-US" altLang="zh-CN" sz="41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2719785" y="1956370"/>
              <a:ext cx="1780379" cy="776382"/>
              <a:chOff x="2948385" y="1930379"/>
              <a:chExt cx="1780379" cy="776382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学情分析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2989396" y="1930379"/>
                <a:ext cx="1431070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eiryo UI" panose="020B0604030504040204" pitchFamily="34" charset="-128"/>
                    <a:cs typeface="Arial" panose="020B0604020202020204" pitchFamily="34" charset="0"/>
                  </a:rPr>
                  <a:t>Part </a:t>
                </a:r>
                <a:r>
                  <a:rPr lang="en-US" altLang="zh-CN" sz="15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endParaRPr kumimoji="0" lang="zh-CN" altLang="en-US" sz="15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075875" y="1903372"/>
            <a:ext cx="1915571" cy="630942"/>
            <a:chOff x="3605701" y="2790120"/>
            <a:chExt cx="2554094" cy="841256"/>
          </a:xfrm>
        </p:grpSpPr>
        <p:sp>
          <p:nvSpPr>
            <p:cNvPr id="56" name="Text Placeholder 3"/>
            <p:cNvSpPr txBox="1"/>
            <p:nvPr/>
          </p:nvSpPr>
          <p:spPr>
            <a:xfrm>
              <a:off x="3605701" y="2790120"/>
              <a:ext cx="777991" cy="84125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00" b="1" i="0" u="none" strike="noStrike" kern="1200" cap="none" spc="0" normalizeH="0" baseline="0" noProof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lang="en-US" altLang="zh-CN" sz="41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79416" y="2814671"/>
              <a:ext cx="1780379" cy="784830"/>
              <a:chOff x="2948385" y="1921931"/>
              <a:chExt cx="1780379" cy="784830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教学思路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2989396" y="1921931"/>
                <a:ext cx="1537195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eiryo UI" panose="020B0604030504040204" pitchFamily="34" charset="-128"/>
                    <a:cs typeface="Arial" panose="020B0604020202020204" pitchFamily="34" charset="0"/>
                  </a:rPr>
                  <a:t>Part </a:t>
                </a:r>
                <a:r>
                  <a:rPr lang="en-US" altLang="zh-CN" sz="15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Four</a:t>
                </a:r>
                <a:endParaRPr kumimoji="0" lang="zh-CN" altLang="en-US" sz="15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075875" y="2686603"/>
            <a:ext cx="1915571" cy="630942"/>
            <a:chOff x="5192946" y="3601695"/>
            <a:chExt cx="2554094" cy="841256"/>
          </a:xfrm>
        </p:grpSpPr>
        <p:sp>
          <p:nvSpPr>
            <p:cNvPr id="61" name="Text Placeholder 3"/>
            <p:cNvSpPr txBox="1"/>
            <p:nvPr/>
          </p:nvSpPr>
          <p:spPr>
            <a:xfrm>
              <a:off x="5192946" y="3601695"/>
              <a:ext cx="777991" cy="84125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lang="en-US" altLang="zh-CN" sz="41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966661" y="3626246"/>
              <a:ext cx="1780379" cy="784830"/>
              <a:chOff x="2948385" y="1921931"/>
              <a:chExt cx="1780379" cy="784830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教学过程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2989396" y="1921931"/>
                <a:ext cx="1739368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eiryo UI" panose="020B0604030504040204" pitchFamily="34" charset="-128"/>
                    <a:cs typeface="Arial" panose="020B0604020202020204" pitchFamily="34" charset="0"/>
                  </a:rPr>
                  <a:t>Part Six</a:t>
                </a:r>
                <a:endParaRPr kumimoji="0" lang="zh-CN" altLang="en-US" sz="15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058298" y="3386914"/>
            <a:ext cx="1915571" cy="630942"/>
            <a:chOff x="6777433" y="4598477"/>
            <a:chExt cx="2554094" cy="841256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6777433" y="4598477"/>
              <a:ext cx="777991" cy="84125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100" b="1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08</a:t>
              </a:r>
              <a:endPara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7551148" y="4623028"/>
              <a:ext cx="1780379" cy="784830"/>
              <a:chOff x="2948385" y="1921931"/>
              <a:chExt cx="1780379" cy="784830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0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小结及作业</a:t>
                </a: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2989396" y="1921931"/>
                <a:ext cx="1556326" cy="4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eiryo UI" panose="020B0604030504040204" pitchFamily="34" charset="-128"/>
                    <a:cs typeface="Arial" panose="020B0604020202020204" pitchFamily="34" charset="0"/>
                  </a:rPr>
                  <a:t>Part Eight</a:t>
                </a:r>
                <a:endParaRPr kumimoji="0" lang="zh-CN" altLang="en-US" sz="15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34" charset="-128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83366" y="851357"/>
            <a:ext cx="2327561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197" y="1359188"/>
            <a:ext cx="3789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1782665" y="2107428"/>
            <a:ext cx="1231107" cy="132728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zh-CN" sz="86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70609" y="2702291"/>
            <a:ext cx="291584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70608" y="2332490"/>
            <a:ext cx="17783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Part Six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5912849" y="2191823"/>
            <a:ext cx="2323088" cy="1614098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552456"/>
            <a:ext cx="4748959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/>
          <p:nvPr/>
        </p:nvSpPr>
        <p:spPr>
          <a:xfrm>
            <a:off x="1502990" y="1369160"/>
            <a:ext cx="514564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3632574" y="1369160"/>
            <a:ext cx="635000" cy="55372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 Placeholder 3"/>
          <p:cNvSpPr txBox="1"/>
          <p:nvPr/>
        </p:nvSpPr>
        <p:spPr>
          <a:xfrm>
            <a:off x="5870110" y="1369160"/>
            <a:ext cx="508000" cy="55372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 Placeholder 3"/>
          <p:cNvSpPr txBox="1"/>
          <p:nvPr/>
        </p:nvSpPr>
        <p:spPr>
          <a:xfrm>
            <a:off x="1442772" y="3046172"/>
            <a:ext cx="635000" cy="55372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Text Placeholder 3"/>
          <p:cNvSpPr txBox="1"/>
          <p:nvPr/>
        </p:nvSpPr>
        <p:spPr>
          <a:xfrm>
            <a:off x="3685504" y="3046172"/>
            <a:ext cx="508000" cy="55372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 Placeholder 3"/>
          <p:cNvSpPr txBox="1"/>
          <p:nvPr/>
        </p:nvSpPr>
        <p:spPr>
          <a:xfrm>
            <a:off x="5840242" y="3046172"/>
            <a:ext cx="635000" cy="553720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1" name="Straight Connector 25"/>
          <p:cNvCxnSpPr/>
          <p:nvPr/>
        </p:nvCxnSpPr>
        <p:spPr>
          <a:xfrm>
            <a:off x="2110703" y="1628567"/>
            <a:ext cx="1468901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4330664" y="1628567"/>
            <a:ext cx="1468901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6533452" y="1628567"/>
            <a:ext cx="1468901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6377741" y="1699481"/>
            <a:ext cx="1695525" cy="1553697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4299325" y="3324092"/>
            <a:ext cx="1468901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079364" y="3324092"/>
            <a:ext cx="1468901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0" y="440339"/>
            <a:ext cx="1876683" cy="390068"/>
            <a:chOff x="-12700" y="587118"/>
            <a:chExt cx="2502244" cy="520091"/>
          </a:xfrm>
        </p:grpSpPr>
        <p:sp>
          <p:nvSpPr>
            <p:cNvPr id="79" name="文本框 78"/>
            <p:cNvSpPr txBox="1"/>
            <p:nvPr/>
          </p:nvSpPr>
          <p:spPr>
            <a:xfrm>
              <a:off x="637884" y="614753"/>
              <a:ext cx="1851660" cy="4919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6</a:t>
              </a:r>
              <a:r>
                <a:rPr lang="zh-CN" altLang="en-US" sz="2400" b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教学过程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454785" y="1922780"/>
            <a:ext cx="1620520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环节一：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议题描述：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父母的工作单位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431540" y="1994535"/>
            <a:ext cx="1513840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子议题1：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公有制经济与非公有制经济辨析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882594" y="1994673"/>
            <a:ext cx="1249687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环节二：议题辩论·###的民营经济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454520" y="3600117"/>
            <a:ext cx="1249687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子议题3：你会选择哪张offer？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548380" y="3599815"/>
            <a:ext cx="1313180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环节三：议题决策：个人未来就业选择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882640" y="3599815"/>
            <a:ext cx="1502410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子议题2：大力发展民营经济会不会动摇我国公有制的主体地位？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3" grpId="0"/>
      <p:bldP spid="85" grpId="0"/>
      <p:bldP spid="89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83366" y="851357"/>
            <a:ext cx="2327561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197" y="1359188"/>
            <a:ext cx="3789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1782665" y="2107428"/>
            <a:ext cx="1231107" cy="132728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zh-CN" sz="8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70609" y="2702291"/>
            <a:ext cx="291584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板书设计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70608" y="2332490"/>
            <a:ext cx="17783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Part Seven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5912849" y="2191823"/>
            <a:ext cx="2323088" cy="1614098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552456"/>
            <a:ext cx="4748959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组合 200"/>
          <p:cNvGrpSpPr/>
          <p:nvPr/>
        </p:nvGrpSpPr>
        <p:grpSpPr>
          <a:xfrm>
            <a:off x="0" y="440339"/>
            <a:ext cx="2754630" cy="390068"/>
            <a:chOff x="-12700" y="587118"/>
            <a:chExt cx="3672839" cy="520091"/>
          </a:xfrm>
        </p:grpSpPr>
        <p:sp>
          <p:nvSpPr>
            <p:cNvPr id="202" name="文本框 201"/>
            <p:cNvSpPr txBox="1"/>
            <p:nvPr/>
          </p:nvSpPr>
          <p:spPr>
            <a:xfrm>
              <a:off x="580813" y="601511"/>
              <a:ext cx="3079326" cy="49191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noProof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6</a:t>
              </a:r>
              <a:r>
                <a:rPr lang="zh-CN" altLang="en-US" sz="2400" b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板书设计</a:t>
              </a:r>
              <a:endParaRPr lang="zh-CN" altLang="en-US" sz="2400" b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76" name="图片 175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890" y="1470025"/>
            <a:ext cx="7348220" cy="2691765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63500"/>
          </a:effectLst>
        </p:spPr>
      </p:pic>
    </p:spTree>
  </p:cSld>
  <p:clrMapOvr>
    <a:masterClrMapping/>
  </p:clrMapOvr>
  <p:transition spd="med" advTm="2000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83366" y="851357"/>
            <a:ext cx="2327561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197" y="1359188"/>
            <a:ext cx="3789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1782665" y="2107428"/>
            <a:ext cx="1231107" cy="132728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altLang="zh-CN" sz="8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70609" y="2702291"/>
            <a:ext cx="291584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小结及作业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70608" y="2332490"/>
            <a:ext cx="17783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Part Eight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5912849" y="2191823"/>
            <a:ext cx="2323088" cy="1614098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552456"/>
            <a:ext cx="4748959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4" y="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44" y="702758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00" y="334212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380" y="-222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458" y="3449765"/>
            <a:ext cx="1792228" cy="11612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924175" y="1692211"/>
            <a:ext cx="990600" cy="9906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1893" y="1753804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endPara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61876" y="1692211"/>
            <a:ext cx="990600" cy="9906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1893" y="1753804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  <a:endPara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9577" y="1692211"/>
            <a:ext cx="990600" cy="9906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1893" y="1753804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</a:t>
              </a:r>
              <a:endPara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37278" y="1692211"/>
            <a:ext cx="990600" cy="9906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</a:t>
              </a:r>
              <a:endPara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473450" y="2898775"/>
            <a:ext cx="3640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授课教师：杨梦菊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授课时长：</a:t>
            </a:r>
            <a:r>
              <a:rPr lang="en-US" altLang="zh-CN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15</a:t>
            </a:r>
            <a:r>
              <a: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分钟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922000" y="109474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83366" y="724357"/>
            <a:ext cx="2327561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197" y="1232188"/>
            <a:ext cx="3789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1782665" y="1980428"/>
            <a:ext cx="1231107" cy="132728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70609" y="2575291"/>
            <a:ext cx="291584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分析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70609" y="2205490"/>
            <a:ext cx="144720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Part One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5912849" y="2064823"/>
            <a:ext cx="2323088" cy="1614098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425456"/>
            <a:ext cx="4748959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等腰三角形 3"/>
          <p:cNvSpPr>
            <a:spLocks noChangeArrowheads="1"/>
          </p:cNvSpPr>
          <p:nvPr/>
        </p:nvSpPr>
        <p:spPr bwMode="auto">
          <a:xfrm rot="10159904">
            <a:off x="2862263" y="1135858"/>
            <a:ext cx="2230041" cy="3150394"/>
          </a:xfrm>
          <a:prstGeom prst="triangle">
            <a:avLst>
              <a:gd name="adj" fmla="val 5000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 sz="1400">
              <a:solidFill>
                <a:prstClr val="white"/>
              </a:solidFill>
              <a:latin typeface="Calibri" panose="020F0502020204030204"/>
              <a:sym typeface="宋体" panose="02010600030101010101" pitchFamily="2" charset="-122"/>
            </a:endParaRPr>
          </a:p>
        </p:txBody>
      </p:sp>
      <p:sp>
        <p:nvSpPr>
          <p:cNvPr id="16" name="等腰三角形 4"/>
          <p:cNvSpPr>
            <a:spLocks noChangeArrowheads="1"/>
          </p:cNvSpPr>
          <p:nvPr/>
        </p:nvSpPr>
        <p:spPr bwMode="auto">
          <a:xfrm rot="-8760452">
            <a:off x="4181476" y="1859758"/>
            <a:ext cx="1716881" cy="2603897"/>
          </a:xfrm>
          <a:prstGeom prst="triangle">
            <a:avLst>
              <a:gd name="adj" fmla="val 5000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 sz="1400">
              <a:solidFill>
                <a:prstClr val="white"/>
              </a:solidFill>
              <a:latin typeface="Calibri" panose="020F0502020204030204"/>
              <a:sym typeface="宋体" panose="02010600030101010101" pitchFamily="2" charset="-122"/>
            </a:endParaRPr>
          </a:p>
        </p:txBody>
      </p:sp>
      <p:sp>
        <p:nvSpPr>
          <p:cNvPr id="17" name="等腰三角形 5"/>
          <p:cNvSpPr>
            <a:spLocks noChangeArrowheads="1"/>
          </p:cNvSpPr>
          <p:nvPr/>
        </p:nvSpPr>
        <p:spPr bwMode="auto">
          <a:xfrm rot="-6010607">
            <a:off x="4812507" y="3099198"/>
            <a:ext cx="963215" cy="1991916"/>
          </a:xfrm>
          <a:prstGeom prst="triangle">
            <a:avLst>
              <a:gd name="adj" fmla="val 5000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 sz="1400">
              <a:solidFill>
                <a:prstClr val="white"/>
              </a:solidFill>
              <a:latin typeface="Calibri" panose="020F0502020204030204"/>
              <a:sym typeface="宋体" panose="02010600030101010101" pitchFamily="2" charset="-122"/>
            </a:endParaRPr>
          </a:p>
        </p:txBody>
      </p:sp>
      <p:sp>
        <p:nvSpPr>
          <p:cNvPr id="19" name="TextBox 44"/>
          <p:cNvSpPr>
            <a:spLocks noChangeArrowheads="1"/>
          </p:cNvSpPr>
          <p:nvPr/>
        </p:nvSpPr>
        <p:spPr bwMode="auto">
          <a:xfrm>
            <a:off x="2694209" y="701003"/>
            <a:ext cx="18121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kern="100">
                <a:solidFill>
                  <a:schemeClr val="bg1"/>
                </a:solidFill>
                <a:latin typeface="宋体" panose="02010600030101010101" pitchFamily="2" charset="-122"/>
              </a:rPr>
              <a:t>基本经济制度</a:t>
            </a:r>
            <a:endParaRPr lang="zh-CN" altLang="en-US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44"/>
          <p:cNvSpPr>
            <a:spLocks noChangeArrowheads="1"/>
          </p:cNvSpPr>
          <p:nvPr/>
        </p:nvSpPr>
        <p:spPr bwMode="auto">
          <a:xfrm>
            <a:off x="5599510" y="1602306"/>
            <a:ext cx="1619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kern="100">
                <a:solidFill>
                  <a:prstClr val="white"/>
                </a:solidFill>
                <a:latin typeface="宋体" panose="02010600030101010101" pitchFamily="2" charset="-122"/>
              </a:rPr>
              <a:t>中国特色社会主义制度</a:t>
            </a:r>
            <a:endParaRPr lang="zh-CN" altLang="en-US" sz="1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TextBox 44"/>
          <p:cNvSpPr>
            <a:spLocks noChangeArrowheads="1"/>
          </p:cNvSpPr>
          <p:nvPr/>
        </p:nvSpPr>
        <p:spPr bwMode="auto">
          <a:xfrm>
            <a:off x="6450807" y="3794524"/>
            <a:ext cx="1484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kern="100">
                <a:solidFill>
                  <a:prstClr val="white"/>
                </a:solidFill>
                <a:latin typeface="宋体" panose="02010600030101010101" pitchFamily="2" charset="-122"/>
              </a:rPr>
              <a:t>社会主义市场经济体制</a:t>
            </a:r>
            <a:endParaRPr lang="zh-CN" altLang="en-US" sz="1200" kern="1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文本框 10"/>
          <p:cNvSpPr>
            <a:spLocks noChangeArrowheads="1"/>
          </p:cNvSpPr>
          <p:nvPr/>
        </p:nvSpPr>
        <p:spPr bwMode="auto">
          <a:xfrm>
            <a:off x="1088390" y="2247900"/>
            <a:ext cx="208026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微软雅黑" panose="020B0503020204020204" pitchFamily="34" charset="-122"/>
              </a:rPr>
              <a:t>公有制为主体，多种所有制经济共同发展</a:t>
            </a:r>
            <a:endParaRPr lang="zh-CN" altLang="en-US" sz="2400" b="1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11"/>
          <p:cNvSpPr>
            <a:spLocks noChangeArrowheads="1"/>
          </p:cNvSpPr>
          <p:nvPr/>
        </p:nvSpPr>
        <p:spPr bwMode="auto">
          <a:xfrm>
            <a:off x="3168254" y="2063355"/>
            <a:ext cx="1506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国家</a:t>
            </a:r>
            <a:endParaRPr lang="zh-CN" altLang="en-US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12"/>
          <p:cNvSpPr>
            <a:spLocks noChangeArrowheads="1"/>
          </p:cNvSpPr>
          <p:nvPr/>
        </p:nvSpPr>
        <p:spPr bwMode="auto">
          <a:xfrm>
            <a:off x="4729004" y="2429837"/>
            <a:ext cx="1506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重要支柱</a:t>
            </a:r>
            <a:endParaRPr lang="zh-CN" altLang="en-US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13"/>
          <p:cNvSpPr>
            <a:spLocks noChangeArrowheads="1"/>
          </p:cNvSpPr>
          <p:nvPr/>
        </p:nvSpPr>
        <p:spPr bwMode="auto">
          <a:xfrm>
            <a:off x="5167313" y="3848101"/>
            <a:ext cx="125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根基</a:t>
            </a:r>
            <a:endParaRPr lang="zh-CN" altLang="en-US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-9525" y="440339"/>
            <a:ext cx="2344156" cy="390068"/>
            <a:chOff x="-12700" y="587118"/>
            <a:chExt cx="3125541" cy="520091"/>
          </a:xfrm>
        </p:grpSpPr>
        <p:sp>
          <p:nvSpPr>
            <p:cNvPr id="30" name="文本框 29"/>
            <p:cNvSpPr txBox="1"/>
            <p:nvPr/>
          </p:nvSpPr>
          <p:spPr>
            <a:xfrm>
              <a:off x="674139" y="600941"/>
              <a:ext cx="2438702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8D3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1 .1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本课地位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18"/>
          <p:cNvGrpSpPr/>
          <p:nvPr/>
        </p:nvGrpSpPr>
        <p:grpSpPr>
          <a:xfrm>
            <a:off x="3124984" y="2028962"/>
            <a:ext cx="1765006" cy="1731139"/>
            <a:chOff x="0" y="0"/>
            <a:chExt cx="2093189" cy="1416774"/>
          </a:xfrm>
          <a:solidFill>
            <a:srgbClr val="007FDE"/>
          </a:solidFill>
        </p:grpSpPr>
        <p:sp>
          <p:nvSpPr>
            <p:cNvPr id="61" name="等腰三角形 19">
              <a:hlinkClick r:id="rId1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zh-CN" sz="3200">
                <a:solidFill>
                  <a:prstClr val="white"/>
                </a:solidFill>
                <a:latin typeface="Calibri" panose="020F0502020204030204"/>
                <a:sym typeface="宋体" panose="02010600030101010101" pitchFamily="2" charset="-122"/>
              </a:endParaRPr>
            </a:p>
          </p:txBody>
        </p:sp>
        <p:sp>
          <p:nvSpPr>
            <p:cNvPr id="62" name="文本框 20"/>
            <p:cNvSpPr>
              <a:spLocks noChangeArrowheads="1"/>
            </p:cNvSpPr>
            <p:nvPr/>
          </p:nvSpPr>
          <p:spPr bwMode="auto">
            <a:xfrm>
              <a:off x="709935" y="122472"/>
              <a:ext cx="668373" cy="581602"/>
            </a:xfrm>
            <a:prstGeom prst="rect">
              <a:avLst/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3200">
                  <a:solidFill>
                    <a:prstClr val="white"/>
                  </a:solidFill>
                  <a:latin typeface="Calibri" panose="020F0502020204030204"/>
                </a:rPr>
                <a:t>01</a:t>
              </a:r>
              <a:endParaRPr lang="zh-CN" altLang="en-US" sz="3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组合 21"/>
          <p:cNvGrpSpPr/>
          <p:nvPr/>
        </p:nvGrpSpPr>
        <p:grpSpPr>
          <a:xfrm>
            <a:off x="4214491" y="2040376"/>
            <a:ext cx="1765006" cy="1734915"/>
            <a:chOff x="0" y="0"/>
            <a:chExt cx="2093189" cy="1416774"/>
          </a:xfrm>
          <a:solidFill>
            <a:srgbClr val="00CC66"/>
          </a:solidFill>
        </p:grpSpPr>
        <p:sp>
          <p:nvSpPr>
            <p:cNvPr id="64" name="等腰三角形 22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F8D35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zh-CN" sz="3200">
                <a:solidFill>
                  <a:prstClr val="white"/>
                </a:solidFill>
                <a:latin typeface="Calibri" panose="020F0502020204030204"/>
                <a:sym typeface="宋体" panose="02010600030101010101" pitchFamily="2" charset="-122"/>
              </a:endParaRPr>
            </a:p>
          </p:txBody>
        </p:sp>
        <p:sp>
          <p:nvSpPr>
            <p:cNvPr id="65" name="文本框 23"/>
            <p:cNvSpPr>
              <a:spLocks noChangeArrowheads="1"/>
            </p:cNvSpPr>
            <p:nvPr/>
          </p:nvSpPr>
          <p:spPr bwMode="auto">
            <a:xfrm>
              <a:off x="712660" y="579708"/>
              <a:ext cx="667867" cy="581602"/>
            </a:xfrm>
            <a:prstGeom prst="rect">
              <a:avLst/>
            </a:prstGeom>
            <a:solidFill>
              <a:srgbClr val="F8D35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3200">
                  <a:solidFill>
                    <a:prstClr val="white"/>
                  </a:solidFill>
                  <a:latin typeface="Calibri" panose="020F0502020204030204"/>
                </a:rPr>
                <a:t>02</a:t>
              </a:r>
              <a:endParaRPr lang="zh-CN" altLang="en-US" sz="3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2" name="TextBox 223"/>
          <p:cNvSpPr txBox="1"/>
          <p:nvPr/>
        </p:nvSpPr>
        <p:spPr>
          <a:xfrm>
            <a:off x="439934" y="2243493"/>
            <a:ext cx="2929943" cy="2094155"/>
          </a:xfrm>
          <a:prstGeom prst="rect">
            <a:avLst/>
          </a:prstGeom>
          <a:noFill/>
        </p:spPr>
        <p:txBody>
          <a:bodyPr wrap="square" lIns="68573" tIns="34286" rIns="68573" bIns="34286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实行本经济制度的原因及这一制度的地位；</a:t>
            </a:r>
            <a:endParaRPr lang="en-US" altLang="zh-CN" sz="1800" kern="10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公有制的形式、地位、作用和体现，尤其是国有经济的地位和作用。</a:t>
            </a:r>
            <a:endParaRPr lang="zh-CN" altLang="en-US" sz="1400" kern="1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Box 232"/>
          <p:cNvSpPr txBox="1"/>
          <p:nvPr/>
        </p:nvSpPr>
        <p:spPr>
          <a:xfrm>
            <a:off x="6054927" y="2040376"/>
            <a:ext cx="2632194" cy="1454236"/>
          </a:xfrm>
          <a:prstGeom prst="rect">
            <a:avLst/>
          </a:prstGeom>
          <a:noFill/>
        </p:spPr>
        <p:txBody>
          <a:bodyPr wrap="square" lIns="68573" tIns="34286" rIns="68573" bIns="34286">
            <a:spAutoFit/>
          </a:bodyPr>
          <a:lstStyle/>
          <a:p>
            <a:pPr algn="just"/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</a:rPr>
              <a:t>    引导学生认识我国非公有制经济的组成、地位、作用以及公有制和非公有制共同发展的积极意义。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03788" y="1087788"/>
            <a:ext cx="1676434" cy="815437"/>
            <a:chOff x="1354515" y="2193891"/>
            <a:chExt cx="1101079" cy="522997"/>
          </a:xfrm>
        </p:grpSpPr>
        <p:sp>
          <p:nvSpPr>
            <p:cNvPr id="77" name="圆角矩形 76"/>
            <p:cNvSpPr/>
            <p:nvPr/>
          </p:nvSpPr>
          <p:spPr>
            <a:xfrm>
              <a:off x="1354515" y="2193891"/>
              <a:ext cx="1101079" cy="522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7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224"/>
            <p:cNvSpPr txBox="1">
              <a:spLocks noChangeArrowheads="1"/>
            </p:cNvSpPr>
            <p:nvPr/>
          </p:nvSpPr>
          <p:spPr bwMode="auto">
            <a:xfrm>
              <a:off x="1386761" y="2211379"/>
              <a:ext cx="1068833" cy="44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公有制的主体地位及其体现</a:t>
              </a:r>
              <a:endParaRPr lang="zh-CN" altLang="en-US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214491" y="3844247"/>
            <a:ext cx="1905787" cy="749602"/>
            <a:chOff x="7728036" y="2648422"/>
            <a:chExt cx="963348" cy="873134"/>
          </a:xfrm>
        </p:grpSpPr>
        <p:sp>
          <p:nvSpPr>
            <p:cNvPr id="80" name="圆角矩形 79"/>
            <p:cNvSpPr/>
            <p:nvPr/>
          </p:nvSpPr>
          <p:spPr>
            <a:xfrm>
              <a:off x="7728036" y="2648422"/>
              <a:ext cx="963348" cy="8731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7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TextBox 87"/>
            <p:cNvSpPr txBox="1">
              <a:spLocks noChangeArrowheads="1"/>
            </p:cNvSpPr>
            <p:nvPr/>
          </p:nvSpPr>
          <p:spPr bwMode="auto">
            <a:xfrm>
              <a:off x="7791712" y="2648422"/>
              <a:ext cx="828510" cy="8097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8573" tIns="0" rIns="68573" bIns="0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charset="-122"/>
                </a:rPr>
                <a:t>多种所有制经济共同发展</a:t>
              </a:r>
              <a:endParaRPr lang="zh-CN" altLang="en-US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-9525" y="440339"/>
            <a:ext cx="2344163" cy="390068"/>
            <a:chOff x="-12700" y="587118"/>
            <a:chExt cx="3125546" cy="520091"/>
          </a:xfrm>
        </p:grpSpPr>
        <p:sp>
          <p:nvSpPr>
            <p:cNvPr id="92" name="文本框 91"/>
            <p:cNvSpPr txBox="1"/>
            <p:nvPr/>
          </p:nvSpPr>
          <p:spPr>
            <a:xfrm>
              <a:off x="674147" y="600941"/>
              <a:ext cx="243869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8D35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1 .2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本课内容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83366" y="724357"/>
            <a:ext cx="2327561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197" y="1232188"/>
            <a:ext cx="3789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1782665" y="1980428"/>
            <a:ext cx="1231107" cy="132728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70609" y="2575291"/>
            <a:ext cx="291584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学情分析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70609" y="2205490"/>
            <a:ext cx="144720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Part Two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5912849" y="2064823"/>
            <a:ext cx="2323088" cy="1614098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425456"/>
            <a:ext cx="4748959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ardrop 7"/>
          <p:cNvSpPr/>
          <p:nvPr/>
        </p:nvSpPr>
        <p:spPr>
          <a:xfrm rot="16200000">
            <a:off x="2395692" y="2686196"/>
            <a:ext cx="1466702" cy="1466703"/>
          </a:xfrm>
          <a:prstGeom prst="teardrop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Teardrop 10"/>
          <p:cNvSpPr/>
          <p:nvPr/>
        </p:nvSpPr>
        <p:spPr>
          <a:xfrm rot="10800000">
            <a:off x="2395691" y="1590892"/>
            <a:ext cx="1043633" cy="1043633"/>
          </a:xfrm>
          <a:prstGeom prst="teardrop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27000" rIns="2700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Teardrop 6"/>
          <p:cNvSpPr/>
          <p:nvPr/>
        </p:nvSpPr>
        <p:spPr>
          <a:xfrm>
            <a:off x="1301071" y="2686196"/>
            <a:ext cx="1043633" cy="1043633"/>
          </a:xfrm>
          <a:prstGeom prst="teardrop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54000" rIns="8100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Teardrop 8"/>
          <p:cNvSpPr/>
          <p:nvPr/>
        </p:nvSpPr>
        <p:spPr>
          <a:xfrm rot="5400000">
            <a:off x="1295401" y="1601419"/>
            <a:ext cx="1043633" cy="1043633"/>
          </a:xfrm>
          <a:prstGeom prst="teardrop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382" y="468222"/>
            <a:ext cx="2575462" cy="452470"/>
            <a:chOff x="-12700" y="587118"/>
            <a:chExt cx="2726933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381001" y="634897"/>
              <a:ext cx="2333232" cy="42452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8D35E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02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学情分析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1608492" y="2950159"/>
            <a:ext cx="428789" cy="46131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2895427" y="3180817"/>
            <a:ext cx="467231" cy="40217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2683891" y="1947284"/>
            <a:ext cx="467231" cy="3519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1662902" y="1875829"/>
            <a:ext cx="319968" cy="538355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8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42390" y="1477862"/>
            <a:ext cx="2130219" cy="2465876"/>
            <a:chOff x="6167027" y="2135225"/>
            <a:chExt cx="2181164" cy="2761921"/>
          </a:xfrm>
        </p:grpSpPr>
        <p:sp>
          <p:nvSpPr>
            <p:cNvPr id="19" name="Rounded Rectangle 72"/>
            <p:cNvSpPr/>
            <p:nvPr/>
          </p:nvSpPr>
          <p:spPr>
            <a:xfrm>
              <a:off x="6167027" y="2135225"/>
              <a:ext cx="1871988" cy="525779"/>
            </a:xfrm>
            <a:prstGeom prst="roundRect">
              <a:avLst>
                <a:gd name="adj" fmla="val 2111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91415" y="2167298"/>
              <a:ext cx="1623211" cy="41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学生心智特征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28" y="2525710"/>
              <a:ext cx="2181163" cy="23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kern="100">
                  <a:solidFill>
                    <a:schemeClr val="bg1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心智还不够成熟，理论思维能力还不够，需要用直观易懂的方式讲述深刻的经济学道理。</a:t>
              </a:r>
              <a:endParaRPr lang="zh-CN" altLang="en-US" sz="1800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91825" y="1506497"/>
            <a:ext cx="2194671" cy="2562868"/>
            <a:chOff x="8719728" y="2066867"/>
            <a:chExt cx="2593745" cy="2567604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070218"/>
              <a:ext cx="2437687" cy="399580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86403" y="2066867"/>
              <a:ext cx="2527070" cy="370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学生已有知识经验</a:t>
              </a: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9728" y="2525710"/>
              <a:ext cx="2593745" cy="21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kern="1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有一定的认识基础，但理论思维能力和联系现实分析问题的能力还有待提高。</a:t>
              </a:r>
              <a:r>
                <a:rPr lang="zh-CN" altLang="en-US" sz="1200" kern="10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。</a:t>
              </a:r>
              <a:endParaRPr lang="zh-CN" altLang="en-US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83366" y="800557"/>
            <a:ext cx="2327561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kumimoji="0" lang="zh-CN" alt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197" y="1308388"/>
            <a:ext cx="37898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1782665" y="2056628"/>
            <a:ext cx="1231107" cy="132728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en-US" sz="8600" b="1" i="0" u="none" strike="noStrike" kern="1200" cap="none" spc="0" normalizeH="0" baseline="0" noProof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970609" y="2651491"/>
            <a:ext cx="291584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70608" y="2281690"/>
            <a:ext cx="17783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Part Three</a:t>
            </a:r>
            <a:endParaRPr kumimoji="0" lang="zh-CN" alt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5912849" y="2141023"/>
            <a:ext cx="2323088" cy="1614098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501656"/>
            <a:ext cx="4748959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55"/>
          <p:cNvSpPr/>
          <p:nvPr/>
        </p:nvSpPr>
        <p:spPr>
          <a:xfrm>
            <a:off x="1406963" y="1284901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own Arrow Callout 55"/>
          <p:cNvSpPr/>
          <p:nvPr/>
        </p:nvSpPr>
        <p:spPr>
          <a:xfrm>
            <a:off x="3522704" y="1589701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own Arrow Callout 55"/>
          <p:cNvSpPr/>
          <p:nvPr/>
        </p:nvSpPr>
        <p:spPr>
          <a:xfrm>
            <a:off x="5638445" y="1284900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440339"/>
            <a:ext cx="2259198" cy="390068"/>
            <a:chOff x="-12700" y="587118"/>
            <a:chExt cx="3012265" cy="520091"/>
          </a:xfrm>
        </p:grpSpPr>
        <p:sp>
          <p:nvSpPr>
            <p:cNvPr id="17" name="文本框 16"/>
            <p:cNvSpPr txBox="1"/>
            <p:nvPr/>
          </p:nvSpPr>
          <p:spPr>
            <a:xfrm>
              <a:off x="787419" y="600941"/>
              <a:ext cx="2212146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3.1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教学目标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6344059" y="1603988"/>
            <a:ext cx="327620" cy="26420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2113907" y="1589700"/>
            <a:ext cx="324961" cy="32025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2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4233273" y="1939361"/>
            <a:ext cx="317711" cy="32025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7" h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8969" y="2047818"/>
            <a:ext cx="1554833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kern="10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通过调查、辩论，让学生深刻理解我国基本经济制度的地位和内容，增进认同感</a:t>
            </a:r>
            <a:endParaRPr lang="zh-CN" altLang="en-US" sz="1800" kern="100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22460" y="2324816"/>
            <a:ext cx="1554833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辨别归纳中，培养学生的辩证思维和综合分析能力。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33952" y="2670722"/>
            <a:ext cx="1554833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基于</a:t>
            </a:r>
            <a:r>
              <a:rPr lang="en-US" altLang="zh-CN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SWOT</a:t>
            </a:r>
            <a:r>
              <a:rPr lang="zh-CN" altLang="en-US" sz="1800" kern="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的分析选择未来职业，培养学生的科学精神。</a:t>
            </a:r>
            <a:endParaRPr lang="zh-CN" altLang="en-US" sz="1800" kern="1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054996" y="4508644"/>
            <a:ext cx="686980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 flipH="1">
            <a:off x="2276386" y="4062844"/>
            <a:ext cx="0" cy="4458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 flipH="1">
            <a:off x="6507868" y="4062844"/>
            <a:ext cx="0" cy="4458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4392128" y="4367645"/>
            <a:ext cx="1" cy="140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5b3c08d1-43ec-4933-9e00-5880e1679eff"/>
  <p:tag name="COMMONDATA" val="eyJjb3VudCI6MiwiaGRpZCI6IjY4Y2U3N2JmMzE1MThiZmM1YTg5ODJlOWUyYTQzMjFkIiwidXNlckNvdW50IjoxfQ==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Arial"/>
      </a:majorFont>
      <a:minorFont>
        <a:latin typeface="等线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WPS 演示</Application>
  <PresentationFormat>全屏显示(16:9)</PresentationFormat>
  <Paragraphs>293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Meiryo UI</vt:lpstr>
      <vt:lpstr>Yu Gothic UI</vt:lpstr>
      <vt:lpstr>Calibri</vt:lpstr>
      <vt:lpstr>Times New Roman</vt:lpstr>
      <vt:lpstr>华文行楷</vt:lpstr>
      <vt:lpstr>华文黑体</vt:lpstr>
      <vt:lpstr>黑体</vt:lpstr>
      <vt:lpstr>Cordia New</vt:lpstr>
      <vt:lpstr>等线</vt:lpstr>
      <vt:lpstr>Arial Unicode MS</vt:lpstr>
      <vt:lpstr>等线 Light</vt:lpstr>
      <vt:lpstr>FontAwesome</vt:lpstr>
      <vt:lpstr>Microsoft Sans Serif</vt:lpstr>
      <vt:lpstr>Segoe Print</vt:lpstr>
      <vt:lpstr>第一PPT，www.1ppt.com 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jiuzhong</dc:creator>
  <cp:lastModifiedBy>chrinstine</cp:lastModifiedBy>
  <cp:revision>5</cp:revision>
  <cp:lastPrinted>2021-12-07T17:11:00Z</cp:lastPrinted>
  <dcterms:created xsi:type="dcterms:W3CDTF">2021-12-07T17:11:00Z</dcterms:created>
  <dcterms:modified xsi:type="dcterms:W3CDTF">2023-07-28T14:48:04Z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TemplateUUID">
    <vt:lpwstr>v1.0_mb_EDw4/Vg87HyTS7bYrD8CNg==</vt:lpwstr>
  </property>
  <property fmtid="{D5CDD505-2E9C-101B-9397-08002B2CF9AE}" pid="7" name="ICV">
    <vt:lpwstr>C7BBAE75123846579806C24731A4F560_13</vt:lpwstr>
  </property>
  <property fmtid="{D5CDD505-2E9C-101B-9397-08002B2CF9AE}" pid="8" name="KSOProductBuildVer">
    <vt:lpwstr>2052-12.1.0.15120</vt:lpwstr>
  </property>
</Properties>
</file>