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3.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4.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5.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6.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7.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8.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12.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13.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Lst>
  <p:notesMasterIdLst>
    <p:notesMasterId r:id="rId42"/>
  </p:notesMasterIdLst>
  <p:sldIdLst>
    <p:sldId id="2075" r:id="rId4"/>
    <p:sldId id="2074" r:id="rId5"/>
    <p:sldId id="256" r:id="rId6"/>
    <p:sldId id="1056" r:id="rId7"/>
    <p:sldId id="463" r:id="rId8"/>
    <p:sldId id="1055" r:id="rId9"/>
    <p:sldId id="1893" r:id="rId10"/>
    <p:sldId id="464" r:id="rId11"/>
    <p:sldId id="1123" r:id="rId12"/>
    <p:sldId id="2065" r:id="rId13"/>
    <p:sldId id="1137" r:id="rId14"/>
    <p:sldId id="1124" r:id="rId15"/>
    <p:sldId id="378" r:id="rId16"/>
    <p:sldId id="768" r:id="rId17"/>
    <p:sldId id="788" r:id="rId18"/>
    <p:sldId id="790" r:id="rId19"/>
    <p:sldId id="382" r:id="rId20"/>
    <p:sldId id="383" r:id="rId21"/>
    <p:sldId id="1118" r:id="rId22"/>
    <p:sldId id="1132" r:id="rId23"/>
    <p:sldId id="380" r:id="rId24"/>
    <p:sldId id="381" r:id="rId25"/>
    <p:sldId id="386" r:id="rId26"/>
    <p:sldId id="370" r:id="rId27"/>
    <p:sldId id="369" r:id="rId28"/>
    <p:sldId id="371" r:id="rId29"/>
    <p:sldId id="392" r:id="rId30"/>
    <p:sldId id="1127" r:id="rId31"/>
    <p:sldId id="388" r:id="rId32"/>
    <p:sldId id="389" r:id="rId33"/>
    <p:sldId id="390" r:id="rId34"/>
    <p:sldId id="1129" r:id="rId35"/>
    <p:sldId id="1069" r:id="rId36"/>
    <p:sldId id="792" r:id="rId37"/>
    <p:sldId id="794" r:id="rId38"/>
    <p:sldId id="1185" r:id="rId39"/>
    <p:sldId id="1128" r:id="rId40"/>
    <p:sldId id="337" r:id="rId4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DA600F-1CC8-44AA-87F0-C77217EE4518}" type="datetimeFigureOut">
              <a:rPr lang="zh-CN" altLang="en-US" smtClean="0"/>
              <a:t>2020/12/2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F6F9F6-FA55-4ECE-ACCB-79BF5A959764}" type="slidenum">
              <a:rPr lang="zh-CN" altLang="en-US" smtClean="0"/>
              <a:t>‹#›</a:t>
            </a:fld>
            <a:endParaRPr lang="zh-CN" altLang="en-US"/>
          </a:p>
        </p:txBody>
      </p:sp>
    </p:spTree>
    <p:extLst>
      <p:ext uri="{BB962C8B-B14F-4D97-AF65-F5344CB8AC3E}">
        <p14:creationId xmlns:p14="http://schemas.microsoft.com/office/powerpoint/2010/main" val="1289429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 Id="rId5" Type="http://schemas.openxmlformats.org/officeDocument/2006/relationships/slide" Target="../slides/slide34.xml"/><Relationship Id="rId4"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5" Type="http://schemas.openxmlformats.org/officeDocument/2006/relationships/slide" Target="../slides/slide35.xml"/><Relationship Id="rId4"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5" Type="http://schemas.openxmlformats.org/officeDocument/2006/relationships/slide" Target="../slides/slide14.xml"/><Relationship Id="rId4"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5" Type="http://schemas.openxmlformats.org/officeDocument/2006/relationships/slide" Target="../slides/slide15.xml"/><Relationship Id="rId4"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 Id="rId5" Type="http://schemas.openxmlformats.org/officeDocument/2006/relationships/slide" Target="../slides/slide16.xml"/><Relationship Id="rId4"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 Id="rId5" Type="http://schemas.openxmlformats.org/officeDocument/2006/relationships/slide" Target="../slides/slide20.xml"/><Relationship Id="rId4"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313FAE-BFF9-467C-9FAC-65000062763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Arial"/>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Arial"/>
            </a:endParaRPr>
          </a:p>
        </p:txBody>
      </p:sp>
    </p:spTree>
    <p:extLst>
      <p:ext uri="{BB962C8B-B14F-4D97-AF65-F5344CB8AC3E}">
        <p14:creationId xmlns:p14="http://schemas.microsoft.com/office/powerpoint/2010/main" val="41644802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p:cNvSpPr>
          <p:nvPr>
            <p:ph type="sldImg" idx="4294967295"/>
          </p:nvPr>
        </p:nvSpPr>
        <p:spPr>
          <a:xfrm>
            <a:off x="142875" y="768350"/>
            <a:ext cx="6818312" cy="3836988"/>
          </a:xfrm>
          <a:prstGeom prst="rect">
            <a:avLst/>
          </a:prstGeom>
          <a:noFill/>
          <a:ln>
            <a:solidFill>
              <a:prstClr val="black"/>
            </a:solidFill>
            <a:round/>
          </a:ln>
        </p:spPr>
      </p:sp>
      <p:sp>
        <p:nvSpPr>
          <p:cNvPr id="44034" name="备注占位符 2"/>
          <p:cNvSpPr>
            <a:spLocks noGrp="1"/>
          </p:cNvSpPr>
          <p:nvPr>
            <p:ph type="body" idx="1"/>
          </p:nvPr>
        </p:nvSpPr>
        <p:spPr>
          <a:xfrm>
            <a:off x="711200" y="4860925"/>
            <a:ext cx="5683250" cy="4605338"/>
          </a:xfrm>
          <a:prstGeom prst="rect">
            <a:avLst/>
          </a:prstGeom>
          <a:noFill/>
          <a:ln>
            <a:noFill/>
            <a:miter lim="800000"/>
          </a:ln>
        </p:spPr>
        <p:txBody>
          <a:bodyPr vert="horz" wrap="square" lIns="99075" tIns="49538" rIns="99075" bIns="49538" anchor="t" anchorCtr="0"/>
          <a:lstStyle>
            <a:lvl1pPr marL="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1pPr>
            <a:lvl2pPr marL="4572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2pPr>
            <a:lvl3pPr marL="9144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3pPr>
            <a:lvl4pPr marL="13716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4pPr>
            <a:lvl5pPr marL="18288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5pPr>
          </a:lstStyle>
          <a:p>
            <a:pPr lvl="0" eaLnBrk="1" hangingPunct="1"/>
            <a:endParaRPr lang="zh-CN" altLang="en-US"/>
          </a:p>
        </p:txBody>
      </p:sp>
      <p:sp>
        <p:nvSpPr>
          <p:cNvPr id="44035" name="灯片编号占位符 3"/>
          <p:cNvSpPr/>
          <p:nvPr/>
        </p:nvSpPr>
        <p:spPr>
          <a:xfrm>
            <a:off x="4024312" y="9721850"/>
            <a:ext cx="3078162" cy="511175"/>
          </a:xfrm>
          <a:prstGeom prst="rect">
            <a:avLst/>
          </a:prstGeom>
          <a:noFill/>
          <a:ln>
            <a:noFill/>
            <a:miter lim="800000"/>
          </a:ln>
        </p:spPr>
        <p:txBody>
          <a:bodyPr lIns="99075" tIns="49538" rIns="99075" bIns="49538" anchor="b" anchorCtr="0"/>
          <a:lstStyle>
            <a:defPPr>
              <a:defRPr lang="zh-CN"/>
            </a:defPPr>
            <a:lvl1pPr marL="0" indent="0" algn="l" defTabSz="1219200" rtl="0" eaLnBrk="1" fontAlgn="base" latinLnBrk="0" hangingPunct="1">
              <a:lnSpc>
                <a:spcPct val="100000"/>
              </a:lnSpc>
              <a:spcBef>
                <a:spcPct val="0"/>
              </a:spcBef>
              <a:spcAft>
                <a:spcPct val="0"/>
              </a:spcAft>
              <a:buClrTx/>
              <a:buSzTx/>
              <a:buFontTx/>
              <a:buNone/>
              <a:defRPr lang="zh-CN" altLang="en-US" sz="2400" kern="1200">
                <a:solidFill>
                  <a:schemeClr val="tx1"/>
                </a:solidFill>
                <a:latin typeface="+mn-lt"/>
                <a:ea typeface="+mn-ea"/>
                <a:cs typeface="+mn-cs"/>
              </a:defRPr>
            </a:lvl1pPr>
            <a:lvl2pPr marL="609600" indent="0" algn="l" defTabSz="1219200" rtl="0" eaLnBrk="1" fontAlgn="base" latinLnBrk="0" hangingPunct="1">
              <a:lnSpc>
                <a:spcPct val="100000"/>
              </a:lnSpc>
              <a:spcBef>
                <a:spcPct val="0"/>
              </a:spcBef>
              <a:spcAft>
                <a:spcPct val="0"/>
              </a:spcAft>
              <a:buClrTx/>
              <a:buSzTx/>
              <a:buFontTx/>
              <a:buNone/>
              <a:defRPr lang="zh-CN" altLang="en-US" sz="2400" kern="1200">
                <a:solidFill>
                  <a:schemeClr val="tx1"/>
                </a:solidFill>
                <a:latin typeface="+mn-lt"/>
                <a:ea typeface="+mn-ea"/>
                <a:cs typeface="+mn-cs"/>
              </a:defRPr>
            </a:lvl2pPr>
            <a:lvl3pPr marL="1219200" indent="0" algn="l" defTabSz="1219200" rtl="0" eaLnBrk="1" fontAlgn="base" latinLnBrk="0" hangingPunct="1">
              <a:lnSpc>
                <a:spcPct val="100000"/>
              </a:lnSpc>
              <a:spcBef>
                <a:spcPct val="0"/>
              </a:spcBef>
              <a:spcAft>
                <a:spcPct val="0"/>
              </a:spcAft>
              <a:buClrTx/>
              <a:buSzTx/>
              <a:buFontTx/>
              <a:buNone/>
              <a:defRPr lang="zh-CN" altLang="en-US" sz="2400" kern="1200">
                <a:solidFill>
                  <a:schemeClr val="tx1"/>
                </a:solidFill>
                <a:latin typeface="+mn-lt"/>
                <a:ea typeface="+mn-ea"/>
                <a:cs typeface="+mn-cs"/>
              </a:defRPr>
            </a:lvl3pPr>
            <a:lvl4pPr marL="1828800" indent="0" algn="l" defTabSz="1219200" rtl="0" eaLnBrk="1" fontAlgn="base" latinLnBrk="0" hangingPunct="1">
              <a:lnSpc>
                <a:spcPct val="100000"/>
              </a:lnSpc>
              <a:spcBef>
                <a:spcPct val="0"/>
              </a:spcBef>
              <a:spcAft>
                <a:spcPct val="0"/>
              </a:spcAft>
              <a:buClrTx/>
              <a:buSzTx/>
              <a:buFontTx/>
              <a:buNone/>
              <a:defRPr lang="zh-CN" altLang="en-US" sz="2400" kern="1200">
                <a:solidFill>
                  <a:schemeClr val="tx1"/>
                </a:solidFill>
                <a:latin typeface="+mn-lt"/>
                <a:ea typeface="+mn-ea"/>
                <a:cs typeface="+mn-cs"/>
              </a:defRPr>
            </a:lvl4pPr>
            <a:lvl5pPr marL="2438400" indent="0" algn="l" defTabSz="1219200" rtl="0" eaLnBrk="1" fontAlgn="base" latinLnBrk="0" hangingPunct="1">
              <a:lnSpc>
                <a:spcPct val="100000"/>
              </a:lnSpc>
              <a:spcBef>
                <a:spcPct val="0"/>
              </a:spcBef>
              <a:spcAft>
                <a:spcPct val="0"/>
              </a:spcAft>
              <a:buClrTx/>
              <a:buSzTx/>
              <a:buFontTx/>
              <a:buNone/>
              <a:defRPr lang="zh-CN" altLang="en-US" sz="2400" kern="1200">
                <a:solidFill>
                  <a:schemeClr val="tx1"/>
                </a:solidFill>
                <a:latin typeface="+mn-lt"/>
                <a:ea typeface="+mn-ea"/>
                <a:cs typeface="+mn-cs"/>
              </a:defRPr>
            </a:lvl5pPr>
            <a:lvl6pPr marL="3048000" algn="l" defTabSz="1219200" rtl="0" eaLnBrk="1" latinLnBrk="0" hangingPunct="1">
              <a:defRPr lang="zh-CN" altLang="en-US" sz="2400" kern="1200">
                <a:solidFill>
                  <a:schemeClr val="tx1"/>
                </a:solidFill>
                <a:latin typeface="+mn-lt"/>
                <a:ea typeface="+mn-ea"/>
                <a:cs typeface="+mn-cs"/>
              </a:defRPr>
            </a:lvl6pPr>
            <a:lvl7pPr marL="3657600" algn="l" defTabSz="1219200" rtl="0" eaLnBrk="1" latinLnBrk="0" hangingPunct="1">
              <a:defRPr lang="zh-CN" altLang="en-US" sz="2400" kern="1200">
                <a:solidFill>
                  <a:schemeClr val="tx1"/>
                </a:solidFill>
                <a:latin typeface="+mn-lt"/>
                <a:ea typeface="+mn-ea"/>
                <a:cs typeface="+mn-cs"/>
              </a:defRPr>
            </a:lvl7pPr>
            <a:lvl8pPr marL="4267200" algn="l" defTabSz="1219200" rtl="0" eaLnBrk="1" latinLnBrk="0" hangingPunct="1">
              <a:defRPr lang="zh-CN" altLang="en-US" sz="2400" kern="1200">
                <a:solidFill>
                  <a:schemeClr val="tx1"/>
                </a:solidFill>
                <a:latin typeface="+mn-lt"/>
                <a:ea typeface="+mn-ea"/>
                <a:cs typeface="+mn-cs"/>
              </a:defRPr>
            </a:lvl8pPr>
            <a:lvl9pPr marL="4876800" algn="l" defTabSz="1219200" rtl="0" eaLnBrk="1" latinLnBrk="0" hangingPunct="1">
              <a:defRPr lang="zh-CN" altLang="en-US" sz="2400" kern="1200">
                <a:solidFill>
                  <a:schemeClr val="tx1"/>
                </a:solidFill>
                <a:latin typeface="+mn-lt"/>
                <a:ea typeface="+mn-ea"/>
                <a:cs typeface="+mn-cs"/>
              </a:defRPr>
            </a:lvl9pPr>
          </a:lstStyle>
          <a:p>
            <a:pPr marL="0" lvl="0" indent="0" algn="r" defTabSz="990600"/>
            <a:fld id="{C0C8DF88-004D-45A6-92DE-A93E35F49EEC}" type="slidenum">
              <a:rPr lang="zh-CN" altLang="en-US" sz="1300" b="0">
                <a:solidFill>
                  <a:srgbClr val="000000"/>
                </a:solidFill>
                <a:latin typeface="Arial" pitchFamily="34" charset="0"/>
                <a:ea typeface="等线"/>
              </a:rPr>
              <a:t>25</a:t>
            </a:fld>
            <a:endParaRPr lang="zh-CN" altLang="en-US" sz="1300" b="0">
              <a:solidFill>
                <a:srgbClr val="000000"/>
              </a:solidFill>
              <a:latin typeface="Arial" pitchFamily="34" charset="0"/>
              <a:ea typeface="等线"/>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幻灯片图像占位符 1"/>
          <p:cNvSpPr>
            <a:spLocks noGrp="1" noRot="1" noChangeAspect="1"/>
          </p:cNvSpPr>
          <p:nvPr>
            <p:ph type="sldImg" idx="4294967295"/>
          </p:nvPr>
        </p:nvSpPr>
        <p:spPr>
          <a:xfrm>
            <a:off x="142875" y="768350"/>
            <a:ext cx="6818312" cy="3836988"/>
          </a:xfrm>
          <a:prstGeom prst="rect">
            <a:avLst/>
          </a:prstGeom>
          <a:noFill/>
          <a:ln>
            <a:solidFill>
              <a:prstClr val="black"/>
            </a:solidFill>
            <a:round/>
          </a:ln>
        </p:spPr>
      </p:sp>
      <p:sp>
        <p:nvSpPr>
          <p:cNvPr id="46082" name="备注占位符 2"/>
          <p:cNvSpPr>
            <a:spLocks noGrp="1"/>
          </p:cNvSpPr>
          <p:nvPr>
            <p:ph type="body" idx="1"/>
          </p:nvPr>
        </p:nvSpPr>
        <p:spPr>
          <a:xfrm>
            <a:off x="711200" y="4860925"/>
            <a:ext cx="5683250" cy="4605338"/>
          </a:xfrm>
          <a:prstGeom prst="rect">
            <a:avLst/>
          </a:prstGeom>
          <a:noFill/>
          <a:ln>
            <a:noFill/>
            <a:miter lim="800000"/>
          </a:ln>
        </p:spPr>
        <p:txBody>
          <a:bodyPr vert="horz" wrap="square" lIns="99075" tIns="49538" rIns="99075" bIns="49538" anchor="t" anchorCtr="0"/>
          <a:lstStyle>
            <a:lvl1pPr marL="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1pPr>
            <a:lvl2pPr marL="4572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2pPr>
            <a:lvl3pPr marL="9144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3pPr>
            <a:lvl4pPr marL="13716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4pPr>
            <a:lvl5pPr marL="18288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5pPr>
          </a:lstStyle>
          <a:p>
            <a:pPr lvl="0" eaLnBrk="1" hangingPunct="1"/>
            <a:endParaRPr lang="zh-CN" altLang="en-US"/>
          </a:p>
        </p:txBody>
      </p:sp>
      <p:sp>
        <p:nvSpPr>
          <p:cNvPr id="46083" name="灯片编号占位符 3"/>
          <p:cNvSpPr/>
          <p:nvPr/>
        </p:nvSpPr>
        <p:spPr>
          <a:xfrm>
            <a:off x="4024312" y="9721850"/>
            <a:ext cx="3078162" cy="511175"/>
          </a:xfrm>
          <a:prstGeom prst="rect">
            <a:avLst/>
          </a:prstGeom>
          <a:noFill/>
          <a:ln>
            <a:noFill/>
            <a:miter lim="800000"/>
          </a:ln>
        </p:spPr>
        <p:txBody>
          <a:bodyPr lIns="99075" tIns="49538" rIns="99075" bIns="49538" anchor="b" anchorCtr="0"/>
          <a:lstStyle>
            <a:defPPr>
              <a:defRPr lang="zh-CN"/>
            </a:defPPr>
            <a:lvl1pPr marL="0" indent="0" algn="l" defTabSz="1219200" rtl="0" eaLnBrk="1" fontAlgn="base" latinLnBrk="0" hangingPunct="1">
              <a:lnSpc>
                <a:spcPct val="100000"/>
              </a:lnSpc>
              <a:spcBef>
                <a:spcPct val="0"/>
              </a:spcBef>
              <a:spcAft>
                <a:spcPct val="0"/>
              </a:spcAft>
              <a:buClrTx/>
              <a:buSzTx/>
              <a:buFontTx/>
              <a:buNone/>
              <a:defRPr lang="zh-CN" altLang="en-US" sz="2400" kern="1200">
                <a:solidFill>
                  <a:schemeClr val="tx1"/>
                </a:solidFill>
                <a:latin typeface="+mn-lt"/>
                <a:ea typeface="+mn-ea"/>
                <a:cs typeface="+mn-cs"/>
              </a:defRPr>
            </a:lvl1pPr>
            <a:lvl2pPr marL="609600" indent="0" algn="l" defTabSz="1219200" rtl="0" eaLnBrk="1" fontAlgn="base" latinLnBrk="0" hangingPunct="1">
              <a:lnSpc>
                <a:spcPct val="100000"/>
              </a:lnSpc>
              <a:spcBef>
                <a:spcPct val="0"/>
              </a:spcBef>
              <a:spcAft>
                <a:spcPct val="0"/>
              </a:spcAft>
              <a:buClrTx/>
              <a:buSzTx/>
              <a:buFontTx/>
              <a:buNone/>
              <a:defRPr lang="zh-CN" altLang="en-US" sz="2400" kern="1200">
                <a:solidFill>
                  <a:schemeClr val="tx1"/>
                </a:solidFill>
                <a:latin typeface="+mn-lt"/>
                <a:ea typeface="+mn-ea"/>
                <a:cs typeface="+mn-cs"/>
              </a:defRPr>
            </a:lvl2pPr>
            <a:lvl3pPr marL="1219200" indent="0" algn="l" defTabSz="1219200" rtl="0" eaLnBrk="1" fontAlgn="base" latinLnBrk="0" hangingPunct="1">
              <a:lnSpc>
                <a:spcPct val="100000"/>
              </a:lnSpc>
              <a:spcBef>
                <a:spcPct val="0"/>
              </a:spcBef>
              <a:spcAft>
                <a:spcPct val="0"/>
              </a:spcAft>
              <a:buClrTx/>
              <a:buSzTx/>
              <a:buFontTx/>
              <a:buNone/>
              <a:defRPr lang="zh-CN" altLang="en-US" sz="2400" kern="1200">
                <a:solidFill>
                  <a:schemeClr val="tx1"/>
                </a:solidFill>
                <a:latin typeface="+mn-lt"/>
                <a:ea typeface="+mn-ea"/>
                <a:cs typeface="+mn-cs"/>
              </a:defRPr>
            </a:lvl3pPr>
            <a:lvl4pPr marL="1828800" indent="0" algn="l" defTabSz="1219200" rtl="0" eaLnBrk="1" fontAlgn="base" latinLnBrk="0" hangingPunct="1">
              <a:lnSpc>
                <a:spcPct val="100000"/>
              </a:lnSpc>
              <a:spcBef>
                <a:spcPct val="0"/>
              </a:spcBef>
              <a:spcAft>
                <a:spcPct val="0"/>
              </a:spcAft>
              <a:buClrTx/>
              <a:buSzTx/>
              <a:buFontTx/>
              <a:buNone/>
              <a:defRPr lang="zh-CN" altLang="en-US" sz="2400" kern="1200">
                <a:solidFill>
                  <a:schemeClr val="tx1"/>
                </a:solidFill>
                <a:latin typeface="+mn-lt"/>
                <a:ea typeface="+mn-ea"/>
                <a:cs typeface="+mn-cs"/>
              </a:defRPr>
            </a:lvl4pPr>
            <a:lvl5pPr marL="2438400" indent="0" algn="l" defTabSz="1219200" rtl="0" eaLnBrk="1" fontAlgn="base" latinLnBrk="0" hangingPunct="1">
              <a:lnSpc>
                <a:spcPct val="100000"/>
              </a:lnSpc>
              <a:spcBef>
                <a:spcPct val="0"/>
              </a:spcBef>
              <a:spcAft>
                <a:spcPct val="0"/>
              </a:spcAft>
              <a:buClrTx/>
              <a:buSzTx/>
              <a:buFontTx/>
              <a:buNone/>
              <a:defRPr lang="zh-CN" altLang="en-US" sz="2400" kern="1200">
                <a:solidFill>
                  <a:schemeClr val="tx1"/>
                </a:solidFill>
                <a:latin typeface="+mn-lt"/>
                <a:ea typeface="+mn-ea"/>
                <a:cs typeface="+mn-cs"/>
              </a:defRPr>
            </a:lvl5pPr>
            <a:lvl6pPr marL="3048000" algn="l" defTabSz="1219200" rtl="0" eaLnBrk="1" latinLnBrk="0" hangingPunct="1">
              <a:defRPr lang="zh-CN" altLang="en-US" sz="2400" kern="1200">
                <a:solidFill>
                  <a:schemeClr val="tx1"/>
                </a:solidFill>
                <a:latin typeface="+mn-lt"/>
                <a:ea typeface="+mn-ea"/>
                <a:cs typeface="+mn-cs"/>
              </a:defRPr>
            </a:lvl6pPr>
            <a:lvl7pPr marL="3657600" algn="l" defTabSz="1219200" rtl="0" eaLnBrk="1" latinLnBrk="0" hangingPunct="1">
              <a:defRPr lang="zh-CN" altLang="en-US" sz="2400" kern="1200">
                <a:solidFill>
                  <a:schemeClr val="tx1"/>
                </a:solidFill>
                <a:latin typeface="+mn-lt"/>
                <a:ea typeface="+mn-ea"/>
                <a:cs typeface="+mn-cs"/>
              </a:defRPr>
            </a:lvl7pPr>
            <a:lvl8pPr marL="4267200" algn="l" defTabSz="1219200" rtl="0" eaLnBrk="1" latinLnBrk="0" hangingPunct="1">
              <a:defRPr lang="zh-CN" altLang="en-US" sz="2400" kern="1200">
                <a:solidFill>
                  <a:schemeClr val="tx1"/>
                </a:solidFill>
                <a:latin typeface="+mn-lt"/>
                <a:ea typeface="+mn-ea"/>
                <a:cs typeface="+mn-cs"/>
              </a:defRPr>
            </a:lvl8pPr>
            <a:lvl9pPr marL="4876800" algn="l" defTabSz="1219200" rtl="0" eaLnBrk="1" latinLnBrk="0" hangingPunct="1">
              <a:defRPr lang="zh-CN" altLang="en-US" sz="2400" kern="1200">
                <a:solidFill>
                  <a:schemeClr val="tx1"/>
                </a:solidFill>
                <a:latin typeface="+mn-lt"/>
                <a:ea typeface="+mn-ea"/>
                <a:cs typeface="+mn-cs"/>
              </a:defRPr>
            </a:lvl9pPr>
          </a:lstStyle>
          <a:p>
            <a:pPr marL="0" lvl="0" indent="0" algn="r" defTabSz="990600"/>
            <a:fld id="{34B7A130-9699-47DF-BF90-A54A2E6E70C1}" type="slidenum">
              <a:rPr lang="zh-CN" altLang="en-US" sz="1300" b="0">
                <a:solidFill>
                  <a:srgbClr val="000000"/>
                </a:solidFill>
                <a:latin typeface="Arial" pitchFamily="34" charset="0"/>
                <a:ea typeface="等线"/>
              </a:rPr>
              <a:t>26</a:t>
            </a:fld>
            <a:endParaRPr lang="zh-CN" altLang="en-US" sz="1300" b="0">
              <a:solidFill>
                <a:srgbClr val="000000"/>
              </a:solidFill>
              <a:latin typeface="Arial" pitchFamily="34" charset="0"/>
              <a:ea typeface="等线"/>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ChangeArrowheads="1" noTextEdit="1"/>
          </p:cNvSpPr>
          <p:nvPr>
            <p:ph type="sldImg" idx="4294967295"/>
            <p:custDataLst>
              <p:tags r:id="rId1"/>
            </p:custDataLst>
          </p:nvPr>
        </p:nvSpPr>
        <p:spPr bwMode="auto">
          <a:ln>
            <a:solidFill>
              <a:srgbClr val="000000"/>
            </a:solidFill>
            <a:miter lim="800000"/>
          </a:ln>
        </p:spPr>
      </p:sp>
      <p:sp>
        <p:nvSpPr>
          <p:cNvPr id="16386" name="备注占位符 2"/>
          <p:cNvSpPr>
            <a:spLocks noGrp="1" noChangeArrowheads="1"/>
          </p:cNvSpPr>
          <p:nvPr>
            <p:ph type="body"/>
            <p:custDataLst>
              <p:tags r:id="rId2"/>
            </p:custDataLst>
          </p:nvPr>
        </p:nvSpPr>
        <p:spPr/>
        <p:txBody>
          <a:bodyPr/>
          <a:lstStyle/>
          <a:p>
            <a:pPr eaLnBrk="1" hangingPunct="1">
              <a:spcBef>
                <a:spcPct val="0"/>
              </a:spcBef>
            </a:pPr>
            <a:endParaRPr lang="zh-CN" altLang="en-US" dirty="0"/>
          </a:p>
        </p:txBody>
      </p:sp>
      <p:sp>
        <p:nvSpPr>
          <p:cNvPr id="16387" name="灯片编号占位符 3"/>
          <p:cNvSpPr txBox="1">
            <a:spLocks noGrp="1" noChangeArrowheads="1"/>
          </p:cNvSpPr>
          <p:nvPr>
            <p:custDataLst>
              <p:tags r:id="rId3"/>
            </p:custDataLst>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fld id="{53EE92D1-1E8A-481F-AA20-5639E606FEF2}" type="slidenum">
              <a:rPr lang="zh-CN" altLang="en-US" sz="1200">
                <a:latin typeface="等线" panose="020F0502020204030204"/>
                <a:ea typeface="等线" charset="-122"/>
              </a:rPr>
              <a:pPr algn="r"/>
              <a:t>34</a:t>
            </a:fld>
            <a:endParaRPr lang="zh-CN" altLang="en-US" sz="1200">
              <a:latin typeface="等线" panose="020F0502020204030204"/>
              <a:ea typeface="等线"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幻灯片图像占位符 1"/>
          <p:cNvSpPr>
            <a:spLocks noGrp="1" noRot="1" noChangeAspect="1" noChangeArrowheads="1" noTextEdit="1"/>
          </p:cNvSpPr>
          <p:nvPr>
            <p:ph type="sldImg" idx="4294967295"/>
            <p:custDataLst>
              <p:tags r:id="rId1"/>
            </p:custDataLst>
          </p:nvPr>
        </p:nvSpPr>
        <p:spPr bwMode="auto">
          <a:ln>
            <a:solidFill>
              <a:srgbClr val="000000"/>
            </a:solidFill>
            <a:miter lim="800000"/>
          </a:ln>
        </p:spPr>
      </p:sp>
      <p:sp>
        <p:nvSpPr>
          <p:cNvPr id="19458" name="备注占位符 2"/>
          <p:cNvSpPr>
            <a:spLocks noGrp="1" noChangeArrowheads="1"/>
          </p:cNvSpPr>
          <p:nvPr>
            <p:ph type="body"/>
            <p:custDataLst>
              <p:tags r:id="rId2"/>
            </p:custDataLst>
          </p:nvPr>
        </p:nvSpPr>
        <p:spPr/>
        <p:txBody>
          <a:bodyPr/>
          <a:lstStyle/>
          <a:p>
            <a:pPr eaLnBrk="1" hangingPunct="1">
              <a:spcBef>
                <a:spcPct val="0"/>
              </a:spcBef>
            </a:pPr>
            <a:endParaRPr lang="zh-CN" altLang="en-US"/>
          </a:p>
        </p:txBody>
      </p:sp>
      <p:sp>
        <p:nvSpPr>
          <p:cNvPr id="19459" name="灯片编号占位符 3"/>
          <p:cNvSpPr txBox="1">
            <a:spLocks noGrp="1" noChangeArrowheads="1"/>
          </p:cNvSpPr>
          <p:nvPr>
            <p:custDataLst>
              <p:tags r:id="rId3"/>
            </p:custDataLst>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fld id="{E6DD74E4-244B-49AD-9003-44B0829A0941}" type="slidenum">
              <a:rPr lang="zh-CN" altLang="en-US" sz="1200">
                <a:latin typeface="等线" panose="020F0502020204030204"/>
                <a:ea typeface="等线" charset="-122"/>
              </a:rPr>
              <a:pPr algn="r"/>
              <a:t>35</a:t>
            </a:fld>
            <a:endParaRPr lang="zh-CN" altLang="en-US" sz="1200">
              <a:latin typeface="等线" panose="020F0502020204030204"/>
              <a:ea typeface="等线"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313FAE-BFF9-467C-9FAC-650000627638}"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Arial"/>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4313FAE-BFF9-467C-9FAC-650000627638}" type="slidenum">
              <a:rPr lang="zh-CN" altLang="en-US" smtClean="0"/>
              <a:t>5</a:t>
            </a:fld>
            <a:endParaRPr lang="zh-CN" altLang="en-US"/>
          </a:p>
        </p:txBody>
      </p:sp>
    </p:spTree>
    <p:extLst>
      <p:ext uri="{BB962C8B-B14F-4D97-AF65-F5344CB8AC3E}">
        <p14:creationId xmlns:p14="http://schemas.microsoft.com/office/powerpoint/2010/main" val="3345798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4313FAE-BFF9-467C-9FAC-650000627638}" type="slidenum">
              <a:rPr lang="zh-CN" altLang="en-US" smtClean="0"/>
              <a:t>8</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幻灯片图像占位符 1"/>
          <p:cNvSpPr>
            <a:spLocks noGrp="1" noRot="1" noChangeAspect="1" noChangeArrowheads="1" noTextEdit="1"/>
          </p:cNvSpPr>
          <p:nvPr>
            <p:ph type="sldImg" idx="4294967295"/>
            <p:custDataLst>
              <p:tags r:id="rId1"/>
            </p:custDataLst>
          </p:nvPr>
        </p:nvSpPr>
        <p:spPr bwMode="auto">
          <a:ln>
            <a:solidFill>
              <a:srgbClr val="000000"/>
            </a:solidFill>
            <a:miter lim="800000"/>
          </a:ln>
        </p:spPr>
      </p:sp>
      <p:sp>
        <p:nvSpPr>
          <p:cNvPr id="7170" name="备注占位符 2"/>
          <p:cNvSpPr>
            <a:spLocks noGrp="1" noChangeArrowheads="1"/>
          </p:cNvSpPr>
          <p:nvPr>
            <p:ph type="body"/>
            <p:custDataLst>
              <p:tags r:id="rId2"/>
            </p:custDataLst>
          </p:nvPr>
        </p:nvSpPr>
        <p:spPr/>
        <p:txBody>
          <a:bodyPr/>
          <a:lstStyle/>
          <a:p>
            <a:pPr eaLnBrk="1" hangingPunct="1">
              <a:spcBef>
                <a:spcPct val="0"/>
              </a:spcBef>
            </a:pPr>
            <a:endParaRPr lang="zh-CN" altLang="en-US"/>
          </a:p>
        </p:txBody>
      </p:sp>
      <p:sp>
        <p:nvSpPr>
          <p:cNvPr id="7171" name="灯片编号占位符 3"/>
          <p:cNvSpPr txBox="1">
            <a:spLocks noGrp="1" noChangeArrowheads="1"/>
          </p:cNvSpPr>
          <p:nvPr>
            <p:custDataLst>
              <p:tags r:id="rId3"/>
            </p:custDataLst>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fld id="{B79FB6A6-A05F-4CEF-9564-C77AE62C7AB3}" type="slidenum">
              <a:rPr lang="zh-CN" altLang="en-US" sz="1200">
                <a:latin typeface="等线" panose="020F0502020204030204"/>
                <a:ea typeface="等线" charset="-122"/>
              </a:rPr>
              <a:pPr algn="r"/>
              <a:t>14</a:t>
            </a:fld>
            <a:endParaRPr lang="zh-CN" altLang="en-US" sz="1200">
              <a:latin typeface="等线" panose="020F0502020204030204"/>
              <a:ea typeface="等线"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幻灯片图像占位符 1"/>
          <p:cNvSpPr>
            <a:spLocks noGrp="1" noRot="1" noChangeAspect="1" noChangeArrowheads="1" noTextEdit="1"/>
          </p:cNvSpPr>
          <p:nvPr>
            <p:ph type="sldImg" idx="4294967295"/>
            <p:custDataLst>
              <p:tags r:id="rId1"/>
            </p:custDataLst>
          </p:nvPr>
        </p:nvSpPr>
        <p:spPr bwMode="auto">
          <a:ln>
            <a:solidFill>
              <a:srgbClr val="000000"/>
            </a:solidFill>
            <a:miter lim="800000"/>
          </a:ln>
        </p:spPr>
      </p:sp>
      <p:sp>
        <p:nvSpPr>
          <p:cNvPr id="10242" name="备注占位符 2"/>
          <p:cNvSpPr>
            <a:spLocks noGrp="1" noChangeArrowheads="1"/>
          </p:cNvSpPr>
          <p:nvPr>
            <p:ph type="body"/>
            <p:custDataLst>
              <p:tags r:id="rId2"/>
            </p:custDataLst>
          </p:nvPr>
        </p:nvSpPr>
        <p:spPr/>
        <p:txBody>
          <a:bodyPr/>
          <a:lstStyle/>
          <a:p>
            <a:pPr eaLnBrk="1" hangingPunct="1">
              <a:spcBef>
                <a:spcPct val="0"/>
              </a:spcBef>
            </a:pPr>
            <a:endParaRPr lang="zh-CN" altLang="en-US"/>
          </a:p>
        </p:txBody>
      </p:sp>
      <p:sp>
        <p:nvSpPr>
          <p:cNvPr id="10243" name="灯片编号占位符 3"/>
          <p:cNvSpPr txBox="1">
            <a:spLocks noGrp="1" noChangeArrowheads="1"/>
          </p:cNvSpPr>
          <p:nvPr>
            <p:custDataLst>
              <p:tags r:id="rId3"/>
            </p:custDataLst>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fld id="{717C7066-142E-445F-B359-D209FAE02F5B}" type="slidenum">
              <a:rPr lang="zh-CN" altLang="en-US" sz="1200">
                <a:latin typeface="等线" panose="020F0502020204030204"/>
                <a:ea typeface="等线" charset="-122"/>
              </a:rPr>
              <a:pPr algn="r"/>
              <a:t>15</a:t>
            </a:fld>
            <a:endParaRPr lang="zh-CN" altLang="en-US" sz="1200">
              <a:latin typeface="等线" panose="020F0502020204030204"/>
              <a:ea typeface="等线"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1"/>
          <p:cNvSpPr>
            <a:spLocks noGrp="1" noRot="1" noChangeAspect="1" noChangeArrowheads="1" noTextEdit="1"/>
          </p:cNvSpPr>
          <p:nvPr>
            <p:ph type="sldImg" idx="4294967295"/>
            <p:custDataLst>
              <p:tags r:id="rId1"/>
            </p:custDataLst>
          </p:nvPr>
        </p:nvSpPr>
        <p:spPr bwMode="auto">
          <a:ln>
            <a:solidFill>
              <a:srgbClr val="000000"/>
            </a:solidFill>
            <a:miter lim="800000"/>
          </a:ln>
        </p:spPr>
      </p:sp>
      <p:sp>
        <p:nvSpPr>
          <p:cNvPr id="13314" name="备注占位符 2"/>
          <p:cNvSpPr>
            <a:spLocks noGrp="1" noChangeArrowheads="1"/>
          </p:cNvSpPr>
          <p:nvPr>
            <p:ph type="body"/>
            <p:custDataLst>
              <p:tags r:id="rId2"/>
            </p:custDataLst>
          </p:nvPr>
        </p:nvSpPr>
        <p:spPr/>
        <p:txBody>
          <a:bodyPr/>
          <a:lstStyle/>
          <a:p>
            <a:pPr eaLnBrk="1" hangingPunct="1">
              <a:spcBef>
                <a:spcPct val="0"/>
              </a:spcBef>
            </a:pPr>
            <a:endParaRPr lang="zh-CN" altLang="en-US"/>
          </a:p>
        </p:txBody>
      </p:sp>
      <p:sp>
        <p:nvSpPr>
          <p:cNvPr id="13315" name="灯片编号占位符 3"/>
          <p:cNvSpPr txBox="1">
            <a:spLocks noGrp="1" noChangeArrowheads="1"/>
          </p:cNvSpPr>
          <p:nvPr>
            <p:custDataLst>
              <p:tags r:id="rId3"/>
            </p:custDataLst>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fld id="{2D68709A-66BD-461E-9D0B-BC6494382693}" type="slidenum">
              <a:rPr lang="zh-CN" altLang="en-US" sz="1200">
                <a:latin typeface="等线" panose="020F0502020204030204"/>
                <a:ea typeface="等线" charset="-122"/>
              </a:rPr>
              <a:pPr algn="r"/>
              <a:t>16</a:t>
            </a:fld>
            <a:endParaRPr lang="zh-CN" altLang="en-US" sz="1200">
              <a:latin typeface="等线" panose="020F0502020204030204"/>
              <a:ea typeface="等线"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幻灯片图像占位符 1"/>
          <p:cNvSpPr>
            <a:spLocks noGrp="1" noRot="1" noChangeAspect="1" noTextEdit="1"/>
          </p:cNvSpPr>
          <p:nvPr>
            <p:ph type="sldImg"/>
            <p:custDataLst>
              <p:tags r:id="rId1"/>
            </p:custDataLst>
          </p:nvPr>
        </p:nvSpPr>
        <p:spPr bwMode="auto">
          <a:noFill/>
          <a:ln>
            <a:solidFill>
              <a:srgbClr val="000000"/>
            </a:solidFill>
            <a:miter lim="800000"/>
          </a:ln>
        </p:spPr>
      </p:sp>
      <p:sp>
        <p:nvSpPr>
          <p:cNvPr id="39938" name="备注占位符 2"/>
          <p:cNvSpPr>
            <a:spLocks noGrp="1"/>
          </p:cNvSpPr>
          <p:nvPr>
            <p:ph type="body" idx="1"/>
            <p:custDataLst>
              <p:tags r:id="rId2"/>
            </p:custDataLst>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39939" name="灯片编号占位符 3"/>
          <p:cNvSpPr>
            <a:spLocks noGrp="1"/>
          </p:cNvSpPr>
          <p:nvPr>
            <p:ph type="sldNum" sz="quarter" idx="5"/>
            <p:custDataLst>
              <p:tags r:id="rId3"/>
            </p:custDataLst>
          </p:nvPr>
        </p:nvSpPr>
        <p:spPr bwMode="auto">
          <a:ln>
            <a:miter lim="800000"/>
          </a:ln>
        </p:spPr>
        <p:txBody>
          <a:bodyPr wrap="square" numCol="1" anchorCtr="0" compatLnSpc="1">
            <a:prstTxWarp prst="textNoShape">
              <a:avLst/>
            </a:prstTxWarp>
          </a:bodyPr>
          <a:lstStyle/>
          <a:p>
            <a:pPr fontAlgn="base">
              <a:spcBef>
                <a:spcPct val="0"/>
              </a:spcBef>
              <a:spcAft>
                <a:spcPct val="0"/>
              </a:spcAft>
              <a:defRPr/>
            </a:pPr>
            <a:fld id="{2C5F2D3B-F0B9-4B40-83F6-071C2DC94AC4}" type="slidenum">
              <a:rPr lang="zh-CN" altLang="en-US">
                <a:cs typeface="等线"/>
              </a:rPr>
              <a:pPr fontAlgn="base">
                <a:spcBef>
                  <a:spcPct val="0"/>
                </a:spcBef>
                <a:spcAft>
                  <a:spcPct val="0"/>
                </a:spcAft>
                <a:defRPr/>
              </a:pPr>
              <a:t>20</a:t>
            </a:fld>
            <a:endParaRPr lang="en-US" altLang="zh-CN">
              <a:cs typeface="等线"/>
            </a:endParaRPr>
          </a:p>
        </p:txBody>
      </p:sp>
    </p:spTree>
    <p:extLst>
      <p:ext uri="{BB962C8B-B14F-4D97-AF65-F5344CB8AC3E}">
        <p14:creationId xmlns:p14="http://schemas.microsoft.com/office/powerpoint/2010/main" val="899461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幻灯片图像占位符 1"/>
          <p:cNvSpPr>
            <a:spLocks noGrp="1" noRot="1" noChangeAspect="1"/>
          </p:cNvSpPr>
          <p:nvPr>
            <p:ph type="sldImg" idx="4294967295"/>
          </p:nvPr>
        </p:nvSpPr>
        <p:spPr>
          <a:xfrm>
            <a:off x="482600" y="1279525"/>
            <a:ext cx="6140450" cy="3454400"/>
          </a:xfrm>
          <a:prstGeom prst="rect">
            <a:avLst/>
          </a:prstGeom>
          <a:noFill/>
          <a:ln>
            <a:solidFill>
              <a:prstClr val="black"/>
            </a:solidFill>
            <a:round/>
          </a:ln>
        </p:spPr>
      </p:sp>
      <p:sp>
        <p:nvSpPr>
          <p:cNvPr id="38914" name="备注占位符 2"/>
          <p:cNvSpPr>
            <a:spLocks noGrp="1"/>
          </p:cNvSpPr>
          <p:nvPr>
            <p:ph type="body" idx="1"/>
          </p:nvPr>
        </p:nvSpPr>
        <p:spPr>
          <a:xfrm>
            <a:off x="711200" y="4926012"/>
            <a:ext cx="5683250" cy="4029075"/>
          </a:xfrm>
          <a:prstGeom prst="rect">
            <a:avLst/>
          </a:prstGeom>
          <a:noFill/>
          <a:ln>
            <a:noFill/>
            <a:miter lim="800000"/>
          </a:ln>
        </p:spPr>
        <p:txBody>
          <a:bodyPr vert="horz" wrap="square" lIns="99075" tIns="49538" rIns="99075" bIns="49538" anchor="t" anchorCtr="0"/>
          <a:lstStyle>
            <a:lvl1pPr marL="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1pPr>
            <a:lvl2pPr marL="4572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2pPr>
            <a:lvl3pPr marL="9144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3pPr>
            <a:lvl4pPr marL="13716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4pPr>
            <a:lvl5pPr marL="18288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Calibri" pitchFamily="34" charset="0"/>
                <a:ea typeface="宋体" pitchFamily="2" charset="-122"/>
              </a:defRPr>
            </a:lvl5pPr>
          </a:lstStyle>
          <a:p>
            <a:pPr lvl="0">
              <a:spcBef>
                <a:spcPct val="0"/>
              </a:spcBef>
            </a:pPr>
            <a:endParaRPr lang="zh-CN" altLang="en-US"/>
          </a:p>
        </p:txBody>
      </p:sp>
      <p:sp>
        <p:nvSpPr>
          <p:cNvPr id="38915" name="灯片编号占位符 3"/>
          <p:cNvSpPr/>
          <p:nvPr/>
        </p:nvSpPr>
        <p:spPr>
          <a:xfrm>
            <a:off x="4024312" y="9721850"/>
            <a:ext cx="3078162" cy="512762"/>
          </a:xfrm>
          <a:prstGeom prst="rect">
            <a:avLst/>
          </a:prstGeom>
          <a:noFill/>
          <a:ln>
            <a:noFill/>
            <a:miter lim="800000"/>
          </a:ln>
        </p:spPr>
        <p:txBody>
          <a:bodyPr lIns="99075" tIns="49538" rIns="99075" bIns="49538" anchor="b" anchorCtr="0"/>
          <a:lstStyle>
            <a:defPPr>
              <a:defRPr lang="zh-CN"/>
            </a:defPPr>
            <a:lvl1pPr marL="0" indent="0" algn="l" defTabSz="1219200" rtl="0" eaLnBrk="1" fontAlgn="base" latinLnBrk="0" hangingPunct="1">
              <a:lnSpc>
                <a:spcPct val="100000"/>
              </a:lnSpc>
              <a:spcBef>
                <a:spcPct val="0"/>
              </a:spcBef>
              <a:spcAft>
                <a:spcPct val="0"/>
              </a:spcAft>
              <a:buClrTx/>
              <a:buSzTx/>
              <a:buFontTx/>
              <a:buNone/>
              <a:defRPr lang="zh-CN" altLang="en-US" sz="2400" kern="1200">
                <a:solidFill>
                  <a:schemeClr val="tx1"/>
                </a:solidFill>
                <a:latin typeface="+mn-lt"/>
                <a:ea typeface="+mn-ea"/>
                <a:cs typeface="+mn-cs"/>
              </a:defRPr>
            </a:lvl1pPr>
            <a:lvl2pPr marL="609600" indent="0" algn="l" defTabSz="1219200" rtl="0" eaLnBrk="1" fontAlgn="base" latinLnBrk="0" hangingPunct="1">
              <a:lnSpc>
                <a:spcPct val="100000"/>
              </a:lnSpc>
              <a:spcBef>
                <a:spcPct val="0"/>
              </a:spcBef>
              <a:spcAft>
                <a:spcPct val="0"/>
              </a:spcAft>
              <a:buClrTx/>
              <a:buSzTx/>
              <a:buFontTx/>
              <a:buNone/>
              <a:defRPr lang="zh-CN" altLang="en-US" sz="2400" kern="1200">
                <a:solidFill>
                  <a:schemeClr val="tx1"/>
                </a:solidFill>
                <a:latin typeface="+mn-lt"/>
                <a:ea typeface="+mn-ea"/>
                <a:cs typeface="+mn-cs"/>
              </a:defRPr>
            </a:lvl2pPr>
            <a:lvl3pPr marL="1219200" indent="0" algn="l" defTabSz="1219200" rtl="0" eaLnBrk="1" fontAlgn="base" latinLnBrk="0" hangingPunct="1">
              <a:lnSpc>
                <a:spcPct val="100000"/>
              </a:lnSpc>
              <a:spcBef>
                <a:spcPct val="0"/>
              </a:spcBef>
              <a:spcAft>
                <a:spcPct val="0"/>
              </a:spcAft>
              <a:buClrTx/>
              <a:buSzTx/>
              <a:buFontTx/>
              <a:buNone/>
              <a:defRPr lang="zh-CN" altLang="en-US" sz="2400" kern="1200">
                <a:solidFill>
                  <a:schemeClr val="tx1"/>
                </a:solidFill>
                <a:latin typeface="+mn-lt"/>
                <a:ea typeface="+mn-ea"/>
                <a:cs typeface="+mn-cs"/>
              </a:defRPr>
            </a:lvl3pPr>
            <a:lvl4pPr marL="1828800" indent="0" algn="l" defTabSz="1219200" rtl="0" eaLnBrk="1" fontAlgn="base" latinLnBrk="0" hangingPunct="1">
              <a:lnSpc>
                <a:spcPct val="100000"/>
              </a:lnSpc>
              <a:spcBef>
                <a:spcPct val="0"/>
              </a:spcBef>
              <a:spcAft>
                <a:spcPct val="0"/>
              </a:spcAft>
              <a:buClrTx/>
              <a:buSzTx/>
              <a:buFontTx/>
              <a:buNone/>
              <a:defRPr lang="zh-CN" altLang="en-US" sz="2400" kern="1200">
                <a:solidFill>
                  <a:schemeClr val="tx1"/>
                </a:solidFill>
                <a:latin typeface="+mn-lt"/>
                <a:ea typeface="+mn-ea"/>
                <a:cs typeface="+mn-cs"/>
              </a:defRPr>
            </a:lvl4pPr>
            <a:lvl5pPr marL="2438400" indent="0" algn="l" defTabSz="1219200" rtl="0" eaLnBrk="1" fontAlgn="base" latinLnBrk="0" hangingPunct="1">
              <a:lnSpc>
                <a:spcPct val="100000"/>
              </a:lnSpc>
              <a:spcBef>
                <a:spcPct val="0"/>
              </a:spcBef>
              <a:spcAft>
                <a:spcPct val="0"/>
              </a:spcAft>
              <a:buClrTx/>
              <a:buSzTx/>
              <a:buFontTx/>
              <a:buNone/>
              <a:defRPr lang="zh-CN" altLang="en-US" sz="2400" kern="1200">
                <a:solidFill>
                  <a:schemeClr val="tx1"/>
                </a:solidFill>
                <a:latin typeface="+mn-lt"/>
                <a:ea typeface="+mn-ea"/>
                <a:cs typeface="+mn-cs"/>
              </a:defRPr>
            </a:lvl5pPr>
            <a:lvl6pPr marL="3048000" algn="l" defTabSz="1219200" rtl="0" eaLnBrk="1" latinLnBrk="0" hangingPunct="1">
              <a:defRPr lang="zh-CN" altLang="en-US" sz="2400" kern="1200">
                <a:solidFill>
                  <a:schemeClr val="tx1"/>
                </a:solidFill>
                <a:latin typeface="+mn-lt"/>
                <a:ea typeface="+mn-ea"/>
                <a:cs typeface="+mn-cs"/>
              </a:defRPr>
            </a:lvl6pPr>
            <a:lvl7pPr marL="3657600" algn="l" defTabSz="1219200" rtl="0" eaLnBrk="1" latinLnBrk="0" hangingPunct="1">
              <a:defRPr lang="zh-CN" altLang="en-US" sz="2400" kern="1200">
                <a:solidFill>
                  <a:schemeClr val="tx1"/>
                </a:solidFill>
                <a:latin typeface="+mn-lt"/>
                <a:ea typeface="+mn-ea"/>
                <a:cs typeface="+mn-cs"/>
              </a:defRPr>
            </a:lvl7pPr>
            <a:lvl8pPr marL="4267200" algn="l" defTabSz="1219200" rtl="0" eaLnBrk="1" latinLnBrk="0" hangingPunct="1">
              <a:defRPr lang="zh-CN" altLang="en-US" sz="2400" kern="1200">
                <a:solidFill>
                  <a:schemeClr val="tx1"/>
                </a:solidFill>
                <a:latin typeface="+mn-lt"/>
                <a:ea typeface="+mn-ea"/>
                <a:cs typeface="+mn-cs"/>
              </a:defRPr>
            </a:lvl8pPr>
            <a:lvl9pPr marL="4876800" algn="l" defTabSz="1219200" rtl="0" eaLnBrk="1" latinLnBrk="0" hangingPunct="1">
              <a:defRPr lang="zh-CN" altLang="en-US" sz="2400" kern="1200">
                <a:solidFill>
                  <a:schemeClr val="tx1"/>
                </a:solidFill>
                <a:latin typeface="+mn-lt"/>
                <a:ea typeface="+mn-ea"/>
                <a:cs typeface="+mn-cs"/>
              </a:defRPr>
            </a:lvl9pPr>
          </a:lstStyle>
          <a:p>
            <a:pPr marL="0" lvl="0" indent="0" algn="r" defTabSz="990600"/>
            <a:fld id="{ABAF5BDE-C2EA-4087-8457-95324431988E}" type="slidenum">
              <a:rPr lang="zh-CN" altLang="en-US" sz="1300" b="0">
                <a:latin typeface="等线"/>
                <a:ea typeface="等线"/>
              </a:rPr>
              <a:t>21</a:t>
            </a:fld>
            <a:endParaRPr lang="zh-CN" altLang="en-US" sz="1300" b="0">
              <a:latin typeface="等线"/>
              <a:ea typeface="等线"/>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slideMaster" Target="../slideMasters/slideMaster3.xml"/><Relationship Id="rId5" Type="http://schemas.openxmlformats.org/officeDocument/2006/relationships/tags" Target="../tags/tag8.xml"/><Relationship Id="rId4" Type="http://schemas.openxmlformats.org/officeDocument/2006/relationships/tags" Target="../tags/tag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slideMaster" Target="../slideMasters/slideMaster3.xml"/><Relationship Id="rId4" Type="http://schemas.openxmlformats.org/officeDocument/2006/relationships/tags" Target="../tags/tag12.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slideMaster" Target="../slideMasters/slideMaster3.xml"/><Relationship Id="rId4" Type="http://schemas.openxmlformats.org/officeDocument/2006/relationships/tags" Target="../tags/tag16.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3.xml"/><Relationship Id="rId5" Type="http://schemas.openxmlformats.org/officeDocument/2006/relationships/tags" Target="../tags/tag21.xml"/><Relationship Id="rId4" Type="http://schemas.openxmlformats.org/officeDocument/2006/relationships/tags" Target="../tags/tag20.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3.xml"/><Relationship Id="rId5" Type="http://schemas.openxmlformats.org/officeDocument/2006/relationships/tags" Target="../tags/tag26.xml"/><Relationship Id="rId4" Type="http://schemas.openxmlformats.org/officeDocument/2006/relationships/tags" Target="../tags/tag25.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29.xml"/><Relationship Id="rId7" Type="http://schemas.openxmlformats.org/officeDocument/2006/relationships/slideMaster" Target="../slideMasters/slideMaster3.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1B2DA1-9165-492A-8E05-39CF421F2B7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AA21C6A0-C7D5-4281-9D01-7936513514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008FC83-B658-4831-9A54-58FAD651A295}"/>
              </a:ext>
            </a:extLst>
          </p:cNvPr>
          <p:cNvSpPr>
            <a:spLocks noGrp="1"/>
          </p:cNvSpPr>
          <p:nvPr>
            <p:ph type="dt" sz="half" idx="10"/>
          </p:nvPr>
        </p:nvSpPr>
        <p:spPr/>
        <p:txBody>
          <a:bodyPr/>
          <a:lstStyle/>
          <a:p>
            <a:fld id="{07E93FA9-CA9C-469B-8BA1-12528DB0E988}" type="datetimeFigureOut">
              <a:rPr lang="zh-CN" altLang="en-US" smtClean="0"/>
              <a:t>2020/12/2</a:t>
            </a:fld>
            <a:endParaRPr lang="zh-CN" altLang="en-US"/>
          </a:p>
        </p:txBody>
      </p:sp>
      <p:sp>
        <p:nvSpPr>
          <p:cNvPr id="5" name="页脚占位符 4">
            <a:extLst>
              <a:ext uri="{FF2B5EF4-FFF2-40B4-BE49-F238E27FC236}">
                <a16:creationId xmlns:a16="http://schemas.microsoft.com/office/drawing/2014/main" id="{76F6CE15-C9F7-4375-A9E0-79760B1758D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186EA49-36E7-4C16-9516-5C2FDC98F552}"/>
              </a:ext>
            </a:extLst>
          </p:cNvPr>
          <p:cNvSpPr>
            <a:spLocks noGrp="1"/>
          </p:cNvSpPr>
          <p:nvPr>
            <p:ph type="sldNum" sz="quarter" idx="12"/>
          </p:nvPr>
        </p:nvSpPr>
        <p:spPr/>
        <p:txBody>
          <a:bodyPr/>
          <a:lstStyle/>
          <a:p>
            <a:fld id="{D6DB9D3A-8A7C-48B1-B824-E40BEC6CF41C}" type="slidenum">
              <a:rPr lang="zh-CN" altLang="en-US" smtClean="0"/>
              <a:t>‹#›</a:t>
            </a:fld>
            <a:endParaRPr lang="zh-CN" altLang="en-US"/>
          </a:p>
        </p:txBody>
      </p:sp>
    </p:spTree>
    <p:extLst>
      <p:ext uri="{BB962C8B-B14F-4D97-AF65-F5344CB8AC3E}">
        <p14:creationId xmlns:p14="http://schemas.microsoft.com/office/powerpoint/2010/main" val="2766017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C488E8-5F4F-4DC3-8B7D-54B123819A66}"/>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B07858F-E08A-42D0-A9F7-78C670AF8157}"/>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419E24F-DA9F-48F3-BC19-3F298AEED192}"/>
              </a:ext>
            </a:extLst>
          </p:cNvPr>
          <p:cNvSpPr>
            <a:spLocks noGrp="1"/>
          </p:cNvSpPr>
          <p:nvPr>
            <p:ph type="dt" sz="half" idx="10"/>
          </p:nvPr>
        </p:nvSpPr>
        <p:spPr/>
        <p:txBody>
          <a:bodyPr/>
          <a:lstStyle/>
          <a:p>
            <a:fld id="{07E93FA9-CA9C-469B-8BA1-12528DB0E988}" type="datetimeFigureOut">
              <a:rPr lang="zh-CN" altLang="en-US" smtClean="0"/>
              <a:t>2020/12/2</a:t>
            </a:fld>
            <a:endParaRPr lang="zh-CN" altLang="en-US"/>
          </a:p>
        </p:txBody>
      </p:sp>
      <p:sp>
        <p:nvSpPr>
          <p:cNvPr id="5" name="页脚占位符 4">
            <a:extLst>
              <a:ext uri="{FF2B5EF4-FFF2-40B4-BE49-F238E27FC236}">
                <a16:creationId xmlns:a16="http://schemas.microsoft.com/office/drawing/2014/main" id="{CB66A111-62FD-4FBE-BB02-EEB33B57479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B819FEC-5CAA-4FED-B1C8-084978C28DC2}"/>
              </a:ext>
            </a:extLst>
          </p:cNvPr>
          <p:cNvSpPr>
            <a:spLocks noGrp="1"/>
          </p:cNvSpPr>
          <p:nvPr>
            <p:ph type="sldNum" sz="quarter" idx="12"/>
          </p:nvPr>
        </p:nvSpPr>
        <p:spPr/>
        <p:txBody>
          <a:bodyPr/>
          <a:lstStyle/>
          <a:p>
            <a:fld id="{D6DB9D3A-8A7C-48B1-B824-E40BEC6CF41C}" type="slidenum">
              <a:rPr lang="zh-CN" altLang="en-US" smtClean="0"/>
              <a:t>‹#›</a:t>
            </a:fld>
            <a:endParaRPr lang="zh-CN" altLang="en-US"/>
          </a:p>
        </p:txBody>
      </p:sp>
    </p:spTree>
    <p:extLst>
      <p:ext uri="{BB962C8B-B14F-4D97-AF65-F5344CB8AC3E}">
        <p14:creationId xmlns:p14="http://schemas.microsoft.com/office/powerpoint/2010/main" val="2972534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04CB1DC-4B2E-47F8-BC47-84EF74208010}"/>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F7539E6-A63F-4991-938E-2F92057F5A7C}"/>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A81205C-4760-448C-9CB4-EF603E012D5E}"/>
              </a:ext>
            </a:extLst>
          </p:cNvPr>
          <p:cNvSpPr>
            <a:spLocks noGrp="1"/>
          </p:cNvSpPr>
          <p:nvPr>
            <p:ph type="dt" sz="half" idx="10"/>
          </p:nvPr>
        </p:nvSpPr>
        <p:spPr/>
        <p:txBody>
          <a:bodyPr/>
          <a:lstStyle/>
          <a:p>
            <a:fld id="{07E93FA9-CA9C-469B-8BA1-12528DB0E988}" type="datetimeFigureOut">
              <a:rPr lang="zh-CN" altLang="en-US" smtClean="0"/>
              <a:t>2020/12/2</a:t>
            </a:fld>
            <a:endParaRPr lang="zh-CN" altLang="en-US"/>
          </a:p>
        </p:txBody>
      </p:sp>
      <p:sp>
        <p:nvSpPr>
          <p:cNvPr id="5" name="页脚占位符 4">
            <a:extLst>
              <a:ext uri="{FF2B5EF4-FFF2-40B4-BE49-F238E27FC236}">
                <a16:creationId xmlns:a16="http://schemas.microsoft.com/office/drawing/2014/main" id="{3C80736A-657F-4839-A857-255A727D09B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006D9A2-2516-4F93-B4C8-D8645A2EC04F}"/>
              </a:ext>
            </a:extLst>
          </p:cNvPr>
          <p:cNvSpPr>
            <a:spLocks noGrp="1"/>
          </p:cNvSpPr>
          <p:nvPr>
            <p:ph type="sldNum" sz="quarter" idx="12"/>
          </p:nvPr>
        </p:nvSpPr>
        <p:spPr/>
        <p:txBody>
          <a:bodyPr/>
          <a:lstStyle/>
          <a:p>
            <a:fld id="{D6DB9D3A-8A7C-48B1-B824-E40BEC6CF41C}" type="slidenum">
              <a:rPr lang="zh-CN" altLang="en-US" smtClean="0"/>
              <a:t>‹#›</a:t>
            </a:fld>
            <a:endParaRPr lang="zh-CN" altLang="en-US"/>
          </a:p>
        </p:txBody>
      </p:sp>
    </p:spTree>
    <p:extLst>
      <p:ext uri="{BB962C8B-B14F-4D97-AF65-F5344CB8AC3E}">
        <p14:creationId xmlns:p14="http://schemas.microsoft.com/office/powerpoint/2010/main" val="3257568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CC2FDB1-1714-4104-BAC1-3F873C0E6B23}" type="datetimeFigureOut">
              <a:rPr lang="zh-CN" altLang="en-US" smtClean="0"/>
              <a:t>2020/12/2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5DB076B-CC8F-48E5-BD9A-B0904F7DC6CA}" type="slidenum">
              <a:rPr lang="zh-CN" altLang="en-US" smtClean="0"/>
              <a:t>‹#›</a:t>
            </a:fld>
            <a:endParaRPr lang="zh-CN" altLang="en-US"/>
          </a:p>
        </p:txBody>
      </p:sp>
    </p:spTree>
    <p:extLst>
      <p:ext uri="{BB962C8B-B14F-4D97-AF65-F5344CB8AC3E}">
        <p14:creationId xmlns:p14="http://schemas.microsoft.com/office/powerpoint/2010/main" val="421231486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3CC2FDB1-1714-4104-BAC1-3F873C0E6B23}" type="datetimeFigureOut">
              <a:rPr lang="zh-CN" altLang="en-US" smtClean="0"/>
              <a:t>2020/12/2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5DB076B-CC8F-48E5-BD9A-B0904F7DC6CA}" type="slidenum">
              <a:rPr lang="zh-CN" altLang="en-US" smtClean="0"/>
              <a:t>‹#›</a:t>
            </a:fld>
            <a:endParaRPr lang="zh-CN" altLang="en-US"/>
          </a:p>
        </p:txBody>
      </p:sp>
    </p:spTree>
    <p:extLst>
      <p:ext uri="{BB962C8B-B14F-4D97-AF65-F5344CB8AC3E}">
        <p14:creationId xmlns:p14="http://schemas.microsoft.com/office/powerpoint/2010/main" val="209757564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CC2FDB1-1714-4104-BAC1-3F873C0E6B23}" type="datetimeFigureOut">
              <a:rPr lang="zh-CN" altLang="en-US" smtClean="0"/>
              <a:t>2020/12/2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5DB076B-CC8F-48E5-BD9A-B0904F7DC6CA}" type="slidenum">
              <a:rPr lang="zh-CN" altLang="en-US" smtClean="0"/>
              <a:t>‹#›</a:t>
            </a:fld>
            <a:endParaRPr lang="zh-CN" altLang="en-US"/>
          </a:p>
        </p:txBody>
      </p:sp>
    </p:spTree>
    <p:extLst>
      <p:ext uri="{BB962C8B-B14F-4D97-AF65-F5344CB8AC3E}">
        <p14:creationId xmlns:p14="http://schemas.microsoft.com/office/powerpoint/2010/main" val="421294879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3CC2FDB1-1714-4104-BAC1-3F873C0E6B23}" type="datetimeFigureOut">
              <a:rPr lang="zh-CN" altLang="en-US" smtClean="0"/>
              <a:t>2020/12/2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5DB076B-CC8F-48E5-BD9A-B0904F7DC6CA}" type="slidenum">
              <a:rPr lang="zh-CN" altLang="en-US" smtClean="0"/>
              <a:t>‹#›</a:t>
            </a:fld>
            <a:endParaRPr lang="zh-CN" altLang="en-US"/>
          </a:p>
        </p:txBody>
      </p:sp>
    </p:spTree>
    <p:extLst>
      <p:ext uri="{BB962C8B-B14F-4D97-AF65-F5344CB8AC3E}">
        <p14:creationId xmlns:p14="http://schemas.microsoft.com/office/powerpoint/2010/main" val="416893961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3CC2FDB1-1714-4104-BAC1-3F873C0E6B23}" type="datetimeFigureOut">
              <a:rPr lang="zh-CN" altLang="en-US" smtClean="0"/>
              <a:t>2020/12/2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5DB076B-CC8F-48E5-BD9A-B0904F7DC6CA}" type="slidenum">
              <a:rPr lang="zh-CN" altLang="en-US" smtClean="0"/>
              <a:t>‹#›</a:t>
            </a:fld>
            <a:endParaRPr lang="zh-CN" altLang="en-US"/>
          </a:p>
        </p:txBody>
      </p:sp>
    </p:spTree>
    <p:extLst>
      <p:ext uri="{BB962C8B-B14F-4D97-AF65-F5344CB8AC3E}">
        <p14:creationId xmlns:p14="http://schemas.microsoft.com/office/powerpoint/2010/main" val="421161472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CC2FDB1-1714-4104-BAC1-3F873C0E6B23}" type="datetimeFigureOut">
              <a:rPr lang="zh-CN" altLang="en-US" smtClean="0"/>
              <a:t>2020/12/2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5DB076B-CC8F-48E5-BD9A-B0904F7DC6CA}" type="slidenum">
              <a:rPr lang="zh-CN" altLang="en-US" smtClean="0"/>
              <a:t>‹#›</a:t>
            </a:fld>
            <a:endParaRPr lang="zh-CN" altLang="en-US"/>
          </a:p>
        </p:txBody>
      </p:sp>
    </p:spTree>
    <p:extLst>
      <p:ext uri="{BB962C8B-B14F-4D97-AF65-F5344CB8AC3E}">
        <p14:creationId xmlns:p14="http://schemas.microsoft.com/office/powerpoint/2010/main" val="7936390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CC2FDB1-1714-4104-BAC1-3F873C0E6B23}" type="datetimeFigureOut">
              <a:rPr lang="zh-CN" altLang="en-US" smtClean="0"/>
              <a:t>2020/12/2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5DB076B-CC8F-48E5-BD9A-B0904F7DC6CA}" type="slidenum">
              <a:rPr lang="zh-CN" altLang="en-US" smtClean="0"/>
              <a:t>‹#›</a:t>
            </a:fld>
            <a:endParaRPr lang="zh-CN" altLang="en-US"/>
          </a:p>
        </p:txBody>
      </p:sp>
    </p:spTree>
    <p:extLst>
      <p:ext uri="{BB962C8B-B14F-4D97-AF65-F5344CB8AC3E}">
        <p14:creationId xmlns:p14="http://schemas.microsoft.com/office/powerpoint/2010/main" val="392399514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CC2FDB1-1714-4104-BAC1-3F873C0E6B23}" type="datetimeFigureOut">
              <a:rPr lang="zh-CN" altLang="en-US" smtClean="0"/>
              <a:t>2020/12/2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5DB076B-CC8F-48E5-BD9A-B0904F7DC6CA}" type="slidenum">
              <a:rPr lang="zh-CN" altLang="en-US" smtClean="0"/>
              <a:t>‹#›</a:t>
            </a:fld>
            <a:endParaRPr lang="zh-CN" altLang="en-US"/>
          </a:p>
        </p:txBody>
      </p:sp>
    </p:spTree>
    <p:extLst>
      <p:ext uri="{BB962C8B-B14F-4D97-AF65-F5344CB8AC3E}">
        <p14:creationId xmlns:p14="http://schemas.microsoft.com/office/powerpoint/2010/main" val="26054746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057524-9173-4919-8D2B-80A695A0D17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F6A995C-4BCC-4ADF-B896-6AA0FCFBE4B9}"/>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76A93CA-FB12-4727-89F2-5DE120BBB06A}"/>
              </a:ext>
            </a:extLst>
          </p:cNvPr>
          <p:cNvSpPr>
            <a:spLocks noGrp="1"/>
          </p:cNvSpPr>
          <p:nvPr>
            <p:ph type="dt" sz="half" idx="10"/>
          </p:nvPr>
        </p:nvSpPr>
        <p:spPr/>
        <p:txBody>
          <a:bodyPr/>
          <a:lstStyle/>
          <a:p>
            <a:fld id="{07E93FA9-CA9C-469B-8BA1-12528DB0E988}" type="datetimeFigureOut">
              <a:rPr lang="zh-CN" altLang="en-US" smtClean="0"/>
              <a:t>2020/12/2</a:t>
            </a:fld>
            <a:endParaRPr lang="zh-CN" altLang="en-US"/>
          </a:p>
        </p:txBody>
      </p:sp>
      <p:sp>
        <p:nvSpPr>
          <p:cNvPr id="5" name="页脚占位符 4">
            <a:extLst>
              <a:ext uri="{FF2B5EF4-FFF2-40B4-BE49-F238E27FC236}">
                <a16:creationId xmlns:a16="http://schemas.microsoft.com/office/drawing/2014/main" id="{0A49C137-D516-4A8C-9152-CEE91E65A88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5DDF403-4721-4CFA-891C-D71EFD23E7CB}"/>
              </a:ext>
            </a:extLst>
          </p:cNvPr>
          <p:cNvSpPr>
            <a:spLocks noGrp="1"/>
          </p:cNvSpPr>
          <p:nvPr>
            <p:ph type="sldNum" sz="quarter" idx="12"/>
          </p:nvPr>
        </p:nvSpPr>
        <p:spPr/>
        <p:txBody>
          <a:bodyPr/>
          <a:lstStyle/>
          <a:p>
            <a:fld id="{D6DB9D3A-8A7C-48B1-B824-E40BEC6CF41C}" type="slidenum">
              <a:rPr lang="zh-CN" altLang="en-US" smtClean="0"/>
              <a:t>‹#›</a:t>
            </a:fld>
            <a:endParaRPr lang="zh-CN" altLang="en-US"/>
          </a:p>
        </p:txBody>
      </p:sp>
    </p:spTree>
    <p:extLst>
      <p:ext uri="{BB962C8B-B14F-4D97-AF65-F5344CB8AC3E}">
        <p14:creationId xmlns:p14="http://schemas.microsoft.com/office/powerpoint/2010/main" val="15260799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CC2FDB1-1714-4104-BAC1-3F873C0E6B23}" type="datetimeFigureOut">
              <a:rPr lang="zh-CN" altLang="en-US" smtClean="0"/>
              <a:t>2020/12/2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5DB076B-CC8F-48E5-BD9A-B0904F7DC6CA}" type="slidenum">
              <a:rPr lang="zh-CN" altLang="en-US" smtClean="0"/>
              <a:t>‹#›</a:t>
            </a:fld>
            <a:endParaRPr lang="zh-CN" altLang="en-US"/>
          </a:p>
        </p:txBody>
      </p:sp>
    </p:spTree>
    <p:extLst>
      <p:ext uri="{BB962C8B-B14F-4D97-AF65-F5344CB8AC3E}">
        <p14:creationId xmlns:p14="http://schemas.microsoft.com/office/powerpoint/2010/main" val="194168565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3CC2FDB1-1714-4104-BAC1-3F873C0E6B23}" type="datetimeFigureOut">
              <a:rPr lang="zh-CN" altLang="en-US" smtClean="0"/>
              <a:t>2020/12/2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5DB076B-CC8F-48E5-BD9A-B0904F7DC6CA}" type="slidenum">
              <a:rPr lang="zh-CN" altLang="en-US" smtClean="0"/>
              <a:t>‹#›</a:t>
            </a:fld>
            <a:endParaRPr lang="zh-CN" altLang="en-US"/>
          </a:p>
        </p:txBody>
      </p:sp>
    </p:spTree>
    <p:extLst>
      <p:ext uri="{BB962C8B-B14F-4D97-AF65-F5344CB8AC3E}">
        <p14:creationId xmlns:p14="http://schemas.microsoft.com/office/powerpoint/2010/main" val="345715452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3CC2FDB1-1714-4104-BAC1-3F873C0E6B23}" type="datetimeFigureOut">
              <a:rPr lang="zh-CN" altLang="en-US" smtClean="0"/>
              <a:t>2020/12/2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5DB076B-CC8F-48E5-BD9A-B0904F7DC6CA}" type="slidenum">
              <a:rPr lang="zh-CN" altLang="en-US" smtClean="0"/>
              <a:t>‹#›</a:t>
            </a:fld>
            <a:endParaRPr lang="zh-CN" altLang="en-US"/>
          </a:p>
        </p:txBody>
      </p:sp>
    </p:spTree>
    <p:extLst>
      <p:ext uri="{BB962C8B-B14F-4D97-AF65-F5344CB8AC3E}">
        <p14:creationId xmlns:p14="http://schemas.microsoft.com/office/powerpoint/2010/main" val="402151068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习语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59048901"/>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背景02">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9449307"/>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本讲内容&amp;金句">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8776399"/>
      </p:ext>
    </p:extLst>
  </p:cSld>
  <p:clrMapOvr>
    <a:masterClrMapping/>
  </p:clrMapOvr>
  <p:transition/>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正文】一部分">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3527043"/>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838200" y="6356350"/>
            <a:ext cx="2743200" cy="365125"/>
          </a:xfrm>
        </p:spPr>
        <p:txBody>
          <a:bodyPr/>
          <a:lstStyle>
            <a:lvl1pPr fontAlgn="auto">
              <a:spcBef>
                <a:spcPct val="0"/>
              </a:spcBef>
              <a:spcAft>
                <a:spcPct val="0"/>
              </a:spcAft>
              <a:defRPr>
                <a:latin typeface="+mn-lt"/>
                <a:ea typeface="+mn-ea"/>
                <a:cs typeface="+mn-cs"/>
              </a:defRPr>
            </a:lvl1pPr>
          </a:lstStyle>
          <a:p>
            <a:pPr>
              <a:defRPr/>
            </a:pPr>
            <a:fld id="{1B62EE9D-C513-43F2-A61C-E519116DB04E}" type="datetimeFigureOut">
              <a:rPr lang="zh-CN" altLang="en-US"/>
              <a:pPr>
                <a:defRPr/>
              </a:pPr>
              <a:t>2020/12/2</a:t>
            </a:fld>
            <a:endParaRPr lang="zh-CN" altLang="en-US"/>
          </a:p>
        </p:txBody>
      </p:sp>
      <p:sp>
        <p:nvSpPr>
          <p:cNvPr id="3" name="页脚占位符 2"/>
          <p:cNvSpPr>
            <a:spLocks noGrp="1"/>
          </p:cNvSpPr>
          <p:nvPr>
            <p:ph type="ftr" sz="quarter" idx="11"/>
            <p:custDataLst>
              <p:tags r:id="rId2"/>
            </p:custDataLst>
          </p:nvPr>
        </p:nvSpPr>
        <p:spPr>
          <a:xfrm>
            <a:off x="4038600" y="6356350"/>
            <a:ext cx="4114800" cy="365125"/>
          </a:xfrm>
        </p:spPr>
        <p:txBody>
          <a:bodyPr/>
          <a:lstStyle>
            <a:lvl1pPr fontAlgn="auto">
              <a:spcBef>
                <a:spcPct val="0"/>
              </a:spcBef>
              <a:spcAft>
                <a:spcPct val="0"/>
              </a:spcAft>
              <a:defRPr>
                <a:latin typeface="+mn-lt"/>
                <a:ea typeface="+mn-ea"/>
                <a:cs typeface="+mn-cs"/>
              </a:defRPr>
            </a:lvl1pPr>
          </a:lstStyle>
          <a:p>
            <a:pPr>
              <a:defRPr/>
            </a:pPr>
            <a:endParaRPr lang="zh-CN" altLang="en-US"/>
          </a:p>
        </p:txBody>
      </p:sp>
      <p:sp>
        <p:nvSpPr>
          <p:cNvPr id="4" name="灯片编号占位符 3"/>
          <p:cNvSpPr>
            <a:spLocks noGrp="1"/>
          </p:cNvSpPr>
          <p:nvPr>
            <p:ph type="sldNum" sz="quarter" idx="12"/>
            <p:custDataLst>
              <p:tags r:id="rId3"/>
            </p:custDataLst>
          </p:nvPr>
        </p:nvSpPr>
        <p:spPr>
          <a:xfrm>
            <a:off x="8610600" y="6356350"/>
            <a:ext cx="2743200" cy="365125"/>
          </a:xfrm>
        </p:spPr>
        <p:txBody>
          <a:bodyPr/>
          <a:lstStyle>
            <a:lvl1pPr fontAlgn="auto">
              <a:spcBef>
                <a:spcPct val="0"/>
              </a:spcBef>
              <a:spcAft>
                <a:spcPct val="0"/>
              </a:spcAft>
              <a:defRPr>
                <a:latin typeface="+mn-lt"/>
                <a:ea typeface="+mn-ea"/>
                <a:cs typeface="+mn-cs"/>
              </a:defRPr>
            </a:lvl1pPr>
          </a:lstStyle>
          <a:p>
            <a:pPr>
              <a:defRPr/>
            </a:pPr>
            <a:fld id="{AB218274-3B70-4C3F-AF21-EBB6B45BE130}" type="slidenum">
              <a:rPr lang="zh-CN" altLang="en-US"/>
              <a:pPr>
                <a:defRPr/>
              </a:pPr>
              <a:t>‹#›</a:t>
            </a:fld>
            <a:endParaRPr lang="zh-CN" altLang="en-US"/>
          </a:p>
        </p:txBody>
      </p:sp>
    </p:spTree>
    <p:extLst>
      <p:ext uri="{BB962C8B-B14F-4D97-AF65-F5344CB8AC3E}">
        <p14:creationId xmlns:p14="http://schemas.microsoft.com/office/powerpoint/2010/main" val="4137987889"/>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Blank New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4404161"/>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r>
              <a:rPr lang="zh-CN" altLang="en-US"/>
              <a:t>单击此处编辑母版标题样式</a:t>
            </a:r>
          </a:p>
        </p:txBody>
      </p:sp>
      <p:sp>
        <p:nvSpPr>
          <p:cNvPr id="3" name="表格占位符 2"/>
          <p:cNvSpPr>
            <a:spLocks noGrp="1"/>
          </p:cNvSpPr>
          <p:nvPr>
            <p:ph type="tbl" idx="1"/>
            <p:custDataLst>
              <p:tags r:id="rId2"/>
            </p:custDataLst>
          </p:nvPr>
        </p:nvSpPr>
        <p:spPr/>
        <p:txBody>
          <a:bodyPr/>
          <a:lstStyle/>
          <a:p>
            <a:pPr lvl="0"/>
            <a:endParaRPr lang="zh-CN" altLang="en-US" noProof="0"/>
          </a:p>
        </p:txBody>
      </p:sp>
      <p:sp>
        <p:nvSpPr>
          <p:cNvPr id="4" name="日期占位符 3"/>
          <p:cNvSpPr>
            <a:spLocks noGrp="1"/>
          </p:cNvSpPr>
          <p:nvPr>
            <p:ph type="dt" sz="half" idx="10"/>
            <p:custDataLst>
              <p:tags r:id="rId3"/>
            </p:custDataLst>
          </p:nvPr>
        </p:nvSpPr>
        <p:spPr>
          <a:xfrm flipH="1">
            <a:off x="0" y="0"/>
            <a:ext cx="0" cy="0"/>
          </a:xfrm>
        </p:spPr>
        <p:txBody>
          <a:bodyPr/>
          <a:lstStyle>
            <a:lvl1pPr fontAlgn="auto">
              <a:spcBef>
                <a:spcPct val="0"/>
              </a:spcBef>
              <a:spcAft>
                <a:spcPct val="0"/>
              </a:spcAft>
              <a:defRPr>
                <a:latin typeface="+mn-lt"/>
                <a:ea typeface="+mn-ea"/>
                <a:cs typeface="+mn-cs"/>
              </a:defRPr>
            </a:lvl1pPr>
          </a:lstStyle>
          <a:p>
            <a:pPr>
              <a:defRPr/>
            </a:pPr>
            <a:endParaRPr lang="zh-CN" altLang="en-US"/>
          </a:p>
        </p:txBody>
      </p:sp>
      <p:sp>
        <p:nvSpPr>
          <p:cNvPr id="5" name="页脚占位符 4"/>
          <p:cNvSpPr>
            <a:spLocks noGrp="1"/>
          </p:cNvSpPr>
          <p:nvPr>
            <p:ph type="ftr" sz="quarter" idx="11"/>
            <p:custDataLst>
              <p:tags r:id="rId4"/>
            </p:custDataLst>
          </p:nvPr>
        </p:nvSpPr>
        <p:spPr>
          <a:xfrm flipH="1">
            <a:off x="0" y="0"/>
            <a:ext cx="0" cy="0"/>
          </a:xfrm>
        </p:spPr>
        <p:txBody>
          <a:bodyPr/>
          <a:lstStyle>
            <a:lvl1pPr fontAlgn="auto">
              <a:spcBef>
                <a:spcPct val="0"/>
              </a:spcBef>
              <a:spcAft>
                <a:spcPct val="0"/>
              </a:spcAft>
              <a:defRPr>
                <a:latin typeface="+mn-lt"/>
                <a:ea typeface="+mn-ea"/>
                <a:cs typeface="+mn-cs"/>
              </a:defRPr>
            </a:lvl1pPr>
          </a:lstStyle>
          <a:p>
            <a:pPr>
              <a:defRPr/>
            </a:pPr>
            <a:endParaRPr lang="zh-CN"/>
          </a:p>
        </p:txBody>
      </p:sp>
      <p:sp>
        <p:nvSpPr>
          <p:cNvPr id="6" name="灯片编号占位符 5"/>
          <p:cNvSpPr>
            <a:spLocks noGrp="1"/>
          </p:cNvSpPr>
          <p:nvPr>
            <p:ph type="sldNum" sz="quarter" idx="12"/>
            <p:custDataLst>
              <p:tags r:id="rId5"/>
            </p:custDataLst>
          </p:nvPr>
        </p:nvSpPr>
        <p:spPr>
          <a:xfrm flipH="1">
            <a:off x="0" y="0"/>
            <a:ext cx="0" cy="0"/>
          </a:xfrm>
        </p:spPr>
        <p:txBody>
          <a:bodyPr/>
          <a:lstStyle>
            <a:lvl1pPr fontAlgn="auto">
              <a:spcBef>
                <a:spcPct val="0"/>
              </a:spcBef>
              <a:spcAft>
                <a:spcPct val="0"/>
              </a:spcAft>
              <a:defRPr>
                <a:latin typeface="+mn-lt"/>
                <a:ea typeface="+mn-ea"/>
                <a:cs typeface="+mn-cs"/>
              </a:defRPr>
            </a:lvl1pPr>
          </a:lstStyle>
          <a:p>
            <a:pPr>
              <a:defRPr/>
            </a:pPr>
            <a:fld id="{EB70F063-D198-45A2-BE8D-95D291408660}" type="slidenum">
              <a:rPr lang="en-US" altLang="zh-CN"/>
              <a:pPr>
                <a:defRPr/>
              </a:pPr>
              <a:t>‹#›</a:t>
            </a:fld>
            <a:endParaRPr lang="zh-CN"/>
          </a:p>
        </p:txBody>
      </p:sp>
    </p:spTree>
    <p:extLst>
      <p:ext uri="{BB962C8B-B14F-4D97-AF65-F5344CB8AC3E}">
        <p14:creationId xmlns:p14="http://schemas.microsoft.com/office/powerpoint/2010/main" val="297299236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725CFE-7291-456E-A4FE-CDE2E686772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EF7B8607-1B40-4701-9044-02301A402E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BE73F1FC-3B21-4EDE-8CBB-F517775E1DD7}"/>
              </a:ext>
            </a:extLst>
          </p:cNvPr>
          <p:cNvSpPr>
            <a:spLocks noGrp="1"/>
          </p:cNvSpPr>
          <p:nvPr>
            <p:ph type="dt" sz="half" idx="10"/>
          </p:nvPr>
        </p:nvSpPr>
        <p:spPr/>
        <p:txBody>
          <a:bodyPr/>
          <a:lstStyle/>
          <a:p>
            <a:fld id="{07E93FA9-CA9C-469B-8BA1-12528DB0E988}" type="datetimeFigureOut">
              <a:rPr lang="zh-CN" altLang="en-US" smtClean="0"/>
              <a:t>2020/12/2</a:t>
            </a:fld>
            <a:endParaRPr lang="zh-CN" altLang="en-US"/>
          </a:p>
        </p:txBody>
      </p:sp>
      <p:sp>
        <p:nvSpPr>
          <p:cNvPr id="5" name="页脚占位符 4">
            <a:extLst>
              <a:ext uri="{FF2B5EF4-FFF2-40B4-BE49-F238E27FC236}">
                <a16:creationId xmlns:a16="http://schemas.microsoft.com/office/drawing/2014/main" id="{A31713D9-A028-4120-BC10-F527651A817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ACB9D0B-FCEB-404E-A6CD-DC89FB49E310}"/>
              </a:ext>
            </a:extLst>
          </p:cNvPr>
          <p:cNvSpPr>
            <a:spLocks noGrp="1"/>
          </p:cNvSpPr>
          <p:nvPr>
            <p:ph type="sldNum" sz="quarter" idx="12"/>
          </p:nvPr>
        </p:nvSpPr>
        <p:spPr/>
        <p:txBody>
          <a:bodyPr/>
          <a:lstStyle/>
          <a:p>
            <a:fld id="{D6DB9D3A-8A7C-48B1-B824-E40BEC6CF41C}" type="slidenum">
              <a:rPr lang="zh-CN" altLang="en-US" smtClean="0"/>
              <a:t>‹#›</a:t>
            </a:fld>
            <a:endParaRPr lang="zh-CN" altLang="en-US"/>
          </a:p>
        </p:txBody>
      </p:sp>
    </p:spTree>
    <p:extLst>
      <p:ext uri="{BB962C8B-B14F-4D97-AF65-F5344CB8AC3E}">
        <p14:creationId xmlns:p14="http://schemas.microsoft.com/office/powerpoint/2010/main" val="3161086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3053363"/>
      </p:ext>
    </p:extLst>
  </p:cSld>
  <p:clrMapOvr>
    <a:masterClrMapping/>
  </p:clrMapOvr>
  <p:transition spd="slow" advClick="0">
    <p:pull/>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3" name="内容占位符 2"/>
          <p:cNvSpPr>
            <a:spLocks noGrp="1"/>
          </p:cNvSpPr>
          <p:nvPr>
            <p:ph idx="1"/>
            <p:custDataLst>
              <p:tags r:id="rId1"/>
            </p:custDataLst>
          </p:nvPr>
        </p:nvSpPr>
        <p:spPr>
          <a:xfrm>
            <a:off x="838200" y="1825558"/>
            <a:ext cx="10515600" cy="4351176"/>
          </a:xfrm>
        </p:spPr>
        <p:txBody>
          <a:bodyPr/>
          <a:lstStyle>
            <a:lvl1pPr>
              <a:defRPr sz="2400" b="1">
                <a:solidFill>
                  <a:srgbClr val="C00000"/>
                </a:solidFill>
                <a:latin typeface="微软雅黑" panose="020B0503020204020204" charset="-122"/>
                <a:ea typeface="微软雅黑" panose="020B0503020204020204" charset="-122"/>
              </a:defRPr>
            </a:lvl1pPr>
            <a:lvl2pPr>
              <a:defRPr b="1">
                <a:solidFill>
                  <a:srgbClr val="C00000"/>
                </a:solidFill>
                <a:latin typeface="微软雅黑" panose="020B0503020204020204" charset="-122"/>
                <a:ea typeface="微软雅黑" panose="020B0503020204020204" charset="-122"/>
              </a:defRPr>
            </a:lvl2pPr>
            <a:lvl3pPr>
              <a:defRPr b="1">
                <a:solidFill>
                  <a:srgbClr val="C00000"/>
                </a:solidFill>
                <a:latin typeface="微软雅黑" panose="020B0503020204020204" charset="-122"/>
                <a:ea typeface="微软雅黑" panose="020B0503020204020204" charset="-122"/>
              </a:defRPr>
            </a:lvl3pPr>
            <a:lvl4pPr>
              <a:defRPr b="1">
                <a:solidFill>
                  <a:srgbClr val="C00000"/>
                </a:solidFill>
                <a:latin typeface="微软雅黑" panose="020B0503020204020204" charset="-122"/>
                <a:ea typeface="微软雅黑" panose="020B0503020204020204" charset="-122"/>
              </a:defRPr>
            </a:lvl4pPr>
            <a:lvl5pPr>
              <a:defRPr b="1">
                <a:solidFill>
                  <a:srgbClr val="C00000"/>
                </a:solidFill>
                <a:latin typeface="微软雅黑" panose="020B0503020204020204" charset="-122"/>
                <a:ea typeface="微软雅黑" panose="020B0503020204020204"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2"/>
            </p:custDataLst>
          </p:nvPr>
        </p:nvSpPr>
        <p:spPr>
          <a:xfrm flipH="1">
            <a:off x="0" y="0"/>
            <a:ext cx="0" cy="0"/>
          </a:xfrm>
        </p:spPr>
        <p:txBody>
          <a:bodyPr/>
          <a:lstStyle>
            <a:lvl1pPr fontAlgn="auto">
              <a:spcBef>
                <a:spcPct val="0"/>
              </a:spcBef>
              <a:spcAft>
                <a:spcPct val="0"/>
              </a:spcAft>
              <a:defRPr>
                <a:latin typeface="+mn-lt"/>
                <a:ea typeface="+mn-ea"/>
                <a:cs typeface="+mn-cs"/>
              </a:defRPr>
            </a:lvl1pPr>
          </a:lstStyle>
          <a:p>
            <a:pPr>
              <a:defRPr/>
            </a:pPr>
            <a:fld id="{F75C440F-C8D7-4C7D-96A0-4EBAF9E919BA}" type="datetimeFigureOut">
              <a:rPr lang="zh-CN" altLang="en-US"/>
              <a:pPr>
                <a:defRPr/>
              </a:pPr>
              <a:t>2020/12/2</a:t>
            </a:fld>
            <a:endParaRPr lang="zh-CN" altLang="en-US"/>
          </a:p>
        </p:txBody>
      </p:sp>
      <p:sp>
        <p:nvSpPr>
          <p:cNvPr id="5" name="页脚占位符 4"/>
          <p:cNvSpPr>
            <a:spLocks noGrp="1"/>
          </p:cNvSpPr>
          <p:nvPr>
            <p:ph type="ftr" sz="quarter" idx="11"/>
            <p:custDataLst>
              <p:tags r:id="rId3"/>
            </p:custDataLst>
          </p:nvPr>
        </p:nvSpPr>
        <p:spPr>
          <a:xfrm flipH="1">
            <a:off x="0" y="0"/>
            <a:ext cx="0" cy="0"/>
          </a:xfrm>
        </p:spPr>
        <p:txBody>
          <a:bodyPr/>
          <a:lstStyle>
            <a:lvl1pPr fontAlgn="auto">
              <a:spcBef>
                <a:spcPct val="0"/>
              </a:spcBef>
              <a:spcAft>
                <a:spcPct val="0"/>
              </a:spcAft>
              <a:defRPr>
                <a:latin typeface="+mn-lt"/>
                <a:ea typeface="+mn-ea"/>
                <a:cs typeface="+mn-cs"/>
              </a:defRPr>
            </a:lvl1pPr>
          </a:lstStyle>
          <a:p>
            <a:pPr>
              <a:defRPr/>
            </a:pPr>
            <a:endParaRPr lang="zh-CN" altLang="en-US"/>
          </a:p>
        </p:txBody>
      </p:sp>
      <p:sp>
        <p:nvSpPr>
          <p:cNvPr id="6" name="灯片编号占位符 5"/>
          <p:cNvSpPr>
            <a:spLocks noGrp="1"/>
          </p:cNvSpPr>
          <p:nvPr>
            <p:ph type="sldNum" sz="quarter" idx="12"/>
            <p:custDataLst>
              <p:tags r:id="rId4"/>
            </p:custDataLst>
          </p:nvPr>
        </p:nvSpPr>
        <p:spPr>
          <a:xfrm flipH="1">
            <a:off x="0" y="0"/>
            <a:ext cx="0" cy="0"/>
          </a:xfrm>
        </p:spPr>
        <p:txBody>
          <a:bodyPr/>
          <a:lstStyle>
            <a:lvl1pPr fontAlgn="auto">
              <a:spcBef>
                <a:spcPct val="0"/>
              </a:spcBef>
              <a:spcAft>
                <a:spcPct val="0"/>
              </a:spcAft>
              <a:defRPr>
                <a:latin typeface="+mn-lt"/>
                <a:ea typeface="+mn-ea"/>
                <a:cs typeface="+mn-cs"/>
              </a:defRPr>
            </a:lvl1pPr>
          </a:lstStyle>
          <a:p>
            <a:pPr>
              <a:defRPr/>
            </a:pPr>
            <a:fld id="{60FA4178-647A-4287-834B-E7807AD1565C}" type="slidenum">
              <a:rPr lang="zh-CN" altLang="en-US"/>
              <a:pPr>
                <a:defRPr/>
              </a:pPr>
              <a:t>‹#›</a:t>
            </a:fld>
            <a:endParaRPr lang="zh-CN" altLang="en-US"/>
          </a:p>
        </p:txBody>
      </p:sp>
    </p:spTree>
    <p:extLst>
      <p:ext uri="{BB962C8B-B14F-4D97-AF65-F5344CB8AC3E}">
        <p14:creationId xmlns:p14="http://schemas.microsoft.com/office/powerpoint/2010/main" val="1961125907"/>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custDataLst>
              <p:tags r:id="rId2"/>
            </p:custDataLst>
          </p:nvPr>
        </p:nvSpPr>
        <p:spPr>
          <a:xfrm>
            <a:off x="838200" y="6356350"/>
            <a:ext cx="2743200" cy="365125"/>
          </a:xfrm>
          <a:prstGeom prst="rect">
            <a:avLst/>
          </a:prstGeom>
        </p:spPr>
        <p:txBody>
          <a:bodyPr/>
          <a:lstStyle>
            <a:lvl1pPr fontAlgn="auto">
              <a:spcBef>
                <a:spcPct val="0"/>
              </a:spcBef>
              <a:spcAft>
                <a:spcPct val="0"/>
              </a:spcAft>
              <a:defRPr>
                <a:latin typeface="+mn-lt"/>
                <a:ea typeface="+mn-ea"/>
                <a:cs typeface="+mn-cs"/>
              </a:defRPr>
            </a:lvl1pPr>
          </a:lstStyle>
          <a:p>
            <a:pPr>
              <a:defRPr/>
            </a:pPr>
            <a:fld id="{9D1F94E0-19D7-4237-8ECD-6C82FF50EA7E}" type="datetimeFigureOut">
              <a:rPr lang="zh-CN" altLang="en-US"/>
              <a:pPr>
                <a:defRPr/>
              </a:pPr>
              <a:t>2020/12/2</a:t>
            </a:fld>
            <a:endParaRPr lang="zh-CN" altLang="en-US"/>
          </a:p>
        </p:txBody>
      </p:sp>
      <p:sp>
        <p:nvSpPr>
          <p:cNvPr id="4" name="页脚占位符 3"/>
          <p:cNvSpPr>
            <a:spLocks noGrp="1"/>
          </p:cNvSpPr>
          <p:nvPr>
            <p:ph type="ftr" sz="quarter" idx="11"/>
            <p:custDataLst>
              <p:tags r:id="rId3"/>
            </p:custDataLst>
          </p:nvPr>
        </p:nvSpPr>
        <p:spPr>
          <a:xfrm>
            <a:off x="4038600" y="6356350"/>
            <a:ext cx="4114800" cy="365125"/>
          </a:xfrm>
          <a:prstGeom prst="rect">
            <a:avLst/>
          </a:prstGeom>
        </p:spPr>
        <p:txBody>
          <a:bodyPr/>
          <a:lstStyle>
            <a:lvl1pPr fontAlgn="auto">
              <a:spcBef>
                <a:spcPct val="0"/>
              </a:spcBef>
              <a:spcAft>
                <a:spcPct val="0"/>
              </a:spcAft>
              <a:defRPr>
                <a:latin typeface="+mn-lt"/>
                <a:ea typeface="+mn-ea"/>
                <a:cs typeface="+mn-cs"/>
              </a:defRPr>
            </a:lvl1pPr>
          </a:lstStyle>
          <a:p>
            <a:pPr>
              <a:defRPr/>
            </a:pPr>
            <a:endParaRPr lang="zh-CN" altLang="en-US"/>
          </a:p>
        </p:txBody>
      </p:sp>
      <p:sp>
        <p:nvSpPr>
          <p:cNvPr id="5" name="灯片编号占位符 4"/>
          <p:cNvSpPr>
            <a:spLocks noGrp="1"/>
          </p:cNvSpPr>
          <p:nvPr>
            <p:ph type="sldNum" sz="quarter" idx="12"/>
            <p:custDataLst>
              <p:tags r:id="rId4"/>
            </p:custDataLst>
          </p:nvPr>
        </p:nvSpPr>
        <p:spPr>
          <a:xfrm>
            <a:off x="8610600" y="6356350"/>
            <a:ext cx="2743200" cy="365125"/>
          </a:xfrm>
          <a:prstGeom prst="rect">
            <a:avLst/>
          </a:prstGeom>
        </p:spPr>
        <p:txBody>
          <a:bodyPr/>
          <a:lstStyle>
            <a:lvl1pPr fontAlgn="auto">
              <a:spcBef>
                <a:spcPct val="0"/>
              </a:spcBef>
              <a:spcAft>
                <a:spcPct val="0"/>
              </a:spcAft>
              <a:defRPr>
                <a:latin typeface="+mn-lt"/>
                <a:ea typeface="+mn-ea"/>
                <a:cs typeface="+mn-cs"/>
              </a:defRPr>
            </a:lvl1pPr>
          </a:lstStyle>
          <a:p>
            <a:pPr>
              <a:defRPr/>
            </a:pPr>
            <a:fld id="{1F05B628-6D3A-43C6-923E-6DA9078BDC8B}" type="slidenum">
              <a:rPr lang="zh-CN" altLang="en-US"/>
              <a:pPr>
                <a:defRPr/>
              </a:pPr>
              <a:t>‹#›</a:t>
            </a:fld>
            <a:endParaRPr lang="zh-CN" altLang="en-US"/>
          </a:p>
        </p:txBody>
      </p:sp>
    </p:spTree>
    <p:extLst>
      <p:ext uri="{BB962C8B-B14F-4D97-AF65-F5344CB8AC3E}">
        <p14:creationId xmlns:p14="http://schemas.microsoft.com/office/powerpoint/2010/main" val="3801421574"/>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r>
              <a:rPr lang="zh-CN" altLang="en-US"/>
              <a:t>单击此处编辑母版标题样式</a:t>
            </a:r>
          </a:p>
        </p:txBody>
      </p:sp>
      <p:sp>
        <p:nvSpPr>
          <p:cNvPr id="3" name="内容占位符 2"/>
          <p:cNvSpPr>
            <a:spLocks noGrp="1"/>
          </p:cNvSpPr>
          <p:nvPr>
            <p:ph idx="1"/>
            <p:custDataLst>
              <p:tags r:id="rId2"/>
            </p:custDataLst>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a:xfrm flipH="1">
            <a:off x="0" y="0"/>
            <a:ext cx="0" cy="0"/>
          </a:xfrm>
        </p:spPr>
        <p:txBody>
          <a:bodyPr/>
          <a:lstStyle>
            <a:lvl1pPr fontAlgn="auto">
              <a:spcBef>
                <a:spcPct val="0"/>
              </a:spcBef>
              <a:spcAft>
                <a:spcPct val="0"/>
              </a:spcAft>
              <a:defRPr>
                <a:latin typeface="+mn-lt"/>
                <a:ea typeface="+mn-ea"/>
                <a:cs typeface="+mn-cs"/>
              </a:defRPr>
            </a:lvl1pPr>
          </a:lstStyle>
          <a:p>
            <a:pPr>
              <a:defRPr/>
            </a:pPr>
            <a:endParaRPr lang="en-US" altLang="zh-CN"/>
          </a:p>
        </p:txBody>
      </p:sp>
      <p:sp>
        <p:nvSpPr>
          <p:cNvPr id="5" name="页脚占位符 4"/>
          <p:cNvSpPr>
            <a:spLocks noGrp="1"/>
          </p:cNvSpPr>
          <p:nvPr>
            <p:ph type="ftr" sz="quarter" idx="11"/>
            <p:custDataLst>
              <p:tags r:id="rId4"/>
            </p:custDataLst>
          </p:nvPr>
        </p:nvSpPr>
        <p:spPr>
          <a:xfrm flipH="1">
            <a:off x="0" y="0"/>
            <a:ext cx="0" cy="0"/>
          </a:xfrm>
        </p:spPr>
        <p:txBody>
          <a:bodyPr/>
          <a:lstStyle>
            <a:lvl1pPr fontAlgn="auto">
              <a:spcBef>
                <a:spcPct val="0"/>
              </a:spcBef>
              <a:spcAft>
                <a:spcPct val="0"/>
              </a:spcAft>
              <a:defRPr>
                <a:latin typeface="+mn-lt"/>
                <a:ea typeface="+mn-ea"/>
                <a:cs typeface="+mn-cs"/>
              </a:defRPr>
            </a:lvl1pPr>
          </a:lstStyle>
          <a:p>
            <a:pPr>
              <a:defRPr/>
            </a:pPr>
            <a:endParaRPr lang="en-US" altLang="zh-CN"/>
          </a:p>
        </p:txBody>
      </p:sp>
      <p:sp>
        <p:nvSpPr>
          <p:cNvPr id="6" name="灯片编号占位符 5"/>
          <p:cNvSpPr>
            <a:spLocks noGrp="1"/>
          </p:cNvSpPr>
          <p:nvPr>
            <p:ph type="sldNum" sz="quarter" idx="12"/>
            <p:custDataLst>
              <p:tags r:id="rId5"/>
            </p:custDataLst>
          </p:nvPr>
        </p:nvSpPr>
        <p:spPr>
          <a:xfrm flipH="1">
            <a:off x="0" y="0"/>
            <a:ext cx="0" cy="0"/>
          </a:xfrm>
        </p:spPr>
        <p:txBody>
          <a:bodyPr/>
          <a:lstStyle>
            <a:lvl1pPr fontAlgn="auto">
              <a:spcBef>
                <a:spcPct val="0"/>
              </a:spcBef>
              <a:spcAft>
                <a:spcPct val="0"/>
              </a:spcAft>
              <a:defRPr>
                <a:latin typeface="+mn-lt"/>
                <a:ea typeface="+mn-ea"/>
                <a:cs typeface="+mn-cs"/>
              </a:defRPr>
            </a:lvl1pPr>
          </a:lstStyle>
          <a:p>
            <a:pPr>
              <a:defRPr/>
            </a:pPr>
            <a:fld id="{FAF03142-5E71-48A3-BF42-95B0CC8A5757}" type="slidenum">
              <a:rPr lang="en-US" altLang="zh-CN"/>
              <a:pPr>
                <a:defRPr/>
              </a:pPr>
              <a:t>‹#›</a:t>
            </a:fld>
            <a:endParaRPr lang="en-US" altLang="zh-CN"/>
          </a:p>
        </p:txBody>
      </p:sp>
    </p:spTree>
    <p:extLst>
      <p:ext uri="{BB962C8B-B14F-4D97-AF65-F5344CB8AC3E}">
        <p14:creationId xmlns:p14="http://schemas.microsoft.com/office/powerpoint/2010/main" val="3379403546"/>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custDataLst>
              <p:tags r:id="rId2"/>
            </p:custDataLst>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custDataLst>
              <p:tags r:id="rId3"/>
            </p:custDataLst>
          </p:nvPr>
        </p:nvSpPr>
        <p:spPr>
          <a:xfrm flipH="1">
            <a:off x="0" y="0"/>
            <a:ext cx="0" cy="0"/>
          </a:xfrm>
        </p:spPr>
        <p:txBody>
          <a:bodyPr/>
          <a:lstStyle>
            <a:lvl1pPr fontAlgn="auto">
              <a:spcBef>
                <a:spcPct val="0"/>
              </a:spcBef>
              <a:spcAft>
                <a:spcPct val="0"/>
              </a:spcAft>
              <a:defRPr>
                <a:latin typeface="+mn-lt"/>
                <a:ea typeface="+mn-ea"/>
                <a:cs typeface="+mn-cs"/>
              </a:defRPr>
            </a:lvl1pPr>
          </a:lstStyle>
          <a:p>
            <a:pPr>
              <a:defRPr/>
            </a:pPr>
            <a:fld id="{24C4A58F-EE67-4391-8D41-2AE7AF133B0C}" type="datetime1">
              <a:rPr lang="zh-CN" altLang="en-US"/>
              <a:pPr>
                <a:defRPr/>
              </a:pPr>
              <a:t>2020/12/2</a:t>
            </a:fld>
            <a:endParaRPr lang="zh-CN" altLang="en-US"/>
          </a:p>
        </p:txBody>
      </p:sp>
      <p:sp>
        <p:nvSpPr>
          <p:cNvPr id="5" name="页脚占位符 4"/>
          <p:cNvSpPr>
            <a:spLocks noGrp="1"/>
          </p:cNvSpPr>
          <p:nvPr>
            <p:ph type="ftr" sz="quarter" idx="11"/>
            <p:custDataLst>
              <p:tags r:id="rId4"/>
            </p:custDataLst>
          </p:nvPr>
        </p:nvSpPr>
        <p:spPr>
          <a:xfrm flipH="1">
            <a:off x="0" y="0"/>
            <a:ext cx="0" cy="0"/>
          </a:xfrm>
        </p:spPr>
        <p:txBody>
          <a:bodyPr/>
          <a:lstStyle>
            <a:lvl1pPr fontAlgn="auto">
              <a:spcBef>
                <a:spcPct val="0"/>
              </a:spcBef>
              <a:spcAft>
                <a:spcPct val="0"/>
              </a:spcAft>
              <a:defRPr>
                <a:latin typeface="+mn-lt"/>
                <a:ea typeface="+mn-ea"/>
                <a:cs typeface="+mn-cs"/>
              </a:defRPr>
            </a:lvl1pPr>
          </a:lstStyle>
          <a:p>
            <a:pPr>
              <a:defRPr/>
            </a:pPr>
            <a:endParaRPr lang="zh-CN" altLang="zh-CN"/>
          </a:p>
        </p:txBody>
      </p:sp>
      <p:sp>
        <p:nvSpPr>
          <p:cNvPr id="6" name="灯片编号占位符 5"/>
          <p:cNvSpPr>
            <a:spLocks noGrp="1"/>
          </p:cNvSpPr>
          <p:nvPr>
            <p:ph type="sldNum" sz="quarter" idx="12"/>
            <p:custDataLst>
              <p:tags r:id="rId5"/>
            </p:custDataLst>
          </p:nvPr>
        </p:nvSpPr>
        <p:spPr>
          <a:xfrm flipH="1">
            <a:off x="0" y="0"/>
            <a:ext cx="0" cy="0"/>
          </a:xfrm>
        </p:spPr>
        <p:txBody>
          <a:bodyPr/>
          <a:lstStyle>
            <a:lvl1pPr fontAlgn="auto">
              <a:spcBef>
                <a:spcPct val="0"/>
              </a:spcBef>
              <a:spcAft>
                <a:spcPct val="0"/>
              </a:spcAft>
              <a:defRPr>
                <a:latin typeface="+mn-lt"/>
                <a:ea typeface="+mn-ea"/>
                <a:cs typeface="+mn-cs"/>
              </a:defRPr>
            </a:lvl1pPr>
          </a:lstStyle>
          <a:p>
            <a:pPr>
              <a:defRPr/>
            </a:pPr>
            <a:fld id="{FC89333B-2846-4D51-834C-B2AE0BF0E155}" type="slidenum">
              <a:rPr lang="zh-CN" altLang="en-US"/>
              <a:pPr>
                <a:defRPr/>
              </a:pPr>
              <a:t>‹#›</a:t>
            </a:fld>
            <a:endParaRPr lang="zh-CN" altLang="en-US"/>
          </a:p>
        </p:txBody>
      </p:sp>
    </p:spTree>
    <p:extLst>
      <p:ext uri="{BB962C8B-B14F-4D97-AF65-F5344CB8AC3E}">
        <p14:creationId xmlns:p14="http://schemas.microsoft.com/office/powerpoint/2010/main" val="1103562484"/>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r>
              <a:rPr lang="zh-CN" altLang="en-US"/>
              <a:t>单击此处编辑母版标题样式</a:t>
            </a:r>
          </a:p>
        </p:txBody>
      </p:sp>
      <p:sp>
        <p:nvSpPr>
          <p:cNvPr id="3" name="内容占位符 2"/>
          <p:cNvSpPr>
            <a:spLocks noGrp="1"/>
          </p:cNvSpPr>
          <p:nvPr>
            <p:ph sz="half" idx="1"/>
            <p:custDataLst>
              <p:tags r:id="rId2"/>
            </p:custDataLst>
          </p:nvPr>
        </p:nvSpPr>
        <p:spPr>
          <a:xfrm>
            <a:off x="609600" y="1371600"/>
            <a:ext cx="5384800" cy="49530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6197600" y="1371600"/>
            <a:ext cx="5384800" cy="49530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custDataLst>
              <p:tags r:id="rId4"/>
            </p:custDataLst>
          </p:nvPr>
        </p:nvSpPr>
        <p:spPr>
          <a:xfrm flipH="1">
            <a:off x="0" y="0"/>
            <a:ext cx="0" cy="0"/>
          </a:xfrm>
        </p:spPr>
        <p:txBody>
          <a:bodyPr/>
          <a:lstStyle>
            <a:lvl1pPr fontAlgn="auto">
              <a:spcBef>
                <a:spcPct val="0"/>
              </a:spcBef>
              <a:spcAft>
                <a:spcPct val="0"/>
              </a:spcAft>
              <a:defRPr>
                <a:latin typeface="+mn-lt"/>
                <a:ea typeface="+mn-ea"/>
                <a:cs typeface="+mn-cs"/>
              </a:defRPr>
            </a:lvl1pPr>
          </a:lstStyle>
          <a:p>
            <a:pPr>
              <a:defRPr/>
            </a:pPr>
            <a:endParaRPr lang="en-US" altLang="zh-CN"/>
          </a:p>
        </p:txBody>
      </p:sp>
      <p:sp>
        <p:nvSpPr>
          <p:cNvPr id="6" name="页脚占位符 5"/>
          <p:cNvSpPr>
            <a:spLocks noGrp="1"/>
          </p:cNvSpPr>
          <p:nvPr>
            <p:ph type="ftr" sz="quarter" idx="11"/>
            <p:custDataLst>
              <p:tags r:id="rId5"/>
            </p:custDataLst>
          </p:nvPr>
        </p:nvSpPr>
        <p:spPr>
          <a:xfrm flipH="1">
            <a:off x="0" y="0"/>
            <a:ext cx="0" cy="0"/>
          </a:xfrm>
        </p:spPr>
        <p:txBody>
          <a:bodyPr/>
          <a:lstStyle>
            <a:lvl1pPr fontAlgn="auto">
              <a:spcBef>
                <a:spcPct val="0"/>
              </a:spcBef>
              <a:spcAft>
                <a:spcPct val="0"/>
              </a:spcAft>
              <a:defRPr>
                <a:latin typeface="+mn-lt"/>
                <a:ea typeface="+mn-ea"/>
                <a:cs typeface="+mn-cs"/>
              </a:defRPr>
            </a:lvl1pPr>
          </a:lstStyle>
          <a:p>
            <a:pPr>
              <a:defRPr/>
            </a:pPr>
            <a:endParaRPr lang="en-US" altLang="zh-CN"/>
          </a:p>
        </p:txBody>
      </p:sp>
      <p:sp>
        <p:nvSpPr>
          <p:cNvPr id="7" name="灯片编号占位符 6"/>
          <p:cNvSpPr>
            <a:spLocks noGrp="1"/>
          </p:cNvSpPr>
          <p:nvPr>
            <p:ph type="sldNum" sz="quarter" idx="12"/>
            <p:custDataLst>
              <p:tags r:id="rId6"/>
            </p:custDataLst>
          </p:nvPr>
        </p:nvSpPr>
        <p:spPr>
          <a:xfrm flipH="1">
            <a:off x="0" y="0"/>
            <a:ext cx="0" cy="0"/>
          </a:xfrm>
        </p:spPr>
        <p:txBody>
          <a:bodyPr/>
          <a:lstStyle>
            <a:lvl1pPr fontAlgn="auto">
              <a:spcBef>
                <a:spcPct val="0"/>
              </a:spcBef>
              <a:spcAft>
                <a:spcPct val="0"/>
              </a:spcAft>
              <a:defRPr>
                <a:latin typeface="+mn-lt"/>
                <a:ea typeface="+mn-ea"/>
                <a:cs typeface="+mn-cs"/>
              </a:defRPr>
            </a:lvl1pPr>
          </a:lstStyle>
          <a:p>
            <a:pPr>
              <a:defRPr/>
            </a:pPr>
            <a:fld id="{3E0E2450-8864-4669-A8AD-939644BEF958}" type="slidenum">
              <a:rPr lang="en-US" altLang="zh-CN"/>
              <a:pPr>
                <a:defRPr/>
              </a:pPr>
              <a:t>‹#›</a:t>
            </a:fld>
            <a:endParaRPr lang="en-US" altLang="zh-CN"/>
          </a:p>
        </p:txBody>
      </p:sp>
    </p:spTree>
    <p:extLst>
      <p:ext uri="{BB962C8B-B14F-4D97-AF65-F5344CB8AC3E}">
        <p14:creationId xmlns:p14="http://schemas.microsoft.com/office/powerpoint/2010/main" val="356728782"/>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6_标题幻灯片">
    <p:spTree>
      <p:nvGrpSpPr>
        <p:cNvPr id="1" name=""/>
        <p:cNvGrpSpPr/>
        <p:nvPr/>
      </p:nvGrpSpPr>
      <p:grpSpPr>
        <a:xfrm>
          <a:off x="0" y="0"/>
          <a:ext cx="0" cy="0"/>
          <a:chOff x="0" y="0"/>
          <a:chExt cx="0" cy="0"/>
        </a:xfrm>
      </p:grpSpPr>
      <p:sp>
        <p:nvSpPr>
          <p:cNvPr id="2" name="矩形 1"/>
          <p:cNvSpPr/>
          <p:nvPr userDrawn="1">
            <p:custDataLst>
              <p:tags r:id="rId1"/>
            </p:custDataLst>
          </p:nvPr>
        </p:nvSpPr>
        <p:spPr>
          <a:xfrm>
            <a:off x="466899" y="2555777"/>
            <a:ext cx="980008" cy="3217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33">
                <a:solidFill>
                  <a:schemeClr val="bg1"/>
                </a:solidFill>
              </a:rPr>
              <a:t>PPT</a:t>
            </a:r>
            <a:r>
              <a:rPr lang="zh-CN" altLang="en-US" sz="133">
                <a:solidFill>
                  <a:schemeClr val="bg1"/>
                </a:solidFill>
              </a:rPr>
              <a:t>模板：</a:t>
            </a:r>
            <a:r>
              <a:rPr lang="en-US" altLang="zh-CN" sz="133">
                <a:solidFill>
                  <a:schemeClr val="bg1"/>
                </a:solidFill>
              </a:rPr>
              <a:t>www.1ppt.com/moban/                  PPT</a:t>
            </a:r>
            <a:r>
              <a:rPr lang="zh-CN" altLang="en-US" sz="133">
                <a:solidFill>
                  <a:schemeClr val="bg1"/>
                </a:solidFill>
              </a:rPr>
              <a:t>素材：</a:t>
            </a:r>
            <a:r>
              <a:rPr lang="en-US" altLang="zh-CN" sz="133">
                <a:solidFill>
                  <a:schemeClr val="bg1"/>
                </a:solidFill>
              </a:rPr>
              <a:t>www.1ppt.com/sucai/</a:t>
            </a:r>
          </a:p>
          <a:p>
            <a:r>
              <a:rPr lang="en-US" altLang="zh-CN" sz="133">
                <a:solidFill>
                  <a:schemeClr val="bg1"/>
                </a:solidFill>
              </a:rPr>
              <a:t>PPT</a:t>
            </a:r>
            <a:r>
              <a:rPr lang="zh-CN" altLang="en-US" sz="133">
                <a:solidFill>
                  <a:schemeClr val="bg1"/>
                </a:solidFill>
              </a:rPr>
              <a:t>背景：</a:t>
            </a:r>
            <a:r>
              <a:rPr lang="en-US" altLang="zh-CN" sz="133">
                <a:solidFill>
                  <a:schemeClr val="bg1"/>
                </a:solidFill>
              </a:rPr>
              <a:t>www.1ppt.com/beijing/                   PPT</a:t>
            </a:r>
            <a:r>
              <a:rPr lang="zh-CN" altLang="en-US" sz="133">
                <a:solidFill>
                  <a:schemeClr val="bg1"/>
                </a:solidFill>
              </a:rPr>
              <a:t>图表：</a:t>
            </a:r>
            <a:r>
              <a:rPr lang="en-US" altLang="zh-CN" sz="133">
                <a:solidFill>
                  <a:schemeClr val="bg1"/>
                </a:solidFill>
              </a:rPr>
              <a:t>www.1ppt.com/tubiao/      </a:t>
            </a:r>
          </a:p>
          <a:p>
            <a:r>
              <a:rPr lang="en-US" altLang="zh-CN" sz="133">
                <a:solidFill>
                  <a:schemeClr val="bg1"/>
                </a:solidFill>
              </a:rPr>
              <a:t>PPT</a:t>
            </a:r>
            <a:r>
              <a:rPr lang="zh-CN" altLang="en-US" sz="133">
                <a:solidFill>
                  <a:schemeClr val="bg1"/>
                </a:solidFill>
              </a:rPr>
              <a:t>下载：</a:t>
            </a:r>
            <a:r>
              <a:rPr lang="en-US" altLang="zh-CN" sz="133">
                <a:solidFill>
                  <a:schemeClr val="bg1"/>
                </a:solidFill>
              </a:rPr>
              <a:t>www.1ppt.com/xiazai/                     PPT</a:t>
            </a:r>
            <a:r>
              <a:rPr lang="zh-CN" altLang="en-US" sz="133">
                <a:solidFill>
                  <a:schemeClr val="bg1"/>
                </a:solidFill>
              </a:rPr>
              <a:t>教程： </a:t>
            </a:r>
            <a:r>
              <a:rPr lang="en-US" altLang="zh-CN" sz="133">
                <a:solidFill>
                  <a:schemeClr val="bg1"/>
                </a:solidFill>
              </a:rPr>
              <a:t>www.1ppt.com/powerpoint/      </a:t>
            </a:r>
          </a:p>
          <a:p>
            <a:r>
              <a:rPr lang="zh-CN" altLang="en-US" sz="133">
                <a:solidFill>
                  <a:schemeClr val="bg1"/>
                </a:solidFill>
              </a:rPr>
              <a:t>资料下载：</a:t>
            </a:r>
            <a:r>
              <a:rPr lang="en-US" altLang="zh-CN" sz="133">
                <a:solidFill>
                  <a:schemeClr val="bg1"/>
                </a:solidFill>
              </a:rPr>
              <a:t>www.1ppt.com/ziliao/                   </a:t>
            </a:r>
            <a:r>
              <a:rPr lang="zh-CN" altLang="en-US" sz="133">
                <a:solidFill>
                  <a:schemeClr val="bg1"/>
                </a:solidFill>
              </a:rPr>
              <a:t>个人简历：</a:t>
            </a:r>
            <a:r>
              <a:rPr lang="en-US" altLang="zh-CN" sz="133">
                <a:solidFill>
                  <a:schemeClr val="bg1"/>
                </a:solidFill>
              </a:rPr>
              <a:t>www.1ppt.com/jianli/             </a:t>
            </a:r>
          </a:p>
          <a:p>
            <a:r>
              <a:rPr lang="zh-CN" altLang="en-US" sz="133">
                <a:solidFill>
                  <a:schemeClr val="bg1"/>
                </a:solidFill>
              </a:rPr>
              <a:t>试卷下载：</a:t>
            </a:r>
            <a:r>
              <a:rPr lang="en-US" altLang="zh-CN" sz="133">
                <a:solidFill>
                  <a:schemeClr val="bg1"/>
                </a:solidFill>
              </a:rPr>
              <a:t>www.1ppt.com/shiti/                     </a:t>
            </a:r>
            <a:r>
              <a:rPr lang="zh-CN" altLang="en-US" sz="133">
                <a:solidFill>
                  <a:schemeClr val="bg1"/>
                </a:solidFill>
              </a:rPr>
              <a:t>教案下载：</a:t>
            </a:r>
            <a:r>
              <a:rPr lang="en-US" altLang="zh-CN" sz="133">
                <a:solidFill>
                  <a:schemeClr val="bg1"/>
                </a:solidFill>
              </a:rPr>
              <a:t>www.1ppt.com/jiaoan/               </a:t>
            </a:r>
          </a:p>
          <a:p>
            <a:r>
              <a:rPr lang="zh-CN" altLang="en-US" sz="133">
                <a:solidFill>
                  <a:schemeClr val="bg1"/>
                </a:solidFill>
              </a:rPr>
              <a:t>手抄报：</a:t>
            </a:r>
            <a:r>
              <a:rPr lang="en-US" altLang="zh-CN" sz="133">
                <a:solidFill>
                  <a:schemeClr val="bg1"/>
                </a:solidFill>
              </a:rPr>
              <a:t>www.1ppt.com/shouchaobao/          PPT</a:t>
            </a:r>
            <a:r>
              <a:rPr lang="zh-CN" altLang="en-US" sz="133">
                <a:solidFill>
                  <a:schemeClr val="bg1"/>
                </a:solidFill>
              </a:rPr>
              <a:t>课件：</a:t>
            </a:r>
            <a:r>
              <a:rPr lang="en-US" altLang="zh-CN" sz="133">
                <a:solidFill>
                  <a:schemeClr val="bg1"/>
                </a:solidFill>
              </a:rPr>
              <a:t>www.1ppt.com/kejian/ </a:t>
            </a:r>
          </a:p>
          <a:p>
            <a:r>
              <a:rPr lang="zh-CN" altLang="en-US" sz="133">
                <a:solidFill>
                  <a:schemeClr val="bg1"/>
                </a:solidFill>
              </a:rPr>
              <a:t>语文课件：</a:t>
            </a:r>
            <a:r>
              <a:rPr lang="en-US" altLang="zh-CN" sz="133">
                <a:solidFill>
                  <a:schemeClr val="bg1"/>
                </a:solidFill>
              </a:rPr>
              <a:t>www.1ppt.com/kejian/yuwen/    </a:t>
            </a:r>
            <a:r>
              <a:rPr lang="zh-CN" altLang="en-US" sz="133">
                <a:solidFill>
                  <a:schemeClr val="bg1"/>
                </a:solidFill>
              </a:rPr>
              <a:t>数学课件：</a:t>
            </a:r>
            <a:r>
              <a:rPr lang="en-US" altLang="zh-CN" sz="133">
                <a:solidFill>
                  <a:schemeClr val="bg1"/>
                </a:solidFill>
              </a:rPr>
              <a:t>www.1ppt.com/kejian/shuxue/ </a:t>
            </a:r>
          </a:p>
          <a:p>
            <a:r>
              <a:rPr lang="zh-CN" altLang="en-US" sz="133">
                <a:solidFill>
                  <a:schemeClr val="bg1"/>
                </a:solidFill>
              </a:rPr>
              <a:t>英语课件：</a:t>
            </a:r>
            <a:r>
              <a:rPr lang="en-US" altLang="zh-CN" sz="133">
                <a:solidFill>
                  <a:schemeClr val="bg1"/>
                </a:solidFill>
              </a:rPr>
              <a:t>www.1ppt.com/kejian/yingyu/    </a:t>
            </a:r>
            <a:r>
              <a:rPr lang="zh-CN" altLang="en-US" sz="133">
                <a:solidFill>
                  <a:schemeClr val="bg1"/>
                </a:solidFill>
              </a:rPr>
              <a:t>美术课件：</a:t>
            </a:r>
            <a:r>
              <a:rPr lang="en-US" altLang="zh-CN" sz="133">
                <a:solidFill>
                  <a:schemeClr val="bg1"/>
                </a:solidFill>
              </a:rPr>
              <a:t>www.1ppt.com/kejian/meishu/ </a:t>
            </a:r>
          </a:p>
          <a:p>
            <a:r>
              <a:rPr lang="zh-CN" altLang="en-US" sz="133">
                <a:solidFill>
                  <a:schemeClr val="bg1"/>
                </a:solidFill>
              </a:rPr>
              <a:t>科学课件：</a:t>
            </a:r>
            <a:r>
              <a:rPr lang="en-US" altLang="zh-CN" sz="133">
                <a:solidFill>
                  <a:schemeClr val="bg1"/>
                </a:solidFill>
              </a:rPr>
              <a:t>www.1ppt.com/kejian/kexue/     </a:t>
            </a:r>
            <a:r>
              <a:rPr lang="zh-CN" altLang="en-US" sz="133">
                <a:solidFill>
                  <a:schemeClr val="bg1"/>
                </a:solidFill>
              </a:rPr>
              <a:t>物理课件：</a:t>
            </a:r>
            <a:r>
              <a:rPr lang="en-US" altLang="zh-CN" sz="133">
                <a:solidFill>
                  <a:schemeClr val="bg1"/>
                </a:solidFill>
              </a:rPr>
              <a:t>www.1ppt.com/kejian/wuli/ </a:t>
            </a:r>
          </a:p>
          <a:p>
            <a:r>
              <a:rPr lang="zh-CN" altLang="en-US" sz="133">
                <a:solidFill>
                  <a:schemeClr val="bg1"/>
                </a:solidFill>
              </a:rPr>
              <a:t>化学课件：</a:t>
            </a:r>
            <a:r>
              <a:rPr lang="en-US" altLang="zh-CN" sz="133">
                <a:solidFill>
                  <a:schemeClr val="bg1"/>
                </a:solidFill>
              </a:rPr>
              <a:t>www.1ppt.com/kejian/huaxue/  </a:t>
            </a:r>
            <a:r>
              <a:rPr lang="zh-CN" altLang="en-US" sz="133">
                <a:solidFill>
                  <a:schemeClr val="bg1"/>
                </a:solidFill>
              </a:rPr>
              <a:t>生物课件：</a:t>
            </a:r>
            <a:r>
              <a:rPr lang="en-US" altLang="zh-CN" sz="133">
                <a:solidFill>
                  <a:schemeClr val="bg1"/>
                </a:solidFill>
              </a:rPr>
              <a:t>www.1ppt.com/kejian/shengwu/ </a:t>
            </a:r>
          </a:p>
          <a:p>
            <a:r>
              <a:rPr lang="zh-CN" altLang="en-US" sz="133">
                <a:solidFill>
                  <a:schemeClr val="bg1"/>
                </a:solidFill>
              </a:rPr>
              <a:t>地理课件：</a:t>
            </a:r>
            <a:r>
              <a:rPr lang="en-US" altLang="zh-CN" sz="133">
                <a:solidFill>
                  <a:schemeClr val="bg1"/>
                </a:solidFill>
              </a:rPr>
              <a:t>www.1ppt.com/kejian/dili/          </a:t>
            </a:r>
            <a:r>
              <a:rPr lang="zh-CN" altLang="en-US" sz="133">
                <a:solidFill>
                  <a:schemeClr val="bg1"/>
                </a:solidFill>
              </a:rPr>
              <a:t>历史课件：</a:t>
            </a:r>
            <a:r>
              <a:rPr lang="en-US" altLang="zh-CN" sz="133">
                <a:solidFill>
                  <a:schemeClr val="bg1"/>
                </a:solidFill>
              </a:rPr>
              <a:t>www.1ppt.com/kejian/lishi/ </a:t>
            </a:r>
          </a:p>
        </p:txBody>
      </p:sp>
    </p:spTree>
    <p:extLst>
      <p:ext uri="{BB962C8B-B14F-4D97-AF65-F5344CB8AC3E}">
        <p14:creationId xmlns:p14="http://schemas.microsoft.com/office/powerpoint/2010/main" val="37040027"/>
      </p:ext>
    </p:extLst>
  </p:cSld>
  <p:clrMapOvr>
    <a:overrideClrMapping bg1="lt1" tx1="dk1" bg2="lt2" tx2="dk2" accent1="accent1" accent2="accent2" accent3="accent3" accent4="accent4" accent5="accent5" accent6="accent6" hlink="hlink" folHlink="folHlink"/>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6979302"/>
      </p:ext>
    </p:extLst>
  </p:cSld>
  <p:clrMapOvr>
    <a:masterClrMapping/>
  </p:clrMapOvr>
  <p:transition spd="slow" advTm="3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D36759-AD00-46EF-A568-A24CA5828C3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865D7E8-0C7F-40EA-8FE6-4A35074A1460}"/>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E8489F9-7CD4-435B-9315-17BB455A6318}"/>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AB19F16B-C694-4C06-979D-F2A381F1AA5D}"/>
              </a:ext>
            </a:extLst>
          </p:cNvPr>
          <p:cNvSpPr>
            <a:spLocks noGrp="1"/>
          </p:cNvSpPr>
          <p:nvPr>
            <p:ph type="dt" sz="half" idx="10"/>
          </p:nvPr>
        </p:nvSpPr>
        <p:spPr/>
        <p:txBody>
          <a:bodyPr/>
          <a:lstStyle/>
          <a:p>
            <a:fld id="{07E93FA9-CA9C-469B-8BA1-12528DB0E988}" type="datetimeFigureOut">
              <a:rPr lang="zh-CN" altLang="en-US" smtClean="0"/>
              <a:t>2020/12/2</a:t>
            </a:fld>
            <a:endParaRPr lang="zh-CN" altLang="en-US"/>
          </a:p>
        </p:txBody>
      </p:sp>
      <p:sp>
        <p:nvSpPr>
          <p:cNvPr id="6" name="页脚占位符 5">
            <a:extLst>
              <a:ext uri="{FF2B5EF4-FFF2-40B4-BE49-F238E27FC236}">
                <a16:creationId xmlns:a16="http://schemas.microsoft.com/office/drawing/2014/main" id="{94F2967D-4118-4364-8902-613FE8DA2AE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9B2B111-4A88-49F3-8AFC-4FA62ED979A4}"/>
              </a:ext>
            </a:extLst>
          </p:cNvPr>
          <p:cNvSpPr>
            <a:spLocks noGrp="1"/>
          </p:cNvSpPr>
          <p:nvPr>
            <p:ph type="sldNum" sz="quarter" idx="12"/>
          </p:nvPr>
        </p:nvSpPr>
        <p:spPr/>
        <p:txBody>
          <a:bodyPr/>
          <a:lstStyle/>
          <a:p>
            <a:fld id="{D6DB9D3A-8A7C-48B1-B824-E40BEC6CF41C}" type="slidenum">
              <a:rPr lang="zh-CN" altLang="en-US" smtClean="0"/>
              <a:t>‹#›</a:t>
            </a:fld>
            <a:endParaRPr lang="zh-CN" altLang="en-US"/>
          </a:p>
        </p:txBody>
      </p:sp>
    </p:spTree>
    <p:extLst>
      <p:ext uri="{BB962C8B-B14F-4D97-AF65-F5344CB8AC3E}">
        <p14:creationId xmlns:p14="http://schemas.microsoft.com/office/powerpoint/2010/main" val="3857777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D6C07D-57CD-4D19-BF46-F4277261193A}"/>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C322DE1-AACC-46CD-A196-CBECC04E3D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D44034CE-F1EC-404C-9924-BE317A431ED5}"/>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64A1D488-20FA-41B0-B024-07C39565D4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8FBDA69C-E292-48A0-930C-0E0888396049}"/>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7EFF99FD-8B7E-4185-85D1-0C597CC4B582}"/>
              </a:ext>
            </a:extLst>
          </p:cNvPr>
          <p:cNvSpPr>
            <a:spLocks noGrp="1"/>
          </p:cNvSpPr>
          <p:nvPr>
            <p:ph type="dt" sz="half" idx="10"/>
          </p:nvPr>
        </p:nvSpPr>
        <p:spPr/>
        <p:txBody>
          <a:bodyPr/>
          <a:lstStyle/>
          <a:p>
            <a:fld id="{07E93FA9-CA9C-469B-8BA1-12528DB0E988}" type="datetimeFigureOut">
              <a:rPr lang="zh-CN" altLang="en-US" smtClean="0"/>
              <a:t>2020/12/2</a:t>
            </a:fld>
            <a:endParaRPr lang="zh-CN" altLang="en-US"/>
          </a:p>
        </p:txBody>
      </p:sp>
      <p:sp>
        <p:nvSpPr>
          <p:cNvPr id="8" name="页脚占位符 7">
            <a:extLst>
              <a:ext uri="{FF2B5EF4-FFF2-40B4-BE49-F238E27FC236}">
                <a16:creationId xmlns:a16="http://schemas.microsoft.com/office/drawing/2014/main" id="{F9BB5204-2E62-48D0-95AD-401604DA6A55}"/>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1A55EC53-FD6C-4DC8-8B82-FC7AA911D265}"/>
              </a:ext>
            </a:extLst>
          </p:cNvPr>
          <p:cNvSpPr>
            <a:spLocks noGrp="1"/>
          </p:cNvSpPr>
          <p:nvPr>
            <p:ph type="sldNum" sz="quarter" idx="12"/>
          </p:nvPr>
        </p:nvSpPr>
        <p:spPr/>
        <p:txBody>
          <a:bodyPr/>
          <a:lstStyle/>
          <a:p>
            <a:fld id="{D6DB9D3A-8A7C-48B1-B824-E40BEC6CF41C}" type="slidenum">
              <a:rPr lang="zh-CN" altLang="en-US" smtClean="0"/>
              <a:t>‹#›</a:t>
            </a:fld>
            <a:endParaRPr lang="zh-CN" altLang="en-US"/>
          </a:p>
        </p:txBody>
      </p:sp>
    </p:spTree>
    <p:extLst>
      <p:ext uri="{BB962C8B-B14F-4D97-AF65-F5344CB8AC3E}">
        <p14:creationId xmlns:p14="http://schemas.microsoft.com/office/powerpoint/2010/main" val="2366885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E512BD4-4D50-4D2C-8FE6-6677E034AF9A}"/>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59FD093-4BD4-4489-98A9-CCCED7070A23}"/>
              </a:ext>
            </a:extLst>
          </p:cNvPr>
          <p:cNvSpPr>
            <a:spLocks noGrp="1"/>
          </p:cNvSpPr>
          <p:nvPr>
            <p:ph type="dt" sz="half" idx="10"/>
          </p:nvPr>
        </p:nvSpPr>
        <p:spPr/>
        <p:txBody>
          <a:bodyPr/>
          <a:lstStyle/>
          <a:p>
            <a:fld id="{07E93FA9-CA9C-469B-8BA1-12528DB0E988}" type="datetimeFigureOut">
              <a:rPr lang="zh-CN" altLang="en-US" smtClean="0"/>
              <a:t>2020/12/2</a:t>
            </a:fld>
            <a:endParaRPr lang="zh-CN" altLang="en-US"/>
          </a:p>
        </p:txBody>
      </p:sp>
      <p:sp>
        <p:nvSpPr>
          <p:cNvPr id="4" name="页脚占位符 3">
            <a:extLst>
              <a:ext uri="{FF2B5EF4-FFF2-40B4-BE49-F238E27FC236}">
                <a16:creationId xmlns:a16="http://schemas.microsoft.com/office/drawing/2014/main" id="{F47EE4A4-D220-40E7-8F29-E011B8E8E10F}"/>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1C25ED37-D297-4614-AA17-2E1B4E800A32}"/>
              </a:ext>
            </a:extLst>
          </p:cNvPr>
          <p:cNvSpPr>
            <a:spLocks noGrp="1"/>
          </p:cNvSpPr>
          <p:nvPr>
            <p:ph type="sldNum" sz="quarter" idx="12"/>
          </p:nvPr>
        </p:nvSpPr>
        <p:spPr/>
        <p:txBody>
          <a:bodyPr/>
          <a:lstStyle/>
          <a:p>
            <a:fld id="{D6DB9D3A-8A7C-48B1-B824-E40BEC6CF41C}" type="slidenum">
              <a:rPr lang="zh-CN" altLang="en-US" smtClean="0"/>
              <a:t>‹#›</a:t>
            </a:fld>
            <a:endParaRPr lang="zh-CN" altLang="en-US"/>
          </a:p>
        </p:txBody>
      </p:sp>
    </p:spTree>
    <p:extLst>
      <p:ext uri="{BB962C8B-B14F-4D97-AF65-F5344CB8AC3E}">
        <p14:creationId xmlns:p14="http://schemas.microsoft.com/office/powerpoint/2010/main" val="382542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32C653F-8051-492B-9BC8-833CE26FFDCB}"/>
              </a:ext>
            </a:extLst>
          </p:cNvPr>
          <p:cNvSpPr>
            <a:spLocks noGrp="1"/>
          </p:cNvSpPr>
          <p:nvPr>
            <p:ph type="dt" sz="half" idx="10"/>
          </p:nvPr>
        </p:nvSpPr>
        <p:spPr/>
        <p:txBody>
          <a:bodyPr/>
          <a:lstStyle/>
          <a:p>
            <a:fld id="{07E93FA9-CA9C-469B-8BA1-12528DB0E988}" type="datetimeFigureOut">
              <a:rPr lang="zh-CN" altLang="en-US" smtClean="0"/>
              <a:t>2020/12/2</a:t>
            </a:fld>
            <a:endParaRPr lang="zh-CN" altLang="en-US"/>
          </a:p>
        </p:txBody>
      </p:sp>
      <p:sp>
        <p:nvSpPr>
          <p:cNvPr id="3" name="页脚占位符 2">
            <a:extLst>
              <a:ext uri="{FF2B5EF4-FFF2-40B4-BE49-F238E27FC236}">
                <a16:creationId xmlns:a16="http://schemas.microsoft.com/office/drawing/2014/main" id="{855B3048-7354-4626-817C-B3A685A3A0E7}"/>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2A8AB6F2-9AF3-4BA0-8074-D5DF94074600}"/>
              </a:ext>
            </a:extLst>
          </p:cNvPr>
          <p:cNvSpPr>
            <a:spLocks noGrp="1"/>
          </p:cNvSpPr>
          <p:nvPr>
            <p:ph type="sldNum" sz="quarter" idx="12"/>
          </p:nvPr>
        </p:nvSpPr>
        <p:spPr/>
        <p:txBody>
          <a:bodyPr/>
          <a:lstStyle/>
          <a:p>
            <a:fld id="{D6DB9D3A-8A7C-48B1-B824-E40BEC6CF41C}" type="slidenum">
              <a:rPr lang="zh-CN" altLang="en-US" smtClean="0"/>
              <a:t>‹#›</a:t>
            </a:fld>
            <a:endParaRPr lang="zh-CN" altLang="en-US"/>
          </a:p>
        </p:txBody>
      </p:sp>
    </p:spTree>
    <p:extLst>
      <p:ext uri="{BB962C8B-B14F-4D97-AF65-F5344CB8AC3E}">
        <p14:creationId xmlns:p14="http://schemas.microsoft.com/office/powerpoint/2010/main" val="3169703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636B2B-1E1B-4CE2-A089-35813B8A0E8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34998B8-F1A9-4481-A402-60DA63315D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1F5EE8E2-9154-4653-BDE4-CE4DBB9F4F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079F0D6-C1AE-4959-B5E9-4C235FD99D66}"/>
              </a:ext>
            </a:extLst>
          </p:cNvPr>
          <p:cNvSpPr>
            <a:spLocks noGrp="1"/>
          </p:cNvSpPr>
          <p:nvPr>
            <p:ph type="dt" sz="half" idx="10"/>
          </p:nvPr>
        </p:nvSpPr>
        <p:spPr/>
        <p:txBody>
          <a:bodyPr/>
          <a:lstStyle/>
          <a:p>
            <a:fld id="{07E93FA9-CA9C-469B-8BA1-12528DB0E988}" type="datetimeFigureOut">
              <a:rPr lang="zh-CN" altLang="en-US" smtClean="0"/>
              <a:t>2020/12/2</a:t>
            </a:fld>
            <a:endParaRPr lang="zh-CN" altLang="en-US"/>
          </a:p>
        </p:txBody>
      </p:sp>
      <p:sp>
        <p:nvSpPr>
          <p:cNvPr id="6" name="页脚占位符 5">
            <a:extLst>
              <a:ext uri="{FF2B5EF4-FFF2-40B4-BE49-F238E27FC236}">
                <a16:creationId xmlns:a16="http://schemas.microsoft.com/office/drawing/2014/main" id="{CDCDBB5F-AFA1-4C20-A9DC-DB0D3C60340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686171A-22A6-4B24-B56F-848A2B94903A}"/>
              </a:ext>
            </a:extLst>
          </p:cNvPr>
          <p:cNvSpPr>
            <a:spLocks noGrp="1"/>
          </p:cNvSpPr>
          <p:nvPr>
            <p:ph type="sldNum" sz="quarter" idx="12"/>
          </p:nvPr>
        </p:nvSpPr>
        <p:spPr/>
        <p:txBody>
          <a:bodyPr/>
          <a:lstStyle/>
          <a:p>
            <a:fld id="{D6DB9D3A-8A7C-48B1-B824-E40BEC6CF41C}" type="slidenum">
              <a:rPr lang="zh-CN" altLang="en-US" smtClean="0"/>
              <a:t>‹#›</a:t>
            </a:fld>
            <a:endParaRPr lang="zh-CN" altLang="en-US"/>
          </a:p>
        </p:txBody>
      </p:sp>
    </p:spTree>
    <p:extLst>
      <p:ext uri="{BB962C8B-B14F-4D97-AF65-F5344CB8AC3E}">
        <p14:creationId xmlns:p14="http://schemas.microsoft.com/office/powerpoint/2010/main" val="2914826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A1DD5E-BB2F-42B7-B513-37123C2F271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7EA691D7-0400-479F-AA1D-BDE53FA194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C0AF633-270C-46B0-86E0-F011DEE4A7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B5A3714-DF0E-4023-BFD9-10845D06B69A}"/>
              </a:ext>
            </a:extLst>
          </p:cNvPr>
          <p:cNvSpPr>
            <a:spLocks noGrp="1"/>
          </p:cNvSpPr>
          <p:nvPr>
            <p:ph type="dt" sz="half" idx="10"/>
          </p:nvPr>
        </p:nvSpPr>
        <p:spPr/>
        <p:txBody>
          <a:bodyPr/>
          <a:lstStyle/>
          <a:p>
            <a:fld id="{07E93FA9-CA9C-469B-8BA1-12528DB0E988}" type="datetimeFigureOut">
              <a:rPr lang="zh-CN" altLang="en-US" smtClean="0"/>
              <a:t>2020/12/2</a:t>
            </a:fld>
            <a:endParaRPr lang="zh-CN" altLang="en-US"/>
          </a:p>
        </p:txBody>
      </p:sp>
      <p:sp>
        <p:nvSpPr>
          <p:cNvPr id="6" name="页脚占位符 5">
            <a:extLst>
              <a:ext uri="{FF2B5EF4-FFF2-40B4-BE49-F238E27FC236}">
                <a16:creationId xmlns:a16="http://schemas.microsoft.com/office/drawing/2014/main" id="{BCA25587-A65E-4F20-AFD9-B0AC924479F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2F16F41-D644-404B-9686-D2A87BA511EC}"/>
              </a:ext>
            </a:extLst>
          </p:cNvPr>
          <p:cNvSpPr>
            <a:spLocks noGrp="1"/>
          </p:cNvSpPr>
          <p:nvPr>
            <p:ph type="sldNum" sz="quarter" idx="12"/>
          </p:nvPr>
        </p:nvSpPr>
        <p:spPr/>
        <p:txBody>
          <a:bodyPr/>
          <a:lstStyle/>
          <a:p>
            <a:fld id="{D6DB9D3A-8A7C-48B1-B824-E40BEC6CF41C}" type="slidenum">
              <a:rPr lang="zh-CN" altLang="en-US" smtClean="0"/>
              <a:t>‹#›</a:t>
            </a:fld>
            <a:endParaRPr lang="zh-CN" altLang="en-US"/>
          </a:p>
        </p:txBody>
      </p:sp>
    </p:spTree>
    <p:extLst>
      <p:ext uri="{BB962C8B-B14F-4D97-AF65-F5344CB8AC3E}">
        <p14:creationId xmlns:p14="http://schemas.microsoft.com/office/powerpoint/2010/main" val="1471119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image" Target="../media/image1.png"/><Relationship Id="rId2" Type="http://schemas.openxmlformats.org/officeDocument/2006/relationships/slideLayout" Target="../slideLayouts/slideLayout24.xml"/><Relationship Id="rId16"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B6158AF-8634-4FE2-94B2-61E0CB813A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D22CCEF-ED0E-4E68-BA7F-DFA70AA9FC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B07F2F7-A674-4A89-A235-8FAEAE32DC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E93FA9-CA9C-469B-8BA1-12528DB0E988}" type="datetimeFigureOut">
              <a:rPr lang="zh-CN" altLang="en-US" smtClean="0"/>
              <a:t>2020/12/2</a:t>
            </a:fld>
            <a:endParaRPr lang="zh-CN" altLang="en-US"/>
          </a:p>
        </p:txBody>
      </p:sp>
      <p:sp>
        <p:nvSpPr>
          <p:cNvPr id="5" name="页脚占位符 4">
            <a:extLst>
              <a:ext uri="{FF2B5EF4-FFF2-40B4-BE49-F238E27FC236}">
                <a16:creationId xmlns:a16="http://schemas.microsoft.com/office/drawing/2014/main" id="{7A3AEDF7-AE10-4CC0-AA18-F6862520BC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043DA498-9886-461C-9772-31B490F91D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DB9D3A-8A7C-48B1-B824-E40BEC6CF41C}" type="slidenum">
              <a:rPr lang="zh-CN" altLang="en-US" smtClean="0"/>
              <a:t>‹#›</a:t>
            </a:fld>
            <a:endParaRPr lang="zh-CN" altLang="en-US"/>
          </a:p>
        </p:txBody>
      </p:sp>
    </p:spTree>
    <p:extLst>
      <p:ext uri="{BB962C8B-B14F-4D97-AF65-F5344CB8AC3E}">
        <p14:creationId xmlns:p14="http://schemas.microsoft.com/office/powerpoint/2010/main" val="40738884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C2FDB1-1714-4104-BAC1-3F873C0E6B23}" type="datetimeFigureOut">
              <a:rPr lang="zh-CN" altLang="en-US" smtClean="0"/>
              <a:t>2020/12/2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DB076B-CC8F-48E5-BD9A-B0904F7DC6CA}" type="slidenum">
              <a:rPr lang="zh-CN" altLang="en-US" smtClean="0"/>
              <a:t>‹#›</a:t>
            </a:fld>
            <a:endParaRPr lang="zh-CN" altLang="en-US"/>
          </a:p>
        </p:txBody>
      </p:sp>
    </p:spTree>
    <p:extLst>
      <p:ext uri="{BB962C8B-B14F-4D97-AF65-F5344CB8AC3E}">
        <p14:creationId xmlns:p14="http://schemas.microsoft.com/office/powerpoint/2010/main" val="456783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789143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等线 Light"/>
        </a:defRPr>
      </a:lvl1pPr>
      <a:lvl2pPr algn="l" rtl="0" eaLnBrk="0" fontAlgn="base" hangingPunct="0">
        <a:lnSpc>
          <a:spcPct val="90000"/>
        </a:lnSpc>
        <a:spcBef>
          <a:spcPct val="0"/>
        </a:spcBef>
        <a:spcAft>
          <a:spcPct val="0"/>
        </a:spcAft>
        <a:defRPr sz="4400">
          <a:solidFill>
            <a:schemeClr val="tx1"/>
          </a:solidFill>
          <a:latin typeface="等线 Light"/>
          <a:ea typeface="等线 Light"/>
          <a:cs typeface="等线 Light"/>
        </a:defRPr>
      </a:lvl2pPr>
      <a:lvl3pPr algn="l" rtl="0" eaLnBrk="0" fontAlgn="base" hangingPunct="0">
        <a:lnSpc>
          <a:spcPct val="90000"/>
        </a:lnSpc>
        <a:spcBef>
          <a:spcPct val="0"/>
        </a:spcBef>
        <a:spcAft>
          <a:spcPct val="0"/>
        </a:spcAft>
        <a:defRPr sz="4400">
          <a:solidFill>
            <a:schemeClr val="tx1"/>
          </a:solidFill>
          <a:latin typeface="等线 Light"/>
          <a:ea typeface="等线 Light"/>
          <a:cs typeface="等线 Light"/>
        </a:defRPr>
      </a:lvl3pPr>
      <a:lvl4pPr algn="l" rtl="0" eaLnBrk="0" fontAlgn="base" hangingPunct="0">
        <a:lnSpc>
          <a:spcPct val="90000"/>
        </a:lnSpc>
        <a:spcBef>
          <a:spcPct val="0"/>
        </a:spcBef>
        <a:spcAft>
          <a:spcPct val="0"/>
        </a:spcAft>
        <a:defRPr sz="4400">
          <a:solidFill>
            <a:schemeClr val="tx1"/>
          </a:solidFill>
          <a:latin typeface="等线 Light"/>
          <a:ea typeface="等线 Light"/>
          <a:cs typeface="等线 Light"/>
        </a:defRPr>
      </a:lvl4pPr>
      <a:lvl5pPr algn="l" rtl="0" eaLnBrk="0" fontAlgn="base" hangingPunct="0">
        <a:lnSpc>
          <a:spcPct val="90000"/>
        </a:lnSpc>
        <a:spcBef>
          <a:spcPct val="0"/>
        </a:spcBef>
        <a:spcAft>
          <a:spcPct val="0"/>
        </a:spcAft>
        <a:defRPr sz="4400">
          <a:solidFill>
            <a:schemeClr val="tx1"/>
          </a:solidFill>
          <a:latin typeface="等线 Light"/>
          <a:ea typeface="等线 Light"/>
          <a:cs typeface="等线 Light"/>
        </a:defRPr>
      </a:lvl5pPr>
      <a:lvl6pPr marL="457200" algn="l" rtl="0" fontAlgn="base">
        <a:lnSpc>
          <a:spcPct val="90000"/>
        </a:lnSpc>
        <a:spcBef>
          <a:spcPct val="0"/>
        </a:spcBef>
        <a:spcAft>
          <a:spcPct val="0"/>
        </a:spcAft>
        <a:defRPr sz="4400">
          <a:solidFill>
            <a:schemeClr val="tx1"/>
          </a:solidFill>
          <a:latin typeface="等线 Light"/>
          <a:ea typeface="等线 Light"/>
          <a:cs typeface="等线 Light"/>
        </a:defRPr>
      </a:lvl6pPr>
      <a:lvl7pPr marL="914400" algn="l" rtl="0" fontAlgn="base">
        <a:lnSpc>
          <a:spcPct val="90000"/>
        </a:lnSpc>
        <a:spcBef>
          <a:spcPct val="0"/>
        </a:spcBef>
        <a:spcAft>
          <a:spcPct val="0"/>
        </a:spcAft>
        <a:defRPr sz="4400">
          <a:solidFill>
            <a:schemeClr val="tx1"/>
          </a:solidFill>
          <a:latin typeface="等线 Light"/>
          <a:ea typeface="等线 Light"/>
          <a:cs typeface="等线 Light"/>
        </a:defRPr>
      </a:lvl7pPr>
      <a:lvl8pPr marL="1371600" algn="l" rtl="0" fontAlgn="base">
        <a:lnSpc>
          <a:spcPct val="90000"/>
        </a:lnSpc>
        <a:spcBef>
          <a:spcPct val="0"/>
        </a:spcBef>
        <a:spcAft>
          <a:spcPct val="0"/>
        </a:spcAft>
        <a:defRPr sz="4400">
          <a:solidFill>
            <a:schemeClr val="tx1"/>
          </a:solidFill>
          <a:latin typeface="等线 Light"/>
          <a:ea typeface="等线 Light"/>
          <a:cs typeface="等线 Light"/>
        </a:defRPr>
      </a:lvl8pPr>
      <a:lvl9pPr marL="1828800" algn="l" rtl="0" fontAlgn="base">
        <a:lnSpc>
          <a:spcPct val="90000"/>
        </a:lnSpc>
        <a:spcBef>
          <a:spcPct val="0"/>
        </a:spcBef>
        <a:spcAft>
          <a:spcPct val="0"/>
        </a:spcAft>
        <a:defRPr sz="4400">
          <a:solidFill>
            <a:schemeClr val="tx1"/>
          </a:solidFill>
          <a:latin typeface="等线 Light"/>
          <a:ea typeface="等线 Light"/>
          <a:cs typeface="等线 Light"/>
        </a:defRPr>
      </a:lvl9pPr>
    </p:titleStyle>
    <p:bodyStyle>
      <a:lvl1pPr marL="228600" indent="-228600" algn="l" rtl="0" eaLnBrk="0" fontAlgn="base" hangingPunct="0">
        <a:lnSpc>
          <a:spcPct val="90000"/>
        </a:lnSpc>
        <a:spcBef>
          <a:spcPts val="1000"/>
        </a:spcBef>
        <a:spcAft>
          <a:spcPct val="0"/>
        </a:spcAft>
        <a:buFont typeface="Arial"/>
        <a:buChar char="•"/>
        <a:defRPr sz="2800" kern="1200">
          <a:solidFill>
            <a:schemeClr val="tx1"/>
          </a:solidFill>
          <a:latin typeface="+mn-lt"/>
          <a:ea typeface="+mn-ea"/>
          <a:cs typeface="等线"/>
        </a:defRPr>
      </a:lvl1pPr>
      <a:lvl2pPr marL="685800" indent="-228600" algn="l" rtl="0" eaLnBrk="0" fontAlgn="base" hangingPunct="0">
        <a:lnSpc>
          <a:spcPct val="90000"/>
        </a:lnSpc>
        <a:spcBef>
          <a:spcPts val="500"/>
        </a:spcBef>
        <a:spcAft>
          <a:spcPct val="0"/>
        </a:spcAft>
        <a:buFont typeface="Arial"/>
        <a:buChar char="•"/>
        <a:defRPr sz="2400" kern="1200">
          <a:solidFill>
            <a:schemeClr val="tx1"/>
          </a:solidFill>
          <a:latin typeface="+mn-lt"/>
          <a:ea typeface="+mn-ea"/>
          <a:cs typeface="等线"/>
        </a:defRPr>
      </a:lvl2pPr>
      <a:lvl3pPr marL="1143000" indent="-228600" algn="l" rtl="0" eaLnBrk="0" fontAlgn="base" hangingPunct="0">
        <a:lnSpc>
          <a:spcPct val="90000"/>
        </a:lnSpc>
        <a:spcBef>
          <a:spcPts val="500"/>
        </a:spcBef>
        <a:spcAft>
          <a:spcPct val="0"/>
        </a:spcAft>
        <a:buFont typeface="Arial"/>
        <a:buChar char="•"/>
        <a:defRPr sz="2000" kern="1200">
          <a:solidFill>
            <a:schemeClr val="tx1"/>
          </a:solidFill>
          <a:latin typeface="+mn-lt"/>
          <a:ea typeface="+mn-ea"/>
          <a:cs typeface="等线"/>
        </a:defRPr>
      </a:lvl3pPr>
      <a:lvl4pPr marL="1600200" indent="-228600" algn="l" rtl="0" eaLnBrk="0" fontAlgn="base" hangingPunct="0">
        <a:lnSpc>
          <a:spcPct val="90000"/>
        </a:lnSpc>
        <a:spcBef>
          <a:spcPts val="500"/>
        </a:spcBef>
        <a:spcAft>
          <a:spcPct val="0"/>
        </a:spcAft>
        <a:buFont typeface="Arial"/>
        <a:buChar char="•"/>
        <a:defRPr kern="1200">
          <a:solidFill>
            <a:schemeClr val="tx1"/>
          </a:solidFill>
          <a:latin typeface="+mn-lt"/>
          <a:ea typeface="+mn-ea"/>
          <a:cs typeface="等线"/>
        </a:defRPr>
      </a:lvl4pPr>
      <a:lvl5pPr marL="2057400" indent="-228600" algn="l" rtl="0" eaLnBrk="0" fontAlgn="base" hangingPunct="0">
        <a:lnSpc>
          <a:spcPct val="90000"/>
        </a:lnSpc>
        <a:spcBef>
          <a:spcPts val="500"/>
        </a:spcBef>
        <a:spcAft>
          <a:spcPct val="0"/>
        </a:spcAft>
        <a:buFont typeface="Arial"/>
        <a:buChar char="•"/>
        <a:defRPr kern="1200">
          <a:solidFill>
            <a:schemeClr val="tx1"/>
          </a:solidFill>
          <a:latin typeface="+mn-lt"/>
          <a:ea typeface="+mn-ea"/>
          <a:cs typeface="等线"/>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6.xml"/><Relationship Id="rId1" Type="http://schemas.openxmlformats.org/officeDocument/2006/relationships/tags" Target="../tags/tag49.xml"/></Relationships>
</file>

<file path=ppt/slides/_rels/slide11.xml.rels><?xml version="1.0" encoding="UTF-8" standalone="yes"?>
<Relationships xmlns="http://schemas.openxmlformats.org/package/2006/relationships"><Relationship Id="rId8" Type="http://schemas.openxmlformats.org/officeDocument/2006/relationships/tags" Target="../tags/tag57.xml"/><Relationship Id="rId13" Type="http://schemas.openxmlformats.org/officeDocument/2006/relationships/tags" Target="../tags/tag62.xml"/><Relationship Id="rId18" Type="http://schemas.openxmlformats.org/officeDocument/2006/relationships/image" Target="../media/image18.png"/><Relationship Id="rId3" Type="http://schemas.openxmlformats.org/officeDocument/2006/relationships/tags" Target="../tags/tag52.xml"/><Relationship Id="rId21" Type="http://schemas.openxmlformats.org/officeDocument/2006/relationships/image" Target="../media/image21.png"/><Relationship Id="rId7" Type="http://schemas.openxmlformats.org/officeDocument/2006/relationships/tags" Target="../tags/tag56.xml"/><Relationship Id="rId12" Type="http://schemas.openxmlformats.org/officeDocument/2006/relationships/tags" Target="../tags/tag61.xml"/><Relationship Id="rId17" Type="http://schemas.openxmlformats.org/officeDocument/2006/relationships/image" Target="../media/image17.png"/><Relationship Id="rId2" Type="http://schemas.openxmlformats.org/officeDocument/2006/relationships/tags" Target="../tags/tag51.xml"/><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tags" Target="../tags/tag50.xml"/><Relationship Id="rId6" Type="http://schemas.openxmlformats.org/officeDocument/2006/relationships/tags" Target="../tags/tag55.xml"/><Relationship Id="rId11" Type="http://schemas.openxmlformats.org/officeDocument/2006/relationships/tags" Target="../tags/tag60.xml"/><Relationship Id="rId24" Type="http://schemas.openxmlformats.org/officeDocument/2006/relationships/image" Target="../media/image24.png"/><Relationship Id="rId5" Type="http://schemas.openxmlformats.org/officeDocument/2006/relationships/tags" Target="../tags/tag54.xml"/><Relationship Id="rId15" Type="http://schemas.openxmlformats.org/officeDocument/2006/relationships/image" Target="../media/image15.png"/><Relationship Id="rId23" Type="http://schemas.openxmlformats.org/officeDocument/2006/relationships/image" Target="../media/image23.png"/><Relationship Id="rId10" Type="http://schemas.openxmlformats.org/officeDocument/2006/relationships/tags" Target="../tags/tag59.xml"/><Relationship Id="rId19" Type="http://schemas.openxmlformats.org/officeDocument/2006/relationships/image" Target="../media/image19.png"/><Relationship Id="rId4" Type="http://schemas.openxmlformats.org/officeDocument/2006/relationships/tags" Target="../tags/tag53.xml"/><Relationship Id="rId9" Type="http://schemas.openxmlformats.org/officeDocument/2006/relationships/tags" Target="../tags/tag58.xml"/><Relationship Id="rId14" Type="http://schemas.openxmlformats.org/officeDocument/2006/relationships/slideLayout" Target="../slideLayouts/slideLayout26.xml"/><Relationship Id="rId22"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tags" Target="../tags/tag65.xml"/><Relationship Id="rId7" Type="http://schemas.openxmlformats.org/officeDocument/2006/relationships/image" Target="../media/image26.png"/><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image" Target="../media/image25.png"/><Relationship Id="rId5" Type="http://schemas.openxmlformats.org/officeDocument/2006/relationships/slideLayout" Target="../slideLayouts/slideLayout26.xml"/><Relationship Id="rId4" Type="http://schemas.openxmlformats.org/officeDocument/2006/relationships/tags" Target="../tags/tag66.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tags" Target="../tags/tag68.xml"/><Relationship Id="rId1" Type="http://schemas.openxmlformats.org/officeDocument/2006/relationships/tags" Target="../tags/tag67.xml"/><Relationship Id="rId4"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tags" Target="../tags/tag73.xml"/><Relationship Id="rId1" Type="http://schemas.openxmlformats.org/officeDocument/2006/relationships/tags" Target="../tags/tag72.xml"/><Relationship Id="rId4"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tags" Target="../tags/tag78.xml"/><Relationship Id="rId1" Type="http://schemas.openxmlformats.org/officeDocument/2006/relationships/tags" Target="../tags/tag77.xml"/><Relationship Id="rId4"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4"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86.xml"/><Relationship Id="rId1" Type="http://schemas.openxmlformats.org/officeDocument/2006/relationships/tags" Target="../tags/tag85.xml"/><Relationship Id="rId4" Type="http://schemas.openxmlformats.org/officeDocument/2006/relationships/notesSlide" Target="../notesSlides/notesSlide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38463;&#21147;&#23439;&#35266;&#35843;&#25511;.mp4" TargetMode="Externa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tags" Target="../tags/tag92.xml"/><Relationship Id="rId7" Type="http://schemas.openxmlformats.org/officeDocument/2006/relationships/tags" Target="../tags/tag96.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tags" Target="../tags/tag9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tags" Target="../tags/tag97.xml"/></Relationships>
</file>

<file path=ppt/slides/_rels/slide33.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tags" Target="../tags/tag100.xml"/><Relationship Id="rId7" Type="http://schemas.openxmlformats.org/officeDocument/2006/relationships/slideLayout" Target="../slideLayouts/slideLayout25.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tags" Target="../tags/tag103.xml"/><Relationship Id="rId11" Type="http://schemas.openxmlformats.org/officeDocument/2006/relationships/image" Target="../media/image38.png"/><Relationship Id="rId5" Type="http://schemas.openxmlformats.org/officeDocument/2006/relationships/tags" Target="../tags/tag102.xml"/><Relationship Id="rId10" Type="http://schemas.openxmlformats.org/officeDocument/2006/relationships/image" Target="../media/image37.png"/><Relationship Id="rId4" Type="http://schemas.openxmlformats.org/officeDocument/2006/relationships/tags" Target="../tags/tag101.xml"/><Relationship Id="rId9" Type="http://schemas.openxmlformats.org/officeDocument/2006/relationships/image" Target="../media/image36.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tags" Target="../tags/tag105.xml"/><Relationship Id="rId1" Type="http://schemas.openxmlformats.org/officeDocument/2006/relationships/tags" Target="../tags/tag104.xml"/><Relationship Id="rId4" Type="http://schemas.openxmlformats.org/officeDocument/2006/relationships/notesSlide" Target="../notesSlides/notesSlide12.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tags" Target="../tags/tag110.xml"/><Relationship Id="rId1" Type="http://schemas.openxmlformats.org/officeDocument/2006/relationships/tags" Target="../tags/tag109.xml"/><Relationship Id="rId4" Type="http://schemas.openxmlformats.org/officeDocument/2006/relationships/notesSlide" Target="../notesSlides/notesSlide13.xml"/></Relationships>
</file>

<file path=ppt/slides/_rels/slide36.xml.rels><?xml version="1.0" encoding="UTF-8" standalone="yes"?>
<Relationships xmlns="http://schemas.openxmlformats.org/package/2006/relationships"><Relationship Id="rId3" Type="http://schemas.openxmlformats.org/officeDocument/2006/relationships/tags" Target="../tags/tag116.xml"/><Relationship Id="rId7" Type="http://schemas.openxmlformats.org/officeDocument/2006/relationships/slideLayout" Target="../slideLayouts/slideLayout26.xml"/><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tags" Target="../tags/tag119.xml"/><Relationship Id="rId5" Type="http://schemas.openxmlformats.org/officeDocument/2006/relationships/tags" Target="../tags/tag118.xml"/><Relationship Id="rId4" Type="http://schemas.openxmlformats.org/officeDocument/2006/relationships/tags" Target="../tags/tag117.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tags" Target="../tags/tag12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5.xml"/><Relationship Id="rId1" Type="http://schemas.openxmlformats.org/officeDocument/2006/relationships/tags" Target="../tags/tag3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38.xml"/><Relationship Id="rId7" Type="http://schemas.openxmlformats.org/officeDocument/2006/relationships/slideLayout" Target="../slideLayouts/slideLayout26.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tags" Target="../tags/tag47.xml"/><Relationship Id="rId7" Type="http://schemas.openxmlformats.org/officeDocument/2006/relationships/image" Target="../media/image14.png"/><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image" Target="../media/image13.png"/><Relationship Id="rId5" Type="http://schemas.openxmlformats.org/officeDocument/2006/relationships/slideLayout" Target="../slideLayouts/slideLayout26.xml"/><Relationship Id="rId4" Type="http://schemas.openxmlformats.org/officeDocument/2006/relationships/tags" Target="../tags/tag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1430" y="438150"/>
            <a:ext cx="380282" cy="6106160"/>
            <a:chOff x="98" y="999"/>
            <a:chExt cx="689" cy="9616"/>
          </a:xfrm>
        </p:grpSpPr>
        <p:sp>
          <p:nvSpPr>
            <p:cNvPr id="6" name="文本框 5"/>
            <p:cNvSpPr txBox="1"/>
            <p:nvPr/>
          </p:nvSpPr>
          <p:spPr>
            <a:xfrm>
              <a:off x="98" y="1854"/>
              <a:ext cx="688" cy="71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a:ln>
                    <a:noFill/>
                  </a:ln>
                  <a:solidFill>
                    <a:prstClr val="black"/>
                  </a:solidFill>
                  <a:effectLst/>
                  <a:uLnTx/>
                  <a:uFillTx/>
                  <a:latin typeface="等线"/>
                  <a:ea typeface="等线" panose="02010600030101010101" pitchFamily="2" charset="-122"/>
                  <a:cs typeface="Arial"/>
                </a:rPr>
                <a:t>高效课堂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prstClr val="black"/>
                </a:solidFill>
                <a:effectLst/>
                <a:uLnTx/>
                <a:uFillTx/>
                <a:latin typeface="等线"/>
                <a:ea typeface="等线" panose="02010600030101010101" pitchFamily="2" charset="-122"/>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a:ln>
                    <a:noFill/>
                  </a:ln>
                  <a:solidFill>
                    <a:prstClr val="black"/>
                  </a:solidFill>
                  <a:effectLst/>
                  <a:uLnTx/>
                  <a:uFillTx/>
                  <a:latin typeface="等线"/>
                  <a:ea typeface="等线" panose="02010600030101010101" pitchFamily="2" charset="-122"/>
                  <a:cs typeface="Arial"/>
                </a:rPr>
                <a:t>轻松学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prstClr val="black"/>
                </a:solidFill>
                <a:effectLst/>
                <a:uLnTx/>
                <a:uFillTx/>
                <a:latin typeface="等线"/>
                <a:ea typeface="等线" panose="02010600030101010101" pitchFamily="2" charset="-122"/>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a:ln>
                    <a:noFill/>
                  </a:ln>
                  <a:solidFill>
                    <a:prstClr val="black"/>
                  </a:solidFill>
                  <a:effectLst/>
                  <a:uLnTx/>
                  <a:uFillTx/>
                  <a:latin typeface="等线"/>
                  <a:ea typeface="等线" panose="02010600030101010101" pitchFamily="2" charset="-122"/>
                  <a:cs typeface="Arial"/>
                </a:rPr>
                <a:t>全维度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prstClr val="black"/>
                </a:solidFill>
                <a:effectLst/>
                <a:uLnTx/>
                <a:uFillTx/>
                <a:latin typeface="等线"/>
                <a:ea typeface="等线" panose="02010600030101010101" pitchFamily="2" charset="-122"/>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a:ln>
                    <a:noFill/>
                  </a:ln>
                  <a:solidFill>
                    <a:prstClr val="black"/>
                  </a:solidFill>
                  <a:effectLst/>
                  <a:uLnTx/>
                  <a:uFillTx/>
                  <a:latin typeface="等线"/>
                  <a:ea typeface="等线" panose="02010600030101010101" pitchFamily="2" charset="-122"/>
                  <a:cs typeface="Arial"/>
                </a:rPr>
                <a:t>高质量</a:t>
              </a:r>
              <a:r>
                <a:rPr kumimoji="0" lang="zh-CN" altLang="en-US" sz="1800" b="0" i="0" u="none" strike="noStrike" kern="1200" cap="none" spc="0" normalizeH="0" baseline="0" noProof="0">
                  <a:ln>
                    <a:noFill/>
                  </a:ln>
                  <a:solidFill>
                    <a:prstClr val="black"/>
                  </a:solidFill>
                  <a:effectLst/>
                  <a:uLnTx/>
                  <a:uFillTx/>
                  <a:latin typeface="等线"/>
                  <a:ea typeface="等线" panose="02010600030101010101" pitchFamily="2" charset="-122"/>
                  <a:cs typeface="Arial"/>
                </a:rPr>
                <a:t>  </a:t>
              </a:r>
            </a:p>
          </p:txBody>
        </p:sp>
        <p:cxnSp>
          <p:nvCxnSpPr>
            <p:cNvPr id="4" name="直接连接符 3"/>
            <p:cNvCxnSpPr/>
            <p:nvPr/>
          </p:nvCxnSpPr>
          <p:spPr>
            <a:xfrm flipH="1">
              <a:off x="786" y="999"/>
              <a:ext cx="1" cy="9616"/>
            </a:xfrm>
            <a:prstGeom prst="line">
              <a:avLst/>
            </a:prstGeom>
          </p:spPr>
          <p:style>
            <a:lnRef idx="1">
              <a:schemeClr val="accent1"/>
            </a:lnRef>
            <a:fillRef idx="0">
              <a:schemeClr val="accent1"/>
            </a:fillRef>
            <a:effectRef idx="0">
              <a:schemeClr val="accent1"/>
            </a:effectRef>
            <a:fontRef idx="minor">
              <a:schemeClr val="tx1"/>
            </a:fontRef>
          </p:style>
        </p:cxnSp>
      </p:grpSp>
      <p:sp>
        <p:nvSpPr>
          <p:cNvPr id="7" name="文本框 6"/>
          <p:cNvSpPr txBox="1"/>
          <p:nvPr/>
        </p:nvSpPr>
        <p:spPr>
          <a:xfrm>
            <a:off x="1260475" y="1950085"/>
            <a:ext cx="9414510" cy="169164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a:ln>
                  <a:noFill/>
                </a:ln>
                <a:solidFill>
                  <a:srgbClr val="FFC000">
                    <a:lumMod val="50000"/>
                  </a:srgbClr>
                </a:solidFill>
                <a:effectLst>
                  <a:outerShdw blurRad="38100" dist="38100" dir="2700000">
                    <a:srgbClr val="FFFFFF"/>
                  </a:outerShdw>
                </a:effectLst>
                <a:uLnTx/>
                <a:uFillTx/>
                <a:latin typeface="楷体" panose="02010609060101010101" charset="-122"/>
                <a:ea typeface="楷体" panose="02010609060101010101" charset="-122"/>
                <a:cs typeface="楷体" panose="02010609060101010101" charset="-122"/>
                <a:sym typeface="+mn-ea"/>
              </a:rPr>
              <a:t>第二课 我国的社会主义市场经济体制</a:t>
            </a:r>
            <a:endParaRPr kumimoji="0" lang="zh-CN" altLang="en-US" sz="3200" b="1" i="0" u="none" strike="noStrike" kern="1200" cap="none" spc="0" normalizeH="0" baseline="0" noProof="0">
              <a:ln>
                <a:noFill/>
              </a:ln>
              <a:solidFill>
                <a:srgbClr val="996633"/>
              </a:solidFill>
              <a:effectLst/>
              <a:uLnTx/>
              <a:uFillTx/>
              <a:latin typeface="微软雅黑"/>
              <a:ea typeface="微软雅黑"/>
              <a:cs typeface="Arial"/>
              <a:sym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a:ln>
                <a:noFill/>
              </a:ln>
              <a:solidFill>
                <a:prstClr val="black"/>
              </a:solidFill>
              <a:effectLst/>
              <a:uLnTx/>
              <a:uFillTx/>
              <a:latin typeface="隶书" pitchFamily="49" charset="-122"/>
              <a:ea typeface="隶书" panose="02010509060101010101" pitchFamily="49" charset="-122"/>
              <a:cs typeface="Arial"/>
              <a:sym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000" b="1" i="0" u="none" strike="noStrike" kern="1200" cap="none" spc="0" normalizeH="0" baseline="0" noProof="0">
                <a:ln>
                  <a:noFill/>
                </a:ln>
                <a:solidFill>
                  <a:srgbClr val="000000"/>
                </a:solidFill>
                <a:effectLst/>
                <a:uLnTx/>
                <a:uFillTx/>
                <a:latin typeface="宋体" panose="02010600030101010101" pitchFamily="2" charset="-122"/>
                <a:ea typeface="宋体" pitchFamily="2" charset="-122"/>
                <a:cs typeface="Arial"/>
                <a:sym typeface="+mn-ea"/>
              </a:rPr>
              <a:t>第二框 更好发挥政府的作用</a:t>
            </a:r>
          </a:p>
        </p:txBody>
      </p:sp>
      <p:pic>
        <p:nvPicPr>
          <p:cNvPr id="10" name="图片 9" descr="Z{ES[SE{]JI%UJBV}9{[T~0"/>
          <p:cNvPicPr>
            <a:picLocks noChangeAspect="1"/>
          </p:cNvPicPr>
          <p:nvPr/>
        </p:nvPicPr>
        <p:blipFill>
          <a:blip r:embed="rId3"/>
          <a:stretch>
            <a:fillRect/>
          </a:stretch>
        </p:blipFill>
        <p:spPr>
          <a:xfrm>
            <a:off x="505460" y="5090160"/>
            <a:ext cx="3615690" cy="1454150"/>
          </a:xfrm>
          <a:prstGeom prst="rect">
            <a:avLst/>
          </a:prstGeom>
        </p:spPr>
      </p:pic>
    </p:spTree>
    <p:extLst>
      <p:ext uri="{BB962C8B-B14F-4D97-AF65-F5344CB8AC3E}">
        <p14:creationId xmlns:p14="http://schemas.microsoft.com/office/powerpoint/2010/main" val="299218413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custDataLst>
              <p:tags r:id="rId1"/>
            </p:custDataLst>
          </p:nvPr>
        </p:nvSpPr>
        <p:spPr>
          <a:xfrm>
            <a:off x="994169" y="1050205"/>
            <a:ext cx="9781684" cy="4785885"/>
          </a:xfrm>
          <a:prstGeom prst="rect">
            <a:avLst/>
          </a:prstGeom>
        </p:spPr>
        <p:txBody>
          <a:bodyPr wrap="square" lIns="121881" tIns="60940" rIns="121881" bIns="60940">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spcBef>
                <a:spcPts val="1800"/>
              </a:spcBef>
            </a:pPr>
            <a:r>
              <a:rPr lang="en-US" altLang="zh-CN" sz="3600" b="1" kern="100">
                <a:solidFill>
                  <a:srgbClr val="FF0000"/>
                </a:solidFill>
                <a:latin typeface="黑体" panose="02010609060101010101" pitchFamily="49" charset="-122"/>
                <a:ea typeface="黑体" panose="02010609060101010101" pitchFamily="49" charset="-122"/>
                <a:cs typeface="Courier New" panose="02070309020205020404" pitchFamily="49" charset="0"/>
              </a:rPr>
              <a:t>3.</a:t>
            </a:r>
            <a:r>
              <a:rPr lang="zh-CN" altLang="zh-CN" sz="3600" b="1" kern="100">
                <a:solidFill>
                  <a:srgbClr val="FF0000"/>
                </a:solidFill>
                <a:latin typeface="黑体" panose="02010609060101010101" pitchFamily="49" charset="-122"/>
                <a:ea typeface="黑体" panose="02010609060101010101" pitchFamily="49" charset="-122"/>
                <a:cs typeface="Courier New" panose="02070309020205020404" pitchFamily="49" charset="0"/>
              </a:rPr>
              <a:t>促进全体人民实现共同富裕是社会主义市场经济体制的根本目标</a:t>
            </a:r>
          </a:p>
          <a:p>
            <a:pPr>
              <a:spcBef>
                <a:spcPts val="1800"/>
              </a:spcBef>
            </a:pPr>
            <a:r>
              <a:rPr lang="zh-CN" altLang="zh-CN" sz="3600" kern="100">
                <a:latin typeface="宋体" panose="02010600030101010101" pitchFamily="2" charset="-122"/>
                <a:ea typeface="宋体" panose="02010600030101010101" pitchFamily="2" charset="-122"/>
                <a:cs typeface="Times New Roman" panose="02020603050405020304" pitchFamily="18" charset="0"/>
              </a:rPr>
              <a:t>社会主义市场经济体制建立在社会主义基本经济制度的基础上，实行按劳分配为主体、多种分配方式并存的分配制度，既能调动劳动者和各类市场主体的积极性和创造性，促进效率提高，又能避免两极分化，让全体人民共享发展成果。</a:t>
            </a:r>
            <a:endParaRPr lang="zh-CN" altLang="zh-CN" sz="3600" kern="100">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p:cNvPicPr>
            <a:picLocks noChangeAspect="1" noChangeArrowheads="1"/>
          </p:cNvPicPr>
          <p:nvPr>
            <p:custDataLst>
              <p:tags r:id="rId1"/>
            </p:custDataLst>
          </p:nvPr>
        </p:nvPicPr>
        <p:blipFill>
          <a:blip r:embed="rId15"/>
          <a:stretch>
            <a:fillRect/>
          </a:stretch>
        </p:blipFill>
        <p:spPr bwMode="auto">
          <a:xfrm>
            <a:off x="765175" y="141288"/>
            <a:ext cx="4752975" cy="2155825"/>
          </a:xfrm>
          <a:prstGeom prst="rect">
            <a:avLst/>
          </a:prstGeom>
          <a:noFill/>
          <a:ln w="9525">
            <a:noFill/>
            <a:miter lim="800000"/>
          </a:ln>
        </p:spPr>
      </p:pic>
      <p:pic>
        <p:nvPicPr>
          <p:cNvPr id="33794" name="Picture 3"/>
          <p:cNvPicPr>
            <a:picLocks noChangeAspect="1" noChangeArrowheads="1"/>
          </p:cNvPicPr>
          <p:nvPr>
            <p:custDataLst>
              <p:tags r:id="rId2"/>
            </p:custDataLst>
          </p:nvPr>
        </p:nvPicPr>
        <p:blipFill>
          <a:blip r:embed="rId16"/>
          <a:stretch>
            <a:fillRect/>
          </a:stretch>
        </p:blipFill>
        <p:spPr bwMode="auto">
          <a:xfrm>
            <a:off x="6324600" y="179388"/>
            <a:ext cx="4640263" cy="1976437"/>
          </a:xfrm>
          <a:prstGeom prst="rect">
            <a:avLst/>
          </a:prstGeom>
          <a:noFill/>
          <a:ln w="9525">
            <a:noFill/>
            <a:miter lim="800000"/>
          </a:ln>
        </p:spPr>
      </p:pic>
      <p:pic>
        <p:nvPicPr>
          <p:cNvPr id="33795" name="Picture 4"/>
          <p:cNvPicPr>
            <a:picLocks noChangeAspect="1" noChangeArrowheads="1"/>
          </p:cNvPicPr>
          <p:nvPr>
            <p:custDataLst>
              <p:tags r:id="rId3"/>
            </p:custDataLst>
          </p:nvPr>
        </p:nvPicPr>
        <p:blipFill>
          <a:blip r:embed="rId17"/>
          <a:stretch>
            <a:fillRect/>
          </a:stretch>
        </p:blipFill>
        <p:spPr bwMode="auto">
          <a:xfrm>
            <a:off x="1016000" y="3227388"/>
            <a:ext cx="3149600" cy="1652587"/>
          </a:xfrm>
          <a:prstGeom prst="rect">
            <a:avLst/>
          </a:prstGeom>
          <a:noFill/>
          <a:ln w="9525">
            <a:noFill/>
            <a:miter lim="800000"/>
          </a:ln>
        </p:spPr>
      </p:pic>
      <p:pic>
        <p:nvPicPr>
          <p:cNvPr id="33796" name="Picture 5"/>
          <p:cNvPicPr>
            <a:picLocks noChangeAspect="1" noChangeArrowheads="1"/>
          </p:cNvPicPr>
          <p:nvPr>
            <p:custDataLst>
              <p:tags r:id="rId4"/>
            </p:custDataLst>
          </p:nvPr>
        </p:nvPicPr>
        <p:blipFill>
          <a:blip r:embed="rId18"/>
          <a:stretch>
            <a:fillRect/>
          </a:stretch>
        </p:blipFill>
        <p:spPr bwMode="auto">
          <a:xfrm>
            <a:off x="4394200" y="3227388"/>
            <a:ext cx="3122613" cy="1746250"/>
          </a:xfrm>
          <a:prstGeom prst="rect">
            <a:avLst/>
          </a:prstGeom>
          <a:noFill/>
          <a:ln w="9525">
            <a:noFill/>
            <a:miter lim="800000"/>
          </a:ln>
        </p:spPr>
      </p:pic>
      <p:pic>
        <p:nvPicPr>
          <p:cNvPr id="33797" name="Picture 6"/>
          <p:cNvPicPr>
            <a:picLocks noChangeAspect="1" noChangeArrowheads="1"/>
          </p:cNvPicPr>
          <p:nvPr>
            <p:custDataLst>
              <p:tags r:id="rId5"/>
            </p:custDataLst>
          </p:nvPr>
        </p:nvPicPr>
        <p:blipFill>
          <a:blip r:embed="rId19"/>
          <a:stretch>
            <a:fillRect/>
          </a:stretch>
        </p:blipFill>
        <p:spPr bwMode="auto">
          <a:xfrm>
            <a:off x="7745413" y="3228975"/>
            <a:ext cx="3621087" cy="1651000"/>
          </a:xfrm>
          <a:prstGeom prst="rect">
            <a:avLst/>
          </a:prstGeom>
          <a:noFill/>
          <a:ln w="9525">
            <a:noFill/>
            <a:miter lim="800000"/>
          </a:ln>
        </p:spPr>
      </p:pic>
      <p:sp>
        <p:nvSpPr>
          <p:cNvPr id="33798" name="Rectangle 7"/>
          <p:cNvSpPr>
            <a:spLocks noChangeArrowheads="1"/>
          </p:cNvSpPr>
          <p:nvPr>
            <p:custDataLst>
              <p:tags r:id="rId6"/>
            </p:custDataLst>
          </p:nvPr>
        </p:nvSpPr>
        <p:spPr bwMode="auto">
          <a:xfrm>
            <a:off x="152400" y="914400"/>
            <a:ext cx="4572000" cy="2563813"/>
          </a:xfrm>
          <a:prstGeom prst="rect">
            <a:avLst/>
          </a:prstGeom>
          <a:noFill/>
          <a:ln w="9525">
            <a:noFill/>
            <a:miter lim="800000"/>
          </a:ln>
        </p:spPr>
        <p:txBody>
          <a:bodyPr>
            <a:spAutoFit/>
          </a:bodyPr>
          <a:lstStyle/>
          <a:p>
            <a:endParaRPr lang="en-US" altLang="zh-CN">
              <a:latin typeface="微软雅黑" panose="020B0503020204020204" charset="-122"/>
              <a:ea typeface="微软雅黑 Light" panose="020B0502040204020203" charset="-122"/>
              <a:cs typeface="微软雅黑 Light" panose="020B0502040204020203" charset="-122"/>
            </a:endParaRPr>
          </a:p>
          <a:p>
            <a:endParaRPr lang="en-US" altLang="zh-CN">
              <a:latin typeface="微软雅黑" panose="020B0503020204020204" charset="-122"/>
              <a:ea typeface="微软雅黑 Light"/>
              <a:cs typeface="微软雅黑 Light"/>
            </a:endParaRPr>
          </a:p>
          <a:p>
            <a:endParaRPr lang="en-US" altLang="zh-CN">
              <a:latin typeface="微软雅黑" panose="020B0503020204020204" charset="-122"/>
              <a:ea typeface="微软雅黑 Light"/>
              <a:cs typeface="微软雅黑 Light"/>
            </a:endParaRPr>
          </a:p>
          <a:p>
            <a:endParaRPr lang="en-US" altLang="zh-CN">
              <a:latin typeface="微软雅黑" panose="020B0503020204020204" charset="-122"/>
              <a:ea typeface="微软雅黑 Light"/>
              <a:cs typeface="微软雅黑 Light"/>
            </a:endParaRPr>
          </a:p>
          <a:p>
            <a:endParaRPr lang="en-US" altLang="zh-CN">
              <a:latin typeface="微软雅黑" panose="020B0503020204020204" charset="-122"/>
              <a:ea typeface="微软雅黑 Light"/>
              <a:cs typeface="微软雅黑 Light"/>
            </a:endParaRPr>
          </a:p>
          <a:p>
            <a:endParaRPr lang="en-US" altLang="zh-CN">
              <a:latin typeface="微软雅黑" panose="020B0503020204020204" charset="-122"/>
              <a:ea typeface="微软雅黑 Light"/>
              <a:cs typeface="微软雅黑 Light"/>
            </a:endParaRPr>
          </a:p>
          <a:p>
            <a:endParaRPr lang="en-US" altLang="zh-CN">
              <a:latin typeface="微软雅黑" panose="020B0503020204020204" charset="-122"/>
              <a:ea typeface="微软雅黑 Light"/>
              <a:cs typeface="微软雅黑 Light"/>
            </a:endParaRPr>
          </a:p>
          <a:p>
            <a:endParaRPr lang="en-US" altLang="zh-CN">
              <a:latin typeface="微软雅黑" panose="020B0503020204020204" charset="-122"/>
              <a:ea typeface="微软雅黑 Light"/>
              <a:cs typeface="微软雅黑 Light"/>
            </a:endParaRPr>
          </a:p>
          <a:p>
            <a:endParaRPr lang="en-US" altLang="zh-CN">
              <a:latin typeface="微软雅黑" panose="020B0503020204020204" charset="-122"/>
              <a:ea typeface="微软雅黑 Light"/>
              <a:cs typeface="微软雅黑 Light"/>
            </a:endParaRPr>
          </a:p>
        </p:txBody>
      </p:sp>
      <p:pic>
        <p:nvPicPr>
          <p:cNvPr id="33799" name="Picture 15"/>
          <p:cNvPicPr>
            <a:picLocks noChangeAspect="1" noChangeArrowheads="1"/>
          </p:cNvPicPr>
          <p:nvPr>
            <p:custDataLst>
              <p:tags r:id="rId7"/>
            </p:custDataLst>
          </p:nvPr>
        </p:nvPicPr>
        <p:blipFill>
          <a:blip r:embed="rId20"/>
          <a:stretch>
            <a:fillRect/>
          </a:stretch>
        </p:blipFill>
        <p:spPr bwMode="auto">
          <a:xfrm>
            <a:off x="1103313" y="2378075"/>
            <a:ext cx="3976687" cy="741363"/>
          </a:xfrm>
          <a:prstGeom prst="rect">
            <a:avLst/>
          </a:prstGeom>
          <a:noFill/>
          <a:ln w="9525">
            <a:noFill/>
            <a:miter lim="800000"/>
          </a:ln>
        </p:spPr>
      </p:pic>
      <p:pic>
        <p:nvPicPr>
          <p:cNvPr id="33800" name="Picture 16"/>
          <p:cNvPicPr>
            <a:picLocks noChangeAspect="1" noChangeArrowheads="1"/>
          </p:cNvPicPr>
          <p:nvPr>
            <p:custDataLst>
              <p:tags r:id="rId8"/>
            </p:custDataLst>
          </p:nvPr>
        </p:nvPicPr>
        <p:blipFill>
          <a:blip r:embed="rId21"/>
          <a:stretch>
            <a:fillRect/>
          </a:stretch>
        </p:blipFill>
        <p:spPr bwMode="auto">
          <a:xfrm>
            <a:off x="6324600" y="2320925"/>
            <a:ext cx="3962400" cy="782638"/>
          </a:xfrm>
          <a:prstGeom prst="rect">
            <a:avLst/>
          </a:prstGeom>
          <a:noFill/>
          <a:ln w="9525">
            <a:noFill/>
            <a:miter lim="800000"/>
          </a:ln>
        </p:spPr>
      </p:pic>
      <p:pic>
        <p:nvPicPr>
          <p:cNvPr id="33801" name="Picture 17"/>
          <p:cNvPicPr>
            <a:picLocks noChangeAspect="1" noChangeArrowheads="1"/>
          </p:cNvPicPr>
          <p:nvPr>
            <p:custDataLst>
              <p:tags r:id="rId9"/>
            </p:custDataLst>
          </p:nvPr>
        </p:nvPicPr>
        <p:blipFill>
          <a:blip r:embed="rId22"/>
          <a:stretch>
            <a:fillRect/>
          </a:stretch>
        </p:blipFill>
        <p:spPr bwMode="auto">
          <a:xfrm>
            <a:off x="1016000" y="4941888"/>
            <a:ext cx="2743200" cy="847725"/>
          </a:xfrm>
          <a:prstGeom prst="rect">
            <a:avLst/>
          </a:prstGeom>
          <a:noFill/>
          <a:ln w="9525">
            <a:noFill/>
            <a:miter lim="800000"/>
          </a:ln>
        </p:spPr>
      </p:pic>
      <p:pic>
        <p:nvPicPr>
          <p:cNvPr id="33802" name="Picture 18"/>
          <p:cNvPicPr>
            <a:picLocks noChangeAspect="1" noChangeArrowheads="1"/>
          </p:cNvPicPr>
          <p:nvPr>
            <p:custDataLst>
              <p:tags r:id="rId10"/>
            </p:custDataLst>
          </p:nvPr>
        </p:nvPicPr>
        <p:blipFill>
          <a:blip r:embed="rId23"/>
          <a:stretch>
            <a:fillRect/>
          </a:stretch>
        </p:blipFill>
        <p:spPr bwMode="auto">
          <a:xfrm>
            <a:off x="4394200" y="4983163"/>
            <a:ext cx="2819400" cy="1125537"/>
          </a:xfrm>
          <a:prstGeom prst="rect">
            <a:avLst/>
          </a:prstGeom>
          <a:noFill/>
          <a:ln w="9525">
            <a:noFill/>
            <a:miter lim="800000"/>
          </a:ln>
        </p:spPr>
      </p:pic>
      <p:pic>
        <p:nvPicPr>
          <p:cNvPr id="33803" name="Picture 19"/>
          <p:cNvPicPr>
            <a:picLocks noChangeAspect="1" noChangeArrowheads="1"/>
          </p:cNvPicPr>
          <p:nvPr>
            <p:custDataLst>
              <p:tags r:id="rId11"/>
            </p:custDataLst>
          </p:nvPr>
        </p:nvPicPr>
        <p:blipFill>
          <a:blip r:embed="rId24"/>
          <a:stretch>
            <a:fillRect/>
          </a:stretch>
        </p:blipFill>
        <p:spPr bwMode="auto">
          <a:xfrm>
            <a:off x="7745413" y="4953000"/>
            <a:ext cx="2819400" cy="790575"/>
          </a:xfrm>
          <a:prstGeom prst="rect">
            <a:avLst/>
          </a:prstGeom>
          <a:noFill/>
          <a:ln w="9525">
            <a:noFill/>
            <a:miter lim="800000"/>
          </a:ln>
        </p:spPr>
      </p:pic>
      <p:sp>
        <p:nvSpPr>
          <p:cNvPr id="33804" name="矩形 13"/>
          <p:cNvSpPr>
            <a:spLocks noChangeArrowheads="1"/>
          </p:cNvSpPr>
          <p:nvPr>
            <p:custDataLst>
              <p:tags r:id="rId12"/>
            </p:custDataLst>
          </p:nvPr>
        </p:nvSpPr>
        <p:spPr bwMode="auto">
          <a:xfrm>
            <a:off x="1103313" y="6118225"/>
            <a:ext cx="6681787" cy="461963"/>
          </a:xfrm>
          <a:prstGeom prst="rect">
            <a:avLst/>
          </a:prstGeom>
          <a:noFill/>
          <a:ln w="9525">
            <a:noFill/>
            <a:miter lim="800000"/>
          </a:ln>
        </p:spPr>
        <p:txBody>
          <a:bodyPr wrap="none">
            <a:spAutoFit/>
          </a:bodyPr>
          <a:lstStyle/>
          <a:p>
            <a:r>
              <a:rPr lang="zh-CN" altLang="en-US" sz="2400" b="1">
                <a:solidFill>
                  <a:srgbClr val="FF0000"/>
                </a:solidFill>
                <a:latin typeface="黑体" pitchFamily="2" charset="-122"/>
                <a:ea typeface="黑体" panose="02010609060101010101" pitchFamily="2" charset="-122"/>
              </a:rPr>
              <a:t>谈谈我国为什么能够进行这么巨大的工程建设</a:t>
            </a:r>
            <a:r>
              <a:rPr lang="zh-CN" altLang="en-US" sz="2400" b="1">
                <a:solidFill>
                  <a:srgbClr val="FF0000"/>
                </a:solidFill>
                <a:latin typeface="Calibri" pitchFamily="34" charset="0"/>
                <a:ea typeface="宋体" charset="-122"/>
              </a:rPr>
              <a:t>。</a:t>
            </a:r>
          </a:p>
        </p:txBody>
      </p:sp>
      <p:sp>
        <p:nvSpPr>
          <p:cNvPr id="2" name="矩形 1"/>
          <p:cNvSpPr/>
          <p:nvPr>
            <p:custDataLst>
              <p:tags r:id="rId13"/>
            </p:custDataLst>
          </p:nvPr>
        </p:nvSpPr>
        <p:spPr>
          <a:xfrm>
            <a:off x="661988" y="2155825"/>
            <a:ext cx="10980737" cy="25622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lang="zh-CN" altLang="en-US" sz="4000" b="1">
                <a:latin typeface="黑体" panose="02010609060101010101" pitchFamily="49" charset="-122"/>
                <a:ea typeface="黑体" panose="02010609060101010101" pitchFamily="49" charset="-122"/>
              </a:rPr>
              <a:t>社会主义国家能够集中人力、物力、财力办大事</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矩形 2"/>
          <p:cNvSpPr>
            <a:spLocks noChangeArrowheads="1"/>
          </p:cNvSpPr>
          <p:nvPr>
            <p:custDataLst>
              <p:tags r:id="rId1"/>
            </p:custDataLst>
          </p:nvPr>
        </p:nvSpPr>
        <p:spPr bwMode="auto">
          <a:xfrm>
            <a:off x="188913" y="1149350"/>
            <a:ext cx="11887200" cy="1384300"/>
          </a:xfrm>
          <a:prstGeom prst="rect">
            <a:avLst/>
          </a:prstGeom>
          <a:noFill/>
          <a:ln w="9525">
            <a:noFill/>
            <a:miter lim="800000"/>
          </a:ln>
        </p:spPr>
        <p:txBody>
          <a:bodyPr>
            <a:spAutoFit/>
          </a:bodyPr>
          <a:lstStyle/>
          <a:p>
            <a:pPr>
              <a:lnSpc>
                <a:spcPct val="150000"/>
              </a:lnSpc>
            </a:pPr>
            <a:r>
              <a:rPr lang="en-US" altLang="zh-CN" sz="2800" b="1">
                <a:solidFill>
                  <a:srgbClr val="C00000"/>
                </a:solidFill>
                <a:latin typeface="微软雅黑" panose="020B0503020204020204" charset="-122"/>
                <a:ea typeface="微软雅黑" panose="020B0503020204020204" charset="-122"/>
                <a:cs typeface="微软雅黑"/>
              </a:rPr>
              <a:t>4.</a:t>
            </a:r>
            <a:r>
              <a:rPr lang="zh-CN" altLang="en-US" sz="2800" b="1">
                <a:solidFill>
                  <a:srgbClr val="C00000"/>
                </a:solidFill>
                <a:latin typeface="微软雅黑" panose="020B0503020204020204" charset="-122"/>
                <a:ea typeface="微软雅黑" panose="020B0503020204020204" charset="-122"/>
                <a:cs typeface="微软雅黑"/>
              </a:rPr>
              <a:t>科学的宏观调控、有效的政府治理，是社会主义市场经济体制优势的内在要求。</a:t>
            </a:r>
          </a:p>
        </p:txBody>
      </p:sp>
      <p:sp>
        <p:nvSpPr>
          <p:cNvPr id="34818" name="文本框 3"/>
          <p:cNvSpPr txBox="1">
            <a:spLocks noChangeArrowheads="1"/>
          </p:cNvSpPr>
          <p:nvPr>
            <p:custDataLst>
              <p:tags r:id="rId2"/>
            </p:custDataLst>
          </p:nvPr>
        </p:nvSpPr>
        <p:spPr bwMode="auto">
          <a:xfrm>
            <a:off x="1158875" y="461963"/>
            <a:ext cx="7161213" cy="585787"/>
          </a:xfrm>
          <a:prstGeom prst="rect">
            <a:avLst/>
          </a:prstGeom>
          <a:noFill/>
          <a:ln w="9525">
            <a:noFill/>
            <a:miter lim="800000"/>
          </a:ln>
        </p:spPr>
        <p:txBody>
          <a:bodyPr wrap="none">
            <a:spAutoFit/>
          </a:bodyPr>
          <a:lstStyle/>
          <a:p>
            <a:r>
              <a:rPr lang="zh-CN" altLang="en-US" sz="3200" b="1">
                <a:solidFill>
                  <a:srgbClr val="C00000"/>
                </a:solidFill>
                <a:latin typeface="微软雅黑" panose="020B0503020204020204" charset="-122"/>
                <a:ea typeface="微软雅黑" panose="020B0503020204020204" charset="-122"/>
                <a:cs typeface="微软雅黑"/>
              </a:rPr>
              <a:t>一、社会主义市场经济体制的基本特征</a:t>
            </a:r>
          </a:p>
        </p:txBody>
      </p:sp>
      <p:pic>
        <p:nvPicPr>
          <p:cNvPr id="2" name="图片 1"/>
          <p:cNvPicPr>
            <a:picLocks noChangeAspect="1"/>
          </p:cNvPicPr>
          <p:nvPr>
            <p:custDataLst>
              <p:tags r:id="rId3"/>
            </p:custDataLst>
          </p:nvPr>
        </p:nvPicPr>
        <p:blipFill>
          <a:blip r:embed="rId6"/>
          <a:stretch>
            <a:fillRect/>
          </a:stretch>
        </p:blipFill>
        <p:spPr>
          <a:xfrm>
            <a:off x="307428" y="2850065"/>
            <a:ext cx="6447055" cy="31711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图片 4"/>
          <p:cNvPicPr>
            <a:picLocks noChangeAspect="1"/>
          </p:cNvPicPr>
          <p:nvPr>
            <p:custDataLst>
              <p:tags r:id="rId4"/>
            </p:custDataLst>
          </p:nvPr>
        </p:nvPicPr>
        <p:blipFill>
          <a:blip r:embed="rId7"/>
          <a:stretch>
            <a:fillRect/>
          </a:stretch>
        </p:blipFill>
        <p:spPr>
          <a:xfrm>
            <a:off x="7305494" y="2850065"/>
            <a:ext cx="4886505" cy="32099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5" name="组合 20"/>
          <p:cNvGrpSpPr/>
          <p:nvPr/>
        </p:nvGrpSpPr>
        <p:grpSpPr>
          <a:xfrm>
            <a:off x="3494088" y="1409700"/>
            <a:ext cx="2705100" cy="4468812"/>
            <a:chOff x="2926" y="2425"/>
            <a:chExt cx="4241" cy="6903"/>
          </a:xfrm>
        </p:grpSpPr>
        <p:grpSp>
          <p:nvGrpSpPr>
            <p:cNvPr id="31746" name="组 8"/>
            <p:cNvGrpSpPr/>
            <p:nvPr/>
          </p:nvGrpSpPr>
          <p:grpSpPr>
            <a:xfrm>
              <a:off x="3697" y="2425"/>
              <a:ext cx="2502" cy="1314"/>
              <a:chOff x="1613331" y="1665914"/>
              <a:chExt cx="1588540" cy="834353"/>
            </a:xfrm>
          </p:grpSpPr>
          <p:pic>
            <p:nvPicPr>
              <p:cNvPr id="31747" name="图片 9"/>
              <p:cNvPicPr/>
              <p:nvPr/>
            </p:nvPicPr>
            <p:blipFill>
              <a:blip r:embed="rId2"/>
              <a:srcRect b="27953"/>
              <a:stretch>
                <a:fillRect/>
              </a:stretch>
            </p:blipFill>
            <p:spPr>
              <a:xfrm>
                <a:off x="1613331" y="1665914"/>
                <a:ext cx="1417917" cy="834353"/>
              </a:xfrm>
              <a:prstGeom prst="rect">
                <a:avLst/>
              </a:prstGeom>
              <a:noFill/>
              <a:ln>
                <a:noFill/>
                <a:miter lim="800000"/>
              </a:ln>
            </p:spPr>
          </p:pic>
          <p:sp>
            <p:nvSpPr>
              <p:cNvPr id="31748" name="文本框 10"/>
              <p:cNvSpPr txBox="1"/>
              <p:nvPr/>
            </p:nvSpPr>
            <p:spPr>
              <a:xfrm>
                <a:off x="2445395" y="1734350"/>
                <a:ext cx="756476" cy="632757"/>
              </a:xfrm>
              <a:prstGeom prst="rect">
                <a:avLst/>
              </a:prstGeom>
              <a:noFill/>
              <a:effectLst>
                <a:outerShdw blurRad="50800" dist="76200" dir="2700000" algn="tl" rotWithShape="0">
                  <a:prstClr val="black">
                    <a:alpha val="7000"/>
                  </a:prstClr>
                </a:outerShdw>
              </a:effectLst>
            </p:spPr>
            <p:txBody>
              <a:bodyPr wrap="square" rtlCol="0">
                <a:spAutoFit/>
              </a:bodyPr>
              <a:lstStyle/>
              <a:p>
                <a:pPr marR="0" algn="ctr" defTabSz="914400" fontAlgn="auto">
                  <a:buClrTx/>
                  <a:buSzTx/>
                  <a:buFontTx/>
                </a:pPr>
                <a:r>
                  <a:rPr kumimoji="1" lang="en-US" altLang="zh-CN" sz="3600" strike="noStrike" kern="1200" cap="none" spc="0" normalizeH="0" baseline="0" noProof="1">
                    <a:gradFill>
                      <a:gsLst>
                        <a:gs pos="0">
                          <a:schemeClr val="accent1">
                            <a:lumMod val="5000"/>
                            <a:lumOff val="95000"/>
                          </a:schemeClr>
                        </a:gs>
                        <a:gs pos="84000">
                          <a:srgbClr val="EECB60"/>
                        </a:gs>
                      </a:gsLst>
                      <a:lin ang="5400000" scaled="1"/>
                    </a:gradFill>
                    <a:effectLst>
                      <a:outerShdw blurRad="50800" dist="76200" dir="18900000" algn="bl" rotWithShape="0">
                        <a:prstClr val="black">
                          <a:alpha val="40000"/>
                        </a:prstClr>
                      </a:outerShdw>
                    </a:effectLst>
                    <a:latin typeface="黑体" pitchFamily="2" charset="-122"/>
                    <a:ea typeface="黑体" pitchFamily="2" charset="-122"/>
                    <a:cs typeface="黑体" panose="02010609060101010101" pitchFamily="2" charset="-122"/>
                  </a:rPr>
                  <a:t>02</a:t>
                </a:r>
                <a:endParaRPr kumimoji="1" lang="zh-CN" altLang="en-US" sz="3600" strike="noStrike" kern="1200" cap="none" spc="0" normalizeH="0" baseline="0" noProof="1">
                  <a:gradFill>
                    <a:gsLst>
                      <a:gs pos="0">
                        <a:schemeClr val="accent1">
                          <a:lumMod val="5000"/>
                          <a:lumOff val="95000"/>
                        </a:schemeClr>
                      </a:gs>
                      <a:gs pos="84000">
                        <a:srgbClr val="EECB60"/>
                      </a:gs>
                    </a:gsLst>
                    <a:lin ang="5400000" scaled="1"/>
                  </a:gradFill>
                  <a:effectLst>
                    <a:outerShdw blurRad="50800" dist="76200" dir="18900000" algn="bl" rotWithShape="0">
                      <a:prstClr val="black">
                        <a:alpha val="40000"/>
                      </a:prstClr>
                    </a:outerShdw>
                  </a:effectLst>
                  <a:latin typeface="黑体" pitchFamily="2" charset="-122"/>
                  <a:ea typeface="黑体" pitchFamily="2" charset="-122"/>
                  <a:cs typeface="黑体" panose="02010609060101010101" pitchFamily="2" charset="-122"/>
                </a:endParaRPr>
              </a:p>
            </p:txBody>
          </p:sp>
        </p:grpSp>
        <p:sp>
          <p:nvSpPr>
            <p:cNvPr id="31749" name="任意多边形 8"/>
            <p:cNvSpPr/>
            <p:nvPr/>
          </p:nvSpPr>
          <p:spPr>
            <a:xfrm>
              <a:off x="2926" y="4003"/>
              <a:ext cx="4241" cy="5325"/>
            </a:xfrm>
            <a:custGeom>
              <a:avLst/>
              <a:gdLst>
                <a:gd name="txL" fmla="*/ 0 w 1293018"/>
                <a:gd name="txT" fmla="*/ 0 h 2000700"/>
                <a:gd name="txR" fmla="*/ 1293018 w 1293018"/>
                <a:gd name="txB" fmla="*/ 2000700 h 2000700"/>
              </a:gdLst>
              <a:ahLst/>
              <a:cxnLst>
                <a:cxn ang="0">
                  <a:pos x="4264" y="0"/>
                </a:cxn>
                <a:cxn ang="0">
                  <a:pos x="4654" y="624"/>
                </a:cxn>
                <a:cxn ang="0">
                  <a:pos x="5944" y="624"/>
                </a:cxn>
                <a:cxn ang="0">
                  <a:pos x="6615" y="1248"/>
                </a:cxn>
                <a:cxn ang="0">
                  <a:pos x="6615" y="8899"/>
                </a:cxn>
                <a:cxn ang="0">
                  <a:pos x="5944" y="9523"/>
                </a:cxn>
                <a:cxn ang="0">
                  <a:pos x="670" y="9523"/>
                </a:cxn>
                <a:cxn ang="0">
                  <a:pos x="0" y="8899"/>
                </a:cxn>
                <a:cxn ang="0">
                  <a:pos x="0" y="1248"/>
                </a:cxn>
                <a:cxn ang="0">
                  <a:pos x="670" y="624"/>
                </a:cxn>
                <a:cxn ang="0">
                  <a:pos x="3875" y="624"/>
                </a:cxn>
              </a:cxnLst>
              <a:rect l="txL" t="txT" r="txR" b="txB"/>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lnTo>
                    <a:pt x="833662" y="0"/>
                  </a:lnTo>
                  <a:close/>
                </a:path>
              </a:pathLst>
            </a:custGeom>
            <a:gradFill rotWithShape="1">
              <a:gsLst>
                <a:gs pos="0">
                  <a:srgbClr val="FE4444"/>
                </a:gs>
                <a:gs pos="100000">
                  <a:srgbClr val="832B2B"/>
                </a:gs>
              </a:gsLst>
              <a:lin ang="5400000"/>
            </a:gradFill>
            <a:ln w="3175">
              <a:noFill/>
            </a:ln>
          </p:spPr>
          <p:txBody>
            <a:bodyPr anchor="ctr"/>
            <a:lstStyle/>
            <a:p>
              <a:pPr marL="0" marR="0" indent="0" algn="ctr" defTabSz="913130" rtl="0" eaLnBrk="1" fontAlgn="auto" latinLnBrk="0" hangingPunct="1">
                <a:lnSpc>
                  <a:spcPct val="130000"/>
                </a:lnSpc>
                <a:spcBef>
                  <a:spcPct val="0"/>
                </a:spcBef>
                <a:spcAft>
                  <a:spcPct val="0"/>
                </a:spcAft>
                <a:buClrTx/>
                <a:buSzTx/>
                <a:buFontTx/>
                <a:buNone/>
              </a:pPr>
              <a:r>
                <a:rPr kumimoji="0" lang="zh-CN" sz="2800" b="1" i="0" u="none" strike="noStrike" kern="1200" cap="none" spc="0" normalizeH="0" baseline="0" noProof="1">
                  <a:ln w="66675"/>
                  <a:solidFill>
                    <a:schemeClr val="bg1"/>
                  </a:solidFill>
                  <a:effectLst>
                    <a:innerShdw blurRad="38100">
                      <a:srgbClr val="9E3FB2">
                        <a:alpha val="100000"/>
                      </a:srgbClr>
                    </a:innerShdw>
                  </a:effectLst>
                  <a:latin typeface="迷你简北魏楷书" charset="-122"/>
                  <a:ea typeface="迷你简北魏楷书" charset="-122"/>
                  <a:cs typeface="迷你简北魏楷书" charset="-122"/>
                  <a:sym typeface="+mn-ea"/>
                </a:rPr>
                <a:t>公有制为主体</a:t>
              </a:r>
            </a:p>
            <a:p>
              <a:pPr marL="0" marR="0" indent="0" algn="ctr" defTabSz="913130" rtl="0" eaLnBrk="1" fontAlgn="auto" latinLnBrk="0" hangingPunct="1">
                <a:lnSpc>
                  <a:spcPct val="130000"/>
                </a:lnSpc>
                <a:spcBef>
                  <a:spcPct val="0"/>
                </a:spcBef>
                <a:spcAft>
                  <a:spcPct val="0"/>
                </a:spcAft>
                <a:buClrTx/>
                <a:buSzTx/>
                <a:buFontTx/>
                <a:buNone/>
              </a:pPr>
              <a:r>
                <a:rPr kumimoji="0" lang="zh-CN" sz="2800" b="1" i="0" u="none" strike="noStrike" kern="1200" cap="none" spc="0" normalizeH="0" baseline="0" noProof="1">
                  <a:ln w="66675"/>
                  <a:solidFill>
                    <a:schemeClr val="bg1"/>
                  </a:solidFill>
                  <a:effectLst>
                    <a:innerShdw blurRad="38100">
                      <a:srgbClr val="9E3FB2">
                        <a:alpha val="100000"/>
                      </a:srgbClr>
                    </a:innerShdw>
                  </a:effectLst>
                  <a:latin typeface="迷你简北魏楷书" charset="-122"/>
                  <a:ea typeface="迷你简北魏楷书" charset="-122"/>
                  <a:cs typeface="迷你简北魏楷书" charset="-122"/>
                  <a:sym typeface="+mn-ea"/>
                </a:rPr>
                <a:t>多种所有制经济</a:t>
              </a:r>
            </a:p>
            <a:p>
              <a:pPr marL="0" marR="0" indent="0" algn="ctr" defTabSz="913130" rtl="0" eaLnBrk="1" fontAlgn="auto" latinLnBrk="0" hangingPunct="1">
                <a:lnSpc>
                  <a:spcPct val="130000"/>
                </a:lnSpc>
                <a:spcBef>
                  <a:spcPct val="0"/>
                </a:spcBef>
                <a:spcAft>
                  <a:spcPct val="0"/>
                </a:spcAft>
                <a:buClrTx/>
                <a:buSzTx/>
                <a:buFontTx/>
                <a:buNone/>
              </a:pPr>
              <a:r>
                <a:rPr kumimoji="0" lang="zh-CN" sz="2800" b="1" i="0" u="none" strike="noStrike" kern="1200" cap="none" spc="0" normalizeH="0" baseline="0" noProof="1">
                  <a:ln w="66675"/>
                  <a:solidFill>
                    <a:schemeClr val="bg1"/>
                  </a:solidFill>
                  <a:effectLst>
                    <a:innerShdw blurRad="38100">
                      <a:srgbClr val="9E3FB2">
                        <a:alpha val="100000"/>
                      </a:srgbClr>
                    </a:innerShdw>
                  </a:effectLst>
                  <a:latin typeface="迷你简北魏楷书" charset="-122"/>
                  <a:ea typeface="迷你简北魏楷书" charset="-122"/>
                  <a:cs typeface="迷你简北魏楷书" charset="-122"/>
                  <a:sym typeface="+mn-ea"/>
                </a:rPr>
                <a:t>共同发展的</a:t>
              </a:r>
            </a:p>
            <a:p>
              <a:pPr marL="0" marR="0" indent="0" algn="ctr" defTabSz="913130" rtl="0" eaLnBrk="1" fontAlgn="auto" latinLnBrk="0" hangingPunct="1">
                <a:lnSpc>
                  <a:spcPct val="130000"/>
                </a:lnSpc>
                <a:spcBef>
                  <a:spcPct val="0"/>
                </a:spcBef>
                <a:spcAft>
                  <a:spcPct val="0"/>
                </a:spcAft>
                <a:buClrTx/>
                <a:buSzTx/>
                <a:buFontTx/>
                <a:buNone/>
              </a:pPr>
              <a:r>
                <a:rPr kumimoji="0" lang="zh-CN" sz="2800" b="1" i="0" u="none" strike="noStrike" kern="1200" cap="none" spc="0" normalizeH="0" baseline="0" noProof="1">
                  <a:ln w="66675"/>
                  <a:solidFill>
                    <a:schemeClr val="bg1"/>
                  </a:solidFill>
                  <a:effectLst>
                    <a:innerShdw blurRad="38100">
                      <a:srgbClr val="9E3FB2">
                        <a:alpha val="100000"/>
                      </a:srgbClr>
                    </a:innerShdw>
                  </a:effectLst>
                  <a:latin typeface="迷你简北魏楷书" charset="-122"/>
                  <a:ea typeface="迷你简北魏楷书" charset="-122"/>
                  <a:cs typeface="迷你简北魏楷书" charset="-122"/>
                  <a:sym typeface="+mn-ea"/>
                </a:rPr>
                <a:t>基本经济制度</a:t>
              </a:r>
            </a:p>
            <a:p>
              <a:pPr marL="0" marR="0" indent="0" algn="ctr" defTabSz="913130" rtl="0" eaLnBrk="1" fontAlgn="auto" latinLnBrk="0" hangingPunct="1">
                <a:lnSpc>
                  <a:spcPct val="130000"/>
                </a:lnSpc>
                <a:spcBef>
                  <a:spcPct val="0"/>
                </a:spcBef>
                <a:spcAft>
                  <a:spcPct val="0"/>
                </a:spcAft>
                <a:buClrTx/>
                <a:buSzTx/>
                <a:buFontTx/>
                <a:buNone/>
              </a:pPr>
              <a:r>
                <a:rPr kumimoji="0" lang="zh-CN" sz="2800" b="1" i="0" u="none" strike="noStrike" kern="1200" cap="none" spc="0" normalizeH="0" baseline="0" noProof="1">
                  <a:ln w="66675"/>
                  <a:solidFill>
                    <a:schemeClr val="bg1"/>
                  </a:solidFill>
                  <a:effectLst>
                    <a:innerShdw blurRad="38100">
                      <a:srgbClr val="9E3FB2">
                        <a:alpha val="100000"/>
                      </a:srgbClr>
                    </a:innerShdw>
                  </a:effectLst>
                  <a:latin typeface="迷你简北魏楷书" charset="-122"/>
                  <a:ea typeface="迷你简北魏楷书" charset="-122"/>
                  <a:cs typeface="迷你简北魏楷书" charset="-122"/>
                  <a:sym typeface="微软雅黑" pitchFamily="34" charset="-122"/>
                </a:rPr>
                <a:t>（</a:t>
              </a:r>
              <a:r>
                <a:rPr kumimoji="0" lang="zh-CN" sz="2800" b="1" i="0" u="sng" strike="noStrike" kern="1200" cap="none" spc="0" normalizeH="0" baseline="0" noProof="1">
                  <a:ln w="66675"/>
                  <a:solidFill>
                    <a:srgbClr val="FFFF00"/>
                  </a:solidFill>
                  <a:effectLst>
                    <a:innerShdw blurRad="38100">
                      <a:srgbClr val="9E3FB2">
                        <a:alpha val="100000"/>
                      </a:srgbClr>
                    </a:innerShdw>
                  </a:effectLst>
                  <a:latin typeface="迷你简北魏楷书" charset="-122"/>
                  <a:ea typeface="迷你简北魏楷书" charset="-122"/>
                  <a:cs typeface="迷你简北魏楷书" charset="-122"/>
                  <a:sym typeface="+mn-ea"/>
                </a:rPr>
                <a:t>根基</a:t>
              </a:r>
              <a:r>
                <a:rPr kumimoji="0" lang="zh-CN" sz="2800" b="1" i="0" u="none" strike="noStrike" kern="1200" cap="none" spc="0" normalizeH="0" baseline="0" noProof="1">
                  <a:ln w="66675"/>
                  <a:solidFill>
                    <a:schemeClr val="bg1"/>
                  </a:solidFill>
                  <a:effectLst>
                    <a:innerShdw blurRad="38100">
                      <a:srgbClr val="9E3FB2">
                        <a:alpha val="100000"/>
                      </a:srgbClr>
                    </a:innerShdw>
                  </a:effectLst>
                  <a:latin typeface="迷你简北魏楷书" charset="-122"/>
                  <a:ea typeface="迷你简北魏楷书" charset="-122"/>
                  <a:cs typeface="迷你简北魏楷书" charset="-122"/>
                  <a:sym typeface="微软雅黑" pitchFamily="34" charset="-122"/>
                </a:rPr>
                <a:t>）</a:t>
              </a:r>
            </a:p>
          </p:txBody>
        </p:sp>
      </p:grpSp>
      <p:grpSp>
        <p:nvGrpSpPr>
          <p:cNvPr id="31750" name="组合 21"/>
          <p:cNvGrpSpPr/>
          <p:nvPr/>
        </p:nvGrpSpPr>
        <p:grpSpPr>
          <a:xfrm>
            <a:off x="6496050" y="1409700"/>
            <a:ext cx="2473325" cy="4468812"/>
            <a:chOff x="7395" y="2425"/>
            <a:chExt cx="3514" cy="6901"/>
          </a:xfrm>
        </p:grpSpPr>
        <p:grpSp>
          <p:nvGrpSpPr>
            <p:cNvPr id="31751" name="组 11"/>
            <p:cNvGrpSpPr/>
            <p:nvPr/>
          </p:nvGrpSpPr>
          <p:grpSpPr>
            <a:xfrm>
              <a:off x="7856" y="2425"/>
              <a:ext cx="2502" cy="1314"/>
              <a:chOff x="1613331" y="2811613"/>
              <a:chExt cx="1588540" cy="834353"/>
            </a:xfrm>
          </p:grpSpPr>
          <p:pic>
            <p:nvPicPr>
              <p:cNvPr id="31752" name="图片 12"/>
              <p:cNvPicPr/>
              <p:nvPr/>
            </p:nvPicPr>
            <p:blipFill>
              <a:blip r:embed="rId2"/>
              <a:srcRect b="27953"/>
              <a:stretch>
                <a:fillRect/>
              </a:stretch>
            </p:blipFill>
            <p:spPr>
              <a:xfrm>
                <a:off x="1613331" y="2811613"/>
                <a:ext cx="1417917" cy="834353"/>
              </a:xfrm>
              <a:prstGeom prst="rect">
                <a:avLst/>
              </a:prstGeom>
              <a:noFill/>
              <a:ln>
                <a:noFill/>
                <a:miter lim="800000"/>
              </a:ln>
            </p:spPr>
          </p:pic>
          <p:sp>
            <p:nvSpPr>
              <p:cNvPr id="31753" name="文本框 13"/>
              <p:cNvSpPr txBox="1"/>
              <p:nvPr/>
            </p:nvSpPr>
            <p:spPr>
              <a:xfrm>
                <a:off x="2445395" y="2880049"/>
                <a:ext cx="756476" cy="632753"/>
              </a:xfrm>
              <a:prstGeom prst="rect">
                <a:avLst/>
              </a:prstGeom>
              <a:noFill/>
              <a:effectLst>
                <a:outerShdw blurRad="50800" dist="76200" dir="2700000" algn="tl" rotWithShape="0">
                  <a:prstClr val="black">
                    <a:alpha val="7000"/>
                  </a:prstClr>
                </a:outerShdw>
              </a:effectLst>
            </p:spPr>
            <p:txBody>
              <a:bodyPr wrap="square" rtlCol="0">
                <a:spAutoFit/>
              </a:bodyPr>
              <a:lstStyle/>
              <a:p>
                <a:pPr marR="0" algn="ctr" defTabSz="914400" fontAlgn="auto">
                  <a:buClrTx/>
                  <a:buSzTx/>
                  <a:buFontTx/>
                </a:pPr>
                <a:r>
                  <a:rPr kumimoji="1" lang="en-US" altLang="zh-CN" sz="3600" strike="noStrike" kern="1200" cap="none" spc="0" normalizeH="0" baseline="0" noProof="1">
                    <a:gradFill>
                      <a:gsLst>
                        <a:gs pos="0">
                          <a:schemeClr val="accent1">
                            <a:lumMod val="5000"/>
                            <a:lumOff val="95000"/>
                          </a:schemeClr>
                        </a:gs>
                        <a:gs pos="84000">
                          <a:srgbClr val="EECB60"/>
                        </a:gs>
                      </a:gsLst>
                      <a:lin ang="5400000" scaled="1"/>
                    </a:gradFill>
                    <a:effectLst>
                      <a:outerShdw blurRad="50800" dist="76200" dir="18900000" algn="bl" rotWithShape="0">
                        <a:prstClr val="black">
                          <a:alpha val="40000"/>
                        </a:prstClr>
                      </a:outerShdw>
                    </a:effectLst>
                    <a:latin typeface="黑体" pitchFamily="2" charset="-122"/>
                    <a:ea typeface="黑体" pitchFamily="2" charset="-122"/>
                    <a:cs typeface="黑体" panose="02010609060101010101" pitchFamily="2" charset="-122"/>
                  </a:rPr>
                  <a:t>03</a:t>
                </a:r>
                <a:endParaRPr kumimoji="1" lang="zh-CN" altLang="en-US" sz="3600" strike="noStrike" kern="1200" cap="none" spc="0" normalizeH="0" baseline="0" noProof="1">
                  <a:gradFill>
                    <a:gsLst>
                      <a:gs pos="0">
                        <a:schemeClr val="accent1">
                          <a:lumMod val="5000"/>
                          <a:lumOff val="95000"/>
                        </a:schemeClr>
                      </a:gs>
                      <a:gs pos="84000">
                        <a:srgbClr val="EECB60"/>
                      </a:gs>
                    </a:gsLst>
                    <a:lin ang="5400000" scaled="1"/>
                  </a:gradFill>
                  <a:effectLst>
                    <a:outerShdw blurRad="50800" dist="76200" dir="18900000" algn="bl" rotWithShape="0">
                      <a:prstClr val="black">
                        <a:alpha val="40000"/>
                      </a:prstClr>
                    </a:outerShdw>
                  </a:effectLst>
                  <a:latin typeface="黑体" pitchFamily="2" charset="-122"/>
                  <a:ea typeface="黑体" pitchFamily="2" charset="-122"/>
                  <a:cs typeface="黑体" panose="02010609060101010101" pitchFamily="2" charset="-122"/>
                </a:endParaRPr>
              </a:p>
            </p:txBody>
          </p:sp>
        </p:grpSp>
        <p:sp>
          <p:nvSpPr>
            <p:cNvPr id="31754" name="任意多边形 8"/>
            <p:cNvSpPr/>
            <p:nvPr/>
          </p:nvSpPr>
          <p:spPr>
            <a:xfrm>
              <a:off x="7395" y="4002"/>
              <a:ext cx="3514" cy="5324"/>
            </a:xfrm>
            <a:custGeom>
              <a:avLst/>
              <a:gdLst>
                <a:gd name="txL" fmla="*/ 0 w 1293018"/>
                <a:gd name="txT" fmla="*/ 0 h 2000700"/>
                <a:gd name="txR" fmla="*/ 1293018 w 1293018"/>
                <a:gd name="txB" fmla="*/ 2000700 h 2000700"/>
              </a:gdLst>
              <a:ahLst/>
              <a:cxnLst>
                <a:cxn ang="0">
                  <a:pos x="4264" y="0"/>
                </a:cxn>
                <a:cxn ang="0">
                  <a:pos x="4654" y="624"/>
                </a:cxn>
                <a:cxn ang="0">
                  <a:pos x="5944" y="624"/>
                </a:cxn>
                <a:cxn ang="0">
                  <a:pos x="6615" y="1248"/>
                </a:cxn>
                <a:cxn ang="0">
                  <a:pos x="6615" y="8899"/>
                </a:cxn>
                <a:cxn ang="0">
                  <a:pos x="5944" y="9523"/>
                </a:cxn>
                <a:cxn ang="0">
                  <a:pos x="670" y="9523"/>
                </a:cxn>
                <a:cxn ang="0">
                  <a:pos x="0" y="8899"/>
                </a:cxn>
                <a:cxn ang="0">
                  <a:pos x="0" y="1248"/>
                </a:cxn>
                <a:cxn ang="0">
                  <a:pos x="670" y="624"/>
                </a:cxn>
                <a:cxn ang="0">
                  <a:pos x="3875" y="624"/>
                </a:cxn>
              </a:cxnLst>
              <a:rect l="txL" t="txT" r="txR" b="txB"/>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lnTo>
                    <a:pt x="833662" y="0"/>
                  </a:lnTo>
                  <a:close/>
                </a:path>
              </a:pathLst>
            </a:custGeom>
            <a:gradFill rotWithShape="1">
              <a:gsLst>
                <a:gs pos="0">
                  <a:srgbClr val="FE4444"/>
                </a:gs>
                <a:gs pos="100000">
                  <a:srgbClr val="832B2B"/>
                </a:gs>
              </a:gsLst>
              <a:lin ang="5400000"/>
            </a:gradFill>
            <a:ln w="3175">
              <a:noFill/>
            </a:ln>
          </p:spPr>
          <p:txBody>
            <a:bodyPr anchor="ctr"/>
            <a:lstStyle/>
            <a:p>
              <a:pPr marL="0" marR="0" indent="0" algn="ctr" defTabSz="914400" rtl="0" eaLnBrk="1" fontAlgn="auto" latinLnBrk="0" hangingPunct="1">
                <a:lnSpc>
                  <a:spcPct val="150000"/>
                </a:lnSpc>
                <a:spcBef>
                  <a:spcPct val="0"/>
                </a:spcBef>
                <a:spcAft>
                  <a:spcPct val="0"/>
                </a:spcAft>
                <a:buClrTx/>
                <a:buSzTx/>
                <a:buFontTx/>
                <a:buNone/>
              </a:pPr>
              <a:r>
                <a:rPr kumimoji="0" lang="zh-CN" sz="2800" b="1" i="0" u="none" strike="noStrike" kern="1200" cap="none" spc="0" normalizeH="0" baseline="0" noProof="1">
                  <a:ln w="66675"/>
                  <a:solidFill>
                    <a:schemeClr val="bg1"/>
                  </a:solidFill>
                  <a:effectLst>
                    <a:innerShdw blurRad="38100">
                      <a:srgbClr val="9E3FB2">
                        <a:alpha val="100000"/>
                      </a:srgbClr>
                    </a:innerShdw>
                  </a:effectLst>
                  <a:latin typeface="迷你简北魏楷书" charset="-122"/>
                  <a:ea typeface="迷你简北魏楷书" charset="-122"/>
                  <a:cs typeface="迷你简北魏楷书" charset="-122"/>
                  <a:sym typeface="+mn-ea"/>
                </a:rPr>
                <a:t>以促进全体人民实现共同富裕为根本目标</a:t>
              </a:r>
            </a:p>
            <a:p>
              <a:pPr marL="0" marR="0" indent="0" algn="ctr" defTabSz="914400" rtl="0" eaLnBrk="1" fontAlgn="auto" latinLnBrk="0" hangingPunct="1">
                <a:lnSpc>
                  <a:spcPct val="150000"/>
                </a:lnSpc>
                <a:spcBef>
                  <a:spcPct val="0"/>
                </a:spcBef>
                <a:spcAft>
                  <a:spcPct val="0"/>
                </a:spcAft>
                <a:buClrTx/>
                <a:buSzTx/>
                <a:buFontTx/>
                <a:buNone/>
              </a:pPr>
              <a:r>
                <a:rPr kumimoji="0" lang="zh-CN" sz="2800" b="1" i="0" u="none" strike="noStrike" kern="1200" cap="none" spc="0" normalizeH="0" baseline="0" noProof="1">
                  <a:ln w="66675"/>
                  <a:solidFill>
                    <a:schemeClr val="bg1"/>
                  </a:solidFill>
                  <a:effectLst>
                    <a:innerShdw blurRad="38100">
                      <a:srgbClr val="9E3FB2">
                        <a:alpha val="100000"/>
                      </a:srgbClr>
                    </a:innerShdw>
                  </a:effectLst>
                  <a:latin typeface="迷你简北魏楷书" charset="-122"/>
                  <a:ea typeface="迷你简北魏楷书" charset="-122"/>
                  <a:cs typeface="迷你简北魏楷书" charset="-122"/>
                  <a:sym typeface="微软雅黑" pitchFamily="34" charset="-122"/>
                </a:rPr>
                <a:t>（</a:t>
              </a:r>
              <a:r>
                <a:rPr kumimoji="0" lang="zh-CN" sz="2800" b="1" i="0" u="sng" strike="noStrike" kern="1200" cap="none" spc="0" normalizeH="0" baseline="0" noProof="1">
                  <a:ln w="66675"/>
                  <a:solidFill>
                    <a:srgbClr val="FFFF00"/>
                  </a:solidFill>
                  <a:effectLst>
                    <a:innerShdw blurRad="38100">
                      <a:srgbClr val="9E3FB2">
                        <a:alpha val="100000"/>
                      </a:srgbClr>
                    </a:innerShdw>
                  </a:effectLst>
                  <a:latin typeface="迷你简北魏楷书" charset="-122"/>
                  <a:ea typeface="迷你简北魏楷书" charset="-122"/>
                  <a:cs typeface="迷你简北魏楷书" charset="-122"/>
                  <a:sym typeface="+mn-ea"/>
                </a:rPr>
                <a:t>根本目标</a:t>
              </a:r>
              <a:r>
                <a:rPr kumimoji="0" lang="zh-CN" sz="2800" b="1" i="0" u="none" strike="noStrike" kern="1200" cap="none" spc="0" normalizeH="0" baseline="0" noProof="1">
                  <a:ln w="66675"/>
                  <a:solidFill>
                    <a:schemeClr val="bg1"/>
                  </a:solidFill>
                  <a:effectLst>
                    <a:innerShdw blurRad="38100">
                      <a:srgbClr val="9E3FB2">
                        <a:alpha val="100000"/>
                      </a:srgbClr>
                    </a:innerShdw>
                  </a:effectLst>
                  <a:latin typeface="迷你简北魏楷书" charset="-122"/>
                  <a:ea typeface="迷你简北魏楷书" charset="-122"/>
                  <a:cs typeface="迷你简北魏楷书" charset="-122"/>
                  <a:sym typeface="微软雅黑" pitchFamily="34" charset="-122"/>
                </a:rPr>
                <a:t>）</a:t>
              </a:r>
              <a:endParaRPr kumimoji="0" lang="zh-CN" altLang="en-US" sz="2800" b="1" i="0" u="none" strike="noStrike" kern="1200" cap="none" spc="0" normalizeH="0" baseline="0" noProof="1">
                <a:solidFill>
                  <a:schemeClr val="bg1"/>
                </a:solidFill>
                <a:latin typeface="迷你简北魏楷书" charset="-122"/>
                <a:ea typeface="迷你简北魏楷书" charset="-122"/>
                <a:cs typeface="+mn-cs"/>
                <a:sym typeface="微软雅黑" panose="020B0503020204020204" pitchFamily="34" charset="-122"/>
              </a:endParaRPr>
            </a:p>
          </p:txBody>
        </p:sp>
      </p:grpSp>
      <p:grpSp>
        <p:nvGrpSpPr>
          <p:cNvPr id="31755" name="组合 22"/>
          <p:cNvGrpSpPr/>
          <p:nvPr/>
        </p:nvGrpSpPr>
        <p:grpSpPr>
          <a:xfrm>
            <a:off x="9404350" y="1409700"/>
            <a:ext cx="2463800" cy="4468812"/>
            <a:chOff x="11503" y="2425"/>
            <a:chExt cx="3614" cy="6903"/>
          </a:xfrm>
        </p:grpSpPr>
        <p:grpSp>
          <p:nvGrpSpPr>
            <p:cNvPr id="31756" name="组 14"/>
            <p:cNvGrpSpPr/>
            <p:nvPr/>
          </p:nvGrpSpPr>
          <p:grpSpPr>
            <a:xfrm>
              <a:off x="11990" y="2425"/>
              <a:ext cx="2502" cy="1314"/>
              <a:chOff x="1613331" y="3892716"/>
              <a:chExt cx="1588540" cy="834353"/>
            </a:xfrm>
          </p:grpSpPr>
          <p:pic>
            <p:nvPicPr>
              <p:cNvPr id="31757" name="图片 15"/>
              <p:cNvPicPr/>
              <p:nvPr/>
            </p:nvPicPr>
            <p:blipFill>
              <a:blip r:embed="rId2"/>
              <a:srcRect b="27953"/>
              <a:stretch>
                <a:fillRect/>
              </a:stretch>
            </p:blipFill>
            <p:spPr>
              <a:xfrm>
                <a:off x="1613331" y="3892716"/>
                <a:ext cx="1417917" cy="834353"/>
              </a:xfrm>
              <a:prstGeom prst="rect">
                <a:avLst/>
              </a:prstGeom>
              <a:noFill/>
              <a:ln>
                <a:noFill/>
                <a:miter lim="800000"/>
              </a:ln>
            </p:spPr>
          </p:pic>
          <p:sp>
            <p:nvSpPr>
              <p:cNvPr id="31758" name="文本框 16"/>
              <p:cNvSpPr txBox="1"/>
              <p:nvPr/>
            </p:nvSpPr>
            <p:spPr>
              <a:xfrm>
                <a:off x="2445395" y="3961152"/>
                <a:ext cx="756476" cy="632757"/>
              </a:xfrm>
              <a:prstGeom prst="rect">
                <a:avLst/>
              </a:prstGeom>
              <a:noFill/>
              <a:effectLst>
                <a:outerShdw blurRad="50800" dist="76200" dir="2700000" algn="tl" rotWithShape="0">
                  <a:prstClr val="black">
                    <a:alpha val="7000"/>
                  </a:prstClr>
                </a:outerShdw>
              </a:effectLst>
            </p:spPr>
            <p:txBody>
              <a:bodyPr wrap="square" rtlCol="0">
                <a:spAutoFit/>
              </a:bodyPr>
              <a:lstStyle/>
              <a:p>
                <a:pPr marR="0" algn="ctr" defTabSz="914400" fontAlgn="auto">
                  <a:buClrTx/>
                  <a:buSzTx/>
                  <a:buFontTx/>
                </a:pPr>
                <a:r>
                  <a:rPr kumimoji="1" lang="en-US" altLang="zh-CN" sz="3600" strike="noStrike" kern="1200" cap="none" spc="0" normalizeH="0" baseline="0" noProof="1">
                    <a:gradFill>
                      <a:gsLst>
                        <a:gs pos="0">
                          <a:schemeClr val="accent1">
                            <a:lumMod val="5000"/>
                            <a:lumOff val="95000"/>
                          </a:schemeClr>
                        </a:gs>
                        <a:gs pos="84000">
                          <a:srgbClr val="EECB60"/>
                        </a:gs>
                      </a:gsLst>
                      <a:lin ang="5400000" scaled="1"/>
                    </a:gradFill>
                    <a:effectLst>
                      <a:outerShdw blurRad="50800" dist="76200" dir="18900000" algn="bl" rotWithShape="0">
                        <a:prstClr val="black">
                          <a:alpha val="40000"/>
                        </a:prstClr>
                      </a:outerShdw>
                    </a:effectLst>
                    <a:latin typeface="黑体" pitchFamily="2" charset="-122"/>
                    <a:ea typeface="黑体" pitchFamily="2" charset="-122"/>
                    <a:cs typeface="黑体" panose="02010609060101010101" pitchFamily="2" charset="-122"/>
                  </a:rPr>
                  <a:t>04</a:t>
                </a:r>
                <a:endParaRPr kumimoji="1" lang="zh-CN" altLang="en-US" sz="3600" strike="noStrike" kern="1200" cap="none" spc="0" normalizeH="0" baseline="0" noProof="1">
                  <a:gradFill>
                    <a:gsLst>
                      <a:gs pos="0">
                        <a:schemeClr val="accent1">
                          <a:lumMod val="5000"/>
                          <a:lumOff val="95000"/>
                        </a:schemeClr>
                      </a:gs>
                      <a:gs pos="84000">
                        <a:srgbClr val="EECB60"/>
                      </a:gs>
                    </a:gsLst>
                    <a:lin ang="5400000" scaled="1"/>
                  </a:gradFill>
                  <a:effectLst>
                    <a:outerShdw blurRad="50800" dist="76200" dir="18900000" algn="bl" rotWithShape="0">
                      <a:prstClr val="black">
                        <a:alpha val="40000"/>
                      </a:prstClr>
                    </a:outerShdw>
                  </a:effectLst>
                  <a:latin typeface="黑体" pitchFamily="2" charset="-122"/>
                  <a:ea typeface="黑体" pitchFamily="2" charset="-122"/>
                  <a:cs typeface="黑体" panose="02010609060101010101" pitchFamily="2" charset="-122"/>
                </a:endParaRPr>
              </a:p>
            </p:txBody>
          </p:sp>
        </p:grpSp>
        <p:sp>
          <p:nvSpPr>
            <p:cNvPr id="31759" name="任意多边形 8"/>
            <p:cNvSpPr/>
            <p:nvPr/>
          </p:nvSpPr>
          <p:spPr>
            <a:xfrm>
              <a:off x="11503" y="4004"/>
              <a:ext cx="3614" cy="5324"/>
            </a:xfrm>
            <a:custGeom>
              <a:avLst/>
              <a:gdLst>
                <a:gd name="txL" fmla="*/ 0 w 1293018"/>
                <a:gd name="txT" fmla="*/ 0 h 2000700"/>
                <a:gd name="txR" fmla="*/ 1293018 w 1293018"/>
                <a:gd name="txB" fmla="*/ 2000700 h 2000700"/>
              </a:gdLst>
              <a:ahLst/>
              <a:cxnLst>
                <a:cxn ang="0">
                  <a:pos x="4264" y="0"/>
                </a:cxn>
                <a:cxn ang="0">
                  <a:pos x="4654" y="624"/>
                </a:cxn>
                <a:cxn ang="0">
                  <a:pos x="5944" y="624"/>
                </a:cxn>
                <a:cxn ang="0">
                  <a:pos x="6615" y="1248"/>
                </a:cxn>
                <a:cxn ang="0">
                  <a:pos x="6615" y="8899"/>
                </a:cxn>
                <a:cxn ang="0">
                  <a:pos x="5944" y="9523"/>
                </a:cxn>
                <a:cxn ang="0">
                  <a:pos x="670" y="9523"/>
                </a:cxn>
                <a:cxn ang="0">
                  <a:pos x="0" y="8899"/>
                </a:cxn>
                <a:cxn ang="0">
                  <a:pos x="0" y="1248"/>
                </a:cxn>
                <a:cxn ang="0">
                  <a:pos x="670" y="624"/>
                </a:cxn>
                <a:cxn ang="0">
                  <a:pos x="3875" y="624"/>
                </a:cxn>
              </a:cxnLst>
              <a:rect l="txL" t="txT" r="txR" b="txB"/>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lnTo>
                    <a:pt x="833662" y="0"/>
                  </a:lnTo>
                  <a:close/>
                </a:path>
              </a:pathLst>
            </a:custGeom>
            <a:gradFill rotWithShape="1">
              <a:gsLst>
                <a:gs pos="0">
                  <a:srgbClr val="FE4444"/>
                </a:gs>
                <a:gs pos="100000">
                  <a:srgbClr val="832B2B"/>
                </a:gs>
              </a:gsLst>
              <a:lin ang="5400000"/>
            </a:gradFill>
            <a:ln w="3175">
              <a:noFill/>
            </a:ln>
          </p:spPr>
          <p:txBody>
            <a:bodyPr anchor="ctr"/>
            <a:lstStyle/>
            <a:p>
              <a:pPr marL="0" marR="0" indent="0" algn="ctr" defTabSz="914400" rtl="0" eaLnBrk="1" fontAlgn="auto" latinLnBrk="0" hangingPunct="1">
                <a:lnSpc>
                  <a:spcPct val="150000"/>
                </a:lnSpc>
                <a:spcBef>
                  <a:spcPct val="0"/>
                </a:spcBef>
                <a:spcAft>
                  <a:spcPct val="0"/>
                </a:spcAft>
                <a:buClrTx/>
                <a:buSzTx/>
                <a:buFontTx/>
                <a:buNone/>
              </a:pPr>
              <a:r>
                <a:rPr kumimoji="0" lang="zh-CN" sz="2800" b="1" i="0" u="none" strike="noStrike" kern="1200" cap="none" spc="0" normalizeH="0" baseline="0" noProof="1">
                  <a:ln w="66675"/>
                  <a:solidFill>
                    <a:schemeClr val="bg1"/>
                  </a:solidFill>
                  <a:effectLst>
                    <a:innerShdw blurRad="38100">
                      <a:srgbClr val="9E3FB2">
                        <a:alpha val="100000"/>
                      </a:srgbClr>
                    </a:innerShdw>
                  </a:effectLst>
                  <a:latin typeface="迷你简北魏楷书" charset="-122"/>
                  <a:ea typeface="迷你简北魏楷书" charset="-122"/>
                  <a:cs typeface="迷你简北魏楷书" charset="-122"/>
                  <a:sym typeface="+mn-ea"/>
                </a:rPr>
                <a:t>科学的宏观调控、有效的</a:t>
              </a:r>
            </a:p>
            <a:p>
              <a:pPr marL="0" marR="0" indent="0" algn="ctr" defTabSz="914400" rtl="0" eaLnBrk="1" fontAlgn="auto" latinLnBrk="0" hangingPunct="1">
                <a:lnSpc>
                  <a:spcPct val="150000"/>
                </a:lnSpc>
                <a:spcBef>
                  <a:spcPct val="0"/>
                </a:spcBef>
                <a:spcAft>
                  <a:spcPct val="0"/>
                </a:spcAft>
                <a:buClrTx/>
                <a:buSzTx/>
                <a:buFontTx/>
                <a:buNone/>
              </a:pPr>
              <a:r>
                <a:rPr kumimoji="0" lang="zh-CN" sz="2800" b="1" i="0" u="none" strike="noStrike" kern="1200" cap="none" spc="0" normalizeH="0" baseline="0" noProof="1">
                  <a:ln w="66675"/>
                  <a:solidFill>
                    <a:schemeClr val="bg1"/>
                  </a:solidFill>
                  <a:effectLst>
                    <a:innerShdw blurRad="38100">
                      <a:srgbClr val="9E3FB2">
                        <a:alpha val="100000"/>
                      </a:srgbClr>
                    </a:innerShdw>
                  </a:effectLst>
                  <a:latin typeface="迷你简北魏楷书" charset="-122"/>
                  <a:ea typeface="迷你简北魏楷书" charset="-122"/>
                  <a:cs typeface="迷你简北魏楷书" charset="-122"/>
                  <a:sym typeface="+mn-ea"/>
                </a:rPr>
                <a:t>政府治理</a:t>
              </a:r>
            </a:p>
            <a:p>
              <a:pPr marL="0" marR="0" indent="0" algn="ctr" defTabSz="914400" rtl="0" eaLnBrk="1" fontAlgn="auto" latinLnBrk="0" hangingPunct="1">
                <a:lnSpc>
                  <a:spcPct val="150000"/>
                </a:lnSpc>
                <a:spcBef>
                  <a:spcPct val="0"/>
                </a:spcBef>
                <a:spcAft>
                  <a:spcPct val="0"/>
                </a:spcAft>
                <a:buClrTx/>
                <a:buSzTx/>
                <a:buFontTx/>
                <a:buNone/>
              </a:pPr>
              <a:r>
                <a:rPr kumimoji="0" lang="zh-CN" sz="2800" b="1" i="0" u="none" strike="noStrike" kern="1200" cap="none" spc="0" normalizeH="0" baseline="0" noProof="1">
                  <a:ln w="66675"/>
                  <a:solidFill>
                    <a:schemeClr val="bg1"/>
                  </a:solidFill>
                  <a:effectLst>
                    <a:innerShdw blurRad="38100">
                      <a:srgbClr val="9E3FB2">
                        <a:alpha val="100000"/>
                      </a:srgbClr>
                    </a:innerShdw>
                  </a:effectLst>
                  <a:latin typeface="迷你简北魏楷书" charset="-122"/>
                  <a:ea typeface="迷你简北魏楷书" charset="-122"/>
                  <a:cs typeface="迷你简北魏楷书" charset="-122"/>
                  <a:sym typeface="微软雅黑" pitchFamily="34" charset="-122"/>
                </a:rPr>
                <a:t>（</a:t>
              </a:r>
              <a:r>
                <a:rPr kumimoji="0" lang="zh-CN" sz="2800" b="1" i="0" u="sng" strike="noStrike" kern="1200" cap="none" spc="0" normalizeH="0" baseline="0" noProof="1">
                  <a:ln w="66675"/>
                  <a:solidFill>
                    <a:srgbClr val="FFFF00"/>
                  </a:solidFill>
                  <a:effectLst>
                    <a:innerShdw blurRad="38100">
                      <a:srgbClr val="9E3FB2">
                        <a:alpha val="100000"/>
                      </a:srgbClr>
                    </a:innerShdw>
                  </a:effectLst>
                  <a:latin typeface="迷你简北魏楷书" charset="-122"/>
                  <a:ea typeface="迷你简北魏楷书" charset="-122"/>
                  <a:cs typeface="迷你简北魏楷书" charset="-122"/>
                  <a:sym typeface="+mn-ea"/>
                </a:rPr>
                <a:t>内在要求</a:t>
              </a:r>
              <a:r>
                <a:rPr kumimoji="0" lang="zh-CN" sz="2800" b="1" i="0" u="none" strike="noStrike" kern="1200" cap="none" spc="0" normalizeH="0" baseline="0" noProof="1">
                  <a:ln w="66675"/>
                  <a:solidFill>
                    <a:schemeClr val="bg1"/>
                  </a:solidFill>
                  <a:effectLst>
                    <a:innerShdw blurRad="38100">
                      <a:srgbClr val="9E3FB2">
                        <a:alpha val="100000"/>
                      </a:srgbClr>
                    </a:innerShdw>
                  </a:effectLst>
                  <a:latin typeface="迷你简北魏楷书" charset="-122"/>
                  <a:ea typeface="迷你简北魏楷书" charset="-122"/>
                  <a:cs typeface="迷你简北魏楷书" charset="-122"/>
                  <a:sym typeface="微软雅黑" pitchFamily="34" charset="-122"/>
                </a:rPr>
                <a:t>）</a:t>
              </a:r>
              <a:endParaRPr kumimoji="0" lang="zh-CN" altLang="en-US" sz="2800" b="1" i="0" u="none" strike="noStrike" kern="1200" cap="none" spc="0" normalizeH="0" baseline="0" noProof="1">
                <a:solidFill>
                  <a:schemeClr val="bg1"/>
                </a:solidFill>
                <a:latin typeface="迷你简北魏楷书" charset="-122"/>
                <a:ea typeface="迷你简北魏楷书" charset="-122"/>
                <a:cs typeface="+mn-cs"/>
                <a:sym typeface="微软雅黑" pitchFamily="34" charset="-122"/>
              </a:endParaRPr>
            </a:p>
          </p:txBody>
        </p:sp>
      </p:grpSp>
      <p:grpSp>
        <p:nvGrpSpPr>
          <p:cNvPr id="31760" name="组合 3"/>
          <p:cNvGrpSpPr/>
          <p:nvPr/>
        </p:nvGrpSpPr>
        <p:grpSpPr>
          <a:xfrm>
            <a:off x="320675" y="1479550"/>
            <a:ext cx="2587625" cy="4468812"/>
            <a:chOff x="3208" y="2425"/>
            <a:chExt cx="3644" cy="6770"/>
          </a:xfrm>
        </p:grpSpPr>
        <p:grpSp>
          <p:nvGrpSpPr>
            <p:cNvPr id="31761" name="组 8"/>
            <p:cNvGrpSpPr/>
            <p:nvPr/>
          </p:nvGrpSpPr>
          <p:grpSpPr>
            <a:xfrm>
              <a:off x="3697" y="2425"/>
              <a:ext cx="2502" cy="1314"/>
              <a:chOff x="1613331" y="1665914"/>
              <a:chExt cx="1588540" cy="834353"/>
            </a:xfrm>
          </p:grpSpPr>
          <p:pic>
            <p:nvPicPr>
              <p:cNvPr id="31762" name="图片 9"/>
              <p:cNvPicPr/>
              <p:nvPr/>
            </p:nvPicPr>
            <p:blipFill>
              <a:blip r:embed="rId2"/>
              <a:srcRect b="27953"/>
              <a:stretch>
                <a:fillRect/>
              </a:stretch>
            </p:blipFill>
            <p:spPr>
              <a:xfrm>
                <a:off x="1613331" y="1665914"/>
                <a:ext cx="1417917" cy="834353"/>
              </a:xfrm>
              <a:prstGeom prst="rect">
                <a:avLst/>
              </a:prstGeom>
              <a:noFill/>
              <a:ln>
                <a:noFill/>
                <a:miter lim="800000"/>
              </a:ln>
            </p:spPr>
          </p:pic>
          <p:sp>
            <p:nvSpPr>
              <p:cNvPr id="31763" name="文本框 6"/>
              <p:cNvSpPr txBox="1"/>
              <p:nvPr/>
            </p:nvSpPr>
            <p:spPr>
              <a:xfrm>
                <a:off x="2445395" y="1734350"/>
                <a:ext cx="756476" cy="620565"/>
              </a:xfrm>
              <a:prstGeom prst="rect">
                <a:avLst/>
              </a:prstGeom>
              <a:noFill/>
              <a:effectLst>
                <a:outerShdw blurRad="50800" dist="76200" dir="2700000" algn="tl" rotWithShape="0">
                  <a:prstClr val="black">
                    <a:alpha val="7000"/>
                  </a:prstClr>
                </a:outerShdw>
              </a:effectLst>
            </p:spPr>
            <p:txBody>
              <a:bodyPr wrap="square" rtlCol="0">
                <a:spAutoFit/>
              </a:bodyPr>
              <a:lstStyle/>
              <a:p>
                <a:pPr marR="0" algn="ctr" defTabSz="914400" fontAlgn="auto">
                  <a:buClrTx/>
                  <a:buSzTx/>
                  <a:buFontTx/>
                </a:pPr>
                <a:r>
                  <a:rPr kumimoji="1" lang="en-US" altLang="zh-CN" sz="3600" strike="noStrike" kern="1200" cap="none" spc="0" normalizeH="0" baseline="0" noProof="1">
                    <a:gradFill>
                      <a:gsLst>
                        <a:gs pos="0">
                          <a:schemeClr val="accent1">
                            <a:lumMod val="5000"/>
                            <a:lumOff val="95000"/>
                          </a:schemeClr>
                        </a:gs>
                        <a:gs pos="84000">
                          <a:srgbClr val="EECB60"/>
                        </a:gs>
                      </a:gsLst>
                      <a:lin ang="5400000" scaled="1"/>
                    </a:gradFill>
                    <a:effectLst>
                      <a:outerShdw blurRad="50800" dist="76200" dir="18900000" algn="bl" rotWithShape="0">
                        <a:prstClr val="black">
                          <a:alpha val="40000"/>
                        </a:prstClr>
                      </a:outerShdw>
                    </a:effectLst>
                    <a:latin typeface="黑体" pitchFamily="2" charset="-122"/>
                    <a:ea typeface="黑体" pitchFamily="2" charset="-122"/>
                    <a:cs typeface="黑体" panose="02010609060101010101" pitchFamily="2" charset="-122"/>
                  </a:rPr>
                  <a:t>01</a:t>
                </a:r>
                <a:endParaRPr kumimoji="1" lang="zh-CN" altLang="en-US" sz="3600" strike="noStrike" kern="1200" cap="none" spc="0" normalizeH="0" baseline="0" noProof="1">
                  <a:gradFill>
                    <a:gsLst>
                      <a:gs pos="0">
                        <a:schemeClr val="accent1">
                          <a:lumMod val="5000"/>
                          <a:lumOff val="95000"/>
                        </a:schemeClr>
                      </a:gs>
                      <a:gs pos="84000">
                        <a:srgbClr val="EECB60"/>
                      </a:gs>
                    </a:gsLst>
                    <a:lin ang="5400000" scaled="1"/>
                  </a:gradFill>
                  <a:effectLst>
                    <a:outerShdw blurRad="50800" dist="76200" dir="18900000" algn="bl" rotWithShape="0">
                      <a:prstClr val="black">
                        <a:alpha val="40000"/>
                      </a:prstClr>
                    </a:outerShdw>
                  </a:effectLst>
                  <a:latin typeface="黑体" pitchFamily="2" charset="-122"/>
                  <a:ea typeface="黑体" pitchFamily="2" charset="-122"/>
                  <a:cs typeface="黑体" panose="02010609060101010101" pitchFamily="2" charset="-122"/>
                </a:endParaRPr>
              </a:p>
            </p:txBody>
          </p:sp>
        </p:grpSp>
        <p:sp>
          <p:nvSpPr>
            <p:cNvPr id="31764" name="任意多边形 8"/>
            <p:cNvSpPr/>
            <p:nvPr/>
          </p:nvSpPr>
          <p:spPr>
            <a:xfrm>
              <a:off x="3208" y="4002"/>
              <a:ext cx="3644" cy="5193"/>
            </a:xfrm>
            <a:custGeom>
              <a:avLst/>
              <a:gdLst>
                <a:gd name="txL" fmla="*/ 0 w 1293018"/>
                <a:gd name="txT" fmla="*/ 0 h 2000700"/>
                <a:gd name="txR" fmla="*/ 1293018 w 1293018"/>
                <a:gd name="txB" fmla="*/ 2000700 h 2000700"/>
              </a:gdLst>
              <a:ahLst/>
              <a:cxnLst>
                <a:cxn ang="0">
                  <a:pos x="4264" y="0"/>
                </a:cxn>
                <a:cxn ang="0">
                  <a:pos x="4654" y="624"/>
                </a:cxn>
                <a:cxn ang="0">
                  <a:pos x="5944" y="624"/>
                </a:cxn>
                <a:cxn ang="0">
                  <a:pos x="6615" y="1248"/>
                </a:cxn>
                <a:cxn ang="0">
                  <a:pos x="6615" y="8899"/>
                </a:cxn>
                <a:cxn ang="0">
                  <a:pos x="5944" y="9523"/>
                </a:cxn>
                <a:cxn ang="0">
                  <a:pos x="670" y="9523"/>
                </a:cxn>
                <a:cxn ang="0">
                  <a:pos x="0" y="8899"/>
                </a:cxn>
                <a:cxn ang="0">
                  <a:pos x="0" y="1248"/>
                </a:cxn>
                <a:cxn ang="0">
                  <a:pos x="670" y="624"/>
                </a:cxn>
                <a:cxn ang="0">
                  <a:pos x="3875" y="624"/>
                </a:cxn>
              </a:cxnLst>
              <a:rect l="txL" t="txT" r="txR" b="txB"/>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lnTo>
                    <a:pt x="833662" y="0"/>
                  </a:lnTo>
                  <a:close/>
                </a:path>
              </a:pathLst>
            </a:custGeom>
            <a:gradFill rotWithShape="1">
              <a:gsLst>
                <a:gs pos="0">
                  <a:srgbClr val="FE4444"/>
                </a:gs>
                <a:gs pos="100000">
                  <a:srgbClr val="832B2B"/>
                </a:gs>
              </a:gsLst>
              <a:lin ang="5400000"/>
            </a:gradFill>
            <a:ln w="3175">
              <a:noFill/>
            </a:ln>
          </p:spPr>
          <p:txBody>
            <a:bodyPr anchor="ctr"/>
            <a:lstStyle/>
            <a:p>
              <a:pPr marL="0" marR="0" indent="0" algn="ctr" defTabSz="914400" rtl="0" eaLnBrk="1" fontAlgn="auto" latinLnBrk="0" hangingPunct="1">
                <a:lnSpc>
                  <a:spcPct val="160000"/>
                </a:lnSpc>
                <a:spcBef>
                  <a:spcPct val="0"/>
                </a:spcBef>
                <a:spcAft>
                  <a:spcPct val="0"/>
                </a:spcAft>
                <a:buClrTx/>
                <a:buSzTx/>
                <a:buFontTx/>
                <a:buNone/>
              </a:pPr>
              <a:r>
                <a:rPr kumimoji="0" lang="zh-CN" sz="2800" b="1" i="0" u="none" strike="noStrike" kern="1200" cap="none" spc="0" normalizeH="0" baseline="0" noProof="1">
                  <a:ln w="66675"/>
                  <a:solidFill>
                    <a:schemeClr val="bg1"/>
                  </a:solidFill>
                  <a:effectLst>
                    <a:innerShdw blurRad="38100">
                      <a:srgbClr val="9E3FB2">
                        <a:alpha val="100000"/>
                      </a:srgbClr>
                    </a:innerShdw>
                  </a:effectLst>
                  <a:latin typeface="迷你简北魏楷书" charset="-122"/>
                  <a:ea typeface="迷你简北魏楷书" charset="-122"/>
                  <a:cs typeface="迷你简北魏楷书" charset="-122"/>
                  <a:sym typeface="+mn-ea"/>
                </a:rPr>
                <a:t>坚持党的领导</a:t>
              </a:r>
            </a:p>
            <a:p>
              <a:pPr marL="0" marR="0" indent="0" algn="ctr" defTabSz="914400" rtl="0" eaLnBrk="1" fontAlgn="auto" latinLnBrk="0" hangingPunct="1">
                <a:lnSpc>
                  <a:spcPct val="160000"/>
                </a:lnSpc>
                <a:spcBef>
                  <a:spcPct val="0"/>
                </a:spcBef>
                <a:spcAft>
                  <a:spcPct val="0"/>
                </a:spcAft>
                <a:buClrTx/>
                <a:buSzTx/>
                <a:buFontTx/>
                <a:buNone/>
              </a:pPr>
              <a:r>
                <a:rPr kumimoji="0" lang="zh-CN" sz="2800" b="1" i="0" u="none" strike="noStrike" kern="1200" cap="none" spc="0" normalizeH="0" baseline="0" noProof="1">
                  <a:ln w="66675"/>
                  <a:solidFill>
                    <a:schemeClr val="bg1"/>
                  </a:solidFill>
                  <a:effectLst>
                    <a:innerShdw blurRad="38100">
                      <a:srgbClr val="9E3FB2">
                        <a:alpha val="100000"/>
                      </a:srgbClr>
                    </a:innerShdw>
                  </a:effectLst>
                  <a:latin typeface="迷你简北魏楷书" charset="-122"/>
                  <a:ea typeface="迷你简北魏楷书" charset="-122"/>
                  <a:cs typeface="迷你简北魏楷书" charset="-122"/>
                  <a:sym typeface="+mn-ea"/>
                </a:rPr>
                <a:t>发挥党的领导核心作用</a:t>
              </a:r>
              <a:endParaRPr kumimoji="0" lang="zh-CN" sz="2800" b="1" i="0" u="none" strike="noStrike" kern="1200" cap="none" spc="0" normalizeH="0" baseline="0" noProof="1">
                <a:ln w="66675"/>
                <a:solidFill>
                  <a:schemeClr val="bg1"/>
                </a:solidFill>
                <a:effectLst>
                  <a:innerShdw blurRad="38100">
                    <a:srgbClr val="9E3FB2">
                      <a:alpha val="100000"/>
                    </a:srgbClr>
                  </a:innerShdw>
                </a:effectLst>
                <a:latin typeface="迷你简北魏楷书" charset="-122"/>
                <a:ea typeface="迷你简北魏楷书" charset="-122"/>
                <a:cs typeface="迷你简北魏楷书" charset="-122"/>
                <a:sym typeface="微软雅黑" pitchFamily="34" charset="-122"/>
              </a:endParaRPr>
            </a:p>
            <a:p>
              <a:pPr marL="0" marR="0" indent="0" algn="ctr" defTabSz="914400" rtl="0" eaLnBrk="1" fontAlgn="auto" latinLnBrk="0" hangingPunct="1">
                <a:lnSpc>
                  <a:spcPct val="160000"/>
                </a:lnSpc>
                <a:spcBef>
                  <a:spcPct val="0"/>
                </a:spcBef>
                <a:spcAft>
                  <a:spcPct val="0"/>
                </a:spcAft>
                <a:buClrTx/>
                <a:buSzTx/>
                <a:buFontTx/>
                <a:buNone/>
              </a:pPr>
              <a:r>
                <a:rPr kumimoji="0" lang="zh-CN" sz="2800" b="1" i="0" u="none" strike="noStrike" kern="1200" cap="none" spc="0" normalizeH="0" baseline="0" noProof="1">
                  <a:ln w="66675"/>
                  <a:solidFill>
                    <a:schemeClr val="bg1"/>
                  </a:solidFill>
                  <a:effectLst>
                    <a:innerShdw blurRad="38100">
                      <a:srgbClr val="9E3FB2">
                        <a:alpha val="100000"/>
                      </a:srgbClr>
                    </a:innerShdw>
                  </a:effectLst>
                  <a:latin typeface="迷你简北魏楷书" charset="-122"/>
                  <a:ea typeface="迷你简北魏楷书" charset="-122"/>
                  <a:cs typeface="迷你简北魏楷书" charset="-122"/>
                  <a:sym typeface="微软雅黑" pitchFamily="34" charset="-122"/>
                </a:rPr>
                <a:t>（</a:t>
              </a:r>
              <a:r>
                <a:rPr kumimoji="0" lang="zh-CN" sz="2800" b="1" i="0" u="sng" strike="noStrike" kern="1200" cap="none" spc="0" normalizeH="0" baseline="0" noProof="1">
                  <a:ln w="66675"/>
                  <a:solidFill>
                    <a:srgbClr val="FFFF00"/>
                  </a:solidFill>
                  <a:effectLst>
                    <a:innerShdw blurRad="38100">
                      <a:srgbClr val="9E3FB2">
                        <a:alpha val="100000"/>
                      </a:srgbClr>
                    </a:innerShdw>
                  </a:effectLst>
                  <a:latin typeface="迷你简北魏楷书" charset="-122"/>
                  <a:ea typeface="迷你简北魏楷书" charset="-122"/>
                  <a:cs typeface="迷你简北魏楷书" charset="-122"/>
                  <a:sym typeface="+mn-ea"/>
                </a:rPr>
                <a:t>重要特征</a:t>
              </a:r>
              <a:r>
                <a:rPr kumimoji="0" lang="zh-CN" sz="2800" b="1" i="0" u="none" strike="noStrike" kern="1200" cap="none" spc="0" normalizeH="0" baseline="0" noProof="1">
                  <a:ln w="66675"/>
                  <a:solidFill>
                    <a:schemeClr val="bg1"/>
                  </a:solidFill>
                  <a:effectLst>
                    <a:innerShdw blurRad="38100">
                      <a:srgbClr val="9E3FB2">
                        <a:alpha val="100000"/>
                      </a:srgbClr>
                    </a:innerShdw>
                  </a:effectLst>
                  <a:latin typeface="迷你简北魏楷书" charset="-122"/>
                  <a:ea typeface="迷你简北魏楷书" charset="-122"/>
                  <a:cs typeface="迷你简北魏楷书" charset="-122"/>
                  <a:sym typeface="微软雅黑" pitchFamily="34" charset="-122"/>
                </a:rPr>
                <a:t>）</a:t>
              </a:r>
              <a:endParaRPr kumimoji="0" lang="zh-CN" altLang="en-US" sz="2800" b="1" i="0" u="none" strike="noStrike" kern="1200" cap="none" spc="0" normalizeH="0" baseline="0" noProof="1">
                <a:solidFill>
                  <a:schemeClr val="bg1"/>
                </a:solidFill>
                <a:latin typeface="迷你简北魏楷书" charset="-122"/>
                <a:ea typeface="迷你简北魏楷书" charset="-122"/>
                <a:cs typeface="+mn-cs"/>
                <a:sym typeface="微软雅黑" pitchFamily="34" charset="-122"/>
              </a:endParaRPr>
            </a:p>
          </p:txBody>
        </p:sp>
      </p:grpSp>
      <p:sp>
        <p:nvSpPr>
          <p:cNvPr id="31765" name="矩形 6"/>
          <p:cNvSpPr/>
          <p:nvPr/>
        </p:nvSpPr>
        <p:spPr>
          <a:xfrm>
            <a:off x="0" y="0"/>
            <a:ext cx="7134225" cy="506412"/>
          </a:xfrm>
          <a:prstGeom prst="rect">
            <a:avLst/>
          </a:prstGeom>
          <a:solidFill>
            <a:srgbClr val="008000"/>
          </a:solidFill>
          <a:ln>
            <a:noFill/>
            <a:miter lim="800000"/>
          </a:ln>
        </p:spPr>
        <p:txBody>
          <a:bodyPr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lvl="0">
              <a:lnSpc>
                <a:spcPct val="85000"/>
              </a:lnSpc>
            </a:pPr>
            <a:r>
              <a:rPr lang="zh-CN" altLang="zh-CN" sz="3200" b="0">
                <a:solidFill>
                  <a:schemeClr val="bg1"/>
                </a:solidFill>
                <a:latin typeface="隶书" pitchFamily="49" charset="-122"/>
                <a:ea typeface="隶书" pitchFamily="49" charset="-122"/>
              </a:rPr>
              <a:t>一、</a:t>
            </a:r>
            <a:r>
              <a:rPr lang="zh-CN" altLang="en-US" sz="3200" b="0">
                <a:solidFill>
                  <a:schemeClr val="bg1"/>
                </a:solidFill>
                <a:latin typeface="隶书" pitchFamily="49" charset="-122"/>
                <a:ea typeface="隶书" pitchFamily="49" charset="-122"/>
              </a:rPr>
              <a:t>社会主义市场经济的基本特征</a:t>
            </a:r>
            <a:endParaRPr lang="zh-CN" altLang="zh-CN" sz="3200" b="0">
              <a:solidFill>
                <a:schemeClr val="bg1"/>
              </a:solidFill>
              <a:latin typeface="隶书" pitchFamily="49" charset="-122"/>
              <a:ea typeface="隶书" pitchFamily="49" charset="-122"/>
            </a:endParaRPr>
          </a:p>
        </p:txBody>
      </p:sp>
      <p:sp>
        <p:nvSpPr>
          <p:cNvPr id="31766" name="对角圆角矩形 17"/>
          <p:cNvSpPr/>
          <p:nvPr/>
        </p:nvSpPr>
        <p:spPr>
          <a:xfrm>
            <a:off x="10306050" y="0"/>
            <a:ext cx="1885950" cy="531812"/>
          </a:xfrm>
          <a:custGeom>
            <a:avLst/>
            <a:gdLst>
              <a:gd name="GT0" fmla="+- l w 0"/>
              <a:gd name="GT1" fmla="+- t h 0"/>
            </a:gdLst>
            <a:ahLst/>
            <a:cxnLst>
              <a:cxn ang="0">
                <a:pos x="2000487" y="34656"/>
              </a:cxn>
              <a:cxn ang="0">
                <a:pos x="1000247" y="69312"/>
              </a:cxn>
              <a:cxn ang="0">
                <a:pos x="0" y="34656"/>
              </a:cxn>
              <a:cxn ang="0">
                <a:pos x="1000247" y="0"/>
              </a:cxn>
            </a:cxnLst>
            <a:rect l="l" t="t" r="GT0" b="GT1"/>
            <a:pathLst>
              <a:path w="2370137" h="630238">
                <a:moveTo>
                  <a:pt x="105042" y="0"/>
                </a:moveTo>
                <a:lnTo>
                  <a:pt x="2370137" y="0"/>
                </a:lnTo>
                <a:lnTo>
                  <a:pt x="2370137" y="525196"/>
                </a:lnTo>
                <a:cubicBezTo>
                  <a:pt x="2370137" y="583209"/>
                  <a:pt x="2323108" y="630237"/>
                  <a:pt x="2265095" y="630238"/>
                </a:cubicBezTo>
                <a:lnTo>
                  <a:pt x="0" y="630238"/>
                </a:lnTo>
                <a:lnTo>
                  <a:pt x="0" y="105042"/>
                </a:lnTo>
                <a:cubicBezTo>
                  <a:pt x="0" y="47028"/>
                  <a:pt x="47028" y="0"/>
                  <a:pt x="105041" y="0"/>
                </a:cubicBezTo>
                <a:close/>
              </a:path>
            </a:pathLst>
          </a:custGeom>
          <a:solidFill>
            <a:srgbClr val="F8472A"/>
          </a:solidFill>
          <a:ln w="12700">
            <a:solidFill>
              <a:srgbClr val="2F528F"/>
            </a:solidFill>
            <a:round/>
          </a:ln>
        </p:spPr>
        <p:txBody>
          <a:bodyPr anchor="ctr" anchorCtr="0"/>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lvl="0" algn="ctr"/>
            <a:r>
              <a:rPr lang="zh-CN" altLang="en-US" sz="2800">
                <a:solidFill>
                  <a:srgbClr val="FFFFFF"/>
                </a:solidFill>
                <a:latin typeface="微软雅黑" pitchFamily="34" charset="-122"/>
                <a:ea typeface="微软雅黑" pitchFamily="34" charset="-122"/>
              </a:rPr>
              <a:t>知识提纲</a:t>
            </a:r>
            <a:endParaRPr lang="en-US" altLang="zh-CN" sz="280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31760"/>
                                        </p:tgtEl>
                                        <p:attrNameLst>
                                          <p:attrName>style.visibility</p:attrName>
                                        </p:attrNameLst>
                                      </p:cBhvr>
                                      <p:to>
                                        <p:strVal val="visible"/>
                                      </p:to>
                                    </p:set>
                                    <p:anim calcmode="lin" valueType="num">
                                      <p:cBhvr additive="base">
                                        <p:cTn id="7" dur="500" fill="hold"/>
                                        <p:tgtEl>
                                          <p:spTgt spid="31760"/>
                                        </p:tgtEl>
                                        <p:attrNameLst>
                                          <p:attrName>ppt_x</p:attrName>
                                        </p:attrNameLst>
                                      </p:cBhvr>
                                      <p:tavLst>
                                        <p:tav tm="0">
                                          <p:val>
                                            <p:strVal val="#ppt_x"/>
                                          </p:val>
                                        </p:tav>
                                        <p:tav tm="100000">
                                          <p:val>
                                            <p:strVal val="#ppt_x"/>
                                          </p:val>
                                        </p:tav>
                                      </p:tavLst>
                                    </p:anim>
                                    <p:anim calcmode="lin" valueType="num">
                                      <p:cBhvr additive="base">
                                        <p:cTn id="8" dur="500" fill="hold"/>
                                        <p:tgtEl>
                                          <p:spTgt spid="3176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nodeType="afterGroup">
                            <p:stCondLst>
                              <p:cond delay="0"/>
                            </p:stCondLst>
                            <p:childTnLst>
                              <p:par>
                                <p:cTn id="11" presetID="16" presetClass="entr" presetSubtype="21" fill="hold" nodeType="clickEffect">
                                  <p:stCondLst>
                                    <p:cond delay="0"/>
                                  </p:stCondLst>
                                  <p:childTnLst>
                                    <p:set>
                                      <p:cBhvr>
                                        <p:cTn id="12" dur="1" fill="hold">
                                          <p:stCondLst>
                                            <p:cond delay="0"/>
                                          </p:stCondLst>
                                        </p:cTn>
                                        <p:tgtEl>
                                          <p:spTgt spid="31745"/>
                                        </p:tgtEl>
                                        <p:attrNameLst>
                                          <p:attrName>style.visibility</p:attrName>
                                        </p:attrNameLst>
                                      </p:cBhvr>
                                      <p:to>
                                        <p:strVal val="visible"/>
                                      </p:to>
                                    </p:set>
                                    <p:animEffect transition="in" filter="barn(inVertical)">
                                      <p:cBhvr>
                                        <p:cTn id="13" dur="500"/>
                                        <p:tgtEl>
                                          <p:spTgt spid="31745"/>
                                        </p:tgtEl>
                                      </p:cBhvr>
                                    </p:animEffect>
                                  </p:childTnLst>
                                </p:cTn>
                              </p:par>
                            </p:childTnLst>
                          </p:cTn>
                        </p:par>
                      </p:childTnLst>
                    </p:cTn>
                  </p:par>
                  <p:par>
                    <p:cTn id="14" fill="hold">
                      <p:stCondLst>
                        <p:cond delay="indefinite"/>
                      </p:stCondLst>
                      <p:childTnLst>
                        <p:par>
                          <p:cTn id="15" fill="hold" nodeType="afterGroup">
                            <p:stCondLst>
                              <p:cond delay="0"/>
                            </p:stCondLst>
                            <p:childTnLst>
                              <p:par>
                                <p:cTn id="16" presetID="21" presetClass="entr" presetSubtype="1" fill="hold" nodeType="clickEffect">
                                  <p:stCondLst>
                                    <p:cond delay="0"/>
                                  </p:stCondLst>
                                  <p:childTnLst>
                                    <p:set>
                                      <p:cBhvr>
                                        <p:cTn id="17" dur="1" fill="hold">
                                          <p:stCondLst>
                                            <p:cond delay="0"/>
                                          </p:stCondLst>
                                        </p:cTn>
                                        <p:tgtEl>
                                          <p:spTgt spid="31750"/>
                                        </p:tgtEl>
                                        <p:attrNameLst>
                                          <p:attrName>style.visibility</p:attrName>
                                        </p:attrNameLst>
                                      </p:cBhvr>
                                      <p:to>
                                        <p:strVal val="visible"/>
                                      </p:to>
                                    </p:set>
                                    <p:animEffect transition="in" filter="wheel(1)">
                                      <p:cBhvr>
                                        <p:cTn id="18" dur="2000"/>
                                        <p:tgtEl>
                                          <p:spTgt spid="31750"/>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31755"/>
                                        </p:tgtEl>
                                        <p:attrNameLst>
                                          <p:attrName>style.visibility</p:attrName>
                                        </p:attrNameLst>
                                      </p:cBhvr>
                                      <p:to>
                                        <p:strVal val="visible"/>
                                      </p:to>
                                    </p:set>
                                    <p:animEffect transition="in" filter="wheel(1)">
                                      <p:cBhvr>
                                        <p:cTn id="23" dur="2000"/>
                                        <p:tgtEl>
                                          <p:spTgt spid="31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4614A55D-074E-4680-8D40-A89831609A99}"/>
              </a:ext>
            </a:extLst>
          </p:cNvPr>
          <p:cNvSpPr txBox="1"/>
          <p:nvPr>
            <p:custDataLst>
              <p:tags r:id="rId1"/>
            </p:custDataLst>
          </p:nvPr>
        </p:nvSpPr>
        <p:spPr>
          <a:xfrm>
            <a:off x="1149350" y="1380001"/>
            <a:ext cx="9893300" cy="3208571"/>
          </a:xfrm>
          <a:prstGeom prst="rect">
            <a:avLst/>
          </a:prstGeom>
          <a:noFill/>
        </p:spPr>
        <p:txBody>
          <a:bodyPr wrap="square">
            <a:spAutoFit/>
          </a:bodyPr>
          <a:lstStyle/>
          <a:p>
            <a:pPr>
              <a:tabLst>
                <a:tab pos="2933700" algn="l"/>
              </a:tabLst>
            </a:pPr>
            <a:r>
              <a:rPr lang="zh-CN" altLang="zh-CN" sz="3200" b="1" kern="100" dirty="0">
                <a:effectLst/>
                <a:latin typeface="Times New Roman" panose="02020603050405020304" pitchFamily="18" charset="0"/>
                <a:ea typeface="黑体" panose="02010609060101010101" pitchFamily="49" charset="-122"/>
                <a:cs typeface="Times New Roman" panose="02020603050405020304" pitchFamily="18" charset="0"/>
              </a:rPr>
              <a:t>一、选择题</a:t>
            </a:r>
            <a:endParaRPr lang="zh-CN" altLang="zh-CN" sz="1100" kern="100" dirty="0">
              <a:effectLst/>
              <a:latin typeface="宋体" panose="02010600030101010101" pitchFamily="2" charset="-122"/>
              <a:ea typeface="宋体" pitchFamily="2" charset="-122"/>
              <a:cs typeface="Courier New" panose="02070309020205020404" pitchFamily="49" charset="0"/>
            </a:endParaRPr>
          </a:p>
          <a:p>
            <a:pPr>
              <a:tabLst>
                <a:tab pos="2933700" algn="l"/>
              </a:tabLst>
            </a:pPr>
            <a:r>
              <a:rPr lang="en-US" altLang="zh-CN" sz="3200" b="1" kern="100" dirty="0">
                <a:effectLst/>
                <a:latin typeface="Times New Roman" panose="02020603050405020304" pitchFamily="18" charset="0"/>
                <a:ea typeface="宋体" panose="02010600030101010101" pitchFamily="2" charset="-122"/>
                <a:cs typeface="Courier New" panose="02070309020205020404" pitchFamily="49" charset="0"/>
              </a:rPr>
              <a:t>1</a:t>
            </a:r>
            <a:r>
              <a:rPr lang="zh-CN" altLang="zh-CN" sz="3200" b="1" kern="100" dirty="0">
                <a:effectLst/>
                <a:latin typeface="Times New Roman" panose="02020603050405020304" pitchFamily="18" charset="0"/>
                <a:ea typeface="宋体" panose="02010600030101010101" pitchFamily="2" charset="-122"/>
                <a:cs typeface="Times New Roman" panose="02020603050405020304" pitchFamily="18" charset="0"/>
              </a:rPr>
              <a:t>．我国社会主义市场经济体制的重要特征是</a:t>
            </a:r>
            <a:r>
              <a:rPr lang="en-US" altLang="zh-CN" sz="3200" b="1" kern="100" dirty="0">
                <a:effectLst/>
                <a:latin typeface="Times New Roman" panose="02020603050405020304" pitchFamily="18" charset="0"/>
                <a:ea typeface="宋体" panose="02010600030101010101" pitchFamily="2" charset="-122"/>
                <a:cs typeface="Courier New" panose="02070309020205020404" pitchFamily="49" charset="0"/>
              </a:rPr>
              <a:t>(</a:t>
            </a:r>
            <a:r>
              <a:rPr lang="zh-CN" altLang="zh-CN" sz="3200" b="1"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b="1" kern="100" dirty="0">
                <a:effectLst/>
                <a:latin typeface="Times New Roman" panose="02020603050405020304" pitchFamily="18" charset="0"/>
                <a:ea typeface="宋体" panose="02010600030101010101" pitchFamily="2" charset="-122"/>
                <a:cs typeface="Courier New" panose="02070309020205020404" pitchFamily="49" charset="0"/>
              </a:rPr>
              <a:t>)</a:t>
            </a:r>
            <a:endParaRPr lang="zh-CN" altLang="zh-CN" sz="1100" kern="100" dirty="0">
              <a:effectLst/>
              <a:latin typeface="宋体" panose="02010600030101010101" pitchFamily="2" charset="-122"/>
              <a:ea typeface="宋体" panose="02010600030101010101" pitchFamily="2" charset="-122"/>
              <a:cs typeface="Courier New" panose="02070309020205020404" pitchFamily="49" charset="0"/>
            </a:endParaRPr>
          </a:p>
          <a:p>
            <a:pPr>
              <a:tabLst>
                <a:tab pos="2933700" algn="l"/>
              </a:tabLst>
            </a:pPr>
            <a:r>
              <a:rPr lang="en-US" altLang="zh-CN" sz="3200" b="1" kern="100" dirty="0">
                <a:effectLst/>
                <a:latin typeface="Times New Roman" panose="02020603050405020304" pitchFamily="18" charset="0"/>
                <a:ea typeface="宋体" panose="02010600030101010101" pitchFamily="2" charset="-122"/>
                <a:cs typeface="Courier New" panose="02070309020205020404" pitchFamily="49" charset="0"/>
              </a:rPr>
              <a:t>A</a:t>
            </a:r>
            <a:r>
              <a:rPr lang="zh-CN" altLang="zh-CN" sz="3200" b="1" kern="100" dirty="0">
                <a:effectLst/>
                <a:latin typeface="Times New Roman" panose="02020603050405020304" pitchFamily="18" charset="0"/>
                <a:ea typeface="宋体" panose="02010600030101010101" pitchFamily="2" charset="-122"/>
                <a:cs typeface="Times New Roman" panose="02020603050405020304" pitchFamily="18" charset="0"/>
              </a:rPr>
              <a:t>．坚持共同富裕</a:t>
            </a:r>
            <a:r>
              <a:rPr lang="en-US" altLang="zh-CN" sz="3200" b="1" kern="100" dirty="0">
                <a:effectLst/>
                <a:latin typeface="Times New Roman" panose="02020603050405020304" pitchFamily="18" charset="0"/>
                <a:ea typeface="宋体" panose="02010600030101010101" pitchFamily="2" charset="-122"/>
                <a:cs typeface="Courier New" panose="02070309020205020404" pitchFamily="49" charset="0"/>
              </a:rPr>
              <a:t>  	</a:t>
            </a:r>
            <a:endParaRPr lang="zh-CN" altLang="zh-CN" sz="1100" kern="100" dirty="0">
              <a:effectLst/>
              <a:latin typeface="宋体" panose="02010600030101010101" pitchFamily="2" charset="-122"/>
              <a:ea typeface="宋体" panose="02010600030101010101" pitchFamily="2" charset="-122"/>
              <a:cs typeface="Courier New" panose="02070309020205020404" pitchFamily="49" charset="0"/>
            </a:endParaRPr>
          </a:p>
          <a:p>
            <a:pPr>
              <a:tabLst>
                <a:tab pos="2933700" algn="l"/>
              </a:tabLst>
            </a:pPr>
            <a:r>
              <a:rPr lang="en-US" altLang="zh-CN" sz="3200" b="1" kern="100" dirty="0">
                <a:effectLst/>
                <a:latin typeface="Times New Roman" panose="02020603050405020304" pitchFamily="18" charset="0"/>
                <a:ea typeface="宋体" panose="02010600030101010101" pitchFamily="2" charset="-122"/>
                <a:cs typeface="Courier New" panose="02070309020205020404" pitchFamily="49" charset="0"/>
              </a:rPr>
              <a:t>B</a:t>
            </a:r>
            <a:r>
              <a:rPr lang="zh-CN" altLang="zh-CN" sz="3200" b="1" kern="100" dirty="0">
                <a:effectLst/>
                <a:latin typeface="Times New Roman" panose="02020603050405020304" pitchFamily="18" charset="0"/>
                <a:ea typeface="宋体" panose="02010600030101010101" pitchFamily="2" charset="-122"/>
                <a:cs typeface="Times New Roman" panose="02020603050405020304" pitchFamily="18" charset="0"/>
              </a:rPr>
              <a:t>．党的领导</a:t>
            </a:r>
            <a:endParaRPr lang="zh-CN" altLang="zh-CN" sz="1100" kern="100" dirty="0">
              <a:effectLst/>
              <a:latin typeface="宋体" panose="02010600030101010101" pitchFamily="2" charset="-122"/>
              <a:ea typeface="宋体" panose="02010600030101010101" pitchFamily="2" charset="-122"/>
              <a:cs typeface="Courier New" panose="02070309020205020404" pitchFamily="49" charset="0"/>
            </a:endParaRPr>
          </a:p>
          <a:p>
            <a:pPr>
              <a:tabLst>
                <a:tab pos="2933700" algn="l"/>
              </a:tabLst>
            </a:pPr>
            <a:r>
              <a:rPr lang="en-US" altLang="zh-CN" sz="3200" b="1" kern="100" dirty="0">
                <a:effectLst/>
                <a:latin typeface="Times New Roman" panose="02020603050405020304" pitchFamily="18" charset="0"/>
                <a:ea typeface="宋体" panose="02010600030101010101" pitchFamily="2" charset="-122"/>
                <a:cs typeface="Courier New" panose="02070309020205020404" pitchFamily="49" charset="0"/>
              </a:rPr>
              <a:t>C</a:t>
            </a:r>
            <a:r>
              <a:rPr lang="zh-CN" altLang="zh-CN" sz="3200" b="1" kern="100" dirty="0">
                <a:effectLst/>
                <a:latin typeface="Times New Roman" panose="02020603050405020304" pitchFamily="18" charset="0"/>
                <a:ea typeface="宋体" panose="02010600030101010101" pitchFamily="2" charset="-122"/>
                <a:cs typeface="Times New Roman" panose="02020603050405020304" pitchFamily="18" charset="0"/>
              </a:rPr>
              <a:t>．坚持公有制为主体</a:t>
            </a:r>
            <a:r>
              <a:rPr lang="en-US" altLang="zh-CN" sz="3200" b="1" kern="100" dirty="0">
                <a:effectLst/>
                <a:latin typeface="Times New Roman" panose="02020603050405020304" pitchFamily="18" charset="0"/>
                <a:ea typeface="宋体" panose="02010600030101010101" pitchFamily="2" charset="-122"/>
                <a:cs typeface="Courier New" panose="02070309020205020404" pitchFamily="49" charset="0"/>
              </a:rPr>
              <a:t>  	</a:t>
            </a:r>
            <a:endParaRPr lang="zh-CN" altLang="zh-CN" sz="1100" kern="100" dirty="0">
              <a:effectLst/>
              <a:latin typeface="宋体" panose="02010600030101010101" pitchFamily="2" charset="-122"/>
              <a:ea typeface="宋体" panose="02010600030101010101" pitchFamily="2" charset="-122"/>
              <a:cs typeface="Courier New" panose="02070309020205020404" pitchFamily="49" charset="0"/>
            </a:endParaRPr>
          </a:p>
          <a:p>
            <a:pPr>
              <a:tabLst>
                <a:tab pos="2933700" algn="l"/>
              </a:tabLst>
            </a:pPr>
            <a:r>
              <a:rPr lang="en-US" altLang="zh-CN" sz="3200" b="1" kern="100" dirty="0">
                <a:effectLst/>
                <a:latin typeface="Times New Roman" panose="02020603050405020304" pitchFamily="18" charset="0"/>
                <a:ea typeface="宋体" panose="02010600030101010101" pitchFamily="2" charset="-122"/>
                <a:cs typeface="Courier New" panose="02070309020205020404" pitchFamily="49" charset="0"/>
              </a:rPr>
              <a:t>D</a:t>
            </a:r>
            <a:r>
              <a:rPr lang="zh-CN" altLang="zh-CN" sz="3200" b="1" kern="100" dirty="0">
                <a:effectLst/>
                <a:latin typeface="Times New Roman" panose="02020603050405020304" pitchFamily="18" charset="0"/>
                <a:ea typeface="宋体" panose="02010600030101010101" pitchFamily="2" charset="-122"/>
                <a:cs typeface="Times New Roman" panose="02020603050405020304" pitchFamily="18" charset="0"/>
              </a:rPr>
              <a:t>．政府科学宏观调控</a:t>
            </a:r>
            <a:endParaRPr lang="zh-CN" altLang="zh-CN" sz="1100" kern="100" dirty="0">
              <a:effectLst/>
              <a:latin typeface="宋体" panose="02010600030101010101" pitchFamily="2" charset="-122"/>
              <a:ea typeface="宋体" panose="02010600030101010101" pitchFamily="2" charset="-122"/>
              <a:cs typeface="Courier New" panose="02070309020205020404" pitchFamily="49" charset="0"/>
            </a:endParaRPr>
          </a:p>
          <a:p>
            <a:r>
              <a:rPr lang="en-US" altLang="zh-CN" sz="1100" kern="100" dirty="0">
                <a:effectLst/>
                <a:latin typeface="Times New Roman" panose="02020603050405020304" pitchFamily="18" charset="0"/>
                <a:ea typeface="宋体" panose="02010600030101010101" pitchFamily="2" charset="-122"/>
              </a:rPr>
              <a:t> </a:t>
            </a:r>
            <a:endParaRPr lang="zh-CN" altLang="zh-CN" sz="1100" kern="100" dirty="0">
              <a:effectLst/>
              <a:latin typeface="Times New Roman" panose="02020603050405020304" pitchFamily="18" charset="0"/>
              <a:ea typeface="宋体" pitchFamily="2" charset="-122"/>
            </a:endParaRPr>
          </a:p>
        </p:txBody>
      </p:sp>
      <p:sp>
        <p:nvSpPr>
          <p:cNvPr id="10" name="文本框 9">
            <a:extLst>
              <a:ext uri="{FF2B5EF4-FFF2-40B4-BE49-F238E27FC236}">
                <a16:creationId xmlns:a16="http://schemas.microsoft.com/office/drawing/2014/main" id="{B5CD4156-A6D3-4EA0-A2C1-F7438541681C}"/>
              </a:ext>
            </a:extLst>
          </p:cNvPr>
          <p:cNvSpPr txBox="1"/>
          <p:nvPr>
            <p:custDataLst>
              <p:tags r:id="rId2"/>
            </p:custDataLst>
          </p:nvPr>
        </p:nvSpPr>
        <p:spPr>
          <a:xfrm>
            <a:off x="6228470" y="4608306"/>
            <a:ext cx="2521634" cy="1200329"/>
          </a:xfrm>
          <a:prstGeom prst="rect">
            <a:avLst/>
          </a:prstGeom>
          <a:noFill/>
        </p:spPr>
        <p:txBody>
          <a:bodyPr wrap="square">
            <a:spAutoFit/>
          </a:bodyPr>
          <a:lstStyle/>
          <a:p>
            <a:r>
              <a:rPr lang="en-US" altLang="zh-CN" sz="7200" b="1" kern="100" dirty="0">
                <a:solidFill>
                  <a:srgbClr val="FF0000"/>
                </a:solidFill>
                <a:effectLst/>
                <a:latin typeface="Times New Roman" panose="02020603050405020304" pitchFamily="18" charset="0"/>
                <a:ea typeface="宋体" panose="02010600030101010101" pitchFamily="2" charset="-122"/>
              </a:rPr>
              <a:t>B</a:t>
            </a:r>
            <a:endParaRPr lang="zh-CN" altLang="en-US" sz="7200" dirty="0">
              <a:solidFill>
                <a:srgbClr val="FF0000"/>
              </a:solidFill>
            </a:endParaRPr>
          </a:p>
        </p:txBody>
      </p:sp>
    </p:spTree>
  </p:cSld>
  <p:clrMapOvr>
    <a:masterClrMapping/>
  </p:clrMapOvr>
  <p:transition spd="slow" advTm="3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25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5A54A6DC-74A1-4340-BB7D-2D3B7CD52C1D}"/>
              </a:ext>
            </a:extLst>
          </p:cNvPr>
          <p:cNvSpPr txBox="1"/>
          <p:nvPr>
            <p:custDataLst>
              <p:tags r:id="rId1"/>
            </p:custDataLst>
          </p:nvPr>
        </p:nvSpPr>
        <p:spPr>
          <a:xfrm>
            <a:off x="1149350" y="1089576"/>
            <a:ext cx="9893299" cy="5016758"/>
          </a:xfrm>
          <a:prstGeom prst="rect">
            <a:avLst/>
          </a:prstGeom>
          <a:noFill/>
        </p:spPr>
        <p:txBody>
          <a:bodyPr wrap="square">
            <a:spAutoFit/>
          </a:bodyPr>
          <a:lstStyle/>
          <a:p>
            <a:pPr>
              <a:tabLst>
                <a:tab pos="2933700" algn="l"/>
              </a:tabLst>
            </a:pPr>
            <a:r>
              <a:rPr lang="en-US" altLang="zh-CN" sz="3200" b="1" kern="100">
                <a:effectLst/>
                <a:latin typeface="Times New Roman" panose="02020603050405020304" pitchFamily="18" charset="0"/>
                <a:ea typeface="宋体" panose="02010600030101010101" pitchFamily="2" charset="-122"/>
                <a:cs typeface="Courier New" panose="02070309020205020404" pitchFamily="49" charset="0"/>
              </a:rPr>
              <a:t>2</a:t>
            </a:r>
            <a:r>
              <a:rPr lang="zh-CN" altLang="zh-CN" sz="3200" b="1" kern="100">
                <a:effectLst/>
                <a:latin typeface="Times New Roman" panose="02020603050405020304" pitchFamily="18" charset="0"/>
                <a:ea typeface="宋体" panose="02010600030101010101" pitchFamily="2" charset="-122"/>
                <a:cs typeface="Times New Roman" panose="02020603050405020304" pitchFamily="18" charset="0"/>
              </a:rPr>
              <a:t>．社会主义市场经济体制，是社会主义基本经济制度与市场经济相融合的经济体制，它既不同于传统的社会主义计划经济体制，也不同于资本主义市场经济体制。它的优势在于</a:t>
            </a:r>
            <a:r>
              <a:rPr lang="en-US" altLang="zh-CN" sz="3200" b="1" kern="100">
                <a:effectLst/>
                <a:latin typeface="Times New Roman" panose="02020603050405020304" pitchFamily="18" charset="0"/>
                <a:ea typeface="宋体" panose="02010600030101010101" pitchFamily="2" charset="-122"/>
                <a:cs typeface="Courier New" panose="02070309020205020404" pitchFamily="49" charset="0"/>
              </a:rPr>
              <a:t>(</a:t>
            </a:r>
            <a:r>
              <a:rPr lang="zh-CN" altLang="zh-CN" sz="3200" b="1" kern="10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b="1" kern="100">
                <a:effectLst/>
                <a:latin typeface="Times New Roman" panose="02020603050405020304" pitchFamily="18" charset="0"/>
                <a:ea typeface="宋体" panose="02010600030101010101" pitchFamily="2" charset="-122"/>
                <a:cs typeface="Courier New" panose="02070309020205020404" pitchFamily="49" charset="0"/>
              </a:rPr>
              <a:t>)</a:t>
            </a:r>
            <a:endParaRPr lang="zh-CN" altLang="zh-CN" sz="3200" kern="100">
              <a:effectLst/>
              <a:latin typeface="宋体" panose="02010600030101010101" pitchFamily="2" charset="-122"/>
              <a:ea typeface="宋体" panose="02010600030101010101" pitchFamily="2" charset="-122"/>
              <a:cs typeface="Courier New" panose="02070309020205020404" pitchFamily="49" charset="0"/>
            </a:endParaRPr>
          </a:p>
          <a:p>
            <a:pPr>
              <a:tabLst>
                <a:tab pos="2933700" algn="l"/>
              </a:tabLst>
            </a:pPr>
            <a:r>
              <a:rPr lang="en-US" altLang="zh-CN" sz="3200" b="1" kern="100">
                <a:effectLst/>
                <a:latin typeface="宋体" panose="02010600030101010101" pitchFamily="2" charset="-122"/>
                <a:ea typeface="宋体" panose="02010600030101010101" pitchFamily="2" charset="-122"/>
                <a:cs typeface="Times New Roman" panose="02020603050405020304" pitchFamily="18" charset="0"/>
              </a:rPr>
              <a:t>①</a:t>
            </a:r>
            <a:r>
              <a:rPr lang="zh-CN" altLang="zh-CN" sz="3200" b="1" kern="100">
                <a:effectLst/>
                <a:latin typeface="Times New Roman" panose="02020603050405020304" pitchFamily="18" charset="0"/>
                <a:ea typeface="宋体" panose="02010600030101010101" pitchFamily="2" charset="-122"/>
                <a:cs typeface="Times New Roman" panose="02020603050405020304" pitchFamily="18" charset="0"/>
              </a:rPr>
              <a:t>能发挥社会主义经济制度的优越性　</a:t>
            </a:r>
            <a:endParaRPr lang="en-US" altLang="zh-CN" sz="3200" b="1" kern="100">
              <a:effectLst/>
              <a:latin typeface="Times New Roman" panose="02020603050405020304" pitchFamily="18" charset="0"/>
              <a:ea typeface="宋体" pitchFamily="2" charset="-122"/>
              <a:cs typeface="Times New Roman" panose="02020603050405020304" pitchFamily="18" charset="0"/>
            </a:endParaRPr>
          </a:p>
          <a:p>
            <a:pPr>
              <a:tabLst>
                <a:tab pos="2933700" algn="l"/>
              </a:tabLst>
            </a:pPr>
            <a:r>
              <a:rPr lang="en-US" altLang="zh-CN" sz="3200" b="1" kern="100">
                <a:effectLst/>
                <a:latin typeface="宋体" panose="02010600030101010101" pitchFamily="2" charset="-122"/>
                <a:ea typeface="宋体" panose="02010600030101010101" pitchFamily="2" charset="-122"/>
                <a:cs typeface="Times New Roman" panose="02020603050405020304" pitchFamily="18" charset="0"/>
              </a:rPr>
              <a:t>②</a:t>
            </a:r>
            <a:r>
              <a:rPr lang="zh-CN" altLang="zh-CN" sz="3200" b="1" kern="100">
                <a:effectLst/>
                <a:latin typeface="Times New Roman" panose="02020603050405020304" pitchFamily="18" charset="0"/>
                <a:ea typeface="宋体" panose="02010600030101010101" pitchFamily="2" charset="-122"/>
                <a:cs typeface="Times New Roman" panose="02020603050405020304" pitchFamily="18" charset="0"/>
              </a:rPr>
              <a:t>市场在资源配置中起决定性作用　</a:t>
            </a:r>
            <a:endParaRPr lang="en-US" altLang="zh-CN" sz="3200" b="1" kern="100">
              <a:effectLst/>
              <a:latin typeface="Times New Roman" panose="02020603050405020304" pitchFamily="18" charset="0"/>
              <a:ea typeface="宋体" panose="02010600030101010101" pitchFamily="2" charset="-122"/>
              <a:cs typeface="Times New Roman" panose="02020603050405020304" pitchFamily="18" charset="0"/>
            </a:endParaRPr>
          </a:p>
          <a:p>
            <a:pPr>
              <a:tabLst>
                <a:tab pos="2933700" algn="l"/>
              </a:tabLst>
            </a:pPr>
            <a:r>
              <a:rPr lang="en-US" altLang="zh-CN" sz="3200" b="1" kern="100">
                <a:effectLst/>
                <a:latin typeface="宋体" panose="02010600030101010101" pitchFamily="2" charset="-122"/>
                <a:ea typeface="宋体" panose="02010600030101010101" pitchFamily="2" charset="-122"/>
                <a:cs typeface="Times New Roman" panose="02020603050405020304" pitchFamily="18" charset="0"/>
              </a:rPr>
              <a:t>③</a:t>
            </a:r>
            <a:r>
              <a:rPr lang="zh-CN" altLang="zh-CN" sz="3200" b="1" kern="100">
                <a:effectLst/>
                <a:latin typeface="Times New Roman" panose="02020603050405020304" pitchFamily="18" charset="0"/>
                <a:ea typeface="宋体" panose="02010600030101010101" pitchFamily="2" charset="-122"/>
                <a:cs typeface="Times New Roman" panose="02020603050405020304" pitchFamily="18" charset="0"/>
              </a:rPr>
              <a:t>消除了市场缺陷和市场调节的局限性　</a:t>
            </a:r>
            <a:endParaRPr lang="en-US" altLang="zh-CN" sz="3200" b="1" kern="100">
              <a:effectLst/>
              <a:latin typeface="Times New Roman" panose="02020603050405020304" pitchFamily="18" charset="0"/>
              <a:ea typeface="宋体" panose="02010600030101010101" pitchFamily="2" charset="-122"/>
              <a:cs typeface="Times New Roman" panose="02020603050405020304" pitchFamily="18" charset="0"/>
            </a:endParaRPr>
          </a:p>
          <a:p>
            <a:pPr>
              <a:tabLst>
                <a:tab pos="2933700" algn="l"/>
              </a:tabLst>
            </a:pPr>
            <a:r>
              <a:rPr lang="en-US" altLang="zh-CN" sz="3200" b="1" kern="100">
                <a:effectLst/>
                <a:latin typeface="宋体" panose="02010600030101010101" pitchFamily="2" charset="-122"/>
                <a:ea typeface="宋体" panose="02010600030101010101" pitchFamily="2" charset="-122"/>
                <a:cs typeface="Times New Roman" panose="02020603050405020304" pitchFamily="18" charset="0"/>
              </a:rPr>
              <a:t>④</a:t>
            </a:r>
            <a:r>
              <a:rPr lang="zh-CN" altLang="zh-CN" sz="3200" b="1" kern="100">
                <a:effectLst/>
                <a:latin typeface="Times New Roman" panose="02020603050405020304" pitchFamily="18" charset="0"/>
                <a:ea typeface="宋体" panose="02010600030101010101" pitchFamily="2" charset="-122"/>
                <a:cs typeface="Times New Roman" panose="02020603050405020304" pitchFamily="18" charset="0"/>
              </a:rPr>
              <a:t>使社会主义经济制度更具生机活力</a:t>
            </a:r>
            <a:endParaRPr lang="zh-CN" altLang="zh-CN" sz="3200" kern="100">
              <a:effectLst/>
              <a:latin typeface="宋体" panose="02010600030101010101" pitchFamily="2" charset="-122"/>
              <a:ea typeface="宋体" panose="02010600030101010101" pitchFamily="2" charset="-122"/>
              <a:cs typeface="Courier New" panose="02070309020205020404" pitchFamily="49" charset="0"/>
            </a:endParaRPr>
          </a:p>
          <a:p>
            <a:pPr>
              <a:tabLst>
                <a:tab pos="2933700" algn="l"/>
              </a:tabLst>
            </a:pPr>
            <a:r>
              <a:rPr lang="en-US" altLang="zh-CN" sz="3200" b="1" kern="100">
                <a:effectLst/>
                <a:latin typeface="Times New Roman" panose="02020603050405020304" pitchFamily="18" charset="0"/>
                <a:ea typeface="宋体" panose="02010600030101010101" pitchFamily="2" charset="-122"/>
                <a:cs typeface="Courier New" panose="02070309020205020404" pitchFamily="49" charset="0"/>
              </a:rPr>
              <a:t>A</a:t>
            </a:r>
            <a:r>
              <a:rPr lang="zh-CN" altLang="zh-CN" sz="3200" b="1" kern="10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3200" b="1" kern="100">
                <a:effectLst/>
                <a:latin typeface="宋体" panose="02010600030101010101" pitchFamily="2" charset="-122"/>
                <a:ea typeface="宋体" panose="02010600030101010101" pitchFamily="2" charset="-122"/>
                <a:cs typeface="Times New Roman" panose="02020603050405020304" pitchFamily="18" charset="0"/>
              </a:rPr>
              <a:t>①②</a:t>
            </a:r>
            <a:r>
              <a:rPr lang="en-US" altLang="zh-CN" sz="3200" b="1" kern="100">
                <a:effectLst/>
                <a:latin typeface="Times New Roman" panose="02020603050405020304" pitchFamily="18" charset="0"/>
                <a:ea typeface="宋体" panose="02010600030101010101" pitchFamily="2" charset="-122"/>
                <a:cs typeface="Courier New" panose="02070309020205020404" pitchFamily="49" charset="0"/>
              </a:rPr>
              <a:t>  B</a:t>
            </a:r>
            <a:r>
              <a:rPr lang="zh-CN" altLang="zh-CN" sz="3200" b="1" kern="10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3200" b="1" kern="100">
                <a:effectLst/>
                <a:latin typeface="宋体" panose="02010600030101010101" pitchFamily="2" charset="-122"/>
                <a:ea typeface="宋体" panose="02010600030101010101" pitchFamily="2" charset="-122"/>
                <a:cs typeface="Times New Roman" panose="02020603050405020304" pitchFamily="18" charset="0"/>
              </a:rPr>
              <a:t>②③</a:t>
            </a:r>
            <a:r>
              <a:rPr lang="en-US" altLang="zh-CN" sz="3200" b="1" kern="100">
                <a:effectLst/>
                <a:latin typeface="Times New Roman" panose="02020603050405020304" pitchFamily="18" charset="0"/>
                <a:ea typeface="宋体" panose="02010600030101010101" pitchFamily="2" charset="-122"/>
                <a:cs typeface="Courier New" panose="02070309020205020404" pitchFamily="49" charset="0"/>
              </a:rPr>
              <a:t>  C</a:t>
            </a:r>
            <a:r>
              <a:rPr lang="zh-CN" altLang="zh-CN" sz="3200" b="1" kern="10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3200" b="1" kern="100">
                <a:effectLst/>
                <a:latin typeface="宋体" panose="02010600030101010101" pitchFamily="2" charset="-122"/>
                <a:ea typeface="宋体" panose="02010600030101010101" pitchFamily="2" charset="-122"/>
                <a:cs typeface="Times New Roman" panose="02020603050405020304" pitchFamily="18" charset="0"/>
              </a:rPr>
              <a:t>①④</a:t>
            </a:r>
            <a:r>
              <a:rPr lang="en-US" altLang="zh-CN" sz="3200" b="1" kern="100">
                <a:effectLst/>
                <a:latin typeface="Times New Roman" panose="02020603050405020304" pitchFamily="18" charset="0"/>
                <a:ea typeface="宋体" panose="02010600030101010101" pitchFamily="2" charset="-122"/>
                <a:cs typeface="Courier New" panose="02070309020205020404" pitchFamily="49" charset="0"/>
              </a:rPr>
              <a:t>  D</a:t>
            </a:r>
            <a:r>
              <a:rPr lang="zh-CN" altLang="zh-CN" sz="3200" b="1" kern="10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3200" b="1" kern="100">
                <a:effectLst/>
                <a:latin typeface="宋体" panose="02010600030101010101" pitchFamily="2" charset="-122"/>
                <a:ea typeface="宋体" panose="02010600030101010101" pitchFamily="2" charset="-122"/>
                <a:cs typeface="Times New Roman" panose="02020603050405020304" pitchFamily="18" charset="0"/>
              </a:rPr>
              <a:t>③④</a:t>
            </a:r>
            <a:endParaRPr lang="zh-CN" altLang="zh-CN" sz="3200" kern="100">
              <a:effectLst/>
              <a:latin typeface="宋体" panose="02010600030101010101" pitchFamily="2" charset="-122"/>
              <a:ea typeface="宋体" panose="02010600030101010101" pitchFamily="2" charset="-122"/>
              <a:cs typeface="Courier New" panose="02070309020205020404" pitchFamily="49" charset="0"/>
            </a:endParaRPr>
          </a:p>
          <a:p>
            <a:r>
              <a:rPr lang="en-US" altLang="zh-CN" sz="3200" kern="100">
                <a:effectLst/>
                <a:latin typeface="Times New Roman" panose="02020603050405020304" pitchFamily="18" charset="0"/>
                <a:ea typeface="宋体" panose="02010600030101010101" pitchFamily="2" charset="-122"/>
              </a:rPr>
              <a:t> </a:t>
            </a:r>
            <a:endParaRPr lang="zh-CN" altLang="zh-CN" sz="3200" kern="100">
              <a:effectLst/>
              <a:latin typeface="Times New Roman" panose="02020603050405020304" pitchFamily="18" charset="0"/>
              <a:ea typeface="宋体" pitchFamily="2" charset="-122"/>
            </a:endParaRPr>
          </a:p>
        </p:txBody>
      </p:sp>
      <p:sp>
        <p:nvSpPr>
          <p:cNvPr id="9" name="文本框 8">
            <a:extLst>
              <a:ext uri="{FF2B5EF4-FFF2-40B4-BE49-F238E27FC236}">
                <a16:creationId xmlns:a16="http://schemas.microsoft.com/office/drawing/2014/main" id="{E123607F-802A-46CD-B416-3C175448936B}"/>
              </a:ext>
            </a:extLst>
          </p:cNvPr>
          <p:cNvSpPr txBox="1"/>
          <p:nvPr>
            <p:custDataLst>
              <p:tags r:id="rId2"/>
            </p:custDataLst>
          </p:nvPr>
        </p:nvSpPr>
        <p:spPr>
          <a:xfrm>
            <a:off x="8746587" y="3229673"/>
            <a:ext cx="2521634" cy="1200329"/>
          </a:xfrm>
          <a:prstGeom prst="rect">
            <a:avLst/>
          </a:prstGeom>
          <a:noFill/>
        </p:spPr>
        <p:txBody>
          <a:bodyPr wrap="square">
            <a:spAutoFit/>
          </a:bodyPr>
          <a:lstStyle/>
          <a:p>
            <a:r>
              <a:rPr lang="en-US" altLang="zh-CN" sz="7200" b="1" kern="100">
                <a:solidFill>
                  <a:srgbClr val="FF0000"/>
                </a:solidFill>
                <a:effectLst/>
                <a:latin typeface="Times New Roman" panose="02020603050405020304" pitchFamily="18" charset="0"/>
                <a:ea typeface="宋体" panose="02010600030101010101" pitchFamily="2" charset="-122"/>
              </a:rPr>
              <a:t>C</a:t>
            </a:r>
            <a:endParaRPr lang="zh-CN" altLang="en-US" sz="7200">
              <a:solidFill>
                <a:srgbClr val="FF0000"/>
              </a:solidFill>
            </a:endParaRPr>
          </a:p>
        </p:txBody>
      </p:sp>
    </p:spTree>
  </p:cSld>
  <p:clrMapOvr>
    <a:masterClrMapping/>
  </p:clrMapOvr>
  <p:transition spd="slow" advTm="3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6D2BCA70-EA15-4990-8430-3B56978A50C5}"/>
              </a:ext>
            </a:extLst>
          </p:cNvPr>
          <p:cNvSpPr txBox="1"/>
          <p:nvPr>
            <p:custDataLst>
              <p:tags r:id="rId1"/>
            </p:custDataLst>
          </p:nvPr>
        </p:nvSpPr>
        <p:spPr>
          <a:xfrm>
            <a:off x="1038664" y="885420"/>
            <a:ext cx="10114671" cy="5016758"/>
          </a:xfrm>
          <a:prstGeom prst="rect">
            <a:avLst/>
          </a:prstGeom>
          <a:noFill/>
        </p:spPr>
        <p:txBody>
          <a:bodyPr wrap="square">
            <a:spAutoFit/>
          </a:bodyPr>
          <a:lstStyle/>
          <a:p>
            <a:pPr>
              <a:tabLst>
                <a:tab pos="2933700" algn="l"/>
              </a:tabLst>
            </a:pPr>
            <a:r>
              <a:rPr lang="en-US" altLang="zh-CN" sz="3200" b="1" kern="100">
                <a:effectLst/>
                <a:latin typeface="Times New Roman" panose="02020603050405020304" pitchFamily="18" charset="0"/>
                <a:ea typeface="宋体" panose="02010600030101010101" pitchFamily="2" charset="-122"/>
                <a:cs typeface="Courier New" panose="02070309020205020404" pitchFamily="49" charset="0"/>
              </a:rPr>
              <a:t>3</a:t>
            </a:r>
            <a:r>
              <a:rPr lang="zh-CN" altLang="zh-CN" sz="3200" b="1" kern="100">
                <a:effectLst/>
                <a:latin typeface="Times New Roman" panose="02020603050405020304" pitchFamily="18" charset="0"/>
                <a:ea typeface="宋体" panose="02010600030101010101" pitchFamily="2" charset="-122"/>
                <a:cs typeface="Times New Roman" panose="02020603050405020304" pitchFamily="18" charset="0"/>
              </a:rPr>
              <a:t>．我国社会主义市场经济必然同社会主义基本制度结合在一起，受社会主义基本制度的制约和影响，反映社会主义的基本特点，并通过为社会主义制度服务而表现出同资本主义市场经济体制的区别。下列对社会主义市场经济认识正确的是</a:t>
            </a:r>
            <a:r>
              <a:rPr lang="en-US" altLang="zh-CN" sz="3200" b="1" kern="100">
                <a:effectLst/>
                <a:latin typeface="Times New Roman" panose="02020603050405020304" pitchFamily="18" charset="0"/>
                <a:ea typeface="宋体" panose="02010600030101010101" pitchFamily="2" charset="-122"/>
                <a:cs typeface="Courier New" panose="02070309020205020404" pitchFamily="49" charset="0"/>
              </a:rPr>
              <a:t>(</a:t>
            </a:r>
            <a:r>
              <a:rPr lang="zh-CN" altLang="zh-CN" sz="3200" b="1" kern="10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b="1" kern="100">
                <a:effectLst/>
                <a:latin typeface="Times New Roman" panose="02020603050405020304" pitchFamily="18" charset="0"/>
                <a:ea typeface="宋体" panose="02010600030101010101" pitchFamily="2" charset="-122"/>
                <a:cs typeface="Courier New" panose="02070309020205020404" pitchFamily="49" charset="0"/>
              </a:rPr>
              <a:t>)</a:t>
            </a:r>
            <a:endParaRPr lang="zh-CN" altLang="zh-CN" sz="3200" kern="100">
              <a:effectLst/>
              <a:latin typeface="宋体" panose="02010600030101010101" pitchFamily="2" charset="-122"/>
              <a:ea typeface="宋体" panose="02010600030101010101" pitchFamily="2" charset="-122"/>
              <a:cs typeface="Courier New" panose="02070309020205020404" pitchFamily="49" charset="0"/>
            </a:endParaRPr>
          </a:p>
          <a:p>
            <a:pPr>
              <a:tabLst>
                <a:tab pos="2933700" algn="l"/>
              </a:tabLst>
            </a:pPr>
            <a:r>
              <a:rPr lang="en-US" altLang="zh-CN" sz="3200" b="1" kern="100">
                <a:effectLst/>
                <a:latin typeface="宋体" panose="02010600030101010101" pitchFamily="2" charset="-122"/>
                <a:ea typeface="宋体" panose="02010600030101010101" pitchFamily="2" charset="-122"/>
                <a:cs typeface="Times New Roman" panose="02020603050405020304" pitchFamily="18" charset="0"/>
              </a:rPr>
              <a:t>①</a:t>
            </a:r>
            <a:r>
              <a:rPr lang="zh-CN" altLang="zh-CN" sz="3200" b="1" kern="100">
                <a:effectLst/>
                <a:latin typeface="Times New Roman" panose="02020603050405020304" pitchFamily="18" charset="0"/>
                <a:ea typeface="宋体" panose="02010600030101010101" pitchFamily="2" charset="-122"/>
                <a:cs typeface="Times New Roman" panose="02020603050405020304" pitchFamily="18" charset="0"/>
              </a:rPr>
              <a:t>社会主义市场经济坚持公有制的主体地位　</a:t>
            </a:r>
            <a:endParaRPr lang="en-US" altLang="zh-CN" sz="3200" b="1" kern="100">
              <a:effectLst/>
              <a:latin typeface="Times New Roman" panose="02020603050405020304" pitchFamily="18" charset="0"/>
              <a:ea typeface="宋体" panose="02010600030101010101" pitchFamily="2" charset="-122"/>
              <a:cs typeface="Times New Roman" panose="02020603050405020304" pitchFamily="18" charset="0"/>
            </a:endParaRPr>
          </a:p>
          <a:p>
            <a:pPr>
              <a:tabLst>
                <a:tab pos="2933700" algn="l"/>
              </a:tabLst>
            </a:pPr>
            <a:r>
              <a:rPr lang="en-US" altLang="zh-CN" sz="3200" b="1" kern="100">
                <a:effectLst/>
                <a:latin typeface="宋体" panose="02010600030101010101" pitchFamily="2" charset="-122"/>
                <a:ea typeface="宋体" panose="02010600030101010101" pitchFamily="2" charset="-122"/>
                <a:cs typeface="Times New Roman" panose="02020603050405020304" pitchFamily="18" charset="0"/>
              </a:rPr>
              <a:t>②</a:t>
            </a:r>
            <a:r>
              <a:rPr lang="zh-CN" altLang="zh-CN" sz="3200" b="1" kern="100">
                <a:effectLst/>
                <a:latin typeface="Times New Roman" panose="02020603050405020304" pitchFamily="18" charset="0"/>
                <a:ea typeface="宋体" panose="02010600030101010101" pitchFamily="2" charset="-122"/>
                <a:cs typeface="Times New Roman" panose="02020603050405020304" pitchFamily="18" charset="0"/>
              </a:rPr>
              <a:t>社会主义市场经济的根本目标是同步富裕　</a:t>
            </a:r>
            <a:endParaRPr lang="en-US" altLang="zh-CN" sz="3200" b="1" kern="100">
              <a:effectLst/>
              <a:latin typeface="Times New Roman" panose="02020603050405020304" pitchFamily="18" charset="0"/>
              <a:ea typeface="宋体" panose="02010600030101010101" pitchFamily="2" charset="-122"/>
              <a:cs typeface="Times New Roman" panose="02020603050405020304" pitchFamily="18" charset="0"/>
            </a:endParaRPr>
          </a:p>
          <a:p>
            <a:pPr>
              <a:tabLst>
                <a:tab pos="2933700" algn="l"/>
              </a:tabLst>
            </a:pPr>
            <a:r>
              <a:rPr lang="en-US" altLang="zh-CN" sz="3200" b="1" kern="100">
                <a:effectLst/>
                <a:latin typeface="宋体" panose="02010600030101010101" pitchFamily="2" charset="-122"/>
                <a:ea typeface="宋体" panose="02010600030101010101" pitchFamily="2" charset="-122"/>
                <a:cs typeface="Times New Roman" panose="02020603050405020304" pitchFamily="18" charset="0"/>
              </a:rPr>
              <a:t>③</a:t>
            </a:r>
            <a:r>
              <a:rPr lang="zh-CN" altLang="zh-CN" sz="3200" b="1" kern="100">
                <a:effectLst/>
                <a:latin typeface="Times New Roman" panose="02020603050405020304" pitchFamily="18" charset="0"/>
                <a:ea typeface="宋体" panose="02010600030101010101" pitchFamily="2" charset="-122"/>
                <a:cs typeface="Times New Roman" panose="02020603050405020304" pitchFamily="18" charset="0"/>
              </a:rPr>
              <a:t>既能充分发挥市场作用又能更好发挥政府作用　</a:t>
            </a:r>
            <a:endParaRPr lang="en-US" altLang="zh-CN" sz="3200" b="1" kern="100">
              <a:effectLst/>
              <a:latin typeface="Times New Roman" panose="02020603050405020304" pitchFamily="18" charset="0"/>
              <a:ea typeface="宋体" panose="02010600030101010101" pitchFamily="2" charset="-122"/>
              <a:cs typeface="Times New Roman" panose="02020603050405020304" pitchFamily="18" charset="0"/>
            </a:endParaRPr>
          </a:p>
          <a:p>
            <a:pPr>
              <a:tabLst>
                <a:tab pos="2933700" algn="l"/>
              </a:tabLst>
            </a:pPr>
            <a:r>
              <a:rPr lang="en-US" altLang="zh-CN" sz="3200" b="1" kern="100">
                <a:effectLst/>
                <a:latin typeface="宋体" panose="02010600030101010101" pitchFamily="2" charset="-122"/>
                <a:ea typeface="宋体" panose="02010600030101010101" pitchFamily="2" charset="-122"/>
                <a:cs typeface="Times New Roman" panose="02020603050405020304" pitchFamily="18" charset="0"/>
              </a:rPr>
              <a:t>④</a:t>
            </a:r>
            <a:r>
              <a:rPr lang="zh-CN" altLang="zh-CN" sz="3200" b="1" kern="100">
                <a:effectLst/>
                <a:latin typeface="Times New Roman" panose="02020603050405020304" pitchFamily="18" charset="0"/>
                <a:ea typeface="宋体" panose="02010600030101010101" pitchFamily="2" charset="-122"/>
                <a:cs typeface="Times New Roman" panose="02020603050405020304" pitchFamily="18" charset="0"/>
              </a:rPr>
              <a:t>有利于实现市场主体利益的一致性</a:t>
            </a:r>
            <a:endParaRPr lang="zh-CN" altLang="zh-CN" sz="3200" kern="100">
              <a:effectLst/>
              <a:latin typeface="宋体" panose="02010600030101010101" pitchFamily="2" charset="-122"/>
              <a:ea typeface="宋体" panose="02010600030101010101" pitchFamily="2" charset="-122"/>
              <a:cs typeface="Courier New" panose="02070309020205020404" pitchFamily="49" charset="0"/>
            </a:endParaRPr>
          </a:p>
          <a:p>
            <a:pPr>
              <a:tabLst>
                <a:tab pos="2933700" algn="l"/>
              </a:tabLst>
            </a:pPr>
            <a:r>
              <a:rPr lang="en-US" altLang="zh-CN" sz="3200" b="1" kern="100">
                <a:effectLst/>
                <a:latin typeface="Times New Roman" panose="02020603050405020304" pitchFamily="18" charset="0"/>
                <a:ea typeface="宋体" panose="02010600030101010101" pitchFamily="2" charset="-122"/>
                <a:cs typeface="Courier New" panose="02070309020205020404" pitchFamily="49" charset="0"/>
              </a:rPr>
              <a:t>A</a:t>
            </a:r>
            <a:r>
              <a:rPr lang="zh-CN" altLang="zh-CN" sz="3200" b="1" kern="10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3200" b="1" kern="100">
                <a:effectLst/>
                <a:latin typeface="宋体" panose="02010600030101010101" pitchFamily="2" charset="-122"/>
                <a:ea typeface="宋体" panose="02010600030101010101" pitchFamily="2" charset="-122"/>
                <a:cs typeface="Times New Roman" panose="02020603050405020304" pitchFamily="18" charset="0"/>
              </a:rPr>
              <a:t>①②</a:t>
            </a:r>
            <a:r>
              <a:rPr lang="en-US" altLang="zh-CN" sz="3200" b="1" kern="100">
                <a:effectLst/>
                <a:latin typeface="Times New Roman" panose="02020603050405020304" pitchFamily="18" charset="0"/>
                <a:ea typeface="宋体" panose="02010600030101010101" pitchFamily="2" charset="-122"/>
                <a:cs typeface="Courier New" panose="02070309020205020404" pitchFamily="49" charset="0"/>
              </a:rPr>
              <a:t>  B</a:t>
            </a:r>
            <a:r>
              <a:rPr lang="zh-CN" altLang="zh-CN" sz="3200" b="1" kern="10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3200" b="1" kern="100">
                <a:effectLst/>
                <a:latin typeface="宋体" panose="02010600030101010101" pitchFamily="2" charset="-122"/>
                <a:ea typeface="宋体" panose="02010600030101010101" pitchFamily="2" charset="-122"/>
                <a:cs typeface="Times New Roman" panose="02020603050405020304" pitchFamily="18" charset="0"/>
              </a:rPr>
              <a:t>①③</a:t>
            </a:r>
            <a:r>
              <a:rPr lang="en-US" altLang="zh-CN" sz="3200" b="1" kern="100">
                <a:effectLst/>
                <a:latin typeface="Times New Roman" panose="02020603050405020304" pitchFamily="18" charset="0"/>
                <a:ea typeface="宋体" panose="02010600030101010101" pitchFamily="2" charset="-122"/>
                <a:cs typeface="Courier New" panose="02070309020205020404" pitchFamily="49" charset="0"/>
              </a:rPr>
              <a:t>  C</a:t>
            </a:r>
            <a:r>
              <a:rPr lang="zh-CN" altLang="zh-CN" sz="3200" b="1" kern="10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3200" b="1" kern="100">
                <a:effectLst/>
                <a:latin typeface="宋体" panose="02010600030101010101" pitchFamily="2" charset="-122"/>
                <a:ea typeface="宋体" panose="02010600030101010101" pitchFamily="2" charset="-122"/>
                <a:cs typeface="Times New Roman" panose="02020603050405020304" pitchFamily="18" charset="0"/>
              </a:rPr>
              <a:t>②④</a:t>
            </a:r>
            <a:r>
              <a:rPr lang="en-US" altLang="zh-CN" sz="3200" b="1" kern="100">
                <a:effectLst/>
                <a:latin typeface="Times New Roman" panose="02020603050405020304" pitchFamily="18" charset="0"/>
                <a:ea typeface="宋体" panose="02010600030101010101" pitchFamily="2" charset="-122"/>
                <a:cs typeface="Courier New" panose="02070309020205020404" pitchFamily="49" charset="0"/>
              </a:rPr>
              <a:t>  D</a:t>
            </a:r>
            <a:r>
              <a:rPr lang="zh-CN" altLang="zh-CN" sz="3200" b="1" kern="10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3200" b="1" kern="100">
                <a:effectLst/>
                <a:latin typeface="宋体" panose="02010600030101010101" pitchFamily="2" charset="-122"/>
                <a:ea typeface="宋体" panose="02010600030101010101" pitchFamily="2" charset="-122"/>
                <a:cs typeface="Times New Roman" panose="02020603050405020304" pitchFamily="18" charset="0"/>
              </a:rPr>
              <a:t>③④</a:t>
            </a:r>
            <a:r>
              <a:rPr lang="en-US" altLang="zh-CN" sz="3200" kern="100">
                <a:effectLst/>
                <a:latin typeface="Times New Roman" panose="02020603050405020304" pitchFamily="18" charset="0"/>
                <a:ea typeface="宋体" panose="02010600030101010101" pitchFamily="2" charset="-122"/>
              </a:rPr>
              <a:t> </a:t>
            </a:r>
            <a:endParaRPr lang="zh-CN" altLang="zh-CN" sz="3200" kern="100">
              <a:effectLst/>
              <a:latin typeface="Times New Roman" panose="02020603050405020304" pitchFamily="18" charset="0"/>
              <a:ea typeface="宋体" panose="02010600030101010101" pitchFamily="2" charset="-122"/>
            </a:endParaRPr>
          </a:p>
        </p:txBody>
      </p:sp>
      <p:sp>
        <p:nvSpPr>
          <p:cNvPr id="9" name="文本框 8">
            <a:extLst>
              <a:ext uri="{FF2B5EF4-FFF2-40B4-BE49-F238E27FC236}">
                <a16:creationId xmlns:a16="http://schemas.microsoft.com/office/drawing/2014/main" id="{B9F04AA1-3FAA-4F2C-8309-9778E4AF2198}"/>
              </a:ext>
            </a:extLst>
          </p:cNvPr>
          <p:cNvSpPr txBox="1"/>
          <p:nvPr>
            <p:custDataLst>
              <p:tags r:id="rId2"/>
            </p:custDataLst>
          </p:nvPr>
        </p:nvSpPr>
        <p:spPr>
          <a:xfrm>
            <a:off x="9182685" y="4805258"/>
            <a:ext cx="2521634" cy="1200329"/>
          </a:xfrm>
          <a:prstGeom prst="rect">
            <a:avLst/>
          </a:prstGeom>
          <a:noFill/>
        </p:spPr>
        <p:txBody>
          <a:bodyPr wrap="square">
            <a:spAutoFit/>
          </a:bodyPr>
          <a:lstStyle/>
          <a:p>
            <a:r>
              <a:rPr lang="en-US" altLang="zh-CN" sz="7200" b="1" kern="100">
                <a:solidFill>
                  <a:srgbClr val="FF0000"/>
                </a:solidFill>
                <a:effectLst/>
                <a:latin typeface="Times New Roman" panose="02020603050405020304" pitchFamily="18" charset="0"/>
                <a:ea typeface="宋体" panose="02010600030101010101" pitchFamily="2" charset="-122"/>
              </a:rPr>
              <a:t>B</a:t>
            </a:r>
            <a:endParaRPr lang="zh-CN" altLang="en-US" sz="7200">
              <a:solidFill>
                <a:srgbClr val="FF0000"/>
              </a:solidFill>
            </a:endParaRPr>
          </a:p>
        </p:txBody>
      </p:sp>
    </p:spTree>
  </p:cSld>
  <p:clrMapOvr>
    <a:masterClrMapping/>
  </p:clrMapOvr>
  <p:transition spd="slow" advTm="3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图片 93" descr="C:\Users\DELL\Desktop\7362.jpg_wh1200.jpg7362.jpg_wh1200"/>
          <p:cNvPicPr/>
          <p:nvPr/>
        </p:nvPicPr>
        <p:blipFill>
          <a:blip r:embed="rId2"/>
          <a:stretch>
            <a:fillRect/>
          </a:stretch>
        </p:blipFill>
        <p:spPr>
          <a:xfrm>
            <a:off x="2092325" y="4427538"/>
            <a:ext cx="3197225" cy="2278062"/>
          </a:xfrm>
          <a:prstGeom prst="rect">
            <a:avLst/>
          </a:prstGeom>
          <a:noFill/>
          <a:ln>
            <a:noFill/>
            <a:miter lim="800000"/>
          </a:ln>
        </p:spPr>
      </p:pic>
      <p:sp>
        <p:nvSpPr>
          <p:cNvPr id="32771" name="矩形 21"/>
          <p:cNvSpPr/>
          <p:nvPr/>
        </p:nvSpPr>
        <p:spPr>
          <a:xfrm>
            <a:off x="174626" y="240028"/>
            <a:ext cx="7834630" cy="1014731"/>
          </a:xfrm>
          <a:prstGeom prst="rect">
            <a:avLst/>
          </a:prstGeom>
          <a:noFill/>
          <a:ln>
            <a:noFill/>
          </a:ln>
        </p:spPr>
        <p:txBody>
          <a:bodyPr wrap="none" rtlCol="0" anchor="t">
            <a:spAutoFit/>
            <a:scene3d>
              <a:camera prst="orthographicFront"/>
              <a:lightRig rig="flat" dir="t">
                <a:rot lat="0" lon="0" rev="0"/>
              </a:lightRig>
            </a:scene3d>
            <a:sp3d prstMaterial="plastic">
              <a:extrusionClr>
                <a:schemeClr val="accent6">
                  <a:lumMod val="50000"/>
                </a:schemeClr>
              </a:extrusionClr>
              <a:contourClr>
                <a:schemeClr val="bg1"/>
              </a:contourClr>
            </a:sp3d>
          </a:bodyPr>
          <a:lstStyle/>
          <a:p>
            <a:pPr marL="0" marR="0" indent="0" algn="ctr" defTabSz="914400" rtl="0" eaLnBrk="1" fontAlgn="auto" latinLnBrk="0" hangingPunct="1">
              <a:lnSpc>
                <a:spcPct val="100000"/>
              </a:lnSpc>
              <a:spcBef>
                <a:spcPct val="0"/>
              </a:spcBef>
              <a:spcAft>
                <a:spcPct val="0"/>
              </a:spcAft>
              <a:buClrTx/>
              <a:buSzTx/>
              <a:buFontTx/>
              <a:buNone/>
            </a:pPr>
            <a:r>
              <a:rPr kumimoji="0" lang="zh-CN" altLang="en-US" sz="6000" b="1" i="0" u="none" strike="noStrike" kern="1200" cap="none" spc="0" normalizeH="0" baseline="0" noProof="1">
                <a:ln w="66675"/>
                <a:solidFill>
                  <a:schemeClr val="accent6"/>
                </a:solidFill>
                <a:effectLst>
                  <a:innerShdw blurRad="38100">
                    <a:srgbClr val="9E3FB2">
                      <a:alpha val="100000"/>
                    </a:srgbClr>
                  </a:innerShdw>
                </a:effectLst>
                <a:latin typeface="迷你简北魏楷书" charset="-122"/>
                <a:ea typeface="迷你简北魏楷书" charset="-122"/>
                <a:cs typeface="迷你简北魏楷书" charset="-122"/>
              </a:rPr>
              <a:t>阿中哥面临的发展难题</a:t>
            </a:r>
          </a:p>
        </p:txBody>
      </p:sp>
      <p:pic>
        <p:nvPicPr>
          <p:cNvPr id="32772" name="图片 71"/>
          <p:cNvPicPr/>
          <p:nvPr/>
        </p:nvPicPr>
        <p:blipFill>
          <a:blip r:embed="rId3"/>
          <a:srcRect t="22173" b="17447"/>
          <a:stretch>
            <a:fillRect/>
          </a:stretch>
        </p:blipFill>
        <p:spPr>
          <a:xfrm>
            <a:off x="242888" y="2463800"/>
            <a:ext cx="11747500" cy="3436938"/>
          </a:xfrm>
          <a:prstGeom prst="rect">
            <a:avLst/>
          </a:prstGeom>
          <a:noFill/>
          <a:ln>
            <a:noFill/>
            <a:miter lim="800000"/>
          </a:ln>
        </p:spPr>
      </p:pic>
      <p:sp>
        <p:nvSpPr>
          <p:cNvPr id="32773" name="椭圆 88"/>
          <p:cNvSpPr/>
          <p:nvPr/>
        </p:nvSpPr>
        <p:spPr>
          <a:xfrm>
            <a:off x="5842000" y="3043238"/>
            <a:ext cx="287338" cy="288925"/>
          </a:xfrm>
          <a:prstGeom prst="ellipse">
            <a:avLst/>
          </a:prstGeom>
          <a:gradFill rotWithShape="1">
            <a:gsLst>
              <a:gs pos="0">
                <a:srgbClr val="7B32B2"/>
              </a:gs>
              <a:gs pos="100000">
                <a:srgbClr val="401A5D"/>
              </a:gs>
            </a:gsLst>
            <a:lin ang="5400000" scaled="1"/>
          </a:gradFill>
          <a:ln w="12700">
            <a:noFill/>
            <a:round/>
          </a:ln>
          <a:effectLst>
            <a:outerShdw blurRad="50800" dist="50800" dir="5400000" algn="t">
              <a:srgbClr val="000000">
                <a:alpha val="20000"/>
              </a:srgbClr>
            </a:outerShdw>
          </a:effectLst>
        </p:spPr>
        <p:txBody>
          <a:bodyPr lIns="121917" tIns="60958" rIns="121917" bIns="60958" anchor="ctr" anchorCtr="0"/>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lvl="0" algn="ctr" defTabSz="1219200"/>
            <a:endParaRPr lang="zh-CN" altLang="en-US" sz="2400" b="0">
              <a:solidFill>
                <a:srgbClr val="FFFFFF"/>
              </a:solidFill>
              <a:latin typeface="Calibri" panose="020F0502020204030204" pitchFamily="34" charset="0"/>
              <a:ea typeface="微软雅黑" panose="020B0503020204020204" pitchFamily="34" charset="-122"/>
            </a:endParaRPr>
          </a:p>
        </p:txBody>
      </p:sp>
      <p:sp>
        <p:nvSpPr>
          <p:cNvPr id="32774" name="椭圆 89"/>
          <p:cNvSpPr/>
          <p:nvPr/>
        </p:nvSpPr>
        <p:spPr>
          <a:xfrm>
            <a:off x="1789113" y="4316413"/>
            <a:ext cx="287338" cy="288925"/>
          </a:xfrm>
          <a:prstGeom prst="ellipse">
            <a:avLst/>
          </a:prstGeom>
          <a:solidFill>
            <a:schemeClr val="accent6"/>
          </a:solidFill>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nchorCtr="0"/>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lvl="0" algn="ctr" defTabSz="1219200"/>
            <a:endParaRPr lang="zh-CN" altLang="en-US" sz="2400" b="0">
              <a:solidFill>
                <a:srgbClr val="FFFFFF"/>
              </a:solidFill>
              <a:latin typeface="Calibri" pitchFamily="34" charset="0"/>
              <a:ea typeface="微软雅黑" pitchFamily="34" charset="-122"/>
            </a:endParaRPr>
          </a:p>
        </p:txBody>
      </p:sp>
      <p:sp>
        <p:nvSpPr>
          <p:cNvPr id="32775" name="椭圆 90"/>
          <p:cNvSpPr/>
          <p:nvPr/>
        </p:nvSpPr>
        <p:spPr>
          <a:xfrm>
            <a:off x="10347325" y="2655888"/>
            <a:ext cx="287338" cy="287338"/>
          </a:xfrm>
          <a:prstGeom prst="ellipse">
            <a:avLst/>
          </a:prstGeom>
          <a:gradFill rotWithShape="1">
            <a:gsLst>
              <a:gs pos="0">
                <a:srgbClr val="FE4444"/>
              </a:gs>
              <a:gs pos="100000">
                <a:srgbClr val="832B2B"/>
              </a:gs>
            </a:gsLst>
            <a:lin ang="5400000" scaled="1"/>
          </a:gradFill>
          <a:ln w="12700">
            <a:noFill/>
            <a:round/>
          </a:ln>
          <a:effectLst>
            <a:outerShdw blurRad="50800" dist="50800" dir="5400000" algn="t">
              <a:srgbClr val="000000">
                <a:alpha val="20000"/>
              </a:srgbClr>
            </a:outerShdw>
          </a:effectLst>
        </p:spPr>
        <p:txBody>
          <a:bodyPr lIns="121917" tIns="60958" rIns="121917" bIns="60958" anchor="ctr" anchorCtr="0"/>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lvl="0" algn="ctr" defTabSz="1219200"/>
            <a:endParaRPr lang="zh-CN" altLang="en-US" sz="2400" b="0">
              <a:solidFill>
                <a:srgbClr val="FFFFFF"/>
              </a:solidFill>
              <a:latin typeface="Calibri" pitchFamily="34" charset="0"/>
              <a:ea typeface="微软雅黑" pitchFamily="34" charset="-122"/>
            </a:endParaRPr>
          </a:p>
        </p:txBody>
      </p:sp>
      <p:pic>
        <p:nvPicPr>
          <p:cNvPr id="32776" name="图片 95" descr="C:\Users\DELL\Desktop\1267164789_102363570.jpg1267164789_102363570"/>
          <p:cNvPicPr/>
          <p:nvPr/>
        </p:nvPicPr>
        <p:blipFill>
          <a:blip r:embed="rId4"/>
          <a:stretch>
            <a:fillRect/>
          </a:stretch>
        </p:blipFill>
        <p:spPr>
          <a:xfrm>
            <a:off x="6080125" y="3292475"/>
            <a:ext cx="3111500" cy="2216150"/>
          </a:xfrm>
          <a:prstGeom prst="rect">
            <a:avLst/>
          </a:prstGeom>
          <a:noFill/>
          <a:ln>
            <a:noFill/>
            <a:miter lim="800000"/>
          </a:ln>
        </p:spPr>
      </p:pic>
      <p:pic>
        <p:nvPicPr>
          <p:cNvPr id="32777" name="图片 96" descr="C:\Users\DELL\Desktop\183319219.jpg183319219"/>
          <p:cNvPicPr/>
          <p:nvPr/>
        </p:nvPicPr>
        <p:blipFill>
          <a:blip r:embed="rId5"/>
          <a:stretch>
            <a:fillRect/>
          </a:stretch>
        </p:blipFill>
        <p:spPr>
          <a:xfrm>
            <a:off x="8902700" y="374650"/>
            <a:ext cx="3097212" cy="2216150"/>
          </a:xfrm>
          <a:prstGeom prst="rect">
            <a:avLst/>
          </a:prstGeom>
          <a:noFill/>
          <a:ln>
            <a:noFill/>
            <a:miter lim="800000"/>
          </a:ln>
        </p:spPr>
      </p:pic>
      <p:grpSp>
        <p:nvGrpSpPr>
          <p:cNvPr id="32778" name="组合 97"/>
          <p:cNvGrpSpPr/>
          <p:nvPr/>
        </p:nvGrpSpPr>
        <p:grpSpPr>
          <a:xfrm>
            <a:off x="5014912" y="1868488"/>
            <a:ext cx="1673225" cy="1646238"/>
            <a:chOff x="399" y="2492"/>
            <a:chExt cx="2844" cy="2453"/>
          </a:xfrm>
        </p:grpSpPr>
        <p:grpSp>
          <p:nvGrpSpPr>
            <p:cNvPr id="32779" name="组合 98"/>
            <p:cNvGrpSpPr/>
            <p:nvPr/>
          </p:nvGrpSpPr>
          <p:grpSpPr>
            <a:xfrm>
              <a:off x="399" y="2492"/>
              <a:ext cx="2844" cy="2452"/>
              <a:chOff x="4964170" y="1531186"/>
              <a:chExt cx="1001712" cy="1001713"/>
            </a:xfrm>
          </p:grpSpPr>
        </p:grpSp>
        <p:sp>
          <p:nvSpPr>
            <p:cNvPr id="32780" name="文本框 101"/>
            <p:cNvSpPr/>
            <p:nvPr/>
          </p:nvSpPr>
          <p:spPr>
            <a:xfrm>
              <a:off x="707" y="3242"/>
              <a:ext cx="2203" cy="773"/>
            </a:xfrm>
            <a:prstGeom prst="rect">
              <a:avLst/>
            </a:prstGeom>
            <a:noFill/>
            <a:ln>
              <a:noFill/>
              <a:miter lim="800000"/>
            </a:ln>
          </p:spPr>
          <p:txBody>
            <a:bodyPr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lvl="0" algn="ctr"/>
              <a:r>
                <a:rPr lang="zh-CN" altLang="en-US" sz="2800">
                  <a:solidFill>
                    <a:schemeClr val="bg1"/>
                  </a:solidFill>
                  <a:latin typeface="黑体" pitchFamily="2" charset="-122"/>
                  <a:ea typeface="黑体" pitchFamily="2" charset="-122"/>
                  <a:sym typeface="微软雅黑" pitchFamily="34" charset="-122"/>
                </a:rPr>
                <a:t>高物价</a:t>
              </a:r>
            </a:p>
          </p:txBody>
        </p:sp>
      </p:grpSp>
      <p:grpSp>
        <p:nvGrpSpPr>
          <p:cNvPr id="32781" name="组合 102"/>
          <p:cNvGrpSpPr/>
          <p:nvPr/>
        </p:nvGrpSpPr>
        <p:grpSpPr>
          <a:xfrm>
            <a:off x="966788" y="3132138"/>
            <a:ext cx="1666875" cy="1644650"/>
            <a:chOff x="3464" y="2357"/>
            <a:chExt cx="2849" cy="2458"/>
          </a:xfrm>
        </p:grpSpPr>
        <p:grpSp>
          <p:nvGrpSpPr>
            <p:cNvPr id="32782" name="组合 103"/>
            <p:cNvGrpSpPr/>
            <p:nvPr/>
          </p:nvGrpSpPr>
          <p:grpSpPr>
            <a:xfrm>
              <a:off x="3464" y="2357"/>
              <a:ext cx="2849" cy="2458"/>
              <a:chOff x="6143681" y="2577957"/>
              <a:chExt cx="1003300" cy="1003300"/>
            </a:xfrm>
          </p:grpSpPr>
        </p:grpSp>
        <p:sp>
          <p:nvSpPr>
            <p:cNvPr id="32783" name="文本框 106"/>
            <p:cNvSpPr/>
            <p:nvPr/>
          </p:nvSpPr>
          <p:spPr>
            <a:xfrm>
              <a:off x="3779" y="3047"/>
              <a:ext cx="2224" cy="776"/>
            </a:xfrm>
            <a:prstGeom prst="rect">
              <a:avLst/>
            </a:prstGeom>
            <a:noFill/>
            <a:ln>
              <a:noFill/>
              <a:miter lim="800000"/>
            </a:ln>
          </p:spPr>
          <p:txBody>
            <a:bodyPr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lvl="0" algn="ctr"/>
              <a:r>
                <a:rPr lang="zh-CN" altLang="en-US" sz="2800">
                  <a:solidFill>
                    <a:schemeClr val="bg1"/>
                  </a:solidFill>
                  <a:latin typeface="黑体" pitchFamily="2" charset="-122"/>
                  <a:ea typeface="黑体" pitchFamily="2" charset="-122"/>
                  <a:sym typeface="微软雅黑" pitchFamily="34" charset="-122"/>
                </a:rPr>
                <a:t>高污染</a:t>
              </a:r>
            </a:p>
          </p:txBody>
        </p:sp>
      </p:grpSp>
      <p:grpSp>
        <p:nvGrpSpPr>
          <p:cNvPr id="32784" name="组合 111"/>
          <p:cNvGrpSpPr/>
          <p:nvPr/>
        </p:nvGrpSpPr>
        <p:grpSpPr>
          <a:xfrm>
            <a:off x="9832975" y="2546350"/>
            <a:ext cx="1644650" cy="1563688"/>
            <a:chOff x="15361" y="5387"/>
            <a:chExt cx="2589" cy="2462"/>
          </a:xfrm>
        </p:grpSpPr>
        <p:grpSp>
          <p:nvGrpSpPr>
            <p:cNvPr id="32785" name="组合 107"/>
            <p:cNvGrpSpPr/>
            <p:nvPr/>
          </p:nvGrpSpPr>
          <p:grpSpPr>
            <a:xfrm>
              <a:off x="15361" y="5387"/>
              <a:ext cx="2589" cy="2462"/>
              <a:chOff x="5052187" y="3729874"/>
              <a:chExt cx="1001712" cy="1003300"/>
            </a:xfrm>
          </p:grpSpPr>
        </p:grpSp>
        <p:sp>
          <p:nvSpPr>
            <p:cNvPr id="32786" name="文本框 110"/>
            <p:cNvSpPr/>
            <p:nvPr/>
          </p:nvSpPr>
          <p:spPr>
            <a:xfrm>
              <a:off x="15546" y="6059"/>
              <a:ext cx="2055" cy="817"/>
            </a:xfrm>
            <a:prstGeom prst="rect">
              <a:avLst/>
            </a:prstGeom>
            <a:noFill/>
            <a:ln>
              <a:noFill/>
              <a:miter lim="800000"/>
            </a:ln>
          </p:spPr>
          <p:txBody>
            <a:bodyPr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lvl="0" algn="ctr"/>
              <a:r>
                <a:rPr lang="zh-CN" altLang="en-US" sz="2800">
                  <a:solidFill>
                    <a:schemeClr val="bg1"/>
                  </a:solidFill>
                  <a:latin typeface="黑体" pitchFamily="2" charset="-122"/>
                  <a:ea typeface="黑体" pitchFamily="2" charset="-122"/>
                  <a:sym typeface="微软雅黑" pitchFamily="34" charset="-122"/>
                </a:rPr>
                <a:t>低增长</a:t>
              </a:r>
            </a:p>
          </p:txBody>
        </p:sp>
      </p:grpSp>
      <p:pic>
        <p:nvPicPr>
          <p:cNvPr id="32787" name="图片 1" descr="timg-63"/>
          <p:cNvPicPr/>
          <p:nvPr/>
        </p:nvPicPr>
        <p:blipFill>
          <a:blip r:embed="rId6"/>
          <a:stretch>
            <a:fillRect/>
          </a:stretch>
        </p:blipFill>
        <p:spPr>
          <a:xfrm>
            <a:off x="149225" y="0"/>
            <a:ext cx="2303462" cy="3138488"/>
          </a:xfrm>
          <a:prstGeom prst="rect">
            <a:avLst/>
          </a:prstGeom>
          <a:noFill/>
          <a:ln>
            <a:noFill/>
            <a:miter lim="800000"/>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withEffect">
                                  <p:stCondLst>
                                    <p:cond delay="0"/>
                                  </p:stCondLst>
                                  <p:childTnLst>
                                    <p:set>
                                      <p:cBhvr additive="base">
                                        <p:cTn id="6" dur="1" fill="hold">
                                          <p:stCondLst>
                                            <p:cond delay="0"/>
                                          </p:stCondLst>
                                        </p:cTn>
                                        <p:tgtEl>
                                          <p:spTgt spid="32771"/>
                                        </p:tgtEl>
                                        <p:attrNameLst>
                                          <p:attrName>style.visibility</p:attrName>
                                        </p:attrNameLst>
                                      </p:cBhvr>
                                      <p:to>
                                        <p:strVal val="visible"/>
                                      </p:to>
                                    </p:set>
                                    <p:animEffect transition="in" filter="wipe(left)">
                                      <p:cBhvr additive="base">
                                        <p:cTn id="7" dur="500" fill="hold"/>
                                        <p:tgtEl>
                                          <p:spTgt spid="32771"/>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22" presetClass="entr" presetSubtype="8" fill="hold" nodeType="clickEffect">
                                  <p:stCondLst>
                                    <p:cond delay="0"/>
                                  </p:stCondLst>
                                  <p:childTnLst>
                                    <p:set>
                                      <p:cBhvr additive="base">
                                        <p:cTn id="11" dur="1" fill="hold">
                                          <p:stCondLst>
                                            <p:cond delay="0"/>
                                          </p:stCondLst>
                                        </p:cTn>
                                        <p:tgtEl>
                                          <p:spTgt spid="32772"/>
                                        </p:tgtEl>
                                        <p:attrNameLst>
                                          <p:attrName>style.visibility</p:attrName>
                                        </p:attrNameLst>
                                      </p:cBhvr>
                                      <p:to>
                                        <p:strVal val="visible"/>
                                      </p:to>
                                    </p:set>
                                    <p:animEffect transition="in" filter="wipe(left)">
                                      <p:cBhvr additive="base">
                                        <p:cTn id="12" dur="500" fill="hold"/>
                                        <p:tgtEl>
                                          <p:spTgt spid="32772"/>
                                        </p:tgtEl>
                                      </p:cBhvr>
                                    </p:animEffect>
                                  </p:childTnLst>
                                </p:cTn>
                              </p:par>
                            </p:childTnLst>
                          </p:cTn>
                        </p:par>
                        <p:par>
                          <p:cTn id="13" fill="hold" nodeType="afterGroup">
                            <p:stCondLst>
                              <p:cond delay="500"/>
                            </p:stCondLst>
                            <p:childTnLst>
                              <p:par>
                                <p:cTn id="14" presetID="42" presetClass="entr" presetSubtype="0" fill="hold" nodeType="afterEffect">
                                  <p:stCondLst>
                                    <p:cond delay="500"/>
                                  </p:stCondLst>
                                  <p:childTnLst>
                                    <p:set>
                                      <p:cBhvr additive="base">
                                        <p:cTn id="15" dur="1" fill="hold">
                                          <p:stCondLst>
                                            <p:cond delay="0"/>
                                          </p:stCondLst>
                                        </p:cTn>
                                        <p:tgtEl>
                                          <p:spTgt spid="32770"/>
                                        </p:tgtEl>
                                        <p:attrNameLst>
                                          <p:attrName>style.visibility</p:attrName>
                                        </p:attrNameLst>
                                      </p:cBhvr>
                                      <p:to>
                                        <p:strVal val="visible"/>
                                      </p:to>
                                    </p:set>
                                    <p:animEffect transition="in" filter="fade">
                                      <p:cBhvr additive="base">
                                        <p:cTn id="16" dur="1000" fill="hold"/>
                                        <p:tgtEl>
                                          <p:spTgt spid="32770"/>
                                        </p:tgtEl>
                                      </p:cBhvr>
                                    </p:animEffect>
                                    <p:anim calcmode="lin" valueType="num">
                                      <p:cBhvr additive="base">
                                        <p:cTn id="17" dur="1000" fill="hold"/>
                                        <p:tgtEl>
                                          <p:spTgt spid="32770"/>
                                        </p:tgtEl>
                                        <p:attrNameLst>
                                          <p:attrName>ppt_x</p:attrName>
                                        </p:attrNameLst>
                                      </p:cBhvr>
                                      <p:tavLst>
                                        <p:tav tm="0">
                                          <p:val>
                                            <p:strVal val="#ppt_x"/>
                                          </p:val>
                                        </p:tav>
                                        <p:tav tm="100000">
                                          <p:val>
                                            <p:strVal val="#ppt_x"/>
                                          </p:val>
                                        </p:tav>
                                      </p:tavLst>
                                    </p:anim>
                                    <p:anim calcmode="lin" valueType="num">
                                      <p:cBhvr additive="base">
                                        <p:cTn id="18" dur="1000" fill="hold"/>
                                        <p:tgtEl>
                                          <p:spTgt spid="32770"/>
                                        </p:tgtEl>
                                        <p:attrNameLst>
                                          <p:attrName>ppt_y</p:attrName>
                                        </p:attrNameLst>
                                      </p:cBhvr>
                                      <p:tavLst>
                                        <p:tav tm="0">
                                          <p:val>
                                            <p:strVal val="#ppt_y+.1"/>
                                          </p:val>
                                        </p:tav>
                                        <p:tav tm="100000">
                                          <p:val>
                                            <p:strVal val="#ppt_y"/>
                                          </p:val>
                                        </p:tav>
                                      </p:tavLst>
                                    </p:anim>
                                  </p:childTnLst>
                                </p:cTn>
                              </p:par>
                            </p:childTnLst>
                          </p:cTn>
                        </p:par>
                        <p:par>
                          <p:cTn id="19" fill="hold" nodeType="afterGroup">
                            <p:stCondLst>
                              <p:cond delay="2000"/>
                            </p:stCondLst>
                            <p:childTnLst>
                              <p:par>
                                <p:cTn id="20" presetID="10" presetClass="entr" presetSubtype="0" fill="hold" grpId="0" nodeType="afterEffect">
                                  <p:stCondLst>
                                    <p:cond delay="1500"/>
                                  </p:stCondLst>
                                  <p:childTnLst>
                                    <p:set>
                                      <p:cBhvr additive="base">
                                        <p:cTn id="21" dur="1" fill="hold">
                                          <p:stCondLst>
                                            <p:cond delay="0"/>
                                          </p:stCondLst>
                                        </p:cTn>
                                        <p:tgtEl>
                                          <p:spTgt spid="32774"/>
                                        </p:tgtEl>
                                        <p:attrNameLst>
                                          <p:attrName>style.visibility</p:attrName>
                                        </p:attrNameLst>
                                      </p:cBhvr>
                                      <p:to>
                                        <p:strVal val="visible"/>
                                      </p:to>
                                    </p:set>
                                    <p:animEffect transition="in" filter="fade">
                                      <p:cBhvr additive="base">
                                        <p:cTn id="22" dur="500" fill="hold"/>
                                        <p:tgtEl>
                                          <p:spTgt spid="32774"/>
                                        </p:tgtEl>
                                      </p:cBhvr>
                                    </p:animEffect>
                                  </p:childTnLst>
                                </p:cTn>
                              </p:par>
                            </p:childTnLst>
                          </p:cTn>
                        </p:par>
                        <p:par>
                          <p:cTn id="23" fill="hold" nodeType="afterGroup">
                            <p:stCondLst>
                              <p:cond delay="4000"/>
                            </p:stCondLst>
                            <p:childTnLst>
                              <p:par>
                                <p:cTn id="24" presetID="22" presetClass="entr" presetSubtype="8" fill="hold" nodeType="afterEffect">
                                  <p:stCondLst>
                                    <p:cond delay="2000"/>
                                  </p:stCondLst>
                                  <p:childTnLst>
                                    <p:set>
                                      <p:cBhvr additive="base">
                                        <p:cTn id="25" dur="1" fill="hold">
                                          <p:stCondLst>
                                            <p:cond delay="0"/>
                                          </p:stCondLst>
                                        </p:cTn>
                                        <p:tgtEl>
                                          <p:spTgt spid="32781"/>
                                        </p:tgtEl>
                                        <p:attrNameLst>
                                          <p:attrName>style.visibility</p:attrName>
                                        </p:attrNameLst>
                                      </p:cBhvr>
                                      <p:to>
                                        <p:strVal val="visible"/>
                                      </p:to>
                                    </p:set>
                                    <p:animEffect transition="in" filter="wipe(left)">
                                      <p:cBhvr additive="base">
                                        <p:cTn id="26" dur="500" fill="hold"/>
                                        <p:tgtEl>
                                          <p:spTgt spid="32781"/>
                                        </p:tgtEl>
                                      </p:cBhvr>
                                    </p:animEffect>
                                  </p:childTnLst>
                                </p:cTn>
                              </p:par>
                            </p:childTnLst>
                          </p:cTn>
                        </p:par>
                        <p:par>
                          <p:cTn id="27" fill="hold" nodeType="afterGroup">
                            <p:stCondLst>
                              <p:cond delay="6500"/>
                            </p:stCondLst>
                            <p:childTnLst>
                              <p:par>
                                <p:cTn id="28" presetID="42" presetClass="entr" presetSubtype="0" fill="hold" nodeType="afterEffect">
                                  <p:stCondLst>
                                    <p:cond delay="2500"/>
                                  </p:stCondLst>
                                  <p:childTnLst>
                                    <p:set>
                                      <p:cBhvr additive="base">
                                        <p:cTn id="29" dur="1" fill="hold">
                                          <p:stCondLst>
                                            <p:cond delay="0"/>
                                          </p:stCondLst>
                                        </p:cTn>
                                        <p:tgtEl>
                                          <p:spTgt spid="32776"/>
                                        </p:tgtEl>
                                        <p:attrNameLst>
                                          <p:attrName>style.visibility</p:attrName>
                                        </p:attrNameLst>
                                      </p:cBhvr>
                                      <p:to>
                                        <p:strVal val="visible"/>
                                      </p:to>
                                    </p:set>
                                    <p:animEffect transition="in" filter="fade">
                                      <p:cBhvr additive="base">
                                        <p:cTn id="30" dur="1000" fill="hold"/>
                                        <p:tgtEl>
                                          <p:spTgt spid="32776"/>
                                        </p:tgtEl>
                                      </p:cBhvr>
                                    </p:animEffect>
                                    <p:anim calcmode="lin" valueType="num">
                                      <p:cBhvr additive="base">
                                        <p:cTn id="31" dur="1000" fill="hold"/>
                                        <p:tgtEl>
                                          <p:spTgt spid="32776"/>
                                        </p:tgtEl>
                                        <p:attrNameLst>
                                          <p:attrName>ppt_x</p:attrName>
                                        </p:attrNameLst>
                                      </p:cBhvr>
                                      <p:tavLst>
                                        <p:tav tm="0">
                                          <p:val>
                                            <p:strVal val="#ppt_x"/>
                                          </p:val>
                                        </p:tav>
                                        <p:tav tm="100000">
                                          <p:val>
                                            <p:strVal val="#ppt_x"/>
                                          </p:val>
                                        </p:tav>
                                      </p:tavLst>
                                    </p:anim>
                                    <p:anim calcmode="lin" valueType="num">
                                      <p:cBhvr additive="base">
                                        <p:cTn id="32" dur="1000" fill="hold"/>
                                        <p:tgtEl>
                                          <p:spTgt spid="32776"/>
                                        </p:tgtEl>
                                        <p:attrNameLst>
                                          <p:attrName>ppt_y</p:attrName>
                                        </p:attrNameLst>
                                      </p:cBhvr>
                                      <p:tavLst>
                                        <p:tav tm="0">
                                          <p:val>
                                            <p:strVal val="#ppt_y+.1"/>
                                          </p:val>
                                        </p:tav>
                                        <p:tav tm="100000">
                                          <p:val>
                                            <p:strVal val="#ppt_y"/>
                                          </p:val>
                                        </p:tav>
                                      </p:tavLst>
                                    </p:anim>
                                  </p:childTnLst>
                                </p:cTn>
                              </p:par>
                            </p:childTnLst>
                          </p:cTn>
                        </p:par>
                        <p:par>
                          <p:cTn id="33" fill="hold" nodeType="afterGroup">
                            <p:stCondLst>
                              <p:cond delay="10000"/>
                            </p:stCondLst>
                            <p:childTnLst>
                              <p:par>
                                <p:cTn id="34" presetID="10" presetClass="entr" presetSubtype="0" fill="hold" grpId="0" nodeType="afterEffect">
                                  <p:stCondLst>
                                    <p:cond delay="3500"/>
                                  </p:stCondLst>
                                  <p:childTnLst>
                                    <p:set>
                                      <p:cBhvr additive="base">
                                        <p:cTn id="35" dur="1" fill="hold">
                                          <p:stCondLst>
                                            <p:cond delay="0"/>
                                          </p:stCondLst>
                                        </p:cTn>
                                        <p:tgtEl>
                                          <p:spTgt spid="32773"/>
                                        </p:tgtEl>
                                        <p:attrNameLst>
                                          <p:attrName>style.visibility</p:attrName>
                                        </p:attrNameLst>
                                      </p:cBhvr>
                                      <p:to>
                                        <p:strVal val="visible"/>
                                      </p:to>
                                    </p:set>
                                    <p:animEffect transition="in" filter="fade">
                                      <p:cBhvr additive="base">
                                        <p:cTn id="36" dur="500" fill="hold"/>
                                        <p:tgtEl>
                                          <p:spTgt spid="32773"/>
                                        </p:tgtEl>
                                      </p:cBhvr>
                                    </p:animEffect>
                                  </p:childTnLst>
                                </p:cTn>
                              </p:par>
                            </p:childTnLst>
                          </p:cTn>
                        </p:par>
                        <p:par>
                          <p:cTn id="37" fill="hold" nodeType="afterGroup">
                            <p:stCondLst>
                              <p:cond delay="14000"/>
                            </p:stCondLst>
                            <p:childTnLst>
                              <p:par>
                                <p:cTn id="38" presetID="22" presetClass="entr" presetSubtype="8" fill="hold" nodeType="afterEffect">
                                  <p:stCondLst>
                                    <p:cond delay="4000"/>
                                  </p:stCondLst>
                                  <p:childTnLst>
                                    <p:set>
                                      <p:cBhvr additive="base">
                                        <p:cTn id="39" dur="1" fill="hold">
                                          <p:stCondLst>
                                            <p:cond delay="0"/>
                                          </p:stCondLst>
                                        </p:cTn>
                                        <p:tgtEl>
                                          <p:spTgt spid="32778"/>
                                        </p:tgtEl>
                                        <p:attrNameLst>
                                          <p:attrName>style.visibility</p:attrName>
                                        </p:attrNameLst>
                                      </p:cBhvr>
                                      <p:to>
                                        <p:strVal val="visible"/>
                                      </p:to>
                                    </p:set>
                                    <p:animEffect transition="in" filter="wipe(left)">
                                      <p:cBhvr additive="base">
                                        <p:cTn id="40" dur="500" fill="hold"/>
                                        <p:tgtEl>
                                          <p:spTgt spid="32778"/>
                                        </p:tgtEl>
                                      </p:cBhvr>
                                    </p:animEffect>
                                  </p:childTnLst>
                                </p:cTn>
                              </p:par>
                            </p:childTnLst>
                          </p:cTn>
                        </p:par>
                        <p:par>
                          <p:cTn id="41" fill="hold" nodeType="afterGroup">
                            <p:stCondLst>
                              <p:cond delay="18500"/>
                            </p:stCondLst>
                            <p:childTnLst>
                              <p:par>
                                <p:cTn id="42" presetID="42" presetClass="entr" presetSubtype="0" fill="hold" nodeType="afterEffect">
                                  <p:stCondLst>
                                    <p:cond delay="4500"/>
                                  </p:stCondLst>
                                  <p:childTnLst>
                                    <p:set>
                                      <p:cBhvr additive="base">
                                        <p:cTn id="43" dur="1" fill="hold">
                                          <p:stCondLst>
                                            <p:cond delay="0"/>
                                          </p:stCondLst>
                                        </p:cTn>
                                        <p:tgtEl>
                                          <p:spTgt spid="32777"/>
                                        </p:tgtEl>
                                        <p:attrNameLst>
                                          <p:attrName>style.visibility</p:attrName>
                                        </p:attrNameLst>
                                      </p:cBhvr>
                                      <p:to>
                                        <p:strVal val="visible"/>
                                      </p:to>
                                    </p:set>
                                    <p:animEffect transition="in" filter="fade">
                                      <p:cBhvr additive="base">
                                        <p:cTn id="44" dur="1000" fill="hold"/>
                                        <p:tgtEl>
                                          <p:spTgt spid="32777"/>
                                        </p:tgtEl>
                                      </p:cBhvr>
                                    </p:animEffect>
                                    <p:anim calcmode="lin" valueType="num">
                                      <p:cBhvr additive="base">
                                        <p:cTn id="45" dur="1000" fill="hold"/>
                                        <p:tgtEl>
                                          <p:spTgt spid="32777"/>
                                        </p:tgtEl>
                                        <p:attrNameLst>
                                          <p:attrName>ppt_x</p:attrName>
                                        </p:attrNameLst>
                                      </p:cBhvr>
                                      <p:tavLst>
                                        <p:tav tm="0">
                                          <p:val>
                                            <p:strVal val="#ppt_x"/>
                                          </p:val>
                                        </p:tav>
                                        <p:tav tm="100000">
                                          <p:val>
                                            <p:strVal val="#ppt_x"/>
                                          </p:val>
                                        </p:tav>
                                      </p:tavLst>
                                    </p:anim>
                                    <p:anim calcmode="lin" valueType="num">
                                      <p:cBhvr additive="base">
                                        <p:cTn id="46" dur="1000" fill="hold"/>
                                        <p:tgtEl>
                                          <p:spTgt spid="32777"/>
                                        </p:tgtEl>
                                        <p:attrNameLst>
                                          <p:attrName>ppt_y</p:attrName>
                                        </p:attrNameLst>
                                      </p:cBhvr>
                                      <p:tavLst>
                                        <p:tav tm="0">
                                          <p:val>
                                            <p:strVal val="#ppt_y+.1"/>
                                          </p:val>
                                        </p:tav>
                                        <p:tav tm="100000">
                                          <p:val>
                                            <p:strVal val="#ppt_y"/>
                                          </p:val>
                                        </p:tav>
                                      </p:tavLst>
                                    </p:anim>
                                  </p:childTnLst>
                                </p:cTn>
                              </p:par>
                            </p:childTnLst>
                          </p:cTn>
                        </p:par>
                        <p:par>
                          <p:cTn id="47" fill="hold" nodeType="afterGroup">
                            <p:stCondLst>
                              <p:cond delay="24000"/>
                            </p:stCondLst>
                            <p:childTnLst>
                              <p:par>
                                <p:cTn id="48" presetID="10" presetClass="entr" presetSubtype="0" fill="hold" grpId="0" nodeType="afterEffect">
                                  <p:stCondLst>
                                    <p:cond delay="5500"/>
                                  </p:stCondLst>
                                  <p:childTnLst>
                                    <p:set>
                                      <p:cBhvr additive="base">
                                        <p:cTn id="49" dur="1" fill="hold">
                                          <p:stCondLst>
                                            <p:cond delay="0"/>
                                          </p:stCondLst>
                                        </p:cTn>
                                        <p:tgtEl>
                                          <p:spTgt spid="32775"/>
                                        </p:tgtEl>
                                        <p:attrNameLst>
                                          <p:attrName>style.visibility</p:attrName>
                                        </p:attrNameLst>
                                      </p:cBhvr>
                                      <p:to>
                                        <p:strVal val="visible"/>
                                      </p:to>
                                    </p:set>
                                    <p:animEffect transition="in" filter="fade">
                                      <p:cBhvr additive="base">
                                        <p:cTn id="50" dur="500" fill="hold"/>
                                        <p:tgtEl>
                                          <p:spTgt spid="32775"/>
                                        </p:tgtEl>
                                      </p:cBhvr>
                                    </p:animEffect>
                                  </p:childTnLst>
                                </p:cTn>
                              </p:par>
                            </p:childTnLst>
                          </p:cTn>
                        </p:par>
                        <p:par>
                          <p:cTn id="51" fill="hold" nodeType="afterGroup">
                            <p:stCondLst>
                              <p:cond delay="30000"/>
                            </p:stCondLst>
                            <p:childTnLst>
                              <p:par>
                                <p:cTn id="52" presetID="22" presetClass="entr" presetSubtype="8" fill="hold" nodeType="afterEffect">
                                  <p:stCondLst>
                                    <p:cond delay="6000"/>
                                  </p:stCondLst>
                                  <p:childTnLst>
                                    <p:set>
                                      <p:cBhvr additive="base">
                                        <p:cTn id="53" dur="1" fill="hold">
                                          <p:stCondLst>
                                            <p:cond delay="0"/>
                                          </p:stCondLst>
                                        </p:cTn>
                                        <p:tgtEl>
                                          <p:spTgt spid="32784"/>
                                        </p:tgtEl>
                                        <p:attrNameLst>
                                          <p:attrName>style.visibility</p:attrName>
                                        </p:attrNameLst>
                                      </p:cBhvr>
                                      <p:to>
                                        <p:strVal val="visible"/>
                                      </p:to>
                                    </p:set>
                                    <p:animEffect transition="in" filter="wipe(left)">
                                      <p:cBhvr additive="base">
                                        <p:cTn id="54" dur="500" fill="hold"/>
                                        <p:tgtEl>
                                          <p:spTgt spid="327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p:bldP spid="32773" grpId="0" animBg="1"/>
      <p:bldP spid="32774" grpId="0" animBg="1"/>
      <p:bldP spid="3277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矩形 1"/>
          <p:cNvSpPr/>
          <p:nvPr/>
        </p:nvSpPr>
        <p:spPr>
          <a:xfrm>
            <a:off x="4373562" y="1325562"/>
            <a:ext cx="7626350" cy="1786643"/>
          </a:xfrm>
          <a:prstGeom prst="rect">
            <a:avLst/>
          </a:prstGeom>
          <a:noFill/>
          <a:ln>
            <a:noFill/>
            <a:miter lim="800000"/>
          </a:ln>
        </p:spPr>
        <p:txBody>
          <a:bodyPr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lvl="0">
              <a:lnSpc>
                <a:spcPct val="120000"/>
              </a:lnSpc>
            </a:pPr>
            <a:endParaRPr lang="zh-CN" altLang="zh-CN" sz="3200" b="0" dirty="0">
              <a:latin typeface="黑体" pitchFamily="2" charset="-122"/>
              <a:ea typeface="黑体" pitchFamily="2" charset="-122"/>
            </a:endParaRPr>
          </a:p>
          <a:p>
            <a:pPr lvl="0">
              <a:lnSpc>
                <a:spcPct val="120000"/>
              </a:lnSpc>
            </a:pPr>
            <a:r>
              <a:rPr lang="zh-CN" altLang="zh-CN" sz="3200" b="0" dirty="0">
                <a:latin typeface="黑体" pitchFamily="2" charset="-122"/>
                <a:ea typeface="黑体" pitchFamily="2" charset="-122"/>
              </a:rPr>
              <a:t>   必须把</a:t>
            </a:r>
            <a:r>
              <a:rPr lang="zh-CN" altLang="zh-CN" sz="3200" b="0" dirty="0">
                <a:solidFill>
                  <a:srgbClr val="FF0000"/>
                </a:solidFill>
                <a:latin typeface="黑体" pitchFamily="2" charset="-122"/>
                <a:ea typeface="黑体" pitchFamily="2" charset="-122"/>
              </a:rPr>
              <a:t>市场调节</a:t>
            </a:r>
            <a:r>
              <a:rPr lang="zh-CN" altLang="zh-CN" sz="3200" b="0" dirty="0">
                <a:solidFill>
                  <a:srgbClr val="0000CC"/>
                </a:solidFill>
                <a:latin typeface="黑体" pitchFamily="2" charset="-122"/>
                <a:ea typeface="黑体" pitchFamily="2" charset="-122"/>
              </a:rPr>
              <a:t>（</a:t>
            </a:r>
            <a:r>
              <a:rPr lang="zh-CN" altLang="zh-CN" sz="3200" b="0" u="sng" dirty="0">
                <a:solidFill>
                  <a:srgbClr val="0000CC"/>
                </a:solidFill>
                <a:latin typeface="黑体" pitchFamily="2" charset="-122"/>
                <a:ea typeface="黑体" pitchFamily="2" charset="-122"/>
              </a:rPr>
              <a:t>无形手</a:t>
            </a:r>
            <a:r>
              <a:rPr lang="zh-CN" altLang="zh-CN" sz="3200" b="0" dirty="0">
                <a:solidFill>
                  <a:srgbClr val="0000CC"/>
                </a:solidFill>
                <a:latin typeface="黑体" pitchFamily="2" charset="-122"/>
                <a:ea typeface="黑体" pitchFamily="2" charset="-122"/>
              </a:rPr>
              <a:t>）</a:t>
            </a:r>
            <a:r>
              <a:rPr lang="zh-CN" altLang="zh-CN" sz="3200" b="0" dirty="0">
                <a:latin typeface="黑体" pitchFamily="2" charset="-122"/>
                <a:ea typeface="黑体" pitchFamily="2" charset="-122"/>
              </a:rPr>
              <a:t>和国家的</a:t>
            </a:r>
            <a:r>
              <a:rPr lang="zh-CN" altLang="zh-CN" sz="3200" b="0" dirty="0">
                <a:solidFill>
                  <a:srgbClr val="FF0000"/>
                </a:solidFill>
                <a:latin typeface="黑体" pitchFamily="2" charset="-122"/>
                <a:ea typeface="黑体" pitchFamily="2" charset="-122"/>
              </a:rPr>
              <a:t>宏观调控</a:t>
            </a:r>
            <a:r>
              <a:rPr lang="zh-CN" altLang="zh-CN" sz="3200" b="0" dirty="0">
                <a:solidFill>
                  <a:srgbClr val="0000CC"/>
                </a:solidFill>
                <a:latin typeface="黑体" pitchFamily="2" charset="-122"/>
                <a:ea typeface="黑体" pitchFamily="2" charset="-122"/>
              </a:rPr>
              <a:t>（</a:t>
            </a:r>
            <a:r>
              <a:rPr lang="zh-CN" altLang="zh-CN" sz="3200" b="0" u="sng" dirty="0">
                <a:solidFill>
                  <a:srgbClr val="0000CC"/>
                </a:solidFill>
                <a:latin typeface="黑体" pitchFamily="2" charset="-122"/>
                <a:ea typeface="黑体" pitchFamily="2" charset="-122"/>
              </a:rPr>
              <a:t>有形手</a:t>
            </a:r>
            <a:r>
              <a:rPr lang="zh-CN" altLang="zh-CN" sz="3200" b="0" dirty="0">
                <a:solidFill>
                  <a:srgbClr val="0000CC"/>
                </a:solidFill>
                <a:latin typeface="黑体" pitchFamily="2" charset="-122"/>
                <a:ea typeface="黑体" pitchFamily="2" charset="-122"/>
              </a:rPr>
              <a:t>）</a:t>
            </a:r>
            <a:r>
              <a:rPr lang="zh-CN" altLang="zh-CN" sz="3200" b="0" dirty="0">
                <a:latin typeface="黑体" pitchFamily="2" charset="-122"/>
                <a:ea typeface="黑体" pitchFamily="2" charset="-122"/>
              </a:rPr>
              <a:t>结合起来。</a:t>
            </a:r>
          </a:p>
        </p:txBody>
      </p:sp>
      <p:pic>
        <p:nvPicPr>
          <p:cNvPr id="33794" name="图片 2"/>
          <p:cNvPicPr/>
          <p:nvPr/>
        </p:nvPicPr>
        <p:blipFill>
          <a:blip r:embed="rId2"/>
          <a:stretch>
            <a:fillRect/>
          </a:stretch>
        </p:blipFill>
        <p:spPr>
          <a:xfrm>
            <a:off x="131762" y="1536700"/>
            <a:ext cx="4125912" cy="4191000"/>
          </a:xfrm>
          <a:prstGeom prst="rect">
            <a:avLst/>
          </a:prstGeom>
          <a:noFill/>
          <a:ln>
            <a:miter lim="800000"/>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withEffect">
                                  <p:stCondLst>
                                    <p:cond delay="0"/>
                                  </p:stCondLst>
                                  <p:childTnLst>
                                    <p:set>
                                      <p:cBhvr additive="base">
                                        <p:cTn id="6" dur="1" fill="hold">
                                          <p:stCondLst>
                                            <p:cond delay="0"/>
                                          </p:stCondLst>
                                        </p:cTn>
                                        <p:tgtEl>
                                          <p:spTgt spid="33794"/>
                                        </p:tgtEl>
                                        <p:attrNameLst>
                                          <p:attrName>style.visibility</p:attrName>
                                        </p:attrNameLst>
                                      </p:cBhvr>
                                      <p:to>
                                        <p:strVal val="visible"/>
                                      </p:to>
                                    </p:set>
                                    <p:animEffect transition="in" filter="wipe(left)">
                                      <p:cBhvr additive="base">
                                        <p:cTn id="7" dur="500" fill="hold"/>
                                        <p:tgtEl>
                                          <p:spTgt spid="33794"/>
                                        </p:tgtEl>
                                      </p:cBhvr>
                                    </p:animEffect>
                                  </p:childTnLst>
                                </p:cTn>
                              </p:par>
                            </p:childTnLst>
                          </p:cTn>
                        </p:par>
                        <p:par>
                          <p:cTn id="8" fill="hold" nodeType="afterGroup">
                            <p:stCondLst>
                              <p:cond delay="500"/>
                            </p:stCondLst>
                            <p:childTnLst>
                              <p:par>
                                <p:cTn id="9" presetID="22" presetClass="entr" presetSubtype="1" fill="hold" grpId="0" nodeType="afterEffect">
                                  <p:stCondLst>
                                    <p:cond delay="500"/>
                                  </p:stCondLst>
                                  <p:childTnLst>
                                    <p:set>
                                      <p:cBhvr additive="base">
                                        <p:cTn id="10" dur="1" fill="hold">
                                          <p:stCondLst>
                                            <p:cond delay="0"/>
                                          </p:stCondLst>
                                        </p:cTn>
                                        <p:tgtEl>
                                          <p:spTgt spid="33793"/>
                                        </p:tgtEl>
                                        <p:attrNameLst>
                                          <p:attrName>style.visibility</p:attrName>
                                        </p:attrNameLst>
                                      </p:cBhvr>
                                      <p:to>
                                        <p:strVal val="visible"/>
                                      </p:to>
                                    </p:set>
                                    <p:animEffect transition="in" filter="wipe(up)">
                                      <p:cBhvr additive="base">
                                        <p:cTn id="11" dur="500" fill="hold"/>
                                        <p:tgtEl>
                                          <p:spTgt spid="337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矩形 15"/>
          <p:cNvSpPr>
            <a:spLocks noChangeArrowheads="1"/>
          </p:cNvSpPr>
          <p:nvPr>
            <p:custDataLst>
              <p:tags r:id="rId1"/>
            </p:custDataLst>
          </p:nvPr>
        </p:nvSpPr>
        <p:spPr bwMode="auto">
          <a:xfrm>
            <a:off x="420688" y="792163"/>
            <a:ext cx="4791075" cy="523875"/>
          </a:xfrm>
          <a:prstGeom prst="rect">
            <a:avLst/>
          </a:prstGeom>
          <a:noFill/>
          <a:ln w="9525">
            <a:noFill/>
            <a:miter lim="800000"/>
          </a:ln>
        </p:spPr>
        <p:txBody>
          <a:bodyPr wrap="none">
            <a:spAutoFit/>
          </a:bodyPr>
          <a:lstStyle/>
          <a:p>
            <a:r>
              <a:rPr lang="en-US" altLang="zh-CN" sz="2800" b="1">
                <a:solidFill>
                  <a:srgbClr val="C00000"/>
                </a:solidFill>
                <a:latin typeface="微软雅黑" panose="020B0503020204020204" charset="-122"/>
                <a:ea typeface="微软雅黑" panose="020B0503020204020204" charset="-122"/>
                <a:cs typeface="微软雅黑"/>
              </a:rPr>
              <a:t>1.</a:t>
            </a:r>
            <a:r>
              <a:rPr lang="zh-CN" altLang="en-US" sz="2800" b="1">
                <a:solidFill>
                  <a:srgbClr val="C00000"/>
                </a:solidFill>
                <a:latin typeface="微软雅黑" panose="020B0503020204020204" charset="-122"/>
                <a:ea typeface="微软雅黑" panose="020B0503020204020204" charset="-122"/>
                <a:cs typeface="微软雅黑"/>
              </a:rPr>
              <a:t>我国政府的经济职能和作用</a:t>
            </a:r>
          </a:p>
        </p:txBody>
      </p:sp>
      <p:sp>
        <p:nvSpPr>
          <p:cNvPr id="37890" name="文本框 16"/>
          <p:cNvSpPr txBox="1">
            <a:spLocks noChangeArrowheads="1"/>
          </p:cNvSpPr>
          <p:nvPr>
            <p:custDataLst>
              <p:tags r:id="rId2"/>
            </p:custDataLst>
          </p:nvPr>
        </p:nvSpPr>
        <p:spPr bwMode="auto">
          <a:xfrm>
            <a:off x="512763" y="68263"/>
            <a:ext cx="4699000" cy="584200"/>
          </a:xfrm>
          <a:prstGeom prst="rect">
            <a:avLst/>
          </a:prstGeom>
          <a:noFill/>
          <a:ln w="9525">
            <a:noFill/>
            <a:miter lim="800000"/>
          </a:ln>
        </p:spPr>
        <p:txBody>
          <a:bodyPr wrap="none">
            <a:spAutoFit/>
          </a:bodyPr>
          <a:lstStyle/>
          <a:p>
            <a:r>
              <a:rPr lang="zh-CN" altLang="en-US" sz="3200" b="1">
                <a:solidFill>
                  <a:srgbClr val="C00000"/>
                </a:solidFill>
                <a:latin typeface="微软雅黑" panose="020B0503020204020204" charset="-122"/>
                <a:ea typeface="微软雅黑" panose="020B0503020204020204" charset="-122"/>
                <a:cs typeface="微软雅黑"/>
              </a:rPr>
              <a:t>二、我国政府的经济职能</a:t>
            </a:r>
          </a:p>
        </p:txBody>
      </p:sp>
      <p:sp>
        <p:nvSpPr>
          <p:cNvPr id="37891" name="Text Box 3"/>
          <p:cNvSpPr>
            <a:spLocks noChangeArrowheads="1"/>
          </p:cNvSpPr>
          <p:nvPr>
            <p:custDataLst>
              <p:tags r:id="rId3"/>
            </p:custDataLst>
          </p:nvPr>
        </p:nvSpPr>
        <p:spPr bwMode="auto">
          <a:xfrm>
            <a:off x="63500" y="1644650"/>
            <a:ext cx="12128500" cy="3924151"/>
          </a:xfrm>
          <a:prstGeom prst="rect">
            <a:avLst/>
          </a:prstGeom>
          <a:noFill/>
          <a:ln w="9525">
            <a:noFill/>
            <a:miter lim="800000"/>
          </a:ln>
        </p:spPr>
        <p:txBody>
          <a:bodyPr>
            <a:spAutoFit/>
          </a:bodyPr>
          <a:lstStyle/>
          <a:p>
            <a:pPr>
              <a:spcBef>
                <a:spcPts val="600"/>
              </a:spcBef>
            </a:pPr>
            <a:r>
              <a:rPr lang="zh-CN" altLang="en-US" sz="2800" b="1" dirty="0">
                <a:latin typeface="Times New Roman" pitchFamily="18" charset="0"/>
                <a:cs typeface="Times New Roman" panose="02020603050405020304" pitchFamily="18" charset="0"/>
                <a:sym typeface="Times New Roman" pitchFamily="18" charset="0"/>
              </a:rPr>
              <a:t>（</a:t>
            </a:r>
            <a:r>
              <a:rPr lang="en-US" altLang="zh-CN" sz="2800" b="1" dirty="0">
                <a:latin typeface="Times New Roman" pitchFamily="18" charset="0"/>
                <a:cs typeface="Times New Roman" panose="02020603050405020304" pitchFamily="18" charset="0"/>
                <a:sym typeface="Times New Roman" pitchFamily="18" charset="0"/>
              </a:rPr>
              <a:t>1</a:t>
            </a:r>
            <a:r>
              <a:rPr lang="zh-CN" altLang="en-US" sz="2800" b="1" dirty="0">
                <a:latin typeface="Times New Roman" pitchFamily="18" charset="0"/>
                <a:cs typeface="Times New Roman" panose="02020603050405020304" pitchFamily="18" charset="0"/>
                <a:sym typeface="Times New Roman" pitchFamily="18" charset="0"/>
              </a:rPr>
              <a:t>）通过实施国家重大</a:t>
            </a:r>
            <a:r>
              <a:rPr lang="zh-CN" altLang="en-US" sz="2800" b="1" dirty="0">
                <a:solidFill>
                  <a:srgbClr val="FF0000"/>
                </a:solidFill>
                <a:latin typeface="Times New Roman" pitchFamily="18" charset="0"/>
                <a:cs typeface="Times New Roman" panose="02020603050405020304" pitchFamily="18" charset="0"/>
                <a:sym typeface="Times New Roman" pitchFamily="18" charset="0"/>
              </a:rPr>
              <a:t>发展战略</a:t>
            </a:r>
            <a:r>
              <a:rPr lang="zh-CN" altLang="en-US" sz="2800" b="1" dirty="0">
                <a:latin typeface="Times New Roman" pitchFamily="18" charset="0"/>
                <a:cs typeface="Times New Roman" panose="02020603050405020304" pitchFamily="18" charset="0"/>
                <a:sym typeface="Times New Roman" pitchFamily="18" charset="0"/>
              </a:rPr>
              <a:t>和中长期经济社会</a:t>
            </a:r>
            <a:r>
              <a:rPr lang="zh-CN" altLang="en-US" sz="2800" b="1" dirty="0">
                <a:solidFill>
                  <a:srgbClr val="FF0000"/>
                </a:solidFill>
                <a:latin typeface="Times New Roman" pitchFamily="18" charset="0"/>
                <a:cs typeface="Times New Roman" panose="02020603050405020304" pitchFamily="18" charset="0"/>
                <a:sym typeface="Times New Roman" pitchFamily="18" charset="0"/>
              </a:rPr>
              <a:t>发展规划</a:t>
            </a:r>
            <a:r>
              <a:rPr lang="zh-CN" altLang="en-US" sz="2800" b="1" dirty="0">
                <a:latin typeface="Times New Roman" pitchFamily="18" charset="0"/>
                <a:cs typeface="Times New Roman" panose="02020603050405020304" pitchFamily="18" charset="0"/>
                <a:sym typeface="Times New Roman" pitchFamily="18" charset="0"/>
              </a:rPr>
              <a:t>制度，实现经济       社会发展目标；</a:t>
            </a:r>
            <a:endParaRPr lang="en-US" altLang="zh-CN" sz="2800" b="1" dirty="0">
              <a:latin typeface="Times New Roman" pitchFamily="18" charset="0"/>
              <a:cs typeface="Times New Roman" panose="02020603050405020304" pitchFamily="18" charset="0"/>
              <a:sym typeface="Times New Roman" pitchFamily="18" charset="0"/>
            </a:endParaRPr>
          </a:p>
          <a:p>
            <a:pPr>
              <a:spcBef>
                <a:spcPts val="600"/>
              </a:spcBef>
            </a:pPr>
            <a:r>
              <a:rPr lang="zh-CN" altLang="en-US" sz="2800" b="1" dirty="0">
                <a:latin typeface="Times New Roman" pitchFamily="18" charset="0"/>
                <a:cs typeface="Times New Roman" panose="02020603050405020304" pitchFamily="18" charset="0"/>
                <a:sym typeface="Times New Roman" pitchFamily="18" charset="0"/>
              </a:rPr>
              <a:t>（</a:t>
            </a:r>
            <a:r>
              <a:rPr lang="en-US" altLang="zh-CN" sz="2800" b="1" dirty="0">
                <a:latin typeface="Times New Roman" pitchFamily="18" charset="0"/>
                <a:cs typeface="Times New Roman" panose="02020603050405020304" pitchFamily="18" charset="0"/>
                <a:sym typeface="Times New Roman" pitchFamily="18" charset="0"/>
              </a:rPr>
              <a:t>2</a:t>
            </a:r>
            <a:r>
              <a:rPr lang="zh-CN" altLang="en-US" sz="2800" b="1" dirty="0">
                <a:latin typeface="Times New Roman" pitchFamily="18" charset="0"/>
                <a:cs typeface="Times New Roman" panose="02020603050405020304" pitchFamily="18" charset="0"/>
                <a:sym typeface="Times New Roman" pitchFamily="18" charset="0"/>
              </a:rPr>
              <a:t>）通过实施宏观经济政策，保持宏观经济稳定；</a:t>
            </a:r>
            <a:r>
              <a:rPr lang="zh-CN" altLang="en-US" sz="2800" b="1" dirty="0">
                <a:solidFill>
                  <a:srgbClr val="FF0000"/>
                </a:solidFill>
                <a:latin typeface="Times New Roman" pitchFamily="18" charset="0"/>
                <a:cs typeface="Times New Roman" panose="02020603050405020304" pitchFamily="18" charset="0"/>
                <a:sym typeface="Times New Roman" pitchFamily="18" charset="0"/>
              </a:rPr>
              <a:t>即宏观调控</a:t>
            </a:r>
            <a:endParaRPr lang="en-US" altLang="zh-CN" sz="2800" b="1" dirty="0">
              <a:solidFill>
                <a:srgbClr val="FF0000"/>
              </a:solidFill>
              <a:latin typeface="Times New Roman" pitchFamily="18" charset="0"/>
              <a:cs typeface="Times New Roman" panose="02020603050405020304" pitchFamily="18" charset="0"/>
              <a:sym typeface="Times New Roman" pitchFamily="18" charset="0"/>
            </a:endParaRPr>
          </a:p>
          <a:p>
            <a:pPr>
              <a:spcBef>
                <a:spcPts val="600"/>
              </a:spcBef>
            </a:pPr>
            <a:r>
              <a:rPr lang="zh-CN" altLang="en-US" sz="2800" b="1" dirty="0">
                <a:latin typeface="Times New Roman" pitchFamily="18" charset="0"/>
                <a:cs typeface="Times New Roman" panose="02020603050405020304" pitchFamily="18" charset="0"/>
                <a:sym typeface="Times New Roman" pitchFamily="18" charset="0"/>
              </a:rPr>
              <a:t>（</a:t>
            </a:r>
            <a:r>
              <a:rPr lang="en-US" altLang="zh-CN" sz="2800" b="1" dirty="0">
                <a:latin typeface="Times New Roman" pitchFamily="18" charset="0"/>
                <a:cs typeface="Times New Roman" panose="02020603050405020304" pitchFamily="18" charset="0"/>
                <a:sym typeface="Times New Roman" pitchFamily="18" charset="0"/>
              </a:rPr>
              <a:t>3</a:t>
            </a:r>
            <a:r>
              <a:rPr lang="zh-CN" altLang="en-US" sz="2800" b="1" dirty="0">
                <a:latin typeface="Times New Roman" pitchFamily="18" charset="0"/>
                <a:cs typeface="Times New Roman" panose="02020603050405020304" pitchFamily="18" charset="0"/>
                <a:sym typeface="Times New Roman" pitchFamily="18" charset="0"/>
              </a:rPr>
              <a:t>）通过实施</a:t>
            </a:r>
            <a:r>
              <a:rPr lang="zh-CN" altLang="en-US" sz="2800" b="1" dirty="0">
                <a:solidFill>
                  <a:srgbClr val="FF0000"/>
                </a:solidFill>
                <a:latin typeface="Times New Roman" pitchFamily="18" charset="0"/>
                <a:cs typeface="Times New Roman" panose="02020603050405020304" pitchFamily="18" charset="0"/>
                <a:sym typeface="Times New Roman" pitchFamily="18" charset="0"/>
              </a:rPr>
              <a:t>产业政策</a:t>
            </a:r>
            <a:r>
              <a:rPr lang="zh-CN" altLang="en-US" sz="2800" b="1" dirty="0">
                <a:latin typeface="Times New Roman" pitchFamily="18" charset="0"/>
                <a:cs typeface="Times New Roman" panose="02020603050405020304" pitchFamily="18" charset="0"/>
                <a:sym typeface="Times New Roman" pitchFamily="18" charset="0"/>
              </a:rPr>
              <a:t>，促进产业结构不断优化升级，增强国民经济竞争力；</a:t>
            </a:r>
            <a:endParaRPr lang="en-US" altLang="zh-CN" sz="2800" b="1" dirty="0">
              <a:latin typeface="Times New Roman" pitchFamily="18" charset="0"/>
              <a:cs typeface="Times New Roman" panose="02020603050405020304" pitchFamily="18" charset="0"/>
              <a:sym typeface="Times New Roman" pitchFamily="18" charset="0"/>
            </a:endParaRPr>
          </a:p>
          <a:p>
            <a:pPr>
              <a:spcBef>
                <a:spcPts val="600"/>
              </a:spcBef>
            </a:pPr>
            <a:r>
              <a:rPr lang="zh-CN" altLang="en-US" sz="2800" b="1" dirty="0">
                <a:latin typeface="Times New Roman" pitchFamily="18" charset="0"/>
                <a:cs typeface="Times New Roman" panose="02020603050405020304" pitchFamily="18" charset="0"/>
                <a:sym typeface="Times New Roman" pitchFamily="18" charset="0"/>
              </a:rPr>
              <a:t>（</a:t>
            </a:r>
            <a:r>
              <a:rPr lang="en-US" altLang="zh-CN" sz="2800" b="1" dirty="0">
                <a:latin typeface="Times New Roman" pitchFamily="18" charset="0"/>
                <a:cs typeface="Times New Roman" panose="02020603050405020304" pitchFamily="18" charset="0"/>
                <a:sym typeface="Times New Roman" pitchFamily="18" charset="0"/>
              </a:rPr>
              <a:t>4</a:t>
            </a:r>
            <a:r>
              <a:rPr lang="zh-CN" altLang="en-US" sz="2800" b="1" dirty="0">
                <a:latin typeface="Times New Roman" pitchFamily="18" charset="0"/>
                <a:cs typeface="Times New Roman" panose="02020603050405020304" pitchFamily="18" charset="0"/>
                <a:sym typeface="Times New Roman" pitchFamily="18" charset="0"/>
              </a:rPr>
              <a:t>）通过实施</a:t>
            </a:r>
            <a:r>
              <a:rPr lang="zh-CN" altLang="en-US" sz="2800" b="1" dirty="0">
                <a:solidFill>
                  <a:srgbClr val="FF0000"/>
                </a:solidFill>
                <a:latin typeface="Times New Roman" pitchFamily="18" charset="0"/>
                <a:cs typeface="Times New Roman" panose="02020603050405020304" pitchFamily="18" charset="0"/>
                <a:sym typeface="Times New Roman" pitchFamily="18" charset="0"/>
              </a:rPr>
              <a:t>区域政策和环境政策</a:t>
            </a:r>
            <a:r>
              <a:rPr lang="zh-CN" altLang="en-US" sz="2800" b="1" dirty="0">
                <a:latin typeface="Times New Roman" pitchFamily="18" charset="0"/>
                <a:cs typeface="Times New Roman" panose="02020603050405020304" pitchFamily="18" charset="0"/>
                <a:sym typeface="Times New Roman" pitchFamily="18" charset="0"/>
              </a:rPr>
              <a:t>，推动区域经济协调发展和可持续发展；</a:t>
            </a:r>
            <a:endParaRPr lang="en-US" altLang="zh-CN" sz="2800" b="1" dirty="0">
              <a:latin typeface="Times New Roman" pitchFamily="18" charset="0"/>
              <a:cs typeface="Times New Roman" panose="02020603050405020304" pitchFamily="18" charset="0"/>
              <a:sym typeface="Times New Roman" pitchFamily="18" charset="0"/>
            </a:endParaRPr>
          </a:p>
          <a:p>
            <a:pPr>
              <a:spcBef>
                <a:spcPts val="600"/>
              </a:spcBef>
            </a:pPr>
            <a:r>
              <a:rPr lang="zh-CN" altLang="en-US" sz="2800" b="1" dirty="0">
                <a:latin typeface="Times New Roman" pitchFamily="18" charset="0"/>
                <a:cs typeface="Times New Roman" panose="02020603050405020304" pitchFamily="18" charset="0"/>
                <a:sym typeface="Times New Roman" pitchFamily="18" charset="0"/>
              </a:rPr>
              <a:t>（</a:t>
            </a:r>
            <a:r>
              <a:rPr lang="en-US" altLang="zh-CN" sz="2800" b="1" dirty="0">
                <a:latin typeface="Times New Roman" pitchFamily="18" charset="0"/>
                <a:cs typeface="Times New Roman" panose="02020603050405020304" pitchFamily="18" charset="0"/>
                <a:sym typeface="Times New Roman" pitchFamily="18" charset="0"/>
              </a:rPr>
              <a:t>5</a:t>
            </a:r>
            <a:r>
              <a:rPr lang="zh-CN" altLang="en-US" sz="2800" b="1" dirty="0">
                <a:latin typeface="Times New Roman" pitchFamily="18" charset="0"/>
                <a:cs typeface="Times New Roman" panose="02020603050405020304" pitchFamily="18" charset="0"/>
                <a:sym typeface="Times New Roman" pitchFamily="18" charset="0"/>
              </a:rPr>
              <a:t>）通过加强</a:t>
            </a:r>
            <a:r>
              <a:rPr lang="zh-CN" altLang="en-US" sz="2800" b="1" dirty="0">
                <a:solidFill>
                  <a:srgbClr val="FF0000"/>
                </a:solidFill>
                <a:latin typeface="Times New Roman" pitchFamily="18" charset="0"/>
                <a:cs typeface="Times New Roman" panose="02020603050405020304" pitchFamily="18" charset="0"/>
                <a:sym typeface="Times New Roman" pitchFamily="18" charset="0"/>
              </a:rPr>
              <a:t>市场监管</a:t>
            </a:r>
            <a:r>
              <a:rPr lang="zh-CN" altLang="en-US" sz="2800" b="1" dirty="0">
                <a:latin typeface="Times New Roman" pitchFamily="18" charset="0"/>
                <a:cs typeface="Times New Roman" panose="02020603050405020304" pitchFamily="18" charset="0"/>
                <a:sym typeface="Times New Roman" pitchFamily="18" charset="0"/>
              </a:rPr>
              <a:t>，规范市场秩序，保障公平竞争，弥补市场失灵；</a:t>
            </a:r>
            <a:endParaRPr lang="en-US" altLang="zh-CN" sz="2800" b="1" dirty="0">
              <a:latin typeface="Times New Roman" pitchFamily="18" charset="0"/>
              <a:cs typeface="Times New Roman" panose="02020603050405020304" pitchFamily="18" charset="0"/>
              <a:sym typeface="Times New Roman" pitchFamily="18" charset="0"/>
            </a:endParaRPr>
          </a:p>
          <a:p>
            <a:pPr>
              <a:spcBef>
                <a:spcPts val="600"/>
              </a:spcBef>
            </a:pPr>
            <a:r>
              <a:rPr lang="zh-CN" altLang="en-US" sz="2800" b="1" dirty="0">
                <a:latin typeface="Times New Roman" pitchFamily="18" charset="0"/>
                <a:cs typeface="Times New Roman" panose="02020603050405020304" pitchFamily="18" charset="0"/>
                <a:sym typeface="Times New Roman" pitchFamily="18" charset="0"/>
              </a:rPr>
              <a:t>（</a:t>
            </a:r>
            <a:r>
              <a:rPr lang="en-US" altLang="zh-CN" sz="2800" b="1" dirty="0">
                <a:latin typeface="Times New Roman" pitchFamily="18" charset="0"/>
                <a:cs typeface="Times New Roman" panose="02020603050405020304" pitchFamily="18" charset="0"/>
                <a:sym typeface="Times New Roman" pitchFamily="18" charset="0"/>
              </a:rPr>
              <a:t>6</a:t>
            </a:r>
            <a:r>
              <a:rPr lang="zh-CN" altLang="en-US" sz="2800" b="1" dirty="0">
                <a:latin typeface="Times New Roman" pitchFamily="18" charset="0"/>
                <a:cs typeface="Times New Roman" panose="02020603050405020304" pitchFamily="18" charset="0"/>
                <a:sym typeface="Times New Roman" pitchFamily="18" charset="0"/>
              </a:rPr>
              <a:t>）通过加强和优化</a:t>
            </a:r>
            <a:r>
              <a:rPr lang="zh-CN" altLang="en-US" sz="2800" b="1" dirty="0">
                <a:solidFill>
                  <a:srgbClr val="FF0000"/>
                </a:solidFill>
                <a:latin typeface="Times New Roman" pitchFamily="18" charset="0"/>
                <a:cs typeface="Times New Roman" panose="02020603050405020304" pitchFamily="18" charset="0"/>
                <a:sym typeface="Times New Roman" pitchFamily="18" charset="0"/>
              </a:rPr>
              <a:t>公共服务</a:t>
            </a:r>
            <a:r>
              <a:rPr lang="zh-CN" altLang="en-US" sz="2800" b="1" dirty="0">
                <a:latin typeface="Times New Roman" pitchFamily="18" charset="0"/>
                <a:cs typeface="Times New Roman" panose="02020603050405020304" pitchFamily="18" charset="0"/>
                <a:sym typeface="Times New Roman" pitchFamily="18" charset="0"/>
              </a:rPr>
              <a:t>，保障社会公平正义，促进共同富裕，更好满足人民日益增长的美好生活需要。</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889"/>
                                        </p:tgtEl>
                                        <p:attrNameLst>
                                          <p:attrName>style.visibility</p:attrName>
                                        </p:attrNameLst>
                                      </p:cBhvr>
                                      <p:to>
                                        <p:strVal val="visible"/>
                                      </p:to>
                                    </p:set>
                                    <p:animEffect transition="in" filter="blinds(horizontal)">
                                      <p:cBhvr>
                                        <p:cTn id="7" dur="500"/>
                                        <p:tgtEl>
                                          <p:spTgt spid="37889"/>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7891"/>
                                        </p:tgtEl>
                                        <p:attrNameLst>
                                          <p:attrName>style.visibility</p:attrName>
                                        </p:attrNameLst>
                                      </p:cBhvr>
                                      <p:to>
                                        <p:strVal val="visible"/>
                                      </p:to>
                                    </p:set>
                                    <p:animEffect transition="in" filter="checkerboard(across)">
                                      <p:cBhvr>
                                        <p:cTn id="12" dur="500"/>
                                        <p:tgtEl>
                                          <p:spTgt spid="37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9" grpId="0"/>
      <p:bldP spid="3789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矩形 1"/>
          <p:cNvSpPr/>
          <p:nvPr/>
        </p:nvSpPr>
        <p:spPr>
          <a:xfrm>
            <a:off x="4373562" y="1325562"/>
            <a:ext cx="7626350" cy="4224233"/>
          </a:xfrm>
          <a:prstGeom prst="rect">
            <a:avLst/>
          </a:prstGeom>
          <a:noFill/>
          <a:ln>
            <a:noFill/>
            <a:miter lim="800000"/>
          </a:ln>
        </p:spPr>
        <p:txBody>
          <a:bodyPr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lvl="0">
              <a:lnSpc>
                <a:spcPct val="120000"/>
              </a:lnSpc>
            </a:pPr>
            <a:r>
              <a:rPr lang="en-US" altLang="zh-CN" sz="3600" dirty="0">
                <a:latin typeface="迷你简北魏楷书" charset="-122"/>
                <a:ea typeface="迷你简北魏楷书" charset="-122"/>
              </a:rPr>
              <a:t>    </a:t>
            </a:r>
            <a:r>
              <a:rPr lang="zh-CN" altLang="en-US" sz="3600" dirty="0">
                <a:latin typeface="迷你简北魏楷书" charset="-122"/>
                <a:ea typeface="迷你简北魏楷书" charset="-122"/>
              </a:rPr>
              <a:t>所以</a:t>
            </a:r>
            <a:r>
              <a:rPr lang="zh-CN" altLang="zh-CN" sz="3200" b="0" dirty="0">
                <a:latin typeface="黑体" pitchFamily="2" charset="-122"/>
                <a:ea typeface="黑体" pitchFamily="2" charset="-122"/>
              </a:rPr>
              <a:t>在社会主义市场经济中，市场在资源配置中起决定性作用，并不是起全部作用。还需要国家切实履行</a:t>
            </a:r>
            <a:r>
              <a:rPr lang="zh-CN" altLang="zh-CN" sz="3200" b="0" dirty="0">
                <a:solidFill>
                  <a:srgbClr val="FF0000"/>
                </a:solidFill>
                <a:latin typeface="黑体" pitchFamily="2" charset="-122"/>
                <a:ea typeface="黑体" pitchFamily="2" charset="-122"/>
              </a:rPr>
              <a:t>经济职能</a:t>
            </a:r>
            <a:r>
              <a:rPr lang="zh-CN" altLang="zh-CN" sz="3200" b="0" dirty="0">
                <a:latin typeface="黑体" pitchFamily="2" charset="-122"/>
                <a:ea typeface="黑体" pitchFamily="2" charset="-122"/>
              </a:rPr>
              <a:t>，实行科学的</a:t>
            </a:r>
            <a:r>
              <a:rPr lang="zh-CN" altLang="zh-CN" sz="3200" b="0" dirty="0">
                <a:solidFill>
                  <a:srgbClr val="FF0000"/>
                </a:solidFill>
                <a:latin typeface="黑体" pitchFamily="2" charset="-122"/>
                <a:ea typeface="黑体" pitchFamily="2" charset="-122"/>
              </a:rPr>
              <a:t>宏观调控</a:t>
            </a:r>
            <a:r>
              <a:rPr lang="zh-CN" altLang="zh-CN" sz="3200" b="0" dirty="0">
                <a:latin typeface="黑体" pitchFamily="2" charset="-122"/>
                <a:ea typeface="黑体" pitchFamily="2" charset="-122"/>
              </a:rPr>
              <a:t>，更好地</a:t>
            </a:r>
            <a:r>
              <a:rPr lang="zh-CN" altLang="zh-CN" sz="3200" b="0" dirty="0">
                <a:solidFill>
                  <a:srgbClr val="FF0000"/>
                </a:solidFill>
                <a:latin typeface="黑体" pitchFamily="2" charset="-122"/>
                <a:ea typeface="黑体" pitchFamily="2" charset="-122"/>
              </a:rPr>
              <a:t>发挥政府的作用。</a:t>
            </a:r>
            <a:endParaRPr lang="zh-CN" altLang="zh-CN" sz="3200" b="0" dirty="0">
              <a:latin typeface="黑体" pitchFamily="2" charset="-122"/>
              <a:ea typeface="黑体" pitchFamily="2" charset="-122"/>
            </a:endParaRPr>
          </a:p>
          <a:p>
            <a:pPr lvl="0">
              <a:lnSpc>
                <a:spcPct val="120000"/>
              </a:lnSpc>
            </a:pPr>
            <a:r>
              <a:rPr lang="zh-CN" altLang="zh-CN" sz="3200" b="0" dirty="0">
                <a:latin typeface="黑体" pitchFamily="2" charset="-122"/>
                <a:ea typeface="黑体" pitchFamily="2" charset="-122"/>
              </a:rPr>
              <a:t>    必须把</a:t>
            </a:r>
            <a:r>
              <a:rPr lang="zh-CN" altLang="zh-CN" sz="3200" b="0" dirty="0">
                <a:solidFill>
                  <a:srgbClr val="FF0000"/>
                </a:solidFill>
                <a:latin typeface="黑体" pitchFamily="2" charset="-122"/>
                <a:ea typeface="黑体" pitchFamily="2" charset="-122"/>
              </a:rPr>
              <a:t>市场调节</a:t>
            </a:r>
            <a:r>
              <a:rPr lang="zh-CN" altLang="zh-CN" sz="3200" b="0" dirty="0">
                <a:solidFill>
                  <a:srgbClr val="0000CC"/>
                </a:solidFill>
                <a:latin typeface="黑体" pitchFamily="2" charset="-122"/>
                <a:ea typeface="黑体" pitchFamily="2" charset="-122"/>
              </a:rPr>
              <a:t>（</a:t>
            </a:r>
            <a:r>
              <a:rPr lang="zh-CN" altLang="zh-CN" sz="3200" b="0" u="sng" dirty="0">
                <a:solidFill>
                  <a:srgbClr val="0000CC"/>
                </a:solidFill>
                <a:latin typeface="黑体" pitchFamily="2" charset="-122"/>
                <a:ea typeface="黑体" pitchFamily="2" charset="-122"/>
              </a:rPr>
              <a:t>无形手</a:t>
            </a:r>
            <a:r>
              <a:rPr lang="zh-CN" altLang="zh-CN" sz="3200" b="0" dirty="0">
                <a:solidFill>
                  <a:srgbClr val="0000CC"/>
                </a:solidFill>
                <a:latin typeface="黑体" pitchFamily="2" charset="-122"/>
                <a:ea typeface="黑体" pitchFamily="2" charset="-122"/>
              </a:rPr>
              <a:t>）</a:t>
            </a:r>
            <a:r>
              <a:rPr lang="zh-CN" altLang="zh-CN" sz="3200" b="0" dirty="0">
                <a:latin typeface="黑体" pitchFamily="2" charset="-122"/>
                <a:ea typeface="黑体" pitchFamily="2" charset="-122"/>
              </a:rPr>
              <a:t>和国家的</a:t>
            </a:r>
            <a:r>
              <a:rPr lang="zh-CN" altLang="zh-CN" sz="3200" b="0" dirty="0">
                <a:solidFill>
                  <a:srgbClr val="FF0000"/>
                </a:solidFill>
                <a:latin typeface="黑体" pitchFamily="2" charset="-122"/>
                <a:ea typeface="黑体" pitchFamily="2" charset="-122"/>
              </a:rPr>
              <a:t>宏观调控</a:t>
            </a:r>
            <a:r>
              <a:rPr lang="zh-CN" altLang="zh-CN" sz="3200" b="0" dirty="0">
                <a:solidFill>
                  <a:srgbClr val="0000CC"/>
                </a:solidFill>
                <a:latin typeface="黑体" pitchFamily="2" charset="-122"/>
                <a:ea typeface="黑体" pitchFamily="2" charset="-122"/>
              </a:rPr>
              <a:t>（</a:t>
            </a:r>
            <a:r>
              <a:rPr lang="zh-CN" altLang="zh-CN" sz="3200" b="0" u="sng" dirty="0">
                <a:solidFill>
                  <a:srgbClr val="0000CC"/>
                </a:solidFill>
                <a:latin typeface="黑体" pitchFamily="2" charset="-122"/>
                <a:ea typeface="黑体" pitchFamily="2" charset="-122"/>
              </a:rPr>
              <a:t>有形手</a:t>
            </a:r>
            <a:r>
              <a:rPr lang="zh-CN" altLang="zh-CN" sz="3200" b="0" dirty="0">
                <a:solidFill>
                  <a:srgbClr val="0000CC"/>
                </a:solidFill>
                <a:latin typeface="黑体" pitchFamily="2" charset="-122"/>
                <a:ea typeface="黑体" pitchFamily="2" charset="-122"/>
              </a:rPr>
              <a:t>）</a:t>
            </a:r>
            <a:r>
              <a:rPr lang="zh-CN" altLang="zh-CN" sz="3200" b="0" dirty="0">
                <a:latin typeface="黑体" pitchFamily="2" charset="-122"/>
                <a:ea typeface="黑体" pitchFamily="2" charset="-122"/>
              </a:rPr>
              <a:t>结合起来。</a:t>
            </a:r>
          </a:p>
        </p:txBody>
      </p:sp>
      <p:pic>
        <p:nvPicPr>
          <p:cNvPr id="33794" name="图片 2"/>
          <p:cNvPicPr/>
          <p:nvPr/>
        </p:nvPicPr>
        <p:blipFill>
          <a:blip r:embed="rId2"/>
          <a:stretch>
            <a:fillRect/>
          </a:stretch>
        </p:blipFill>
        <p:spPr>
          <a:xfrm>
            <a:off x="131762" y="1536700"/>
            <a:ext cx="4125912" cy="4191000"/>
          </a:xfrm>
          <a:prstGeom prst="rect">
            <a:avLst/>
          </a:prstGeom>
          <a:noFill/>
          <a:ln>
            <a:miter lim="800000"/>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withEffect">
                                  <p:stCondLst>
                                    <p:cond delay="0"/>
                                  </p:stCondLst>
                                  <p:childTnLst>
                                    <p:set>
                                      <p:cBhvr additive="base">
                                        <p:cTn id="6" dur="1" fill="hold">
                                          <p:stCondLst>
                                            <p:cond delay="0"/>
                                          </p:stCondLst>
                                        </p:cTn>
                                        <p:tgtEl>
                                          <p:spTgt spid="33794"/>
                                        </p:tgtEl>
                                        <p:attrNameLst>
                                          <p:attrName>style.visibility</p:attrName>
                                        </p:attrNameLst>
                                      </p:cBhvr>
                                      <p:to>
                                        <p:strVal val="visible"/>
                                      </p:to>
                                    </p:set>
                                    <p:animEffect transition="in" filter="wipe(left)">
                                      <p:cBhvr additive="base">
                                        <p:cTn id="7" dur="500" fill="hold"/>
                                        <p:tgtEl>
                                          <p:spTgt spid="33794"/>
                                        </p:tgtEl>
                                      </p:cBhvr>
                                    </p:animEffect>
                                  </p:childTnLst>
                                </p:cTn>
                              </p:par>
                            </p:childTnLst>
                          </p:cTn>
                        </p:par>
                        <p:par>
                          <p:cTn id="8" fill="hold" nodeType="afterGroup">
                            <p:stCondLst>
                              <p:cond delay="500"/>
                            </p:stCondLst>
                            <p:childTnLst>
                              <p:par>
                                <p:cTn id="9" presetID="22" presetClass="entr" presetSubtype="1" fill="hold" grpId="0" nodeType="afterEffect">
                                  <p:stCondLst>
                                    <p:cond delay="500"/>
                                  </p:stCondLst>
                                  <p:childTnLst>
                                    <p:set>
                                      <p:cBhvr additive="base">
                                        <p:cTn id="10" dur="1" fill="hold">
                                          <p:stCondLst>
                                            <p:cond delay="0"/>
                                          </p:stCondLst>
                                        </p:cTn>
                                        <p:tgtEl>
                                          <p:spTgt spid="33793"/>
                                        </p:tgtEl>
                                        <p:attrNameLst>
                                          <p:attrName>style.visibility</p:attrName>
                                        </p:attrNameLst>
                                      </p:cBhvr>
                                      <p:to>
                                        <p:strVal val="visible"/>
                                      </p:to>
                                    </p:set>
                                    <p:animEffect transition="in" filter="wipe(up)">
                                      <p:cBhvr additive="base">
                                        <p:cTn id="11" dur="500" fill="hold"/>
                                        <p:tgtEl>
                                          <p:spTgt spid="337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custDataLst>
              <p:tags r:id="rId1"/>
            </p:custDataLst>
          </p:nvPr>
        </p:nvSpPr>
        <p:spPr bwMode="auto">
          <a:xfrm>
            <a:off x="0" y="812800"/>
            <a:ext cx="12192000" cy="4524375"/>
          </a:xfrm>
          <a:prstGeom prst="rect">
            <a:avLst/>
          </a:prstGeom>
          <a:noFill/>
          <a:ln w="9525">
            <a:noFill/>
            <a:miter lim="800000"/>
          </a:ln>
        </p:spPr>
        <p:txBody>
          <a:bodyPr>
            <a:spAutoFit/>
          </a:bodyPr>
          <a:lstStyle/>
          <a:p>
            <a:r>
              <a:rPr lang="en-US" altLang="zh-CN" dirty="0">
                <a:latin typeface="Calibri" pitchFamily="34" charset="0"/>
                <a:ea typeface="宋体" charset="-122"/>
              </a:rPr>
              <a:t>    </a:t>
            </a:r>
            <a:r>
              <a:rPr lang="en-US" altLang="zh-CN" sz="2400" b="1" dirty="0">
                <a:latin typeface="Calibri" pitchFamily="34" charset="0"/>
                <a:ea typeface="宋体" charset="-122"/>
              </a:rPr>
              <a:t>《</a:t>
            </a:r>
            <a:r>
              <a:rPr lang="zh-CN" altLang="en-US" sz="2400" b="1" dirty="0">
                <a:latin typeface="Calibri" pitchFamily="34" charset="0"/>
                <a:ea typeface="宋体" charset="-122"/>
              </a:rPr>
              <a:t>中华人民共和国国民经济和社会发展第</a:t>
            </a:r>
            <a:r>
              <a:rPr lang="en-US" altLang="zh-CN" sz="2400" b="1" dirty="0">
                <a:latin typeface="Calibri" pitchFamily="34" charset="0"/>
                <a:ea typeface="宋体" charset="-122"/>
              </a:rPr>
              <a:t>13</a:t>
            </a:r>
            <a:r>
              <a:rPr lang="zh-CN" altLang="en-US" sz="2400" b="1" dirty="0">
                <a:latin typeface="Calibri" pitchFamily="34" charset="0"/>
                <a:ea typeface="宋体" charset="-122"/>
              </a:rPr>
              <a:t>个五年规划纲要</a:t>
            </a:r>
            <a:r>
              <a:rPr lang="en-US" altLang="zh-CN" sz="2400" b="1" dirty="0">
                <a:latin typeface="Calibri" pitchFamily="34" charset="0"/>
                <a:ea typeface="宋体" charset="-122"/>
              </a:rPr>
              <a:t>》</a:t>
            </a:r>
            <a:r>
              <a:rPr lang="zh-CN" altLang="en-US" sz="2400" b="1" dirty="0">
                <a:latin typeface="Calibri" pitchFamily="34" charset="0"/>
                <a:ea typeface="宋体" charset="-122"/>
              </a:rPr>
              <a:t>描绘了</a:t>
            </a:r>
            <a:r>
              <a:rPr lang="en-US" altLang="zh-CN" sz="2400" b="1" dirty="0">
                <a:latin typeface="Calibri" pitchFamily="34" charset="0"/>
                <a:ea typeface="宋体" charset="-122"/>
              </a:rPr>
              <a:t>2016</a:t>
            </a:r>
            <a:r>
              <a:rPr lang="zh-CN" altLang="en-US" sz="2400" b="1" dirty="0">
                <a:latin typeface="Calibri" pitchFamily="34" charset="0"/>
                <a:ea typeface="宋体" charset="-122"/>
              </a:rPr>
              <a:t>到</a:t>
            </a:r>
            <a:r>
              <a:rPr lang="en-US" altLang="zh-CN" sz="2400" b="1" dirty="0">
                <a:latin typeface="Calibri" pitchFamily="34" charset="0"/>
                <a:ea typeface="宋体" charset="-122"/>
              </a:rPr>
              <a:t>2020</a:t>
            </a:r>
            <a:r>
              <a:rPr lang="zh-CN" altLang="en-US" sz="2400" b="1" dirty="0">
                <a:latin typeface="Calibri" pitchFamily="34" charset="0"/>
                <a:ea typeface="宋体" charset="-122"/>
              </a:rPr>
              <a:t>年我国经济社会发展的宏伟蓝图，对国家重大建设项目生产力分布和国民经济重要比例关系等作出规划，为国民经济发展远景规定目标和方向。</a:t>
            </a:r>
          </a:p>
          <a:p>
            <a:r>
              <a:rPr lang="zh-CN" altLang="en-US" sz="2400" b="1" dirty="0">
                <a:latin typeface="Calibri" pitchFamily="34" charset="0"/>
                <a:ea typeface="宋体" charset="-122"/>
              </a:rPr>
              <a:t>      根据各地资源环境条件，社会经济基础等，我国实施主体功能区制度，通过划定优化开发区域、重点开发区域、限制开发区域、禁止开发区域等主体功能区，充分发挥区域优势，实现区域经济优势互补。</a:t>
            </a:r>
          </a:p>
          <a:p>
            <a:r>
              <a:rPr lang="zh-CN" altLang="en-US" sz="2400" b="1" dirty="0">
                <a:latin typeface="Calibri" pitchFamily="34" charset="0"/>
                <a:ea typeface="宋体" charset="-122"/>
              </a:rPr>
              <a:t>      为了增强经济发展后劲，我国大幅减税降费，实施小微企业税收优惠政策，减轻企业负担，货币政策保持稳健中性，采取差别化政策，加强对重点领域和薄弱环节的支持，小微企业贷款增速高于平均增速。</a:t>
            </a:r>
          </a:p>
          <a:p>
            <a:r>
              <a:rPr lang="zh-CN" altLang="en-US" sz="2400" b="1" dirty="0">
                <a:latin typeface="Calibri" pitchFamily="34" charset="0"/>
                <a:ea typeface="宋体" charset="-122"/>
              </a:rPr>
              <a:t>        我国推进工商注册制度便利化，减少生产经营活动审批事项，清理和废除妨碍全国统一市场和公平竞争的各种规定和做法，严禁并惩处各类违法行为，通过宽进家，严管的政策导向，激发市场活力。</a:t>
            </a:r>
          </a:p>
        </p:txBody>
      </p:sp>
      <p:sp>
        <p:nvSpPr>
          <p:cNvPr id="3" name="矩形 2"/>
          <p:cNvSpPr>
            <a:spLocks noChangeArrowheads="1"/>
          </p:cNvSpPr>
          <p:nvPr>
            <p:custDataLst>
              <p:tags r:id="rId2"/>
            </p:custDataLst>
          </p:nvPr>
        </p:nvSpPr>
        <p:spPr bwMode="auto">
          <a:xfrm>
            <a:off x="268288" y="5661025"/>
            <a:ext cx="9936162" cy="460375"/>
          </a:xfrm>
          <a:prstGeom prst="rect">
            <a:avLst/>
          </a:prstGeom>
          <a:noFill/>
          <a:ln w="9525">
            <a:noFill/>
            <a:miter lim="800000"/>
          </a:ln>
        </p:spPr>
        <p:txBody>
          <a:bodyPr>
            <a:spAutoFit/>
          </a:bodyPr>
          <a:lstStyle/>
          <a:p>
            <a:r>
              <a:rPr lang="zh-CN" altLang="en-US" sz="2400" b="1">
                <a:solidFill>
                  <a:srgbClr val="FF0000"/>
                </a:solidFill>
                <a:latin typeface="Calibri" pitchFamily="34" charset="0"/>
                <a:ea typeface="宋体" charset="-122"/>
              </a:rPr>
              <a:t>上述材料反映出我国政府具有哪些经济职能？</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矩形 3"/>
          <p:cNvSpPr/>
          <p:nvPr/>
        </p:nvSpPr>
        <p:spPr>
          <a:xfrm>
            <a:off x="879475" y="1152525"/>
            <a:ext cx="10752138" cy="5538788"/>
          </a:xfrm>
          <a:prstGeom prst="rect">
            <a:avLst/>
          </a:prstGeom>
          <a:noFill/>
          <a:ln>
            <a:noFill/>
            <a:miter lim="800000"/>
          </a:ln>
        </p:spPr>
        <p:txBody>
          <a:bodyPr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lvl="0"/>
            <a:r>
              <a:rPr lang="en-US" altLang="zh-CN" b="0">
                <a:latin typeface="Calibri" pitchFamily="34" charset="0"/>
              </a:rPr>
              <a:t>    </a:t>
            </a:r>
          </a:p>
          <a:p>
            <a:pPr lvl="0"/>
            <a:r>
              <a:rPr lang="en-US" altLang="zh-CN" sz="2400">
                <a:latin typeface="Calibri" pitchFamily="34" charset="0"/>
              </a:rPr>
              <a:t>《</a:t>
            </a:r>
            <a:r>
              <a:rPr lang="zh-CN" altLang="en-US" sz="2400">
                <a:latin typeface="Calibri" pitchFamily="34" charset="0"/>
                <a:ea typeface="等线"/>
              </a:rPr>
              <a:t>中华人民共和国国民经济和社会发展第</a:t>
            </a:r>
            <a:r>
              <a:rPr lang="en-US" altLang="zh-CN" sz="2400">
                <a:latin typeface="Calibri" pitchFamily="34" charset="0"/>
              </a:rPr>
              <a:t>13</a:t>
            </a:r>
            <a:r>
              <a:rPr lang="zh-CN" altLang="en-US" sz="2400">
                <a:latin typeface="Calibri" pitchFamily="34" charset="0"/>
                <a:ea typeface="等线"/>
              </a:rPr>
              <a:t>个五年规划纲要</a:t>
            </a:r>
            <a:r>
              <a:rPr lang="en-US" altLang="zh-CN" sz="2400">
                <a:latin typeface="Calibri" pitchFamily="34" charset="0"/>
              </a:rPr>
              <a:t>》</a:t>
            </a:r>
            <a:r>
              <a:rPr lang="zh-CN" altLang="en-US" sz="2400">
                <a:latin typeface="Calibri" pitchFamily="34" charset="0"/>
                <a:ea typeface="等线"/>
              </a:rPr>
              <a:t>描绘了</a:t>
            </a:r>
            <a:r>
              <a:rPr lang="en-US" altLang="zh-CN" sz="2400">
                <a:latin typeface="Calibri" pitchFamily="34" charset="0"/>
              </a:rPr>
              <a:t>2016</a:t>
            </a:r>
            <a:r>
              <a:rPr lang="zh-CN" altLang="en-US" sz="2400">
                <a:latin typeface="Calibri" pitchFamily="34" charset="0"/>
                <a:ea typeface="等线"/>
              </a:rPr>
              <a:t>到</a:t>
            </a:r>
            <a:r>
              <a:rPr lang="en-US" altLang="zh-CN" sz="2400">
                <a:latin typeface="Calibri" pitchFamily="34" charset="0"/>
              </a:rPr>
              <a:t>2020</a:t>
            </a:r>
            <a:r>
              <a:rPr lang="zh-CN" altLang="en-US" sz="2400">
                <a:latin typeface="Calibri" pitchFamily="34" charset="0"/>
                <a:ea typeface="等线"/>
              </a:rPr>
              <a:t>年我国经济社会发展的宏伟蓝图，对国家重大建设项目生产力分布和国民经济重要比例关系等作出</a:t>
            </a:r>
            <a:r>
              <a:rPr lang="zh-CN" altLang="en-US" sz="2400">
                <a:solidFill>
                  <a:srgbClr val="FF0000"/>
                </a:solidFill>
                <a:latin typeface="Calibri" pitchFamily="34" charset="0"/>
                <a:ea typeface="等线"/>
              </a:rPr>
              <a:t>规划</a:t>
            </a:r>
            <a:r>
              <a:rPr lang="zh-CN" altLang="en-US" sz="2400">
                <a:latin typeface="Calibri" pitchFamily="34" charset="0"/>
                <a:ea typeface="等线"/>
              </a:rPr>
              <a:t>，为国民经济发展远景</a:t>
            </a:r>
            <a:r>
              <a:rPr lang="zh-CN" altLang="en-US" sz="2400">
                <a:solidFill>
                  <a:srgbClr val="FF0000"/>
                </a:solidFill>
                <a:latin typeface="Calibri" pitchFamily="34" charset="0"/>
                <a:ea typeface="等线"/>
              </a:rPr>
              <a:t>规定目标和方向</a:t>
            </a:r>
            <a:r>
              <a:rPr lang="zh-CN" altLang="en-US" sz="2400">
                <a:latin typeface="Calibri" pitchFamily="34" charset="0"/>
                <a:ea typeface="等线"/>
              </a:rPr>
              <a:t>。</a:t>
            </a:r>
            <a:endParaRPr lang="en-US" altLang="zh-CN" sz="2400">
              <a:latin typeface="Calibri" panose="020F0502020204030204" pitchFamily="34" charset="0"/>
            </a:endParaRPr>
          </a:p>
          <a:p>
            <a:pPr lvl="0"/>
            <a:endParaRPr lang="zh-CN" altLang="en-US" sz="2400">
              <a:latin typeface="Calibri" pitchFamily="34" charset="0"/>
              <a:ea typeface="等线"/>
            </a:endParaRPr>
          </a:p>
          <a:p>
            <a:pPr lvl="0"/>
            <a:r>
              <a:rPr lang="zh-CN" altLang="en-US" sz="2400">
                <a:latin typeface="Calibri" pitchFamily="34" charset="0"/>
                <a:ea typeface="等线"/>
              </a:rPr>
              <a:t>      </a:t>
            </a:r>
            <a:endParaRPr lang="en-US" altLang="zh-CN" sz="2400">
              <a:latin typeface="Calibri" pitchFamily="34" charset="0"/>
            </a:endParaRPr>
          </a:p>
          <a:p>
            <a:pPr lvl="0"/>
            <a:endParaRPr lang="en-US" altLang="zh-CN" sz="2400">
              <a:latin typeface="Calibri" pitchFamily="34" charset="0"/>
            </a:endParaRPr>
          </a:p>
          <a:p>
            <a:pPr lvl="0"/>
            <a:endParaRPr lang="en-US" altLang="zh-CN" sz="2400">
              <a:latin typeface="Calibri" pitchFamily="34" charset="0"/>
            </a:endParaRPr>
          </a:p>
          <a:p>
            <a:pPr lvl="0"/>
            <a:endParaRPr lang="en-US" altLang="zh-CN" sz="2400">
              <a:latin typeface="Calibri" pitchFamily="34" charset="0"/>
            </a:endParaRPr>
          </a:p>
          <a:p>
            <a:pPr lvl="0"/>
            <a:r>
              <a:rPr lang="zh-CN" altLang="en-US" sz="2400">
                <a:latin typeface="Calibri" pitchFamily="34" charset="0"/>
                <a:ea typeface="等线"/>
              </a:rPr>
              <a:t>根据各地</a:t>
            </a:r>
            <a:r>
              <a:rPr lang="zh-CN" altLang="en-US" sz="2400">
                <a:solidFill>
                  <a:srgbClr val="FF0000"/>
                </a:solidFill>
                <a:latin typeface="Calibri" pitchFamily="34" charset="0"/>
                <a:ea typeface="等线"/>
              </a:rPr>
              <a:t>资源环境条件</a:t>
            </a:r>
            <a:r>
              <a:rPr lang="zh-CN" altLang="en-US" sz="2400">
                <a:latin typeface="Calibri" pitchFamily="34" charset="0"/>
                <a:ea typeface="等线"/>
              </a:rPr>
              <a:t>，社会经济基础等，我国实施主体功能区制度，通过划定优化开发区域、重点开发区域、限制开发区域、禁止开发区域等主体功能区，</a:t>
            </a:r>
            <a:r>
              <a:rPr lang="zh-CN" altLang="en-US" sz="2400">
                <a:solidFill>
                  <a:srgbClr val="FF0000"/>
                </a:solidFill>
                <a:latin typeface="Calibri" pitchFamily="34" charset="0"/>
                <a:ea typeface="等线"/>
              </a:rPr>
              <a:t>充分发挥区域优势，实现区域经济优势互补。</a:t>
            </a:r>
          </a:p>
          <a:p>
            <a:pPr lvl="0"/>
            <a:endParaRPr lang="en-US" altLang="zh-CN" sz="2400">
              <a:latin typeface="Calibri" pitchFamily="34" charset="0"/>
            </a:endParaRPr>
          </a:p>
          <a:p>
            <a:pPr lvl="0"/>
            <a:endParaRPr lang="en-US" altLang="zh-CN" sz="2400">
              <a:latin typeface="Calibri" pitchFamily="34" charset="0"/>
            </a:endParaRPr>
          </a:p>
          <a:p>
            <a:pPr lvl="0"/>
            <a:endParaRPr lang="en-US" altLang="zh-CN" sz="2400">
              <a:latin typeface="Calibri" pitchFamily="34" charset="0"/>
            </a:endParaRPr>
          </a:p>
        </p:txBody>
      </p:sp>
      <p:sp>
        <p:nvSpPr>
          <p:cNvPr id="37890" name="矩形 17"/>
          <p:cNvSpPr/>
          <p:nvPr/>
        </p:nvSpPr>
        <p:spPr>
          <a:xfrm>
            <a:off x="2701925" y="811212"/>
            <a:ext cx="7102475" cy="396875"/>
          </a:xfrm>
          <a:prstGeom prst="rect">
            <a:avLst/>
          </a:prstGeom>
          <a:solidFill>
            <a:srgbClr val="FFFF00"/>
          </a:solidFill>
          <a:ln>
            <a:noFill/>
            <a:miter lim="800000"/>
          </a:ln>
        </p:spPr>
        <p:txBody>
          <a:bodyPr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lvl="0"/>
            <a:r>
              <a:rPr lang="zh-CN" altLang="en-US" sz="2000">
                <a:solidFill>
                  <a:srgbClr val="00B050"/>
                </a:solidFill>
                <a:latin typeface="等线"/>
                <a:ea typeface="等线"/>
              </a:rPr>
              <a:t>通过</a:t>
            </a:r>
            <a:r>
              <a:rPr lang="zh-CN" altLang="en-US" sz="2000" i="1" u="sng">
                <a:solidFill>
                  <a:srgbClr val="FF0000"/>
                </a:solidFill>
                <a:latin typeface="等线"/>
                <a:ea typeface="等线"/>
              </a:rPr>
              <a:t>制定</a:t>
            </a:r>
            <a:r>
              <a:rPr lang="zh-CN" altLang="en-US" sz="2000">
                <a:solidFill>
                  <a:srgbClr val="00B050"/>
                </a:solidFill>
                <a:latin typeface="等线"/>
                <a:ea typeface="等线"/>
              </a:rPr>
              <a:t>国家经济发展</a:t>
            </a:r>
            <a:r>
              <a:rPr lang="zh-CN" altLang="en-US" sz="2000" i="1" u="sng">
                <a:solidFill>
                  <a:srgbClr val="FF0000"/>
                </a:solidFill>
                <a:latin typeface="等线"/>
                <a:ea typeface="等线"/>
              </a:rPr>
              <a:t>战略</a:t>
            </a:r>
            <a:r>
              <a:rPr lang="zh-CN" altLang="en-US" sz="2000">
                <a:solidFill>
                  <a:srgbClr val="00B050"/>
                </a:solidFill>
                <a:latin typeface="等线"/>
                <a:ea typeface="等线"/>
              </a:rPr>
              <a:t>和</a:t>
            </a:r>
            <a:r>
              <a:rPr lang="zh-CN" altLang="en-US" sz="2000" i="1" u="sng">
                <a:solidFill>
                  <a:srgbClr val="FF0000"/>
                </a:solidFill>
                <a:latin typeface="等线"/>
                <a:ea typeface="等线"/>
              </a:rPr>
              <a:t>规划</a:t>
            </a:r>
            <a:r>
              <a:rPr lang="zh-CN" altLang="en-US" sz="2000">
                <a:solidFill>
                  <a:srgbClr val="00B050"/>
                </a:solidFill>
                <a:latin typeface="等线"/>
                <a:ea typeface="等线"/>
              </a:rPr>
              <a:t>，</a:t>
            </a:r>
            <a:r>
              <a:rPr lang="zh-CN" altLang="en-US" sz="2000">
                <a:solidFill>
                  <a:schemeClr val="hlink"/>
                </a:solidFill>
                <a:latin typeface="等线"/>
                <a:ea typeface="等线"/>
              </a:rPr>
              <a:t>实现</a:t>
            </a:r>
            <a:r>
              <a:rPr lang="zh-CN" altLang="en-US" sz="2000">
                <a:solidFill>
                  <a:srgbClr val="00B050"/>
                </a:solidFill>
                <a:latin typeface="等线"/>
                <a:ea typeface="等线"/>
              </a:rPr>
              <a:t>经济社会</a:t>
            </a:r>
            <a:r>
              <a:rPr lang="zh-CN" altLang="en-US" sz="2000">
                <a:solidFill>
                  <a:schemeClr val="hlink"/>
                </a:solidFill>
                <a:latin typeface="等线"/>
                <a:ea typeface="等线"/>
              </a:rPr>
              <a:t>发展</a:t>
            </a:r>
            <a:r>
              <a:rPr lang="zh-CN" altLang="en-US" sz="2000">
                <a:solidFill>
                  <a:srgbClr val="00B050"/>
                </a:solidFill>
                <a:latin typeface="等线"/>
                <a:ea typeface="等线"/>
              </a:rPr>
              <a:t>目标；</a:t>
            </a:r>
            <a:endParaRPr lang="zh-CN" altLang="en-US" sz="2000">
              <a:solidFill>
                <a:srgbClr val="00B050"/>
              </a:solidFill>
              <a:latin typeface="等线" charset="-122"/>
              <a:ea typeface="等线"/>
            </a:endParaRPr>
          </a:p>
        </p:txBody>
      </p:sp>
      <p:cxnSp>
        <p:nvCxnSpPr>
          <p:cNvPr id="37891" name="直接箭头连接符 19"/>
          <p:cNvCxnSpPr/>
          <p:nvPr/>
        </p:nvCxnSpPr>
        <p:spPr>
          <a:xfrm flipV="1">
            <a:off x="4914900" y="1152525"/>
            <a:ext cx="909638" cy="1036638"/>
          </a:xfrm>
          <a:prstGeom prst="line">
            <a:avLst/>
          </a:prstGeom>
          <a:noFill/>
          <a:ln w="38100">
            <a:solidFill>
              <a:schemeClr val="accent2"/>
            </a:solidFill>
            <a:bevel/>
            <a:tailEnd type="triangle"/>
          </a:ln>
          <a:effectLst>
            <a:outerShdw blurRad="40000" dist="23000" dir="5400000">
              <a:srgbClr val="000000">
                <a:alpha val="34999"/>
              </a:srgbClr>
            </a:outerShdw>
          </a:effectLst>
        </p:spPr>
      </p:cxnSp>
      <p:cxnSp>
        <p:nvCxnSpPr>
          <p:cNvPr id="37892" name="直接箭头连接符 21"/>
          <p:cNvCxnSpPr/>
          <p:nvPr/>
        </p:nvCxnSpPr>
        <p:spPr>
          <a:xfrm flipH="1" flipV="1">
            <a:off x="5927725" y="1152525"/>
            <a:ext cx="2786062" cy="1033462"/>
          </a:xfrm>
          <a:prstGeom prst="line">
            <a:avLst/>
          </a:prstGeom>
          <a:noFill/>
          <a:ln w="38100">
            <a:solidFill>
              <a:schemeClr val="accent2"/>
            </a:solidFill>
            <a:bevel/>
            <a:tailEnd type="triangle"/>
          </a:ln>
          <a:effectLst>
            <a:outerShdw blurRad="40000" dist="23000" dir="5400000">
              <a:srgbClr val="000000">
                <a:alpha val="34999"/>
              </a:srgbClr>
            </a:outerShdw>
          </a:effectLst>
        </p:spPr>
      </p:cxnSp>
      <p:sp>
        <p:nvSpPr>
          <p:cNvPr id="37893" name="矩形 4"/>
          <p:cNvSpPr/>
          <p:nvPr/>
        </p:nvSpPr>
        <p:spPr>
          <a:xfrm>
            <a:off x="2393950" y="3395662"/>
            <a:ext cx="8450262" cy="396875"/>
          </a:xfrm>
          <a:prstGeom prst="rect">
            <a:avLst/>
          </a:prstGeom>
          <a:solidFill>
            <a:srgbClr val="FFFF00"/>
          </a:solidFill>
          <a:ln>
            <a:noFill/>
            <a:miter lim="800000"/>
          </a:ln>
        </p:spPr>
        <p:txBody>
          <a:bodyPr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lvl="0"/>
            <a:r>
              <a:rPr lang="zh-CN" altLang="en-US" sz="2000">
                <a:solidFill>
                  <a:srgbClr val="00B050"/>
                </a:solidFill>
                <a:latin typeface="等线"/>
                <a:ea typeface="等线"/>
              </a:rPr>
              <a:t>通过</a:t>
            </a:r>
            <a:r>
              <a:rPr lang="zh-CN" altLang="en-US" sz="2000" i="1" u="sng">
                <a:solidFill>
                  <a:srgbClr val="FF0000"/>
                </a:solidFill>
                <a:latin typeface="等线"/>
                <a:ea typeface="等线"/>
              </a:rPr>
              <a:t>实施</a:t>
            </a:r>
            <a:r>
              <a:rPr lang="zh-CN" altLang="en-US" sz="2000">
                <a:solidFill>
                  <a:srgbClr val="00B050"/>
                </a:solidFill>
                <a:latin typeface="等线"/>
                <a:ea typeface="等线"/>
              </a:rPr>
              <a:t>区域</a:t>
            </a:r>
            <a:r>
              <a:rPr lang="zh-CN" altLang="en-US" sz="2000" i="1" u="sng">
                <a:solidFill>
                  <a:srgbClr val="FF0000"/>
                </a:solidFill>
                <a:latin typeface="等线"/>
                <a:ea typeface="等线"/>
              </a:rPr>
              <a:t>政策</a:t>
            </a:r>
            <a:r>
              <a:rPr lang="zh-CN" altLang="en-US" sz="2000">
                <a:solidFill>
                  <a:srgbClr val="00B050"/>
                </a:solidFill>
                <a:latin typeface="等线"/>
                <a:ea typeface="等线"/>
              </a:rPr>
              <a:t>和环境</a:t>
            </a:r>
            <a:r>
              <a:rPr lang="zh-CN" altLang="en-US" sz="2000" i="1" u="sng">
                <a:solidFill>
                  <a:srgbClr val="FF0000"/>
                </a:solidFill>
                <a:latin typeface="等线"/>
                <a:ea typeface="等线"/>
              </a:rPr>
              <a:t>政策</a:t>
            </a:r>
            <a:r>
              <a:rPr lang="zh-CN" altLang="en-US" sz="2000">
                <a:solidFill>
                  <a:srgbClr val="00B050"/>
                </a:solidFill>
                <a:latin typeface="等线"/>
                <a:ea typeface="等线"/>
              </a:rPr>
              <a:t>，</a:t>
            </a:r>
            <a:r>
              <a:rPr lang="zh-CN" altLang="en-US" sz="2000">
                <a:solidFill>
                  <a:schemeClr val="hlink"/>
                </a:solidFill>
                <a:latin typeface="等线"/>
                <a:ea typeface="等线"/>
              </a:rPr>
              <a:t>推动</a:t>
            </a:r>
            <a:r>
              <a:rPr lang="zh-CN" altLang="en-US" sz="2000">
                <a:solidFill>
                  <a:srgbClr val="00B050"/>
                </a:solidFill>
                <a:latin typeface="等线"/>
                <a:ea typeface="等线"/>
              </a:rPr>
              <a:t>区域经济协调</a:t>
            </a:r>
            <a:r>
              <a:rPr lang="zh-CN" altLang="en-US" sz="2000">
                <a:solidFill>
                  <a:schemeClr val="hlink"/>
                </a:solidFill>
                <a:latin typeface="等线"/>
                <a:ea typeface="等线"/>
              </a:rPr>
              <a:t>发展</a:t>
            </a:r>
            <a:r>
              <a:rPr lang="zh-CN" altLang="en-US" sz="2000">
                <a:solidFill>
                  <a:srgbClr val="00B050"/>
                </a:solidFill>
                <a:latin typeface="等线"/>
                <a:ea typeface="等线"/>
              </a:rPr>
              <a:t>和可持续</a:t>
            </a:r>
            <a:r>
              <a:rPr lang="zh-CN" altLang="en-US" sz="2000">
                <a:solidFill>
                  <a:schemeClr val="hlink"/>
                </a:solidFill>
                <a:latin typeface="等线"/>
                <a:ea typeface="等线"/>
              </a:rPr>
              <a:t>发展</a:t>
            </a:r>
            <a:r>
              <a:rPr lang="zh-CN" altLang="en-US" sz="2000">
                <a:solidFill>
                  <a:srgbClr val="00B050"/>
                </a:solidFill>
                <a:latin typeface="等线"/>
                <a:ea typeface="等线"/>
              </a:rPr>
              <a:t>；</a:t>
            </a:r>
          </a:p>
        </p:txBody>
      </p:sp>
      <p:cxnSp>
        <p:nvCxnSpPr>
          <p:cNvPr id="37894" name="直接箭头连接符 18"/>
          <p:cNvCxnSpPr/>
          <p:nvPr/>
        </p:nvCxnSpPr>
        <p:spPr>
          <a:xfrm flipV="1">
            <a:off x="3844925" y="3795712"/>
            <a:ext cx="784225" cy="655638"/>
          </a:xfrm>
          <a:prstGeom prst="line">
            <a:avLst/>
          </a:prstGeom>
          <a:noFill/>
          <a:ln w="38100">
            <a:solidFill>
              <a:schemeClr val="accent2"/>
            </a:solidFill>
            <a:bevel/>
            <a:tailEnd type="triangle"/>
          </a:ln>
          <a:effectLst>
            <a:outerShdw blurRad="40000" dist="23000" dir="5400000">
              <a:srgbClr val="000000">
                <a:alpha val="34999"/>
              </a:srgbClr>
            </a:outerShdw>
          </a:effectLst>
        </p:spPr>
      </p:cxnSp>
      <p:cxnSp>
        <p:nvCxnSpPr>
          <p:cNvPr id="37895" name="直接箭头连接符 20"/>
          <p:cNvCxnSpPr/>
          <p:nvPr/>
        </p:nvCxnSpPr>
        <p:spPr>
          <a:xfrm flipH="1" flipV="1">
            <a:off x="4791075" y="3863975"/>
            <a:ext cx="1368425" cy="1282700"/>
          </a:xfrm>
          <a:prstGeom prst="line">
            <a:avLst/>
          </a:prstGeom>
          <a:noFill/>
          <a:ln w="38100">
            <a:solidFill>
              <a:schemeClr val="accent2"/>
            </a:solidFill>
            <a:bevel/>
            <a:tailEnd type="triangle"/>
          </a:ln>
          <a:effectLst>
            <a:outerShdw blurRad="40000" dist="23000" dir="5400000">
              <a:srgbClr val="000000">
                <a:alpha val="34999"/>
              </a:srgbClr>
            </a:outerShdw>
          </a:effectLst>
        </p:spPr>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nodeType="clickEffect">
                                  <p:stCondLst>
                                    <p:cond delay="0"/>
                                  </p:stCondLst>
                                  <p:childTnLst>
                                    <p:set>
                                      <p:cBhvr additive="base">
                                        <p:cTn id="6" dur="1" fill="hold">
                                          <p:stCondLst>
                                            <p:cond delay="0"/>
                                          </p:stCondLst>
                                        </p:cTn>
                                        <p:tgtEl>
                                          <p:spTgt spid="37891"/>
                                        </p:tgtEl>
                                        <p:attrNameLst>
                                          <p:attrName>style.visibility</p:attrName>
                                        </p:attrNameLst>
                                      </p:cBhvr>
                                      <p:to>
                                        <p:strVal val="visible"/>
                                      </p:to>
                                    </p:set>
                                    <p:animEffect transition="in" filter="wipe(down)">
                                      <p:cBhvr additive="base">
                                        <p:cTn id="7" dur="500" fill="hold"/>
                                        <p:tgtEl>
                                          <p:spTgt spid="37891"/>
                                        </p:tgtEl>
                                      </p:cBhvr>
                                    </p:animEffect>
                                  </p:childTnLst>
                                </p:cTn>
                              </p:par>
                              <p:par>
                                <p:cTn id="8" presetID="22" presetClass="entr" presetSubtype="4" fill="hold" nodeType="withEffect">
                                  <p:stCondLst>
                                    <p:cond delay="0"/>
                                  </p:stCondLst>
                                  <p:childTnLst>
                                    <p:set>
                                      <p:cBhvr additive="base">
                                        <p:cTn id="9" dur="1" fill="hold">
                                          <p:stCondLst>
                                            <p:cond delay="0"/>
                                          </p:stCondLst>
                                        </p:cTn>
                                        <p:tgtEl>
                                          <p:spTgt spid="37892"/>
                                        </p:tgtEl>
                                        <p:attrNameLst>
                                          <p:attrName>style.visibility</p:attrName>
                                        </p:attrNameLst>
                                      </p:cBhvr>
                                      <p:to>
                                        <p:strVal val="visible"/>
                                      </p:to>
                                    </p:set>
                                    <p:animEffect transition="in" filter="wipe(down)">
                                      <p:cBhvr additive="base">
                                        <p:cTn id="10" dur="500" fill="hold"/>
                                        <p:tgtEl>
                                          <p:spTgt spid="37892"/>
                                        </p:tgtEl>
                                      </p:cBhvr>
                                    </p:animEffect>
                                  </p:childTnLst>
                                </p:cTn>
                              </p:par>
                              <p:par>
                                <p:cTn id="11" presetID="9" presetClass="entr" presetSubtype="0" fill="hold" grpId="0" nodeType="withEffect">
                                  <p:stCondLst>
                                    <p:cond delay="0"/>
                                  </p:stCondLst>
                                  <p:childTnLst>
                                    <p:set>
                                      <p:cBhvr additive="base">
                                        <p:cTn id="12" dur="1" fill="hold">
                                          <p:stCondLst>
                                            <p:cond delay="0"/>
                                          </p:stCondLst>
                                        </p:cTn>
                                        <p:tgtEl>
                                          <p:spTgt spid="37890"/>
                                        </p:tgtEl>
                                        <p:attrNameLst>
                                          <p:attrName>style.visibility</p:attrName>
                                        </p:attrNameLst>
                                      </p:cBhvr>
                                      <p:to>
                                        <p:strVal val="visible"/>
                                      </p:to>
                                    </p:set>
                                    <p:animEffect transition="in" filter="dissolve">
                                      <p:cBhvr additive="base">
                                        <p:cTn id="13" dur="500" fill="hold"/>
                                        <p:tgtEl>
                                          <p:spTgt spid="37890"/>
                                        </p:tgtEl>
                                      </p:cBhvr>
                                    </p:animEffect>
                                  </p:childTnLst>
                                </p:cTn>
                              </p:par>
                            </p:childTnLst>
                          </p:cTn>
                        </p:par>
                      </p:childTnLst>
                    </p:cTn>
                  </p:par>
                  <p:par>
                    <p:cTn id="14" fill="hold" nodeType="clickPar">
                      <p:stCondLst>
                        <p:cond delay="indefinite"/>
                      </p:stCondLst>
                      <p:childTnLst>
                        <p:par>
                          <p:cTn id="15" fill="hold" nodeType="afterGroup">
                            <p:stCondLst>
                              <p:cond delay="0"/>
                            </p:stCondLst>
                            <p:childTnLst>
                              <p:par>
                                <p:cTn id="16" presetID="2" presetClass="entr" presetSubtype="4" fill="hold" nodeType="clickEffect">
                                  <p:stCondLst>
                                    <p:cond delay="0"/>
                                  </p:stCondLst>
                                  <p:childTnLst>
                                    <p:set>
                                      <p:cBhvr additive="base">
                                        <p:cTn id="17" dur="1" fill="hold">
                                          <p:stCondLst>
                                            <p:cond delay="0"/>
                                          </p:stCondLst>
                                        </p:cTn>
                                        <p:tgtEl>
                                          <p:spTgt spid="37894"/>
                                        </p:tgtEl>
                                        <p:attrNameLst>
                                          <p:attrName>style.visibility</p:attrName>
                                        </p:attrNameLst>
                                      </p:cBhvr>
                                      <p:to>
                                        <p:strVal val="visible"/>
                                      </p:to>
                                    </p:set>
                                    <p:anim calcmode="lin" valueType="num">
                                      <p:cBhvr additive="base">
                                        <p:cTn id="18" dur="500" fill="hold"/>
                                        <p:tgtEl>
                                          <p:spTgt spid="37894"/>
                                        </p:tgtEl>
                                        <p:attrNameLst>
                                          <p:attrName>ppt_x</p:attrName>
                                        </p:attrNameLst>
                                      </p:cBhvr>
                                      <p:tavLst>
                                        <p:tav tm="0">
                                          <p:val>
                                            <p:strVal val="#ppt_x"/>
                                          </p:val>
                                        </p:tav>
                                        <p:tav tm="100000">
                                          <p:val>
                                            <p:strVal val="#ppt_x"/>
                                          </p:val>
                                        </p:tav>
                                      </p:tavLst>
                                    </p:anim>
                                    <p:anim calcmode="lin" valueType="num">
                                      <p:cBhvr additive="base">
                                        <p:cTn id="19" dur="500" fill="hold"/>
                                        <p:tgtEl>
                                          <p:spTgt spid="37894"/>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additive="base">
                                        <p:cTn id="21" dur="1" fill="hold">
                                          <p:stCondLst>
                                            <p:cond delay="0"/>
                                          </p:stCondLst>
                                        </p:cTn>
                                        <p:tgtEl>
                                          <p:spTgt spid="37895"/>
                                        </p:tgtEl>
                                        <p:attrNameLst>
                                          <p:attrName>style.visibility</p:attrName>
                                        </p:attrNameLst>
                                      </p:cBhvr>
                                      <p:to>
                                        <p:strVal val="visible"/>
                                      </p:to>
                                    </p:set>
                                    <p:anim calcmode="lin" valueType="num">
                                      <p:cBhvr additive="base">
                                        <p:cTn id="22" dur="500" fill="hold"/>
                                        <p:tgtEl>
                                          <p:spTgt spid="37895"/>
                                        </p:tgtEl>
                                        <p:attrNameLst>
                                          <p:attrName>ppt_x</p:attrName>
                                        </p:attrNameLst>
                                      </p:cBhvr>
                                      <p:tavLst>
                                        <p:tav tm="0">
                                          <p:val>
                                            <p:strVal val="#ppt_x"/>
                                          </p:val>
                                        </p:tav>
                                        <p:tav tm="100000">
                                          <p:val>
                                            <p:strVal val="#ppt_x"/>
                                          </p:val>
                                        </p:tav>
                                      </p:tavLst>
                                    </p:anim>
                                    <p:anim calcmode="lin" valueType="num">
                                      <p:cBhvr additive="base">
                                        <p:cTn id="23" dur="500" fill="hold"/>
                                        <p:tgtEl>
                                          <p:spTgt spid="37895"/>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additive="base">
                                        <p:cTn id="25" dur="1" fill="hold">
                                          <p:stCondLst>
                                            <p:cond delay="0"/>
                                          </p:stCondLst>
                                        </p:cTn>
                                        <p:tgtEl>
                                          <p:spTgt spid="37893"/>
                                        </p:tgtEl>
                                        <p:attrNameLst>
                                          <p:attrName>style.visibility</p:attrName>
                                        </p:attrNameLst>
                                      </p:cBhvr>
                                      <p:to>
                                        <p:strVal val="visible"/>
                                      </p:to>
                                    </p:set>
                                    <p:anim calcmode="lin" valueType="num">
                                      <p:cBhvr additive="base">
                                        <p:cTn id="26" dur="500" fill="hold"/>
                                        <p:tgtEl>
                                          <p:spTgt spid="37893"/>
                                        </p:tgtEl>
                                        <p:attrNameLst>
                                          <p:attrName>ppt_x</p:attrName>
                                        </p:attrNameLst>
                                      </p:cBhvr>
                                      <p:tavLst>
                                        <p:tav tm="0">
                                          <p:val>
                                            <p:strVal val="#ppt_x"/>
                                          </p:val>
                                        </p:tav>
                                        <p:tav tm="100000">
                                          <p:val>
                                            <p:strVal val="#ppt_x"/>
                                          </p:val>
                                        </p:tav>
                                      </p:tavLst>
                                    </p:anim>
                                    <p:anim calcmode="lin" valueType="num">
                                      <p:cBhvr additive="base">
                                        <p:cTn id="27" dur="500" fill="hold"/>
                                        <p:tgtEl>
                                          <p:spTgt spid="378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animBg="1"/>
      <p:bldP spid="3789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矩形 1"/>
          <p:cNvSpPr/>
          <p:nvPr/>
        </p:nvSpPr>
        <p:spPr>
          <a:xfrm>
            <a:off x="1020762" y="750888"/>
            <a:ext cx="10461625" cy="4402138"/>
          </a:xfrm>
          <a:prstGeom prst="rect">
            <a:avLst/>
          </a:prstGeom>
          <a:noFill/>
          <a:ln>
            <a:noFill/>
            <a:miter lim="800000"/>
          </a:ln>
        </p:spPr>
        <p:txBody>
          <a:bodyPr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marL="0" lvl="0" indent="630238"/>
            <a:r>
              <a:rPr lang="zh-CN" altLang="en-US" sz="2400">
                <a:solidFill>
                  <a:srgbClr val="000000"/>
                </a:solidFill>
                <a:latin typeface="Calibri" pitchFamily="34" charset="0"/>
                <a:ea typeface="等线"/>
              </a:rPr>
              <a:t>为了增强经济发展后劲，我国大幅</a:t>
            </a:r>
            <a:r>
              <a:rPr lang="zh-CN" altLang="en-US" sz="2400">
                <a:solidFill>
                  <a:srgbClr val="FF0000"/>
                </a:solidFill>
                <a:latin typeface="Calibri" pitchFamily="34" charset="0"/>
                <a:ea typeface="等线"/>
              </a:rPr>
              <a:t>减税降费</a:t>
            </a:r>
            <a:r>
              <a:rPr lang="zh-CN" altLang="en-US" sz="2400">
                <a:solidFill>
                  <a:srgbClr val="000000"/>
                </a:solidFill>
                <a:latin typeface="Calibri" pitchFamily="34" charset="0"/>
                <a:ea typeface="等线"/>
              </a:rPr>
              <a:t>，实施小微企业</a:t>
            </a:r>
            <a:r>
              <a:rPr lang="zh-CN" altLang="en-US" sz="2400">
                <a:solidFill>
                  <a:srgbClr val="FF0000"/>
                </a:solidFill>
                <a:latin typeface="Calibri" pitchFamily="34" charset="0"/>
                <a:ea typeface="等线"/>
              </a:rPr>
              <a:t>税收优惠政策</a:t>
            </a:r>
            <a:r>
              <a:rPr lang="zh-CN" altLang="en-US" sz="2400">
                <a:solidFill>
                  <a:srgbClr val="000000"/>
                </a:solidFill>
                <a:latin typeface="Calibri" pitchFamily="34" charset="0"/>
                <a:ea typeface="等线"/>
              </a:rPr>
              <a:t>，减轻企业负担，</a:t>
            </a:r>
            <a:r>
              <a:rPr lang="zh-CN" altLang="en-US" sz="2400">
                <a:solidFill>
                  <a:srgbClr val="FF0000"/>
                </a:solidFill>
                <a:latin typeface="Calibri" pitchFamily="34" charset="0"/>
                <a:ea typeface="等线"/>
              </a:rPr>
              <a:t>货币政策</a:t>
            </a:r>
            <a:r>
              <a:rPr lang="zh-CN" altLang="en-US" sz="2400">
                <a:solidFill>
                  <a:srgbClr val="000000"/>
                </a:solidFill>
                <a:latin typeface="Calibri" pitchFamily="34" charset="0"/>
                <a:ea typeface="等线"/>
              </a:rPr>
              <a:t>保持稳健中性，采取差别化政策，加强对重点领域和薄弱环节的支持，小微企业贷款增速高于平均增速。</a:t>
            </a:r>
          </a:p>
          <a:p>
            <a:pPr marL="0" lvl="0" indent="630238"/>
            <a:r>
              <a:rPr lang="zh-CN" altLang="en-US" sz="2400">
                <a:solidFill>
                  <a:srgbClr val="000000"/>
                </a:solidFill>
                <a:latin typeface="Calibri" pitchFamily="34" charset="0"/>
                <a:ea typeface="等线"/>
              </a:rPr>
              <a:t>        </a:t>
            </a:r>
            <a:endParaRPr lang="en-US" altLang="zh-CN" sz="2400">
              <a:solidFill>
                <a:srgbClr val="000000"/>
              </a:solidFill>
              <a:latin typeface="Calibri" panose="020F0502020204030204" pitchFamily="34" charset="0"/>
            </a:endParaRPr>
          </a:p>
          <a:p>
            <a:pPr marL="0" lvl="0" indent="630238"/>
            <a:endParaRPr lang="en-US" altLang="zh-CN" sz="2400">
              <a:solidFill>
                <a:srgbClr val="000000"/>
              </a:solidFill>
              <a:latin typeface="Calibri" panose="020F0502020204030204" pitchFamily="34" charset="0"/>
            </a:endParaRPr>
          </a:p>
          <a:p>
            <a:pPr marL="0" lvl="0" indent="630238"/>
            <a:endParaRPr lang="en-US" altLang="zh-CN" sz="2400">
              <a:solidFill>
                <a:srgbClr val="000000"/>
              </a:solidFill>
              <a:latin typeface="Calibri" panose="020F0502020204030204" pitchFamily="34" charset="0"/>
            </a:endParaRPr>
          </a:p>
          <a:p>
            <a:pPr marL="0" lvl="0" indent="630238"/>
            <a:r>
              <a:rPr lang="zh-CN" altLang="en-US" sz="2000">
                <a:solidFill>
                  <a:srgbClr val="00B050"/>
                </a:solidFill>
                <a:latin typeface="等线"/>
                <a:ea typeface="等线"/>
              </a:rPr>
              <a:t>        </a:t>
            </a:r>
            <a:endParaRPr lang="en-US" altLang="zh-CN" sz="2000">
              <a:solidFill>
                <a:srgbClr val="00B050"/>
              </a:solidFill>
              <a:latin typeface="等线" charset="-122"/>
            </a:endParaRPr>
          </a:p>
          <a:p>
            <a:pPr marL="0" lvl="0" indent="630238"/>
            <a:endParaRPr lang="en-US" altLang="zh-CN" sz="2000">
              <a:solidFill>
                <a:srgbClr val="00B050"/>
              </a:solidFill>
              <a:latin typeface="Calibri" panose="020F0502020204030204" pitchFamily="34" charset="0"/>
            </a:endParaRPr>
          </a:p>
          <a:p>
            <a:pPr marL="0" lvl="0" indent="630238"/>
            <a:endParaRPr lang="en-US" altLang="zh-CN" sz="2400">
              <a:solidFill>
                <a:srgbClr val="000000"/>
              </a:solidFill>
              <a:latin typeface="Calibri" pitchFamily="34" charset="0"/>
            </a:endParaRPr>
          </a:p>
          <a:p>
            <a:pPr marL="0" lvl="0" indent="630238"/>
            <a:r>
              <a:rPr lang="zh-CN" altLang="en-US" sz="2400">
                <a:solidFill>
                  <a:srgbClr val="000000"/>
                </a:solidFill>
                <a:latin typeface="Calibri" pitchFamily="34" charset="0"/>
                <a:ea typeface="等线"/>
              </a:rPr>
              <a:t>我国推进</a:t>
            </a:r>
            <a:r>
              <a:rPr lang="zh-CN" altLang="en-US" sz="2400">
                <a:solidFill>
                  <a:srgbClr val="FF0000"/>
                </a:solidFill>
                <a:latin typeface="Calibri" pitchFamily="34" charset="0"/>
                <a:ea typeface="等线"/>
              </a:rPr>
              <a:t>工商注册制度便利化</a:t>
            </a:r>
            <a:r>
              <a:rPr lang="zh-CN" altLang="en-US" sz="2400">
                <a:solidFill>
                  <a:srgbClr val="000000"/>
                </a:solidFill>
                <a:latin typeface="Calibri" pitchFamily="34" charset="0"/>
                <a:ea typeface="等线"/>
              </a:rPr>
              <a:t>，</a:t>
            </a:r>
            <a:r>
              <a:rPr lang="zh-CN" altLang="en-US" sz="2400">
                <a:solidFill>
                  <a:srgbClr val="FF0000"/>
                </a:solidFill>
                <a:latin typeface="Calibri" pitchFamily="34" charset="0"/>
                <a:ea typeface="等线"/>
              </a:rPr>
              <a:t>减少生产经营活动审批事项</a:t>
            </a:r>
            <a:r>
              <a:rPr lang="zh-CN" altLang="en-US" sz="2400">
                <a:solidFill>
                  <a:srgbClr val="000000"/>
                </a:solidFill>
                <a:latin typeface="Calibri" pitchFamily="34" charset="0"/>
                <a:ea typeface="等线"/>
              </a:rPr>
              <a:t>，</a:t>
            </a:r>
            <a:r>
              <a:rPr lang="zh-CN" altLang="en-US" sz="2400">
                <a:solidFill>
                  <a:srgbClr val="FF0000"/>
                </a:solidFill>
                <a:latin typeface="Calibri" pitchFamily="34" charset="0"/>
                <a:ea typeface="等线"/>
              </a:rPr>
              <a:t>清理和废除妨碍全国统一市场和公平竞争的各种规定和做法</a:t>
            </a:r>
            <a:r>
              <a:rPr lang="zh-CN" altLang="en-US" sz="2400">
                <a:solidFill>
                  <a:srgbClr val="000000"/>
                </a:solidFill>
                <a:latin typeface="Calibri" pitchFamily="34" charset="0"/>
                <a:ea typeface="等线"/>
              </a:rPr>
              <a:t>，</a:t>
            </a:r>
            <a:r>
              <a:rPr lang="zh-CN" altLang="en-US" sz="2400">
                <a:solidFill>
                  <a:srgbClr val="FF0000"/>
                </a:solidFill>
                <a:latin typeface="Calibri" pitchFamily="34" charset="0"/>
                <a:ea typeface="等线"/>
              </a:rPr>
              <a:t>严禁并惩处各类违法行为，通过宽进家，严管的政策导向</a:t>
            </a:r>
            <a:r>
              <a:rPr lang="zh-CN" altLang="en-US" sz="2400">
                <a:solidFill>
                  <a:srgbClr val="000000"/>
                </a:solidFill>
                <a:latin typeface="Calibri" pitchFamily="34" charset="0"/>
                <a:ea typeface="等线"/>
              </a:rPr>
              <a:t>，激发市场活力。</a:t>
            </a:r>
          </a:p>
        </p:txBody>
      </p:sp>
      <p:sp>
        <p:nvSpPr>
          <p:cNvPr id="39938" name="矩形 2"/>
          <p:cNvSpPr/>
          <p:nvPr/>
        </p:nvSpPr>
        <p:spPr>
          <a:xfrm>
            <a:off x="3343275" y="2205038"/>
            <a:ext cx="5314950" cy="396875"/>
          </a:xfrm>
          <a:prstGeom prst="rect">
            <a:avLst/>
          </a:prstGeom>
          <a:solidFill>
            <a:srgbClr val="FFFF00"/>
          </a:solidFill>
          <a:ln>
            <a:noFill/>
            <a:miter lim="800000"/>
          </a:ln>
        </p:spPr>
        <p:txBody>
          <a:bodyPr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lvl="0"/>
            <a:r>
              <a:rPr lang="zh-CN" altLang="zh-CN" sz="2000">
                <a:solidFill>
                  <a:srgbClr val="00B050"/>
                </a:solidFill>
                <a:latin typeface="等线"/>
                <a:ea typeface="等线"/>
              </a:rPr>
              <a:t>通过</a:t>
            </a:r>
            <a:r>
              <a:rPr lang="zh-CN" altLang="zh-CN" sz="2000" i="1" u="sng">
                <a:solidFill>
                  <a:srgbClr val="FF0000"/>
                </a:solidFill>
                <a:latin typeface="等线"/>
                <a:ea typeface="等线"/>
              </a:rPr>
              <a:t>实施</a:t>
            </a:r>
            <a:r>
              <a:rPr lang="zh-CN" altLang="zh-CN" sz="2000">
                <a:solidFill>
                  <a:srgbClr val="00B050"/>
                </a:solidFill>
                <a:latin typeface="等线"/>
                <a:ea typeface="等线"/>
              </a:rPr>
              <a:t>宏观经济</a:t>
            </a:r>
            <a:r>
              <a:rPr lang="zh-CN" altLang="zh-CN" sz="2000" i="1" u="sng">
                <a:solidFill>
                  <a:srgbClr val="FF0000"/>
                </a:solidFill>
                <a:latin typeface="等线"/>
                <a:ea typeface="等线"/>
              </a:rPr>
              <a:t>政策</a:t>
            </a:r>
            <a:r>
              <a:rPr lang="zh-CN" altLang="zh-CN" sz="2000">
                <a:solidFill>
                  <a:srgbClr val="00B050"/>
                </a:solidFill>
                <a:latin typeface="等线"/>
                <a:ea typeface="等线"/>
              </a:rPr>
              <a:t>，</a:t>
            </a:r>
            <a:r>
              <a:rPr lang="zh-CN" altLang="zh-CN" sz="2000">
                <a:solidFill>
                  <a:schemeClr val="hlink"/>
                </a:solidFill>
                <a:latin typeface="等线"/>
                <a:ea typeface="等线"/>
              </a:rPr>
              <a:t>保持</a:t>
            </a:r>
            <a:r>
              <a:rPr lang="zh-CN" altLang="zh-CN" sz="2000">
                <a:solidFill>
                  <a:srgbClr val="00B050"/>
                </a:solidFill>
                <a:latin typeface="等线"/>
                <a:ea typeface="等线"/>
              </a:rPr>
              <a:t>宏观经济</a:t>
            </a:r>
            <a:r>
              <a:rPr lang="zh-CN" altLang="zh-CN" sz="2000">
                <a:solidFill>
                  <a:schemeClr val="hlink"/>
                </a:solidFill>
                <a:latin typeface="等线"/>
                <a:ea typeface="等线"/>
              </a:rPr>
              <a:t>稳定</a:t>
            </a:r>
            <a:r>
              <a:rPr lang="zh-CN" altLang="zh-CN" sz="2000">
                <a:solidFill>
                  <a:srgbClr val="00B050"/>
                </a:solidFill>
                <a:latin typeface="等线"/>
                <a:ea typeface="等线"/>
              </a:rPr>
              <a:t>；</a:t>
            </a:r>
            <a:endParaRPr lang="zh-CN" altLang="zh-CN" sz="2000">
              <a:solidFill>
                <a:srgbClr val="00B050"/>
              </a:solidFill>
              <a:latin typeface="等线" charset="-122"/>
              <a:ea typeface="等线"/>
            </a:endParaRPr>
          </a:p>
        </p:txBody>
      </p:sp>
      <p:cxnSp>
        <p:nvCxnSpPr>
          <p:cNvPr id="39939" name="直接箭头连接符 4"/>
          <p:cNvCxnSpPr/>
          <p:nvPr/>
        </p:nvCxnSpPr>
        <p:spPr>
          <a:xfrm>
            <a:off x="4476750" y="1552575"/>
            <a:ext cx="560388" cy="652463"/>
          </a:xfrm>
          <a:prstGeom prst="straightConnector1">
            <a:avLst/>
          </a:prstGeom>
          <a:ln w="25400">
            <a:tailEnd type="triangle"/>
          </a:ln>
        </p:spPr>
        <p:style>
          <a:lnRef idx="3">
            <a:schemeClr val="accent2"/>
          </a:lnRef>
          <a:fillRef idx="0">
            <a:schemeClr val="accent2"/>
          </a:fillRef>
          <a:effectRef idx="2">
            <a:schemeClr val="accent2"/>
          </a:effectRef>
          <a:fontRef idx="minor">
            <a:schemeClr val="tx1"/>
          </a:fontRef>
        </p:style>
      </p:cxnSp>
      <p:cxnSp>
        <p:nvCxnSpPr>
          <p:cNvPr id="39940" name="直接箭头连接符 6"/>
          <p:cNvCxnSpPr/>
          <p:nvPr/>
        </p:nvCxnSpPr>
        <p:spPr>
          <a:xfrm flipH="1">
            <a:off x="6438900" y="1225550"/>
            <a:ext cx="523875" cy="979488"/>
          </a:xfrm>
          <a:prstGeom prst="line">
            <a:avLst/>
          </a:prstGeom>
          <a:noFill/>
          <a:ln w="25400">
            <a:solidFill>
              <a:schemeClr val="accent2"/>
            </a:solidFill>
            <a:bevel/>
            <a:tailEnd type="triangle"/>
          </a:ln>
          <a:effectLst>
            <a:outerShdw blurRad="40000" dist="23000" dir="5400000">
              <a:srgbClr val="000000">
                <a:alpha val="34999"/>
              </a:srgbClr>
            </a:outerShdw>
          </a:effectLst>
        </p:spPr>
      </p:cxnSp>
      <p:sp>
        <p:nvSpPr>
          <p:cNvPr id="39941" name="矩形 8"/>
          <p:cNvSpPr/>
          <p:nvPr/>
        </p:nvSpPr>
        <p:spPr>
          <a:xfrm>
            <a:off x="2028825" y="5605462"/>
            <a:ext cx="8124825" cy="396875"/>
          </a:xfrm>
          <a:prstGeom prst="rect">
            <a:avLst/>
          </a:prstGeom>
          <a:solidFill>
            <a:srgbClr val="FFFF00"/>
          </a:solidFill>
          <a:ln>
            <a:noFill/>
            <a:miter lim="800000"/>
          </a:ln>
        </p:spPr>
        <p:txBody>
          <a:bodyPr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lvl="0"/>
            <a:r>
              <a:rPr lang="zh-CN" altLang="en-US" sz="2000">
                <a:solidFill>
                  <a:srgbClr val="00B050"/>
                </a:solidFill>
                <a:latin typeface="等线"/>
                <a:ea typeface="等线"/>
              </a:rPr>
              <a:t>通过</a:t>
            </a:r>
            <a:r>
              <a:rPr lang="zh-CN" altLang="en-US" sz="2000" i="1" u="sng">
                <a:solidFill>
                  <a:srgbClr val="FF0000"/>
                </a:solidFill>
                <a:latin typeface="等线"/>
                <a:ea typeface="等线"/>
              </a:rPr>
              <a:t>加强</a:t>
            </a:r>
            <a:r>
              <a:rPr lang="zh-CN" altLang="en-US" sz="2000">
                <a:solidFill>
                  <a:srgbClr val="00B050"/>
                </a:solidFill>
                <a:latin typeface="等线"/>
                <a:ea typeface="等线"/>
              </a:rPr>
              <a:t>市场</a:t>
            </a:r>
            <a:r>
              <a:rPr lang="zh-CN" altLang="en-US" sz="2000" i="1" u="sng">
                <a:solidFill>
                  <a:srgbClr val="FF0000"/>
                </a:solidFill>
                <a:latin typeface="等线"/>
                <a:ea typeface="等线"/>
              </a:rPr>
              <a:t>监管</a:t>
            </a:r>
            <a:r>
              <a:rPr lang="zh-CN" altLang="en-US" sz="2000">
                <a:solidFill>
                  <a:srgbClr val="00B050"/>
                </a:solidFill>
                <a:latin typeface="等线"/>
                <a:ea typeface="等线"/>
              </a:rPr>
              <a:t>，</a:t>
            </a:r>
            <a:r>
              <a:rPr lang="zh-CN" altLang="en-US" sz="2000">
                <a:solidFill>
                  <a:schemeClr val="hlink"/>
                </a:solidFill>
                <a:latin typeface="等线"/>
                <a:ea typeface="等线"/>
              </a:rPr>
              <a:t>规范</a:t>
            </a:r>
            <a:r>
              <a:rPr lang="zh-CN" altLang="en-US" sz="2000">
                <a:solidFill>
                  <a:srgbClr val="00B050"/>
                </a:solidFill>
                <a:latin typeface="等线"/>
                <a:ea typeface="等线"/>
              </a:rPr>
              <a:t>市场</a:t>
            </a:r>
            <a:r>
              <a:rPr lang="zh-CN" altLang="en-US" sz="2000">
                <a:solidFill>
                  <a:schemeClr val="hlink"/>
                </a:solidFill>
                <a:latin typeface="等线"/>
                <a:ea typeface="等线"/>
              </a:rPr>
              <a:t>秩序</a:t>
            </a:r>
            <a:r>
              <a:rPr lang="zh-CN" altLang="en-US" sz="2000">
                <a:solidFill>
                  <a:srgbClr val="00B050"/>
                </a:solidFill>
                <a:latin typeface="等线"/>
                <a:ea typeface="等线"/>
              </a:rPr>
              <a:t>，</a:t>
            </a:r>
            <a:r>
              <a:rPr lang="zh-CN" altLang="en-US" sz="2000">
                <a:solidFill>
                  <a:schemeClr val="hlink"/>
                </a:solidFill>
                <a:latin typeface="等线"/>
                <a:ea typeface="等线"/>
              </a:rPr>
              <a:t>保障</a:t>
            </a:r>
            <a:r>
              <a:rPr lang="zh-CN" altLang="en-US" sz="2000">
                <a:solidFill>
                  <a:srgbClr val="00B050"/>
                </a:solidFill>
                <a:latin typeface="等线"/>
                <a:ea typeface="等线"/>
              </a:rPr>
              <a:t>公平竞争，</a:t>
            </a:r>
            <a:r>
              <a:rPr lang="zh-CN" altLang="en-US" sz="2000">
                <a:solidFill>
                  <a:schemeClr val="hlink"/>
                </a:solidFill>
                <a:latin typeface="等线"/>
                <a:ea typeface="等线"/>
              </a:rPr>
              <a:t>弥补</a:t>
            </a:r>
            <a:r>
              <a:rPr lang="zh-CN" altLang="en-US" sz="2000">
                <a:solidFill>
                  <a:srgbClr val="00B050"/>
                </a:solidFill>
                <a:latin typeface="等线"/>
                <a:ea typeface="等线"/>
              </a:rPr>
              <a:t>市场</a:t>
            </a:r>
            <a:r>
              <a:rPr lang="zh-CN" altLang="en-US" sz="2000">
                <a:solidFill>
                  <a:schemeClr val="hlink"/>
                </a:solidFill>
                <a:latin typeface="等线"/>
                <a:ea typeface="等线"/>
              </a:rPr>
              <a:t>缺陷</a:t>
            </a:r>
            <a:r>
              <a:rPr lang="zh-CN" altLang="en-US" sz="2000">
                <a:solidFill>
                  <a:srgbClr val="00B050"/>
                </a:solidFill>
                <a:latin typeface="等线"/>
                <a:ea typeface="等线"/>
              </a:rPr>
              <a:t>；</a:t>
            </a:r>
          </a:p>
        </p:txBody>
      </p:sp>
      <p:cxnSp>
        <p:nvCxnSpPr>
          <p:cNvPr id="39942" name="直接箭头连接符 9"/>
          <p:cNvCxnSpPr/>
          <p:nvPr/>
        </p:nvCxnSpPr>
        <p:spPr>
          <a:xfrm flipH="1" flipV="1">
            <a:off x="6262688" y="3332162"/>
            <a:ext cx="352425" cy="633412"/>
          </a:xfrm>
          <a:prstGeom prst="line">
            <a:avLst/>
          </a:prstGeom>
          <a:noFill/>
          <a:ln w="25400">
            <a:solidFill>
              <a:schemeClr val="accent2"/>
            </a:solidFill>
            <a:bevel/>
            <a:tailEnd type="triangle"/>
          </a:ln>
          <a:effectLst>
            <a:outerShdw blurRad="40000" dist="23000" dir="5400000">
              <a:srgbClr val="000000">
                <a:alpha val="34999"/>
              </a:srgbClr>
            </a:outerShdw>
          </a:effectLst>
        </p:spPr>
      </p:cxnSp>
      <p:cxnSp>
        <p:nvCxnSpPr>
          <p:cNvPr id="39943" name="直接箭头连接符 12"/>
          <p:cNvCxnSpPr/>
          <p:nvPr/>
        </p:nvCxnSpPr>
        <p:spPr>
          <a:xfrm flipV="1">
            <a:off x="4757738" y="3332162"/>
            <a:ext cx="438150" cy="633412"/>
          </a:xfrm>
          <a:prstGeom prst="line">
            <a:avLst/>
          </a:prstGeom>
          <a:noFill/>
          <a:ln w="25400">
            <a:solidFill>
              <a:schemeClr val="accent2"/>
            </a:solidFill>
            <a:bevel/>
            <a:tailEnd type="triangle"/>
          </a:ln>
          <a:effectLst>
            <a:outerShdw blurRad="40000" dist="23000" dir="5400000">
              <a:srgbClr val="000000">
                <a:alpha val="34999"/>
              </a:srgbClr>
            </a:outerShdw>
          </a:effectLst>
        </p:spPr>
      </p:cxnSp>
      <p:cxnSp>
        <p:nvCxnSpPr>
          <p:cNvPr id="39944" name="直接箭头连接符 14"/>
          <p:cNvCxnSpPr/>
          <p:nvPr/>
        </p:nvCxnSpPr>
        <p:spPr>
          <a:xfrm>
            <a:off x="5105400" y="4648200"/>
            <a:ext cx="409575" cy="876300"/>
          </a:xfrm>
          <a:prstGeom prst="straightConnector1">
            <a:avLst/>
          </a:prstGeom>
          <a:ln w="25400">
            <a:tailEnd type="triangle"/>
          </a:ln>
        </p:spPr>
        <p:style>
          <a:lnRef idx="3">
            <a:schemeClr val="accent2"/>
          </a:lnRef>
          <a:fillRef idx="0">
            <a:schemeClr val="accent2"/>
          </a:fillRef>
          <a:effectRef idx="2">
            <a:schemeClr val="accent2"/>
          </a:effectRef>
          <a:fontRef idx="minor">
            <a:schemeClr val="tx1"/>
          </a:fontRef>
        </p:style>
      </p:cxnSp>
      <p:cxnSp>
        <p:nvCxnSpPr>
          <p:cNvPr id="39945" name="直接箭头连接符 16"/>
          <p:cNvCxnSpPr/>
          <p:nvPr/>
        </p:nvCxnSpPr>
        <p:spPr>
          <a:xfrm flipH="1">
            <a:off x="6262688" y="4722812"/>
            <a:ext cx="352425" cy="801688"/>
          </a:xfrm>
          <a:prstGeom prst="line">
            <a:avLst/>
          </a:prstGeom>
          <a:noFill/>
          <a:ln w="25400">
            <a:solidFill>
              <a:schemeClr val="accent2"/>
            </a:solidFill>
            <a:bevel/>
            <a:tailEnd type="triangle"/>
          </a:ln>
          <a:effectLst>
            <a:outerShdw blurRad="40000" dist="23000" dir="5400000">
              <a:srgbClr val="000000">
                <a:alpha val="34999"/>
              </a:srgbClr>
            </a:outerShdw>
          </a:effectLst>
        </p:spPr>
      </p:cxnSp>
      <p:sp>
        <p:nvSpPr>
          <p:cNvPr id="39946" name="矩形 20"/>
          <p:cNvSpPr/>
          <p:nvPr/>
        </p:nvSpPr>
        <p:spPr>
          <a:xfrm>
            <a:off x="3043238" y="2681288"/>
            <a:ext cx="6096000" cy="701675"/>
          </a:xfrm>
          <a:prstGeom prst="rect">
            <a:avLst/>
          </a:prstGeom>
          <a:solidFill>
            <a:srgbClr val="FFFF00"/>
          </a:solidFill>
          <a:ln>
            <a:noFill/>
            <a:miter lim="800000"/>
          </a:ln>
        </p:spPr>
        <p:txBody>
          <a:bodyPr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lvl="0"/>
            <a:r>
              <a:rPr lang="zh-CN" altLang="en-US" sz="2000">
                <a:solidFill>
                  <a:srgbClr val="00B050"/>
                </a:solidFill>
                <a:latin typeface="等线"/>
                <a:ea typeface="等线"/>
              </a:rPr>
              <a:t>通过</a:t>
            </a:r>
            <a:r>
              <a:rPr lang="zh-CN" altLang="en-US" sz="2000" i="1" u="sng">
                <a:solidFill>
                  <a:srgbClr val="FF0000"/>
                </a:solidFill>
                <a:latin typeface="等线"/>
                <a:ea typeface="等线"/>
              </a:rPr>
              <a:t>加强</a:t>
            </a:r>
            <a:r>
              <a:rPr lang="zh-CN" altLang="en-US" sz="2000">
                <a:solidFill>
                  <a:srgbClr val="00B050"/>
                </a:solidFill>
                <a:latin typeface="等线"/>
                <a:ea typeface="等线"/>
              </a:rPr>
              <a:t>和</a:t>
            </a:r>
            <a:r>
              <a:rPr lang="zh-CN" altLang="en-US" sz="2000" i="1" u="sng">
                <a:solidFill>
                  <a:srgbClr val="FF0000"/>
                </a:solidFill>
                <a:latin typeface="等线"/>
                <a:ea typeface="等线"/>
              </a:rPr>
              <a:t>优化</a:t>
            </a:r>
            <a:r>
              <a:rPr lang="zh-CN" altLang="en-US" sz="2000">
                <a:solidFill>
                  <a:srgbClr val="00B050"/>
                </a:solidFill>
                <a:latin typeface="等线"/>
                <a:ea typeface="等线"/>
              </a:rPr>
              <a:t>公共</a:t>
            </a:r>
            <a:r>
              <a:rPr lang="zh-CN" altLang="en-US" sz="2000" i="1" u="sng">
                <a:solidFill>
                  <a:srgbClr val="FF0000"/>
                </a:solidFill>
                <a:latin typeface="等线"/>
                <a:ea typeface="等线"/>
              </a:rPr>
              <a:t>服务</a:t>
            </a:r>
            <a:r>
              <a:rPr lang="zh-CN" altLang="en-US" sz="2000">
                <a:solidFill>
                  <a:srgbClr val="00B050"/>
                </a:solidFill>
                <a:latin typeface="等线"/>
                <a:ea typeface="等线"/>
              </a:rPr>
              <a:t>，</a:t>
            </a:r>
            <a:r>
              <a:rPr lang="zh-CN" altLang="en-US" sz="2000">
                <a:solidFill>
                  <a:schemeClr val="hlink"/>
                </a:solidFill>
                <a:latin typeface="等线"/>
                <a:ea typeface="等线"/>
              </a:rPr>
              <a:t>保障</a:t>
            </a:r>
            <a:r>
              <a:rPr lang="zh-CN" altLang="en-US" sz="2000">
                <a:solidFill>
                  <a:srgbClr val="00B050"/>
                </a:solidFill>
                <a:latin typeface="等线"/>
                <a:ea typeface="等线"/>
              </a:rPr>
              <a:t>社会</a:t>
            </a:r>
            <a:r>
              <a:rPr lang="zh-CN" altLang="en-US" sz="2000">
                <a:solidFill>
                  <a:schemeClr val="hlink"/>
                </a:solidFill>
                <a:latin typeface="等线"/>
                <a:ea typeface="等线"/>
              </a:rPr>
              <a:t>公平正义</a:t>
            </a:r>
            <a:r>
              <a:rPr lang="zh-CN" altLang="en-US" sz="2000">
                <a:solidFill>
                  <a:srgbClr val="00B050"/>
                </a:solidFill>
                <a:latin typeface="等线"/>
                <a:ea typeface="等线"/>
              </a:rPr>
              <a:t>，</a:t>
            </a:r>
            <a:r>
              <a:rPr lang="zh-CN" altLang="en-US" sz="2000">
                <a:solidFill>
                  <a:schemeClr val="hlink"/>
                </a:solidFill>
                <a:latin typeface="等线"/>
                <a:ea typeface="等线"/>
              </a:rPr>
              <a:t>促进共同富裕</a:t>
            </a:r>
            <a:r>
              <a:rPr lang="zh-CN" altLang="en-US" sz="2000">
                <a:solidFill>
                  <a:srgbClr val="00B050"/>
                </a:solidFill>
                <a:latin typeface="等线"/>
                <a:ea typeface="等线"/>
              </a:rPr>
              <a:t>，更好</a:t>
            </a:r>
            <a:r>
              <a:rPr lang="zh-CN" altLang="en-US" sz="2000">
                <a:solidFill>
                  <a:schemeClr val="hlink"/>
                </a:solidFill>
                <a:latin typeface="等线"/>
                <a:ea typeface="等线"/>
              </a:rPr>
              <a:t>满足人民</a:t>
            </a:r>
            <a:r>
              <a:rPr lang="zh-CN" altLang="en-US" sz="2000">
                <a:solidFill>
                  <a:srgbClr val="00B050"/>
                </a:solidFill>
                <a:latin typeface="等线"/>
                <a:ea typeface="等线"/>
              </a:rPr>
              <a:t>日益增长的美好生活</a:t>
            </a:r>
            <a:r>
              <a:rPr lang="zh-CN" altLang="en-US" sz="2000">
                <a:solidFill>
                  <a:schemeClr val="hlink"/>
                </a:solidFill>
                <a:latin typeface="等线"/>
                <a:ea typeface="等线"/>
              </a:rPr>
              <a:t>需要</a:t>
            </a:r>
            <a:r>
              <a:rPr lang="zh-CN" altLang="en-US" sz="2000">
                <a:solidFill>
                  <a:srgbClr val="00B050"/>
                </a:solidFill>
                <a:latin typeface="等线"/>
                <a:ea typeface="等线"/>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1" fill="hold" nodeType="clickEffect">
                                  <p:stCondLst>
                                    <p:cond delay="0"/>
                                  </p:stCondLst>
                                  <p:childTnLst>
                                    <p:set>
                                      <p:cBhvr additive="base">
                                        <p:cTn id="6" dur="1" fill="hold">
                                          <p:stCondLst>
                                            <p:cond delay="0"/>
                                          </p:stCondLst>
                                        </p:cTn>
                                        <p:tgtEl>
                                          <p:spTgt spid="39939"/>
                                        </p:tgtEl>
                                        <p:attrNameLst>
                                          <p:attrName>style.visibility</p:attrName>
                                        </p:attrNameLst>
                                      </p:cBhvr>
                                      <p:to>
                                        <p:strVal val="visible"/>
                                      </p:to>
                                    </p:set>
                                    <p:animEffect transition="in" filter="wipe(up)">
                                      <p:cBhvr additive="base">
                                        <p:cTn id="7" dur="500" fill="hold"/>
                                        <p:tgtEl>
                                          <p:spTgt spid="39939"/>
                                        </p:tgtEl>
                                      </p:cBhvr>
                                    </p:animEffect>
                                  </p:childTnLst>
                                </p:cTn>
                              </p:par>
                              <p:par>
                                <p:cTn id="8" presetID="22" presetClass="entr" presetSubtype="1" fill="hold" nodeType="withEffect">
                                  <p:stCondLst>
                                    <p:cond delay="0"/>
                                  </p:stCondLst>
                                  <p:childTnLst>
                                    <p:set>
                                      <p:cBhvr additive="base">
                                        <p:cTn id="9" dur="1" fill="hold">
                                          <p:stCondLst>
                                            <p:cond delay="0"/>
                                          </p:stCondLst>
                                        </p:cTn>
                                        <p:tgtEl>
                                          <p:spTgt spid="39940"/>
                                        </p:tgtEl>
                                        <p:attrNameLst>
                                          <p:attrName>style.visibility</p:attrName>
                                        </p:attrNameLst>
                                      </p:cBhvr>
                                      <p:to>
                                        <p:strVal val="visible"/>
                                      </p:to>
                                    </p:set>
                                    <p:animEffect transition="in" filter="wipe(up)">
                                      <p:cBhvr additive="base">
                                        <p:cTn id="10" dur="500" fill="hold"/>
                                        <p:tgtEl>
                                          <p:spTgt spid="39940"/>
                                        </p:tgtEl>
                                      </p:cBhvr>
                                    </p:animEffect>
                                  </p:childTnLst>
                                </p:cTn>
                              </p:par>
                              <p:par>
                                <p:cTn id="11" presetID="2" presetClass="entr" presetSubtype="4" fill="hold" grpId="0" nodeType="withEffect">
                                  <p:stCondLst>
                                    <p:cond delay="0"/>
                                  </p:stCondLst>
                                  <p:childTnLst>
                                    <p:set>
                                      <p:cBhvr additive="base">
                                        <p:cTn id="12" dur="1" fill="hold">
                                          <p:stCondLst>
                                            <p:cond delay="0"/>
                                          </p:stCondLst>
                                        </p:cTn>
                                        <p:tgtEl>
                                          <p:spTgt spid="39938"/>
                                        </p:tgtEl>
                                        <p:attrNameLst>
                                          <p:attrName>style.visibility</p:attrName>
                                        </p:attrNameLst>
                                      </p:cBhvr>
                                      <p:to>
                                        <p:strVal val="visible"/>
                                      </p:to>
                                    </p:set>
                                    <p:anim calcmode="lin" valueType="num">
                                      <p:cBhvr additive="base">
                                        <p:cTn id="13" dur="500" fill="hold"/>
                                        <p:tgtEl>
                                          <p:spTgt spid="39938"/>
                                        </p:tgtEl>
                                        <p:attrNameLst>
                                          <p:attrName>ppt_x</p:attrName>
                                        </p:attrNameLst>
                                      </p:cBhvr>
                                      <p:tavLst>
                                        <p:tav tm="0">
                                          <p:val>
                                            <p:strVal val="#ppt_x"/>
                                          </p:val>
                                        </p:tav>
                                        <p:tav tm="100000">
                                          <p:val>
                                            <p:strVal val="#ppt_x"/>
                                          </p:val>
                                        </p:tav>
                                      </p:tavLst>
                                    </p:anim>
                                    <p:anim calcmode="lin" valueType="num">
                                      <p:cBhvr additive="base">
                                        <p:cTn id="14" dur="500" fill="hold"/>
                                        <p:tgtEl>
                                          <p:spTgt spid="3993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4" presetClass="entr" presetSubtype="16" fill="hold" grpId="0" nodeType="clickEffect">
                                  <p:stCondLst>
                                    <p:cond delay="0"/>
                                  </p:stCondLst>
                                  <p:childTnLst>
                                    <p:set>
                                      <p:cBhvr additive="base">
                                        <p:cTn id="18" dur="1" fill="hold">
                                          <p:stCondLst>
                                            <p:cond delay="0"/>
                                          </p:stCondLst>
                                        </p:cTn>
                                        <p:tgtEl>
                                          <p:spTgt spid="39946"/>
                                        </p:tgtEl>
                                        <p:attrNameLst>
                                          <p:attrName>style.visibility</p:attrName>
                                        </p:attrNameLst>
                                      </p:cBhvr>
                                      <p:to>
                                        <p:strVal val="visible"/>
                                      </p:to>
                                    </p:set>
                                    <p:animEffect transition="in" filter="box(in)">
                                      <p:cBhvr additive="base">
                                        <p:cTn id="19" dur="500" fill="hold"/>
                                        <p:tgtEl>
                                          <p:spTgt spid="39946"/>
                                        </p:tgtEl>
                                      </p:cBhvr>
                                    </p:animEffect>
                                  </p:childTnLst>
                                </p:cTn>
                              </p:par>
                              <p:par>
                                <p:cTn id="20" presetID="22" presetClass="entr" presetSubtype="4" fill="hold" nodeType="withEffect">
                                  <p:stCondLst>
                                    <p:cond delay="0"/>
                                  </p:stCondLst>
                                  <p:childTnLst>
                                    <p:set>
                                      <p:cBhvr additive="base">
                                        <p:cTn id="21" dur="1" fill="hold">
                                          <p:stCondLst>
                                            <p:cond delay="0"/>
                                          </p:stCondLst>
                                        </p:cTn>
                                        <p:tgtEl>
                                          <p:spTgt spid="39943"/>
                                        </p:tgtEl>
                                        <p:attrNameLst>
                                          <p:attrName>style.visibility</p:attrName>
                                        </p:attrNameLst>
                                      </p:cBhvr>
                                      <p:to>
                                        <p:strVal val="visible"/>
                                      </p:to>
                                    </p:set>
                                    <p:animEffect transition="in" filter="wipe(down)">
                                      <p:cBhvr additive="base">
                                        <p:cTn id="22" dur="500" fill="hold"/>
                                        <p:tgtEl>
                                          <p:spTgt spid="39943"/>
                                        </p:tgtEl>
                                      </p:cBhvr>
                                    </p:animEffect>
                                  </p:childTnLst>
                                </p:cTn>
                              </p:par>
                              <p:par>
                                <p:cTn id="23" presetID="22" presetClass="entr" presetSubtype="4" fill="hold" nodeType="withEffect">
                                  <p:stCondLst>
                                    <p:cond delay="0"/>
                                  </p:stCondLst>
                                  <p:childTnLst>
                                    <p:set>
                                      <p:cBhvr additive="base">
                                        <p:cTn id="24" dur="1" fill="hold">
                                          <p:stCondLst>
                                            <p:cond delay="0"/>
                                          </p:stCondLst>
                                        </p:cTn>
                                        <p:tgtEl>
                                          <p:spTgt spid="39942"/>
                                        </p:tgtEl>
                                        <p:attrNameLst>
                                          <p:attrName>style.visibility</p:attrName>
                                        </p:attrNameLst>
                                      </p:cBhvr>
                                      <p:to>
                                        <p:strVal val="visible"/>
                                      </p:to>
                                    </p:set>
                                    <p:animEffect transition="in" filter="wipe(down)">
                                      <p:cBhvr additive="base">
                                        <p:cTn id="25" dur="500" fill="hold"/>
                                        <p:tgtEl>
                                          <p:spTgt spid="39942"/>
                                        </p:tgtEl>
                                      </p:cBhvr>
                                    </p:animEffect>
                                  </p:childTnLst>
                                </p:cTn>
                              </p:par>
                            </p:childTnLst>
                          </p:cTn>
                        </p:par>
                      </p:childTnLst>
                    </p:cTn>
                  </p:par>
                  <p:par>
                    <p:cTn id="26" fill="hold" nodeType="clickPar">
                      <p:stCondLst>
                        <p:cond delay="indefinite"/>
                      </p:stCondLst>
                      <p:childTnLst>
                        <p:par>
                          <p:cTn id="27" fill="hold" nodeType="afterGroup">
                            <p:stCondLst>
                              <p:cond delay="0"/>
                            </p:stCondLst>
                            <p:childTnLst>
                              <p:par>
                                <p:cTn id="28" presetID="22" presetClass="entr" presetSubtype="1" fill="hold" nodeType="clickEffect">
                                  <p:stCondLst>
                                    <p:cond delay="0"/>
                                  </p:stCondLst>
                                  <p:childTnLst>
                                    <p:set>
                                      <p:cBhvr additive="base">
                                        <p:cTn id="29" dur="1" fill="hold">
                                          <p:stCondLst>
                                            <p:cond delay="0"/>
                                          </p:stCondLst>
                                        </p:cTn>
                                        <p:tgtEl>
                                          <p:spTgt spid="39944"/>
                                        </p:tgtEl>
                                        <p:attrNameLst>
                                          <p:attrName>style.visibility</p:attrName>
                                        </p:attrNameLst>
                                      </p:cBhvr>
                                      <p:to>
                                        <p:strVal val="visible"/>
                                      </p:to>
                                    </p:set>
                                    <p:animEffect transition="in" filter="wipe(up)">
                                      <p:cBhvr additive="base">
                                        <p:cTn id="30" dur="500" fill="hold"/>
                                        <p:tgtEl>
                                          <p:spTgt spid="39944"/>
                                        </p:tgtEl>
                                      </p:cBhvr>
                                    </p:animEffect>
                                  </p:childTnLst>
                                </p:cTn>
                              </p:par>
                              <p:par>
                                <p:cTn id="31" presetID="22" presetClass="entr" presetSubtype="1" fill="hold" nodeType="withEffect">
                                  <p:stCondLst>
                                    <p:cond delay="0"/>
                                  </p:stCondLst>
                                  <p:childTnLst>
                                    <p:set>
                                      <p:cBhvr additive="base">
                                        <p:cTn id="32" dur="1" fill="hold">
                                          <p:stCondLst>
                                            <p:cond delay="0"/>
                                          </p:stCondLst>
                                        </p:cTn>
                                        <p:tgtEl>
                                          <p:spTgt spid="39945"/>
                                        </p:tgtEl>
                                        <p:attrNameLst>
                                          <p:attrName>style.visibility</p:attrName>
                                        </p:attrNameLst>
                                      </p:cBhvr>
                                      <p:to>
                                        <p:strVal val="visible"/>
                                      </p:to>
                                    </p:set>
                                    <p:animEffect transition="in" filter="wipe(up)">
                                      <p:cBhvr additive="base">
                                        <p:cTn id="33" dur="500" fill="hold"/>
                                        <p:tgtEl>
                                          <p:spTgt spid="39945"/>
                                        </p:tgtEl>
                                      </p:cBhvr>
                                    </p:animEffect>
                                  </p:childTnLst>
                                </p:cTn>
                              </p:par>
                              <p:par>
                                <p:cTn id="34" presetID="55" presetClass="entr" presetSubtype="0" fill="hold" grpId="0" nodeType="withEffect">
                                  <p:stCondLst>
                                    <p:cond delay="0"/>
                                  </p:stCondLst>
                                  <p:childTnLst>
                                    <p:set>
                                      <p:cBhvr additive="base">
                                        <p:cTn id="35" dur="1" fill="hold">
                                          <p:stCondLst>
                                            <p:cond delay="0"/>
                                          </p:stCondLst>
                                        </p:cTn>
                                        <p:tgtEl>
                                          <p:spTgt spid="39941"/>
                                        </p:tgtEl>
                                        <p:attrNameLst>
                                          <p:attrName>style.visibility</p:attrName>
                                        </p:attrNameLst>
                                      </p:cBhvr>
                                      <p:to>
                                        <p:strVal val="visible"/>
                                      </p:to>
                                    </p:set>
                                    <p:anim calcmode="lin" valueType="num">
                                      <p:cBhvr additive="base">
                                        <p:cTn id="36" dur="1000" fill="hold"/>
                                        <p:tgtEl>
                                          <p:spTgt spid="39941"/>
                                        </p:tgtEl>
                                        <p:attrNameLst>
                                          <p:attrName>ppt_w</p:attrName>
                                        </p:attrNameLst>
                                      </p:cBhvr>
                                      <p:tavLst>
                                        <p:tav tm="0">
                                          <p:val>
                                            <p:strVal val="#ppt_w*0.70"/>
                                          </p:val>
                                        </p:tav>
                                        <p:tav tm="100000">
                                          <p:val>
                                            <p:strVal val="#ppt_w"/>
                                          </p:val>
                                        </p:tav>
                                      </p:tavLst>
                                    </p:anim>
                                    <p:anim calcmode="lin" valueType="num">
                                      <p:cBhvr additive="base">
                                        <p:cTn id="37" dur="1000" fill="hold"/>
                                        <p:tgtEl>
                                          <p:spTgt spid="39941"/>
                                        </p:tgtEl>
                                        <p:attrNameLst>
                                          <p:attrName>ppt_h</p:attrName>
                                        </p:attrNameLst>
                                      </p:cBhvr>
                                      <p:tavLst>
                                        <p:tav tm="0">
                                          <p:val>
                                            <p:strVal val="#ppt_h"/>
                                          </p:val>
                                        </p:tav>
                                        <p:tav tm="100000">
                                          <p:val>
                                            <p:strVal val="#ppt_h"/>
                                          </p:val>
                                        </p:tav>
                                      </p:tavLst>
                                    </p:anim>
                                    <p:animEffect transition="in" filter="fade">
                                      <p:cBhvr additive="base">
                                        <p:cTn id="38" dur="1000" fill="hold"/>
                                        <p:tgtEl>
                                          <p:spTgt spid="399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animBg="1"/>
      <p:bldP spid="39941" grpId="0" animBg="1"/>
      <p:bldP spid="3994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TextBox 7">
            <a:hlinkClick r:id="rId2"/>
          </p:cNvPr>
          <p:cNvPicPr/>
          <p:nvPr/>
        </p:nvPicPr>
        <p:blipFill>
          <a:blip r:embed="rId3"/>
          <a:stretch>
            <a:fillRect/>
          </a:stretch>
        </p:blipFill>
        <p:spPr>
          <a:xfrm>
            <a:off x="0" y="666750"/>
            <a:ext cx="5187950" cy="857250"/>
          </a:xfrm>
          <a:prstGeom prst="rect">
            <a:avLst/>
          </a:prstGeom>
          <a:noFill/>
          <a:ln>
            <a:noFill/>
            <a:miter lim="800000"/>
          </a:ln>
        </p:spPr>
      </p:pic>
      <p:sp>
        <p:nvSpPr>
          <p:cNvPr id="40962" name="椭圆 1"/>
          <p:cNvSpPr/>
          <p:nvPr/>
        </p:nvSpPr>
        <p:spPr>
          <a:xfrm>
            <a:off x="358775" y="1951038"/>
            <a:ext cx="3848100" cy="3636963"/>
          </a:xfrm>
          <a:prstGeom prst="ellipse">
            <a:avLst/>
          </a:prstGeom>
          <a:noFill/>
          <a:ln w="603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lvl="0" algn="ctr"/>
            <a:endParaRPr lang="zh-CN" altLang="en-US" sz="1800">
              <a:solidFill>
                <a:srgbClr val="FFFFFF"/>
              </a:solidFill>
              <a:latin typeface="Calibri" panose="020F0502020204030204" pitchFamily="34" charset="0"/>
              <a:ea typeface="微软雅黑" panose="020B0503020204020204" pitchFamily="34" charset="-122"/>
            </a:endParaRPr>
          </a:p>
        </p:txBody>
      </p:sp>
      <p:sp>
        <p:nvSpPr>
          <p:cNvPr id="40963" name="椭圆 6"/>
          <p:cNvSpPr/>
          <p:nvPr/>
        </p:nvSpPr>
        <p:spPr>
          <a:xfrm>
            <a:off x="688975" y="2544763"/>
            <a:ext cx="2474913" cy="24479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marL="0" marR="0" lvl="0" indent="0" algn="ctr"/>
            <a:r>
              <a:rPr lang="zh-CN" altLang="en-US" sz="6000">
                <a:solidFill>
                  <a:srgbClr val="FFFFFF"/>
                </a:solidFill>
                <a:latin typeface="迷你简北魏楷书" charset="-122"/>
                <a:ea typeface="迷你简北魏楷书" charset="-122"/>
                <a:sym typeface="微软雅黑" pitchFamily="34" charset="-122"/>
              </a:rPr>
              <a:t>宏观调控</a:t>
            </a:r>
          </a:p>
        </p:txBody>
      </p:sp>
      <p:sp>
        <p:nvSpPr>
          <p:cNvPr id="40964" name="椭圆 7"/>
          <p:cNvSpPr/>
          <p:nvPr/>
        </p:nvSpPr>
        <p:spPr>
          <a:xfrm>
            <a:off x="2733675" y="1538288"/>
            <a:ext cx="974725" cy="93186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marL="0" marR="0" lvl="0" indent="0" algn="ctr"/>
            <a:r>
              <a:rPr lang="en-US" altLang="zh-CN" sz="4800">
                <a:solidFill>
                  <a:srgbClr val="FFFFFF"/>
                </a:solidFill>
                <a:latin typeface="黑体" pitchFamily="2" charset="-122"/>
                <a:ea typeface="黑体" pitchFamily="2" charset="-122"/>
              </a:rPr>
              <a:t>1</a:t>
            </a:r>
          </a:p>
        </p:txBody>
      </p:sp>
      <p:sp>
        <p:nvSpPr>
          <p:cNvPr id="40965" name="椭圆 2"/>
          <p:cNvSpPr/>
          <p:nvPr/>
        </p:nvSpPr>
        <p:spPr>
          <a:xfrm>
            <a:off x="3616325" y="2673350"/>
            <a:ext cx="973138" cy="93345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marL="0" marR="0" lvl="0" indent="0" algn="ctr"/>
            <a:r>
              <a:rPr lang="en-US" altLang="zh-CN" sz="4800">
                <a:solidFill>
                  <a:srgbClr val="FFFFFF"/>
                </a:solidFill>
                <a:latin typeface="黑体" pitchFamily="2" charset="-122"/>
                <a:ea typeface="黑体" pitchFamily="2" charset="-122"/>
              </a:rPr>
              <a:t>2</a:t>
            </a:r>
          </a:p>
        </p:txBody>
      </p:sp>
      <p:sp>
        <p:nvSpPr>
          <p:cNvPr id="40966" name="椭圆 9"/>
          <p:cNvSpPr/>
          <p:nvPr/>
        </p:nvSpPr>
        <p:spPr>
          <a:xfrm>
            <a:off x="3616325" y="4108450"/>
            <a:ext cx="973138" cy="9350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marL="0" marR="0" lvl="0" indent="0" algn="ctr"/>
            <a:r>
              <a:rPr lang="en-US" altLang="zh-CN" sz="4800">
                <a:solidFill>
                  <a:srgbClr val="FFFFFF"/>
                </a:solidFill>
                <a:latin typeface="黑体" pitchFamily="2" charset="-122"/>
                <a:ea typeface="黑体" pitchFamily="2" charset="-122"/>
              </a:rPr>
              <a:t>3</a:t>
            </a:r>
          </a:p>
        </p:txBody>
      </p:sp>
      <p:sp>
        <p:nvSpPr>
          <p:cNvPr id="40967" name="TextBox 6"/>
          <p:cNvSpPr/>
          <p:nvPr/>
        </p:nvSpPr>
        <p:spPr>
          <a:xfrm>
            <a:off x="3765550" y="1519238"/>
            <a:ext cx="1801812" cy="762000"/>
          </a:xfrm>
          <a:prstGeom prst="rect">
            <a:avLst/>
          </a:prstGeom>
          <a:noFill/>
          <a:ln>
            <a:noFill/>
            <a:miter lim="800000"/>
          </a:ln>
        </p:spPr>
        <p:txBody>
          <a:bodyPr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lvl="0" algn="just">
              <a:lnSpc>
                <a:spcPct val="110000"/>
              </a:lnSpc>
            </a:pPr>
            <a:r>
              <a:rPr lang="zh-CN" altLang="zh-CN" sz="4000">
                <a:latin typeface="迷你简北魏楷书" charset="-122"/>
                <a:ea typeface="迷你简北魏楷书" charset="-122"/>
                <a:sym typeface="微软雅黑" pitchFamily="34" charset="-122"/>
              </a:rPr>
              <a:t>必要性</a:t>
            </a:r>
            <a:endParaRPr lang="zh-CN" altLang="en-US" sz="4000">
              <a:latin typeface="迷你简北魏楷书" charset="-122"/>
              <a:ea typeface="迷你简北魏楷书" charset="-122"/>
              <a:sym typeface="微软雅黑" panose="020B0503020204020204" pitchFamily="34" charset="-122"/>
            </a:endParaRPr>
          </a:p>
        </p:txBody>
      </p:sp>
      <p:sp>
        <p:nvSpPr>
          <p:cNvPr id="40968" name="TextBox 6"/>
          <p:cNvSpPr/>
          <p:nvPr/>
        </p:nvSpPr>
        <p:spPr>
          <a:xfrm>
            <a:off x="4581525" y="2736850"/>
            <a:ext cx="1528762" cy="762000"/>
          </a:xfrm>
          <a:prstGeom prst="rect">
            <a:avLst/>
          </a:prstGeom>
          <a:noFill/>
          <a:ln>
            <a:noFill/>
            <a:miter lim="800000"/>
          </a:ln>
        </p:spPr>
        <p:txBody>
          <a:bodyPr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lvl="0">
              <a:lnSpc>
                <a:spcPct val="110000"/>
              </a:lnSpc>
            </a:pPr>
            <a:r>
              <a:rPr lang="zh-CN" altLang="en-US" sz="4000">
                <a:latin typeface="迷你简北魏楷书" charset="-122"/>
                <a:ea typeface="迷你简北魏楷书" charset="-122"/>
                <a:sym typeface="微软雅黑" pitchFamily="34" charset="-122"/>
              </a:rPr>
              <a:t>含 义</a:t>
            </a:r>
          </a:p>
        </p:txBody>
      </p:sp>
      <p:sp>
        <p:nvSpPr>
          <p:cNvPr id="40969" name="TextBox 6"/>
          <p:cNvSpPr/>
          <p:nvPr/>
        </p:nvSpPr>
        <p:spPr>
          <a:xfrm>
            <a:off x="3389312" y="5243512"/>
            <a:ext cx="3867150" cy="701675"/>
          </a:xfrm>
          <a:prstGeom prst="rect">
            <a:avLst/>
          </a:prstGeom>
          <a:noFill/>
          <a:ln>
            <a:noFill/>
            <a:miter lim="800000"/>
          </a:ln>
        </p:spPr>
        <p:txBody>
          <a:bodyPr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lvl="0" algn="ctr"/>
            <a:r>
              <a:rPr lang="zh-CN" altLang="en-US" sz="4000">
                <a:latin typeface="迷你简北魏楷书" charset="-122"/>
                <a:ea typeface="迷你简北魏楷书" charset="-122"/>
                <a:sym typeface="微软雅黑" pitchFamily="34" charset="-122"/>
              </a:rPr>
              <a:t>常用经济</a:t>
            </a:r>
            <a:r>
              <a:rPr lang="zh-CN" altLang="en-US" sz="4000">
                <a:solidFill>
                  <a:srgbClr val="FF0000"/>
                </a:solidFill>
                <a:latin typeface="迷你简北魏楷书" charset="-122"/>
                <a:ea typeface="迷你简北魏楷书" charset="-122"/>
                <a:sym typeface="微软雅黑" pitchFamily="34" charset="-122"/>
              </a:rPr>
              <a:t>手段</a:t>
            </a:r>
            <a:endParaRPr lang="zh-CN" altLang="en-US" sz="4000">
              <a:solidFill>
                <a:srgbClr val="FF0000"/>
              </a:solidFill>
              <a:latin typeface="迷你简北魏楷书" charset="-122"/>
              <a:ea typeface="迷你简北魏楷书" charset="-122"/>
            </a:endParaRPr>
          </a:p>
        </p:txBody>
      </p:sp>
      <p:sp>
        <p:nvSpPr>
          <p:cNvPr id="40970" name="椭圆 13"/>
          <p:cNvSpPr/>
          <p:nvPr/>
        </p:nvSpPr>
        <p:spPr>
          <a:xfrm>
            <a:off x="2641600" y="5073650"/>
            <a:ext cx="974725" cy="9350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marL="0" marR="0" lvl="0" indent="0" algn="ctr"/>
            <a:r>
              <a:rPr lang="en-US" altLang="zh-CN" sz="4800">
                <a:solidFill>
                  <a:srgbClr val="FFFFFF"/>
                </a:solidFill>
                <a:latin typeface="黑体" pitchFamily="2" charset="-122"/>
                <a:ea typeface="黑体" pitchFamily="2" charset="-122"/>
              </a:rPr>
              <a:t>4</a:t>
            </a:r>
          </a:p>
        </p:txBody>
      </p:sp>
      <p:sp>
        <p:nvSpPr>
          <p:cNvPr id="40971" name="TextBox 6"/>
          <p:cNvSpPr/>
          <p:nvPr/>
        </p:nvSpPr>
        <p:spPr>
          <a:xfrm>
            <a:off x="4579938" y="4125912"/>
            <a:ext cx="2403475" cy="762000"/>
          </a:xfrm>
          <a:prstGeom prst="rect">
            <a:avLst/>
          </a:prstGeom>
          <a:noFill/>
          <a:ln>
            <a:noFill/>
            <a:miter lim="800000"/>
          </a:ln>
        </p:spPr>
        <p:txBody>
          <a:bodyPr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lvl="0">
              <a:lnSpc>
                <a:spcPct val="110000"/>
              </a:lnSpc>
            </a:pPr>
            <a:r>
              <a:rPr lang="zh-CN" altLang="en-US" sz="4000">
                <a:latin typeface="迷你简北魏楷书" charset="-122"/>
                <a:ea typeface="迷你简北魏楷书" charset="-122"/>
                <a:sym typeface="微软雅黑" pitchFamily="34" charset="-122"/>
              </a:rPr>
              <a:t>主要</a:t>
            </a:r>
            <a:r>
              <a:rPr lang="zh-CN" altLang="en-US" sz="4000">
                <a:solidFill>
                  <a:srgbClr val="FF0000"/>
                </a:solidFill>
                <a:latin typeface="迷你简北魏楷书" charset="-122"/>
                <a:ea typeface="迷你简北魏楷书" charset="-122"/>
                <a:sym typeface="微软雅黑" pitchFamily="34" charset="-122"/>
              </a:rPr>
              <a:t>目标</a:t>
            </a:r>
          </a:p>
        </p:txBody>
      </p:sp>
      <p:sp>
        <p:nvSpPr>
          <p:cNvPr id="40972" name="矩形 4"/>
          <p:cNvSpPr/>
          <p:nvPr/>
        </p:nvSpPr>
        <p:spPr>
          <a:xfrm>
            <a:off x="93662" y="-65088"/>
            <a:ext cx="5280025" cy="506412"/>
          </a:xfrm>
          <a:prstGeom prst="rect">
            <a:avLst/>
          </a:prstGeom>
          <a:solidFill>
            <a:srgbClr val="008000"/>
          </a:solidFill>
          <a:ln>
            <a:noFill/>
            <a:miter lim="800000"/>
          </a:ln>
        </p:spPr>
        <p:txBody>
          <a:bodyPr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lvl="0">
              <a:lnSpc>
                <a:spcPct val="85000"/>
              </a:lnSpc>
            </a:pPr>
            <a:r>
              <a:rPr lang="zh-CN" altLang="en-US" sz="3200" b="0">
                <a:solidFill>
                  <a:schemeClr val="bg1"/>
                </a:solidFill>
                <a:latin typeface="隶书" pitchFamily="49" charset="-122"/>
                <a:ea typeface="隶书" pitchFamily="49" charset="-122"/>
              </a:rPr>
              <a:t>二</a:t>
            </a:r>
            <a:r>
              <a:rPr lang="zh-CN" altLang="zh-CN" sz="3200" b="0">
                <a:solidFill>
                  <a:schemeClr val="bg1"/>
                </a:solidFill>
                <a:latin typeface="隶书" pitchFamily="49" charset="-122"/>
                <a:ea typeface="隶书" pitchFamily="49" charset="-122"/>
              </a:rPr>
              <a:t>、</a:t>
            </a:r>
            <a:r>
              <a:rPr lang="zh-CN" altLang="en-US" sz="3200" b="0">
                <a:solidFill>
                  <a:schemeClr val="bg1"/>
                </a:solidFill>
                <a:latin typeface="隶书" pitchFamily="49" charset="-122"/>
                <a:ea typeface="隶书" pitchFamily="49" charset="-122"/>
              </a:rPr>
              <a:t>我国政府的经济职能</a:t>
            </a:r>
            <a:endParaRPr lang="zh-CN" altLang="zh-CN" sz="3200" b="0">
              <a:solidFill>
                <a:schemeClr val="bg1"/>
              </a:solidFill>
              <a:latin typeface="隶书" pitchFamily="49" charset="-122"/>
              <a:ea typeface="隶书" pitchFamily="49" charset="-122"/>
            </a:endParaRPr>
          </a:p>
        </p:txBody>
      </p:sp>
      <p:sp>
        <p:nvSpPr>
          <p:cNvPr id="40973" name="矩形 109588"/>
          <p:cNvSpPr/>
          <p:nvPr/>
        </p:nvSpPr>
        <p:spPr>
          <a:xfrm>
            <a:off x="5432425" y="806450"/>
            <a:ext cx="309562" cy="584200"/>
          </a:xfrm>
          <a:prstGeom prst="rect">
            <a:avLst/>
          </a:prstGeom>
          <a:noFill/>
          <a:ln>
            <a:noFill/>
            <a:miter lim="800000"/>
          </a:ln>
        </p:spPr>
        <p:txBody>
          <a:bodyPr wrap="none"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lvl="0" algn="ctr"/>
            <a:endParaRPr lang="zh-CN" altLang="en-US" sz="3200">
              <a:solidFill>
                <a:srgbClr val="0000CC"/>
              </a:solidFill>
              <a:latin typeface="楷体_GB2312" charset="-122"/>
              <a:ea typeface="楷体_GB2312" charset="-122"/>
            </a:endParaRPr>
          </a:p>
        </p:txBody>
      </p:sp>
      <p:sp>
        <p:nvSpPr>
          <p:cNvPr id="40974" name="对角圆角矩形 17"/>
          <p:cNvSpPr/>
          <p:nvPr/>
        </p:nvSpPr>
        <p:spPr>
          <a:xfrm>
            <a:off x="10306050" y="0"/>
            <a:ext cx="1885950" cy="531812"/>
          </a:xfrm>
          <a:custGeom>
            <a:avLst/>
            <a:gdLst>
              <a:gd name="GT0" fmla="+- l w 0"/>
              <a:gd name="GT1" fmla="+- t h 0"/>
            </a:gdLst>
            <a:ahLst/>
            <a:cxnLst>
              <a:cxn ang="0">
                <a:pos x="2000487" y="34656"/>
              </a:cxn>
              <a:cxn ang="0">
                <a:pos x="1000247" y="69312"/>
              </a:cxn>
              <a:cxn ang="0">
                <a:pos x="0" y="34656"/>
              </a:cxn>
              <a:cxn ang="0">
                <a:pos x="1000247" y="0"/>
              </a:cxn>
            </a:cxnLst>
            <a:rect l="l" t="t" r="GT0" b="GT1"/>
            <a:pathLst>
              <a:path w="2370137" h="630238">
                <a:moveTo>
                  <a:pt x="105042" y="0"/>
                </a:moveTo>
                <a:lnTo>
                  <a:pt x="2370137" y="0"/>
                </a:lnTo>
                <a:lnTo>
                  <a:pt x="2370137" y="525196"/>
                </a:lnTo>
                <a:cubicBezTo>
                  <a:pt x="2370137" y="583209"/>
                  <a:pt x="2323108" y="630237"/>
                  <a:pt x="2265095" y="630238"/>
                </a:cubicBezTo>
                <a:lnTo>
                  <a:pt x="0" y="630238"/>
                </a:lnTo>
                <a:lnTo>
                  <a:pt x="0" y="105042"/>
                </a:lnTo>
                <a:cubicBezTo>
                  <a:pt x="0" y="47028"/>
                  <a:pt x="47028" y="0"/>
                  <a:pt x="105041" y="0"/>
                </a:cubicBezTo>
                <a:close/>
              </a:path>
            </a:pathLst>
          </a:custGeom>
          <a:solidFill>
            <a:srgbClr val="F8472A"/>
          </a:solidFill>
          <a:ln w="12700">
            <a:solidFill>
              <a:srgbClr val="2F528F"/>
            </a:solidFill>
            <a:round/>
          </a:ln>
        </p:spPr>
        <p:txBody>
          <a:bodyPr anchor="ctr" anchorCtr="0"/>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lvl="0" algn="ctr"/>
            <a:r>
              <a:rPr lang="zh-CN" altLang="en-US" sz="2800">
                <a:solidFill>
                  <a:srgbClr val="FFFFFF"/>
                </a:solidFill>
                <a:latin typeface="微软雅黑" pitchFamily="34" charset="-122"/>
                <a:ea typeface="微软雅黑" pitchFamily="34" charset="-122"/>
              </a:rPr>
              <a:t>知识提纲</a:t>
            </a:r>
            <a:endParaRPr lang="en-US" altLang="zh-CN" sz="2800">
              <a:solidFill>
                <a:srgbClr val="FFFFFF"/>
              </a:solidFill>
              <a:latin typeface="微软雅黑" pitchFamily="34" charset="-122"/>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矩形 3"/>
          <p:cNvSpPr/>
          <p:nvPr/>
        </p:nvSpPr>
        <p:spPr>
          <a:xfrm>
            <a:off x="33338" y="1144588"/>
            <a:ext cx="6519862" cy="641350"/>
          </a:xfrm>
          <a:prstGeom prst="rect">
            <a:avLst/>
          </a:prstGeom>
          <a:noFill/>
          <a:ln>
            <a:noFill/>
            <a:miter lim="800000"/>
          </a:ln>
        </p:spPr>
        <p:txBody>
          <a:bodyPr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lvl="0" algn="ctr"/>
            <a:r>
              <a:rPr lang="zh-CN" altLang="en-US" sz="3600">
                <a:latin typeface="宋体" pitchFamily="2" charset="-122"/>
                <a:ea typeface="宋体" pitchFamily="2" charset="-122"/>
              </a:rPr>
              <a:t>（</a:t>
            </a:r>
            <a:r>
              <a:rPr lang="en-US" altLang="zh-CN" sz="3600">
                <a:latin typeface="宋体" pitchFamily="2" charset="-122"/>
                <a:ea typeface="宋体" pitchFamily="2" charset="-122"/>
              </a:rPr>
              <a:t>1</a:t>
            </a:r>
            <a:r>
              <a:rPr lang="zh-CN" altLang="en-US" sz="3600">
                <a:latin typeface="宋体" pitchFamily="2" charset="-122"/>
                <a:ea typeface="宋体" pitchFamily="2" charset="-122"/>
              </a:rPr>
              <a:t>）宏观调控的必要性</a:t>
            </a:r>
          </a:p>
        </p:txBody>
      </p:sp>
      <p:sp>
        <p:nvSpPr>
          <p:cNvPr id="41986" name="矩形 4"/>
          <p:cNvSpPr/>
          <p:nvPr/>
        </p:nvSpPr>
        <p:spPr>
          <a:xfrm>
            <a:off x="1597025" y="2017712"/>
            <a:ext cx="9909175" cy="1568450"/>
          </a:xfrm>
          <a:prstGeom prst="rect">
            <a:avLst/>
          </a:prstGeom>
          <a:solidFill>
            <a:schemeClr val="bg1"/>
          </a:solidFill>
          <a:ln>
            <a:noFill/>
            <a:miter lim="800000"/>
          </a:ln>
        </p:spPr>
        <p:txBody>
          <a:bodyPr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lvl="0">
              <a:lnSpc>
                <a:spcPct val="150000"/>
              </a:lnSpc>
            </a:pPr>
            <a:r>
              <a:rPr lang="zh-CN" altLang="en-US" sz="2800">
                <a:latin typeface="楷体" pitchFamily="49" charset="-122"/>
                <a:ea typeface="楷体" pitchFamily="49" charset="-122"/>
              </a:rPr>
              <a:t>①</a:t>
            </a:r>
            <a:r>
              <a:rPr lang="zh-CN" altLang="en-US" sz="3200">
                <a:latin typeface="楷体" pitchFamily="49" charset="-122"/>
                <a:ea typeface="楷体" pitchFamily="49" charset="-122"/>
              </a:rPr>
              <a:t>市场调节不是万能的，有其自身的</a:t>
            </a:r>
            <a:r>
              <a:rPr lang="zh-CN" altLang="en-US" sz="3200" u="sng">
                <a:solidFill>
                  <a:srgbClr val="0000CC"/>
                </a:solidFill>
                <a:latin typeface="楷体" pitchFamily="49" charset="-122"/>
                <a:ea typeface="楷体" pitchFamily="49" charset="-122"/>
              </a:rPr>
              <a:t>弱点和缺陷</a:t>
            </a:r>
            <a:r>
              <a:rPr lang="zh-CN" altLang="en-US" sz="3200">
                <a:latin typeface="楷体" pitchFamily="49" charset="-122"/>
                <a:ea typeface="楷体" pitchFamily="49" charset="-122"/>
              </a:rPr>
              <a:t>，需要国家宏观调控来弥补市场调节的不足。</a:t>
            </a:r>
          </a:p>
        </p:txBody>
      </p:sp>
      <p:sp>
        <p:nvSpPr>
          <p:cNvPr id="41987" name="TextBox 5"/>
          <p:cNvSpPr/>
          <p:nvPr/>
        </p:nvSpPr>
        <p:spPr>
          <a:xfrm>
            <a:off x="1577975" y="3870325"/>
            <a:ext cx="10226675" cy="1568450"/>
          </a:xfrm>
          <a:prstGeom prst="rect">
            <a:avLst/>
          </a:prstGeom>
          <a:solidFill>
            <a:schemeClr val="bg1"/>
          </a:solidFill>
          <a:ln>
            <a:noFill/>
            <a:miter lim="800000"/>
          </a:ln>
        </p:spPr>
        <p:txBody>
          <a:bodyPr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lvl="0">
              <a:lnSpc>
                <a:spcPct val="150000"/>
              </a:lnSpc>
            </a:pPr>
            <a:r>
              <a:rPr lang="zh-CN" altLang="en-US" sz="2800">
                <a:latin typeface="楷体" pitchFamily="49" charset="-122"/>
                <a:ea typeface="楷体" pitchFamily="49" charset="-122"/>
              </a:rPr>
              <a:t>②</a:t>
            </a:r>
            <a:r>
              <a:rPr lang="zh-CN" altLang="en-US" sz="3200">
                <a:latin typeface="楷体" pitchFamily="49" charset="-122"/>
                <a:ea typeface="楷体" pitchFamily="49" charset="-122"/>
              </a:rPr>
              <a:t>由我国的</a:t>
            </a:r>
            <a:r>
              <a:rPr lang="zh-CN" altLang="en-US" sz="3200" u="sng">
                <a:solidFill>
                  <a:srgbClr val="0000CC"/>
                </a:solidFill>
                <a:latin typeface="楷体" pitchFamily="49" charset="-122"/>
                <a:ea typeface="楷体" pitchFamily="49" charset="-122"/>
              </a:rPr>
              <a:t>社会主义性质决定</a:t>
            </a:r>
            <a:r>
              <a:rPr lang="zh-CN" altLang="en-US" sz="3200">
                <a:latin typeface="楷体" pitchFamily="49" charset="-122"/>
                <a:ea typeface="楷体" pitchFamily="49" charset="-122"/>
              </a:rPr>
              <a:t>的，社会主义公有制及共同富裕目标的要求。</a:t>
            </a:r>
          </a:p>
        </p:txBody>
      </p:sp>
      <p:sp>
        <p:nvSpPr>
          <p:cNvPr id="41988" name="矩形 4"/>
          <p:cNvSpPr/>
          <p:nvPr/>
        </p:nvSpPr>
        <p:spPr>
          <a:xfrm>
            <a:off x="93662" y="7938"/>
            <a:ext cx="7897812" cy="509588"/>
          </a:xfrm>
          <a:prstGeom prst="rect">
            <a:avLst/>
          </a:prstGeom>
          <a:solidFill>
            <a:srgbClr val="008000"/>
          </a:solidFill>
          <a:ln>
            <a:noFill/>
            <a:miter lim="800000"/>
          </a:ln>
        </p:spPr>
        <p:txBody>
          <a:bodyPr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lvl="0">
              <a:lnSpc>
                <a:spcPct val="85000"/>
              </a:lnSpc>
            </a:pPr>
            <a:r>
              <a:rPr lang="zh-CN" altLang="en-US" sz="3200" b="0">
                <a:solidFill>
                  <a:schemeClr val="bg1"/>
                </a:solidFill>
                <a:latin typeface="隶书" pitchFamily="49" charset="-122"/>
                <a:ea typeface="隶书" pitchFamily="49" charset="-122"/>
              </a:rPr>
              <a:t>二</a:t>
            </a:r>
            <a:r>
              <a:rPr lang="zh-CN" altLang="zh-CN" sz="3200" b="0">
                <a:solidFill>
                  <a:schemeClr val="bg1"/>
                </a:solidFill>
                <a:latin typeface="隶书" pitchFamily="49" charset="-122"/>
                <a:ea typeface="隶书" pitchFamily="49" charset="-122"/>
              </a:rPr>
              <a:t>、</a:t>
            </a:r>
            <a:r>
              <a:rPr lang="zh-CN" altLang="en-US" sz="3200" b="0">
                <a:solidFill>
                  <a:schemeClr val="bg1"/>
                </a:solidFill>
                <a:latin typeface="隶书" pitchFamily="49" charset="-122"/>
                <a:ea typeface="隶书" pitchFamily="49" charset="-122"/>
              </a:rPr>
              <a:t>我国政府的经济职能</a:t>
            </a:r>
            <a:r>
              <a:rPr lang="zh-CN" altLang="en-US" sz="3200">
                <a:solidFill>
                  <a:srgbClr val="FFFF00"/>
                </a:solidFill>
                <a:latin typeface="隶书" pitchFamily="49" charset="-122"/>
                <a:ea typeface="隶书" pitchFamily="49" charset="-122"/>
              </a:rPr>
              <a:t>之科学宏观调控</a:t>
            </a:r>
          </a:p>
        </p:txBody>
      </p:sp>
      <p:sp>
        <p:nvSpPr>
          <p:cNvPr id="41989" name="对角圆角矩形 17"/>
          <p:cNvSpPr/>
          <p:nvPr/>
        </p:nvSpPr>
        <p:spPr>
          <a:xfrm>
            <a:off x="10306050" y="0"/>
            <a:ext cx="1885950" cy="531812"/>
          </a:xfrm>
          <a:custGeom>
            <a:avLst/>
            <a:gdLst>
              <a:gd name="GT0" fmla="+- l w 0"/>
              <a:gd name="GT1" fmla="+- t h 0"/>
            </a:gdLst>
            <a:ahLst/>
            <a:cxnLst>
              <a:cxn ang="0">
                <a:pos x="2000487" y="34656"/>
              </a:cxn>
              <a:cxn ang="0">
                <a:pos x="1000247" y="69312"/>
              </a:cxn>
              <a:cxn ang="0">
                <a:pos x="0" y="34656"/>
              </a:cxn>
              <a:cxn ang="0">
                <a:pos x="1000247" y="0"/>
              </a:cxn>
            </a:cxnLst>
            <a:rect l="l" t="t" r="GT0" b="GT1"/>
            <a:pathLst>
              <a:path w="2370137" h="630238">
                <a:moveTo>
                  <a:pt x="105042" y="0"/>
                </a:moveTo>
                <a:lnTo>
                  <a:pt x="2370137" y="0"/>
                </a:lnTo>
                <a:lnTo>
                  <a:pt x="2370137" y="525196"/>
                </a:lnTo>
                <a:cubicBezTo>
                  <a:pt x="2370137" y="583209"/>
                  <a:pt x="2323108" y="630237"/>
                  <a:pt x="2265095" y="630238"/>
                </a:cubicBezTo>
                <a:lnTo>
                  <a:pt x="0" y="630238"/>
                </a:lnTo>
                <a:lnTo>
                  <a:pt x="0" y="105042"/>
                </a:lnTo>
                <a:cubicBezTo>
                  <a:pt x="0" y="47028"/>
                  <a:pt x="47028" y="0"/>
                  <a:pt x="105041" y="0"/>
                </a:cubicBezTo>
                <a:close/>
              </a:path>
            </a:pathLst>
          </a:custGeom>
          <a:solidFill>
            <a:srgbClr val="F8472A"/>
          </a:solidFill>
          <a:ln w="12700">
            <a:solidFill>
              <a:srgbClr val="2F528F"/>
            </a:solidFill>
            <a:round/>
          </a:ln>
        </p:spPr>
        <p:txBody>
          <a:bodyPr anchor="ctr" anchorCtr="0"/>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lvl="0" algn="ctr"/>
            <a:r>
              <a:rPr lang="zh-CN" altLang="en-US" sz="2800">
                <a:solidFill>
                  <a:srgbClr val="FFFFFF"/>
                </a:solidFill>
                <a:latin typeface="微软雅黑" pitchFamily="34" charset="-122"/>
                <a:ea typeface="微软雅黑" pitchFamily="34" charset="-122"/>
              </a:rPr>
              <a:t>知识提纲</a:t>
            </a:r>
            <a:endParaRPr lang="en-US" altLang="zh-CN" sz="2800">
              <a:solidFill>
                <a:srgbClr val="FFFFFF"/>
              </a:solidFill>
              <a:latin typeface="微软雅黑" pitchFamily="34" charset="-122"/>
              <a:ea typeface="微软雅黑" pitchFamily="34" charset="-122"/>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矩形 1"/>
          <p:cNvSpPr/>
          <p:nvPr/>
        </p:nvSpPr>
        <p:spPr>
          <a:xfrm>
            <a:off x="219075" y="638175"/>
            <a:ext cx="6392862" cy="641350"/>
          </a:xfrm>
          <a:prstGeom prst="rect">
            <a:avLst/>
          </a:prstGeom>
          <a:noFill/>
          <a:ln>
            <a:noFill/>
            <a:miter lim="800000"/>
          </a:ln>
        </p:spPr>
        <p:txBody>
          <a:bodyPr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lvl="0" algn="ctr"/>
            <a:r>
              <a:rPr lang="zh-CN" altLang="en-US" sz="3600">
                <a:latin typeface="宋体" pitchFamily="2" charset="-122"/>
                <a:ea typeface="宋体" pitchFamily="2" charset="-122"/>
              </a:rPr>
              <a:t>（</a:t>
            </a:r>
            <a:r>
              <a:rPr lang="en-US" altLang="zh-CN" sz="3600">
                <a:latin typeface="宋体" pitchFamily="2" charset="-122"/>
                <a:ea typeface="宋体" pitchFamily="2" charset="-122"/>
              </a:rPr>
              <a:t>2</a:t>
            </a:r>
            <a:r>
              <a:rPr lang="zh-CN" altLang="en-US" sz="3600">
                <a:latin typeface="宋体" pitchFamily="2" charset="-122"/>
                <a:ea typeface="宋体" pitchFamily="2" charset="-122"/>
              </a:rPr>
              <a:t>）宏观调控的含义</a:t>
            </a:r>
            <a:endParaRPr lang="zh-CN" altLang="en-US" sz="3600">
              <a:solidFill>
                <a:srgbClr val="0000CC"/>
              </a:solidFill>
              <a:latin typeface="宋体" panose="02010600030101010101" pitchFamily="2" charset="-122"/>
              <a:ea typeface="宋体" panose="02010600030101010101" pitchFamily="2" charset="-122"/>
            </a:endParaRPr>
          </a:p>
        </p:txBody>
      </p:sp>
      <p:sp>
        <p:nvSpPr>
          <p:cNvPr id="43010" name="矩形 2"/>
          <p:cNvSpPr/>
          <p:nvPr/>
        </p:nvSpPr>
        <p:spPr>
          <a:xfrm>
            <a:off x="1527175" y="3265488"/>
            <a:ext cx="8658225" cy="1190625"/>
          </a:xfrm>
          <a:prstGeom prst="rect">
            <a:avLst/>
          </a:prstGeom>
          <a:solidFill>
            <a:schemeClr val="bg1"/>
          </a:solidFill>
          <a:ln>
            <a:noFill/>
            <a:miter lim="800000"/>
          </a:ln>
        </p:spPr>
        <p:txBody>
          <a:bodyPr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lvl="0" algn="ctr"/>
            <a:r>
              <a:rPr lang="zh-CN" altLang="en-US" sz="3600">
                <a:solidFill>
                  <a:srgbClr val="FF0000"/>
                </a:solidFill>
                <a:latin typeface="Arial" pitchFamily="34" charset="0"/>
                <a:ea typeface="楷体_GB2312" charset="-122"/>
              </a:rPr>
              <a:t>国家</a:t>
            </a:r>
            <a:r>
              <a:rPr lang="zh-CN" altLang="en-US" sz="3600">
                <a:latin typeface="Arial" pitchFamily="34" charset="0"/>
                <a:ea typeface="楷体_GB2312" charset="-122"/>
              </a:rPr>
              <a:t>综合运用各种</a:t>
            </a:r>
            <a:r>
              <a:rPr lang="zh-CN" altLang="en-US" sz="3600">
                <a:solidFill>
                  <a:srgbClr val="FF0000"/>
                </a:solidFill>
                <a:latin typeface="Arial" pitchFamily="34" charset="0"/>
                <a:ea typeface="楷体_GB2312" charset="-122"/>
              </a:rPr>
              <a:t>手段</a:t>
            </a:r>
            <a:r>
              <a:rPr lang="zh-CN" altLang="en-US" sz="3600">
                <a:latin typeface="Arial" pitchFamily="34" charset="0"/>
                <a:ea typeface="楷体_GB2312" charset="-122"/>
              </a:rPr>
              <a:t>对</a:t>
            </a:r>
            <a:r>
              <a:rPr lang="zh-CN" altLang="en-US" sz="3600">
                <a:solidFill>
                  <a:srgbClr val="FF0000"/>
                </a:solidFill>
                <a:latin typeface="Arial" pitchFamily="34" charset="0"/>
                <a:ea typeface="楷体_GB2312" charset="-122"/>
              </a:rPr>
              <a:t>国民经济</a:t>
            </a:r>
            <a:r>
              <a:rPr lang="zh-CN" altLang="en-US" sz="3600">
                <a:latin typeface="Arial" pitchFamily="34" charset="0"/>
                <a:ea typeface="楷体_GB2312" charset="-122"/>
              </a:rPr>
              <a:t>进行调节和控制。</a:t>
            </a:r>
            <a:endParaRPr lang="zh-CN" altLang="en-US" sz="3600">
              <a:latin typeface="Arial" pitchFamily="34" charset="0"/>
              <a:ea typeface="楷体_GB2312"/>
            </a:endParaRPr>
          </a:p>
        </p:txBody>
      </p:sp>
      <p:sp>
        <p:nvSpPr>
          <p:cNvPr id="43011" name="矩形 7"/>
          <p:cNvSpPr/>
          <p:nvPr/>
        </p:nvSpPr>
        <p:spPr>
          <a:xfrm>
            <a:off x="7737475" y="1473200"/>
            <a:ext cx="1927225" cy="1373188"/>
          </a:xfrm>
          <a:prstGeom prst="rect">
            <a:avLst/>
          </a:prstGeom>
          <a:noFill/>
          <a:ln>
            <a:noFill/>
            <a:miter lim="800000"/>
          </a:ln>
        </p:spPr>
        <p:txBody>
          <a:bodyPr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lvl="0" algn="ctr"/>
            <a:r>
              <a:rPr lang="zh-CN" altLang="en-US" sz="2800">
                <a:latin typeface="黑体" pitchFamily="2" charset="-122"/>
                <a:ea typeface="黑体" pitchFamily="2" charset="-122"/>
              </a:rPr>
              <a:t>经济手段</a:t>
            </a:r>
          </a:p>
          <a:p>
            <a:pPr lvl="0" algn="ctr"/>
            <a:r>
              <a:rPr lang="zh-CN" altLang="en-US" sz="2800">
                <a:latin typeface="黑体" pitchFamily="2" charset="-122"/>
                <a:ea typeface="黑体" pitchFamily="2" charset="-122"/>
              </a:rPr>
              <a:t>法律手段</a:t>
            </a:r>
          </a:p>
          <a:p>
            <a:pPr lvl="0" algn="ctr"/>
            <a:r>
              <a:rPr lang="zh-CN" altLang="en-US" sz="2800">
                <a:latin typeface="黑体" pitchFamily="2" charset="-122"/>
                <a:ea typeface="黑体" pitchFamily="2" charset="-122"/>
              </a:rPr>
              <a:t>行政手段</a:t>
            </a:r>
          </a:p>
        </p:txBody>
      </p:sp>
      <p:sp>
        <p:nvSpPr>
          <p:cNvPr id="43012" name="AutoShape 3"/>
          <p:cNvSpPr/>
          <p:nvPr/>
        </p:nvSpPr>
        <p:spPr>
          <a:xfrm>
            <a:off x="2298700" y="1473200"/>
            <a:ext cx="2438400" cy="850900"/>
          </a:xfrm>
          <a:prstGeom prst="wedgeRectCallout">
            <a:avLst>
              <a:gd name="adj1" fmla="val -54037"/>
              <a:gd name="adj2" fmla="val 182597"/>
            </a:avLst>
          </a:prstGeom>
          <a:noFill/>
          <a:ln>
            <a:solidFill>
              <a:schemeClr val="tx1"/>
            </a:solidFill>
            <a:round/>
          </a:ln>
        </p:spPr>
        <p:txBody>
          <a:bodyPr anchor="t" anchorCtr="0"/>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lvl="0" algn="ctr"/>
            <a:r>
              <a:rPr lang="zh-CN" altLang="en-US" sz="3200">
                <a:solidFill>
                  <a:srgbClr val="FF0000"/>
                </a:solidFill>
                <a:latin typeface="Arial" pitchFamily="34" charset="0"/>
                <a:ea typeface="宋体" pitchFamily="2" charset="-122"/>
              </a:rPr>
              <a:t>谁（主体） </a:t>
            </a:r>
            <a:r>
              <a:rPr lang="en-US" altLang="zh-CN">
                <a:solidFill>
                  <a:srgbClr val="0000CC"/>
                </a:solidFill>
                <a:latin typeface="Arial" pitchFamily="34" charset="0"/>
                <a:ea typeface="宋体" pitchFamily="2" charset="-122"/>
              </a:rPr>
              <a:t>Who</a:t>
            </a:r>
            <a:endParaRPr lang="zh-CN" altLang="en-US">
              <a:solidFill>
                <a:srgbClr val="0000CC"/>
              </a:solidFill>
              <a:latin typeface="Arial" pitchFamily="34" charset="0"/>
              <a:ea typeface="宋体" panose="02010600030101010101" pitchFamily="2" charset="-122"/>
            </a:endParaRPr>
          </a:p>
        </p:txBody>
      </p:sp>
      <p:sp>
        <p:nvSpPr>
          <p:cNvPr id="43013" name="AutoShape 4"/>
          <p:cNvSpPr/>
          <p:nvPr/>
        </p:nvSpPr>
        <p:spPr>
          <a:xfrm>
            <a:off x="5856288" y="1298575"/>
            <a:ext cx="1858962" cy="795338"/>
          </a:xfrm>
          <a:prstGeom prst="wedgeRectCallout">
            <a:avLst>
              <a:gd name="adj1" fmla="val -50514"/>
              <a:gd name="adj2" fmla="val 204546"/>
            </a:avLst>
          </a:prstGeom>
          <a:noFill/>
          <a:ln>
            <a:solidFill>
              <a:schemeClr val="tx1"/>
            </a:solidFill>
            <a:round/>
          </a:ln>
        </p:spPr>
        <p:txBody>
          <a:bodyPr anchor="t" anchorCtr="0"/>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lvl="0" algn="ctr"/>
            <a:r>
              <a:rPr lang="zh-CN" altLang="en-US" sz="3200">
                <a:solidFill>
                  <a:srgbClr val="FF0000"/>
                </a:solidFill>
                <a:latin typeface="Arial" pitchFamily="34" charset="0"/>
                <a:ea typeface="宋体" pitchFamily="2" charset="-122"/>
              </a:rPr>
              <a:t>用什么</a:t>
            </a:r>
            <a:r>
              <a:rPr lang="en-US" altLang="zh-CN">
                <a:solidFill>
                  <a:srgbClr val="0000CC"/>
                </a:solidFill>
                <a:latin typeface="Arial" pitchFamily="34" charset="0"/>
                <a:ea typeface="宋体" pitchFamily="2" charset="-122"/>
              </a:rPr>
              <a:t>How</a:t>
            </a:r>
            <a:endParaRPr lang="zh-CN" altLang="en-US">
              <a:solidFill>
                <a:srgbClr val="0000CC"/>
              </a:solidFill>
              <a:latin typeface="Arial" pitchFamily="34" charset="0"/>
              <a:ea typeface="宋体" pitchFamily="2" charset="-122"/>
            </a:endParaRPr>
          </a:p>
        </p:txBody>
      </p:sp>
      <p:sp>
        <p:nvSpPr>
          <p:cNvPr id="43014" name="AutoShape 5"/>
          <p:cNvSpPr/>
          <p:nvPr/>
        </p:nvSpPr>
        <p:spPr>
          <a:xfrm>
            <a:off x="6611938" y="4794250"/>
            <a:ext cx="1476375" cy="811212"/>
          </a:xfrm>
          <a:prstGeom prst="wedgeRectCallout">
            <a:avLst>
              <a:gd name="adj1" fmla="val 25657"/>
              <a:gd name="adj2" fmla="val -174694"/>
            </a:avLst>
          </a:prstGeom>
          <a:noFill/>
          <a:ln>
            <a:solidFill>
              <a:schemeClr val="tx1"/>
            </a:solidFill>
            <a:round/>
          </a:ln>
        </p:spPr>
        <p:txBody>
          <a:bodyPr anchor="t" anchorCtr="0"/>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lvl="0" algn="ctr"/>
            <a:r>
              <a:rPr lang="zh-CN" altLang="en-US" sz="3200">
                <a:solidFill>
                  <a:srgbClr val="FF0000"/>
                </a:solidFill>
                <a:latin typeface="Arial" pitchFamily="34" charset="0"/>
                <a:ea typeface="宋体" pitchFamily="2" charset="-122"/>
              </a:rPr>
              <a:t>调什么</a:t>
            </a:r>
            <a:r>
              <a:rPr lang="en-US" altLang="zh-CN">
                <a:solidFill>
                  <a:srgbClr val="0000CC"/>
                </a:solidFill>
                <a:latin typeface="Arial" pitchFamily="34" charset="0"/>
                <a:ea typeface="宋体" pitchFamily="2" charset="-122"/>
              </a:rPr>
              <a:t>What</a:t>
            </a:r>
            <a:endParaRPr lang="zh-CN" altLang="en-US">
              <a:solidFill>
                <a:srgbClr val="0000CC"/>
              </a:solidFill>
              <a:latin typeface="Arial" pitchFamily="34" charset="0"/>
              <a:ea typeface="宋体" pitchFamily="2" charset="-122"/>
            </a:endParaRPr>
          </a:p>
        </p:txBody>
      </p:sp>
      <p:sp>
        <p:nvSpPr>
          <p:cNvPr id="43015" name="矩形 4"/>
          <p:cNvSpPr/>
          <p:nvPr/>
        </p:nvSpPr>
        <p:spPr>
          <a:xfrm>
            <a:off x="93662" y="7938"/>
            <a:ext cx="7897812" cy="509588"/>
          </a:xfrm>
          <a:prstGeom prst="rect">
            <a:avLst/>
          </a:prstGeom>
          <a:solidFill>
            <a:srgbClr val="008000"/>
          </a:solidFill>
          <a:ln>
            <a:noFill/>
            <a:miter lim="800000"/>
          </a:ln>
        </p:spPr>
        <p:txBody>
          <a:bodyPr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lvl="0">
              <a:lnSpc>
                <a:spcPct val="85000"/>
              </a:lnSpc>
            </a:pPr>
            <a:r>
              <a:rPr lang="zh-CN" altLang="en-US" sz="3200" b="0">
                <a:solidFill>
                  <a:schemeClr val="bg1"/>
                </a:solidFill>
                <a:latin typeface="隶书" pitchFamily="49" charset="-122"/>
                <a:ea typeface="隶书" pitchFamily="49" charset="-122"/>
              </a:rPr>
              <a:t>二</a:t>
            </a:r>
            <a:r>
              <a:rPr lang="zh-CN" altLang="zh-CN" sz="3200" b="0">
                <a:solidFill>
                  <a:schemeClr val="bg1"/>
                </a:solidFill>
                <a:latin typeface="隶书" pitchFamily="49" charset="-122"/>
                <a:ea typeface="隶书" pitchFamily="49" charset="-122"/>
              </a:rPr>
              <a:t>、</a:t>
            </a:r>
            <a:r>
              <a:rPr lang="zh-CN" altLang="en-US" sz="3200" b="0">
                <a:solidFill>
                  <a:schemeClr val="bg1"/>
                </a:solidFill>
                <a:latin typeface="隶书" pitchFamily="49" charset="-122"/>
                <a:ea typeface="隶书" pitchFamily="49" charset="-122"/>
              </a:rPr>
              <a:t>我国政府的经济职能</a:t>
            </a:r>
            <a:r>
              <a:rPr lang="zh-CN" altLang="en-US" sz="3200">
                <a:solidFill>
                  <a:srgbClr val="FFFF00"/>
                </a:solidFill>
                <a:latin typeface="隶书" pitchFamily="49" charset="-122"/>
                <a:ea typeface="隶书" pitchFamily="49" charset="-122"/>
              </a:rPr>
              <a:t>之科学宏观调控</a:t>
            </a:r>
          </a:p>
        </p:txBody>
      </p:sp>
      <p:sp>
        <p:nvSpPr>
          <p:cNvPr id="43016" name="对角圆角矩形 17"/>
          <p:cNvSpPr/>
          <p:nvPr/>
        </p:nvSpPr>
        <p:spPr>
          <a:xfrm>
            <a:off x="10306050" y="0"/>
            <a:ext cx="1885950" cy="531812"/>
          </a:xfrm>
          <a:custGeom>
            <a:avLst/>
            <a:gdLst>
              <a:gd name="GT0" fmla="+- l w 0"/>
              <a:gd name="GT1" fmla="+- t h 0"/>
            </a:gdLst>
            <a:ahLst/>
            <a:cxnLst>
              <a:cxn ang="0">
                <a:pos x="2000487" y="34656"/>
              </a:cxn>
              <a:cxn ang="0">
                <a:pos x="1000247" y="69312"/>
              </a:cxn>
              <a:cxn ang="0">
                <a:pos x="0" y="34656"/>
              </a:cxn>
              <a:cxn ang="0">
                <a:pos x="1000247" y="0"/>
              </a:cxn>
            </a:cxnLst>
            <a:rect l="l" t="t" r="GT0" b="GT1"/>
            <a:pathLst>
              <a:path w="2370137" h="630238">
                <a:moveTo>
                  <a:pt x="105042" y="0"/>
                </a:moveTo>
                <a:lnTo>
                  <a:pt x="2370137" y="0"/>
                </a:lnTo>
                <a:lnTo>
                  <a:pt x="2370137" y="525196"/>
                </a:lnTo>
                <a:cubicBezTo>
                  <a:pt x="2370137" y="583209"/>
                  <a:pt x="2323108" y="630237"/>
                  <a:pt x="2265095" y="630238"/>
                </a:cubicBezTo>
                <a:lnTo>
                  <a:pt x="0" y="630238"/>
                </a:lnTo>
                <a:lnTo>
                  <a:pt x="0" y="105042"/>
                </a:lnTo>
                <a:cubicBezTo>
                  <a:pt x="0" y="47028"/>
                  <a:pt x="47028" y="0"/>
                  <a:pt x="105041" y="0"/>
                </a:cubicBezTo>
                <a:close/>
              </a:path>
            </a:pathLst>
          </a:custGeom>
          <a:solidFill>
            <a:srgbClr val="F8472A"/>
          </a:solidFill>
          <a:ln w="12700">
            <a:solidFill>
              <a:srgbClr val="2F528F"/>
            </a:solidFill>
            <a:round/>
          </a:ln>
        </p:spPr>
        <p:txBody>
          <a:bodyPr anchor="ctr" anchorCtr="0"/>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lvl="0" algn="ctr"/>
            <a:r>
              <a:rPr lang="zh-CN" altLang="en-US" sz="2800">
                <a:solidFill>
                  <a:srgbClr val="FFFFFF"/>
                </a:solidFill>
                <a:latin typeface="微软雅黑" pitchFamily="34" charset="-122"/>
                <a:ea typeface="微软雅黑" pitchFamily="34" charset="-122"/>
              </a:rPr>
              <a:t>知识提纲</a:t>
            </a:r>
            <a:endParaRPr lang="en-US" altLang="zh-CN" sz="2800">
              <a:solidFill>
                <a:srgbClr val="FFFFFF"/>
              </a:solidFill>
              <a:latin typeface="微软雅黑" pitchFamily="34" charset="-122"/>
              <a:ea typeface="微软雅黑"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7" presetClass="entr" presetSubtype="10" fill="hold" grpId="0" nodeType="clickEffect">
                                  <p:stCondLst>
                                    <p:cond delay="0"/>
                                  </p:stCondLst>
                                  <p:childTnLst>
                                    <p:set>
                                      <p:cBhvr additive="base">
                                        <p:cTn id="6" dur="1" fill="hold">
                                          <p:stCondLst>
                                            <p:cond delay="0"/>
                                          </p:stCondLst>
                                        </p:cTn>
                                        <p:tgtEl>
                                          <p:spTgt spid="43012"/>
                                        </p:tgtEl>
                                        <p:attrNameLst>
                                          <p:attrName>style.visibility</p:attrName>
                                        </p:attrNameLst>
                                      </p:cBhvr>
                                      <p:to>
                                        <p:strVal val="visible"/>
                                      </p:to>
                                    </p:set>
                                    <p:anim calcmode="lin" valueType="num">
                                      <p:cBhvr additive="base">
                                        <p:cTn id="7" dur="500" fill="hold"/>
                                        <p:tgtEl>
                                          <p:spTgt spid="43012"/>
                                        </p:tgtEl>
                                        <p:attrNameLst>
                                          <p:attrName>ppt_w</p:attrName>
                                        </p:attrNameLst>
                                      </p:cBhvr>
                                      <p:tavLst>
                                        <p:tav tm="0">
                                          <p:val>
                                            <p:fltVal val="0"/>
                                          </p:val>
                                        </p:tav>
                                        <p:tav tm="100000">
                                          <p:val>
                                            <p:strVal val="#ppt_w"/>
                                          </p:val>
                                        </p:tav>
                                      </p:tavLst>
                                    </p:anim>
                                    <p:anim calcmode="lin" valueType="num">
                                      <p:cBhvr additive="base">
                                        <p:cTn id="8" dur="500" fill="hold"/>
                                        <p:tgtEl>
                                          <p:spTgt spid="43012"/>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52" presetClass="entr" presetSubtype="0" fill="hold" grpId="0" nodeType="clickEffect">
                                  <p:stCondLst>
                                    <p:cond delay="0"/>
                                  </p:stCondLst>
                                  <p:childTnLst>
                                    <p:set>
                                      <p:cBhvr additive="base">
                                        <p:cTn id="12" dur="1" fill="hold">
                                          <p:stCondLst>
                                            <p:cond delay="0"/>
                                          </p:stCondLst>
                                        </p:cTn>
                                        <p:tgtEl>
                                          <p:spTgt spid="43013"/>
                                        </p:tgtEl>
                                        <p:attrNameLst>
                                          <p:attrName>style.visibility</p:attrName>
                                        </p:attrNameLst>
                                      </p:cBhvr>
                                      <p:to>
                                        <p:strVal val="visible"/>
                                      </p:to>
                                    </p:set>
                                    <p:animScale>
                                      <p:cBhvr additive="base">
                                        <p:cTn id="13" dur="1000" decel="50000" fill="hold">
                                          <p:stCondLst>
                                            <p:cond delay="0"/>
                                          </p:stCondLst>
                                        </p:cTn>
                                        <p:tgtEl>
                                          <p:spTgt spid="43013"/>
                                        </p:tgtEl>
                                      </p:cBhvr>
                                      <p:from x="250000" y="250000"/>
                                      <p:to x="100000" y="100000"/>
                                    </p:animScale>
                                    <p:animMotion origin="layout" path="M -0.46736 0.92887 C -0.37517 0.88508 -0.02552 0.75279 0.0908 0.66613 C 0.20747 0.57948 0.21649 0.50394 0.23177 0.40825 C 0.24705 0.31256 0.22118 0.15964 0.18264 0.09152 C 0.1441 0.02341 0.03802 0 0 0" ptsTypes="">
                                      <p:cBhvr additive="base">
                                        <p:cTn id="14" dur="1000" decel="50000" fill="hold">
                                          <p:stCondLst>
                                            <p:cond delay="0"/>
                                          </p:stCondLst>
                                        </p:cTn>
                                        <p:tgtEl>
                                          <p:spTgt spid="43013"/>
                                        </p:tgtEl>
                                        <p:attrNameLst>
                                          <p:attrName>ppt_x,ppt_y</p:attrName>
                                        </p:attrNameLst>
                                      </p:cBhvr>
                                    </p:animMotion>
                                    <p:animEffect transition="in" filter="fade">
                                      <p:cBhvr additive="base">
                                        <p:cTn id="15" dur="1000" fill="hold"/>
                                        <p:tgtEl>
                                          <p:spTgt spid="43013"/>
                                        </p:tgtEl>
                                      </p:cBhvr>
                                    </p:animEffect>
                                  </p:childTnLst>
                                </p:cTn>
                              </p:par>
                            </p:childTnLst>
                          </p:cTn>
                        </p:par>
                      </p:childTnLst>
                    </p:cTn>
                  </p:par>
                  <p:par>
                    <p:cTn id="16" fill="hold" nodeType="clickPar">
                      <p:stCondLst>
                        <p:cond delay="indefinite"/>
                      </p:stCondLst>
                      <p:childTnLst>
                        <p:par>
                          <p:cTn id="17" fill="hold" nodeType="afterGroup">
                            <p:stCondLst>
                              <p:cond delay="0"/>
                            </p:stCondLst>
                            <p:childTnLst>
                              <p:par>
                                <p:cTn id="18" presetID="3" presetClass="entr" presetSubtype="10" fill="hold" grpId="0" nodeType="clickEffect">
                                  <p:stCondLst>
                                    <p:cond delay="0"/>
                                  </p:stCondLst>
                                  <p:childTnLst>
                                    <p:set>
                                      <p:cBhvr additive="base">
                                        <p:cTn id="19" dur="1" fill="hold">
                                          <p:stCondLst>
                                            <p:cond delay="0"/>
                                          </p:stCondLst>
                                        </p:cTn>
                                        <p:tgtEl>
                                          <p:spTgt spid="43011"/>
                                        </p:tgtEl>
                                        <p:attrNameLst>
                                          <p:attrName>style.visibility</p:attrName>
                                        </p:attrNameLst>
                                      </p:cBhvr>
                                      <p:to>
                                        <p:strVal val="visible"/>
                                      </p:to>
                                    </p:set>
                                    <p:animEffect transition="in" filter="blinds(horizontal)">
                                      <p:cBhvr additive="base">
                                        <p:cTn id="20" dur="500" fill="hold"/>
                                        <p:tgtEl>
                                          <p:spTgt spid="43011"/>
                                        </p:tgtEl>
                                      </p:cBhvr>
                                    </p:animEffect>
                                  </p:childTnLst>
                                </p:cTn>
                              </p:par>
                            </p:childTnLst>
                          </p:cTn>
                        </p:par>
                      </p:childTnLst>
                    </p:cTn>
                  </p:par>
                  <p:par>
                    <p:cTn id="21" fill="hold" nodeType="clickPar">
                      <p:stCondLst>
                        <p:cond delay="indefinite"/>
                      </p:stCondLst>
                      <p:childTnLst>
                        <p:par>
                          <p:cTn id="22" fill="hold" nodeType="afterGroup">
                            <p:stCondLst>
                              <p:cond delay="0"/>
                            </p:stCondLst>
                            <p:childTnLst>
                              <p:par>
                                <p:cTn id="23" presetID="29" presetClass="entr" presetSubtype="0" fill="hold" grpId="0" nodeType="clickEffect">
                                  <p:stCondLst>
                                    <p:cond delay="0"/>
                                  </p:stCondLst>
                                  <p:childTnLst>
                                    <p:set>
                                      <p:cBhvr additive="base">
                                        <p:cTn id="24" dur="1" fill="hold">
                                          <p:stCondLst>
                                            <p:cond delay="0"/>
                                          </p:stCondLst>
                                        </p:cTn>
                                        <p:tgtEl>
                                          <p:spTgt spid="43014"/>
                                        </p:tgtEl>
                                        <p:attrNameLst>
                                          <p:attrName>style.visibility</p:attrName>
                                        </p:attrNameLst>
                                      </p:cBhvr>
                                      <p:to>
                                        <p:strVal val="visible"/>
                                      </p:to>
                                    </p:set>
                                    <p:anim calcmode="lin" valueType="num">
                                      <p:cBhvr additive="base">
                                        <p:cTn id="25" dur="1000" fill="hold"/>
                                        <p:tgtEl>
                                          <p:spTgt spid="43014"/>
                                        </p:tgtEl>
                                        <p:attrNameLst>
                                          <p:attrName>ppt_x</p:attrName>
                                        </p:attrNameLst>
                                      </p:cBhvr>
                                      <p:tavLst>
                                        <p:tav tm="0">
                                          <p:val>
                                            <p:strVal val="#ppt_x-.2"/>
                                          </p:val>
                                        </p:tav>
                                        <p:tav tm="100000">
                                          <p:val>
                                            <p:strVal val="#ppt_x"/>
                                          </p:val>
                                        </p:tav>
                                      </p:tavLst>
                                    </p:anim>
                                    <p:anim calcmode="lin" valueType="num">
                                      <p:cBhvr additive="base">
                                        <p:cTn id="26" dur="1000" fill="hold"/>
                                        <p:tgtEl>
                                          <p:spTgt spid="43014"/>
                                        </p:tgtEl>
                                        <p:attrNameLst>
                                          <p:attrName>ppt_y</p:attrName>
                                        </p:attrNameLst>
                                      </p:cBhvr>
                                      <p:tavLst>
                                        <p:tav tm="0">
                                          <p:val>
                                            <p:strVal val="#ppt_y"/>
                                          </p:val>
                                        </p:tav>
                                        <p:tav tm="100000">
                                          <p:val>
                                            <p:strVal val="#ppt_y"/>
                                          </p:val>
                                        </p:tav>
                                      </p:tavLst>
                                    </p:anim>
                                    <p:animEffect transition="in" filter="wipe(right)">
                                      <p:cBhvr additive="base">
                                        <p:cTn id="27" dur="1000" fill="hold"/>
                                        <p:tgtEl>
                                          <p:spTgt spid="430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p:bldP spid="43012" grpId="0" animBg="1"/>
      <p:bldP spid="43013" grpId="0" animBg="1"/>
      <p:bldP spid="430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箭头2"/>
          <p:cNvSpPr/>
          <p:nvPr/>
        </p:nvSpPr>
        <p:spPr bwMode="gray">
          <a:xfrm rot="16200000">
            <a:off x="2162175" y="3911600"/>
            <a:ext cx="325438" cy="1300163"/>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bg1">
              <a:lumMod val="65000"/>
            </a:schemeClr>
          </a:solidFill>
          <a:ln>
            <a:noFill/>
          </a:ln>
          <a:effectLst/>
        </p:spPr>
        <p:txBody>
          <a:bodyPr wrap="none" lIns="82822" tIns="41410" rIns="82822" bIns="4141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vl6pPr marL="2286000" algn="l" defTabSz="914400" rtl="0" eaLnBrk="1" latinLnBrk="0" hangingPunct="1">
              <a:defRPr lang="zh-CN" altLang="en-US" sz="1800" kern="1200">
                <a:solidFill>
                  <a:schemeClr val="tx1"/>
                </a:solidFill>
                <a:latin typeface="+mn-lt"/>
                <a:ea typeface="+mn-ea"/>
                <a:cs typeface="+mn-cs"/>
              </a:defRPr>
            </a:lvl6pPr>
            <a:lvl7pPr marL="2743200" algn="l" defTabSz="914400" rtl="0" eaLnBrk="1" latinLnBrk="0" hangingPunct="1">
              <a:defRPr lang="zh-CN" altLang="en-US" sz="1800" kern="1200">
                <a:solidFill>
                  <a:schemeClr val="tx1"/>
                </a:solidFill>
                <a:latin typeface="+mn-lt"/>
                <a:ea typeface="+mn-ea"/>
                <a:cs typeface="+mn-cs"/>
              </a:defRPr>
            </a:lvl7pPr>
            <a:lvl8pPr marL="3200400" algn="l" defTabSz="914400" rtl="0" eaLnBrk="1" latinLnBrk="0" hangingPunct="1">
              <a:defRPr lang="zh-CN" altLang="en-US" sz="1800" kern="1200">
                <a:solidFill>
                  <a:schemeClr val="tx1"/>
                </a:solidFill>
                <a:latin typeface="+mn-lt"/>
                <a:ea typeface="+mn-ea"/>
                <a:cs typeface="+mn-cs"/>
              </a:defRPr>
            </a:lvl8pPr>
            <a:lvl9pPr marL="3657600" algn="l" defTabSz="914400" rtl="0" eaLnBrk="1" latinLnBrk="0" hangingPunct="1">
              <a:defRPr lang="zh-CN" altLang="en-US" sz="1800" kern="1200">
                <a:solidFill>
                  <a:schemeClr val="tx1"/>
                </a:solidFill>
                <a:latin typeface="+mn-lt"/>
                <a:ea typeface="+mn-ea"/>
                <a:cs typeface="+mn-cs"/>
              </a:defRPr>
            </a:lvl9pPr>
          </a:lstStyle>
          <a:p>
            <a:pPr marL="0" marR="0" lvl="0" indent="0" fontAlgn="base">
              <a:spcBef>
                <a:spcPct val="0"/>
              </a:spcBef>
              <a:spcAft>
                <a:spcPct val="0"/>
              </a:spcAft>
            </a:pPr>
            <a:endParaRPr lang="zh-CN" altLang="en-US" sz="1200" b="0">
              <a:solidFill>
                <a:srgbClr val="000000"/>
              </a:solidFill>
              <a:latin typeface="微软雅黑" panose="020B0503020204020204" pitchFamily="34" charset="-122"/>
              <a:ea typeface="微软雅黑" panose="020B0503020204020204" pitchFamily="34" charset="-122"/>
            </a:endParaRPr>
          </a:p>
        </p:txBody>
      </p:sp>
      <p:sp>
        <p:nvSpPr>
          <p:cNvPr id="45058" name="箭头3"/>
          <p:cNvSpPr/>
          <p:nvPr/>
        </p:nvSpPr>
        <p:spPr>
          <a:xfrm flipV="1">
            <a:off x="1855788" y="3852862"/>
            <a:ext cx="1092200" cy="2622550"/>
          </a:xfrm>
          <a:custGeom>
            <a:avLst/>
            <a:gdLst/>
            <a:ahLst/>
            <a:cxnLst>
              <a:cxn ang="0">
                <a:pos x="138134" y="2316363"/>
              </a:cxn>
              <a:cxn ang="0">
                <a:pos x="149840" y="754371"/>
              </a:cxn>
              <a:cxn ang="0">
                <a:pos x="309046" y="465935"/>
              </a:cxn>
              <a:cxn ang="0">
                <a:pos x="842855" y="448185"/>
              </a:cxn>
              <a:cxn ang="0">
                <a:pos x="842855" y="709996"/>
              </a:cxn>
              <a:cxn ang="0">
                <a:pos x="1092200" y="339467"/>
              </a:cxn>
              <a:cxn ang="0">
                <a:pos x="833490" y="0"/>
              </a:cxn>
              <a:cxn ang="0">
                <a:pos x="835831" y="204124"/>
              </a:cxn>
              <a:cxn ang="0">
                <a:pos x="273927" y="208561"/>
              </a:cxn>
              <a:cxn ang="0">
                <a:pos x="0" y="661184"/>
              </a:cxn>
              <a:cxn ang="0">
                <a:pos x="0" y="2347426"/>
              </a:cxn>
              <a:cxn ang="0">
                <a:pos x="138134" y="2316363"/>
              </a:cxn>
            </a:cxnLst>
            <a:rect l="0" t="0" r="0" b="0"/>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A6A6A6"/>
          </a:solidFill>
          <a:ln>
            <a:noFill/>
            <a:miter lim="800000"/>
          </a:ln>
        </p:spPr>
        <p:txBody>
          <a:bodyPr wrap="none" lIns="82822" tIns="41410" rIns="82822" bIns="41410" anchor="ctr" anchorCtr="0"/>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marL="0" marR="0" lvl="0" indent="0" fontAlgn="base">
              <a:spcBef>
                <a:spcPct val="0"/>
              </a:spcBef>
              <a:spcAft>
                <a:spcPct val="0"/>
              </a:spcAft>
            </a:pPr>
            <a:endParaRPr lang="zh-CN" altLang="en-US" sz="1200" b="0">
              <a:solidFill>
                <a:srgbClr val="000000"/>
              </a:solidFill>
              <a:latin typeface="微软雅黑" pitchFamily="34" charset="-122"/>
              <a:ea typeface="微软雅黑" pitchFamily="34" charset="-122"/>
            </a:endParaRPr>
          </a:p>
        </p:txBody>
      </p:sp>
      <p:sp>
        <p:nvSpPr>
          <p:cNvPr id="45059" name="箭头2"/>
          <p:cNvSpPr/>
          <p:nvPr/>
        </p:nvSpPr>
        <p:spPr bwMode="gray">
          <a:xfrm rot="16200000">
            <a:off x="2143125" y="2562225"/>
            <a:ext cx="323850" cy="1298575"/>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bg1">
              <a:lumMod val="65000"/>
            </a:schemeClr>
          </a:solidFill>
          <a:ln>
            <a:noFill/>
          </a:ln>
          <a:effectLst/>
        </p:spPr>
        <p:txBody>
          <a:bodyPr wrap="none" lIns="82822" tIns="41410" rIns="82822" bIns="4141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vl6pPr marL="2286000" algn="l" defTabSz="914400" rtl="0" eaLnBrk="1" latinLnBrk="0" hangingPunct="1">
              <a:defRPr lang="zh-CN" altLang="en-US" sz="1800" kern="1200">
                <a:solidFill>
                  <a:schemeClr val="tx1"/>
                </a:solidFill>
                <a:latin typeface="+mn-lt"/>
                <a:ea typeface="+mn-ea"/>
                <a:cs typeface="+mn-cs"/>
              </a:defRPr>
            </a:lvl6pPr>
            <a:lvl7pPr marL="2743200" algn="l" defTabSz="914400" rtl="0" eaLnBrk="1" latinLnBrk="0" hangingPunct="1">
              <a:defRPr lang="zh-CN" altLang="en-US" sz="1800" kern="1200">
                <a:solidFill>
                  <a:schemeClr val="tx1"/>
                </a:solidFill>
                <a:latin typeface="+mn-lt"/>
                <a:ea typeface="+mn-ea"/>
                <a:cs typeface="+mn-cs"/>
              </a:defRPr>
            </a:lvl7pPr>
            <a:lvl8pPr marL="3200400" algn="l" defTabSz="914400" rtl="0" eaLnBrk="1" latinLnBrk="0" hangingPunct="1">
              <a:defRPr lang="zh-CN" altLang="en-US" sz="1800" kern="1200">
                <a:solidFill>
                  <a:schemeClr val="tx1"/>
                </a:solidFill>
                <a:latin typeface="+mn-lt"/>
                <a:ea typeface="+mn-ea"/>
                <a:cs typeface="+mn-cs"/>
              </a:defRPr>
            </a:lvl8pPr>
            <a:lvl9pPr marL="3657600" algn="l" defTabSz="914400" rtl="0" eaLnBrk="1" latinLnBrk="0" hangingPunct="1">
              <a:defRPr lang="zh-CN" altLang="en-US" sz="1800" kern="1200">
                <a:solidFill>
                  <a:schemeClr val="tx1"/>
                </a:solidFill>
                <a:latin typeface="+mn-lt"/>
                <a:ea typeface="+mn-ea"/>
                <a:cs typeface="+mn-cs"/>
              </a:defRPr>
            </a:lvl9pPr>
          </a:lstStyle>
          <a:p>
            <a:pPr marL="0" marR="0" lvl="0" indent="0" fontAlgn="base">
              <a:spcBef>
                <a:spcPct val="0"/>
              </a:spcBef>
              <a:spcAft>
                <a:spcPct val="0"/>
              </a:spcAft>
            </a:pPr>
            <a:endParaRPr lang="zh-CN" altLang="en-US" sz="1200" b="0">
              <a:solidFill>
                <a:srgbClr val="000000"/>
              </a:solidFill>
              <a:latin typeface="微软雅黑" pitchFamily="34" charset="-122"/>
              <a:ea typeface="微软雅黑" pitchFamily="34" charset="-122"/>
            </a:endParaRPr>
          </a:p>
        </p:txBody>
      </p:sp>
      <p:sp>
        <p:nvSpPr>
          <p:cNvPr id="45060" name="箭头1"/>
          <p:cNvSpPr/>
          <p:nvPr/>
        </p:nvSpPr>
        <p:spPr bwMode="gray">
          <a:xfrm>
            <a:off x="1847850" y="1144588"/>
            <a:ext cx="1093788" cy="2808288"/>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p:spPr>
        <p:txBody>
          <a:bodyPr wrap="none" lIns="82822" tIns="41410" rIns="82822" bIns="4141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vl6pPr marL="2286000" algn="l" defTabSz="914400" rtl="0" eaLnBrk="1" latinLnBrk="0" hangingPunct="1">
              <a:defRPr lang="zh-CN" altLang="en-US" sz="1800" kern="1200">
                <a:solidFill>
                  <a:schemeClr val="tx1"/>
                </a:solidFill>
                <a:latin typeface="+mn-lt"/>
                <a:ea typeface="+mn-ea"/>
                <a:cs typeface="+mn-cs"/>
              </a:defRPr>
            </a:lvl6pPr>
            <a:lvl7pPr marL="2743200" algn="l" defTabSz="914400" rtl="0" eaLnBrk="1" latinLnBrk="0" hangingPunct="1">
              <a:defRPr lang="zh-CN" altLang="en-US" sz="1800" kern="1200">
                <a:solidFill>
                  <a:schemeClr val="tx1"/>
                </a:solidFill>
                <a:latin typeface="+mn-lt"/>
                <a:ea typeface="+mn-ea"/>
                <a:cs typeface="+mn-cs"/>
              </a:defRPr>
            </a:lvl7pPr>
            <a:lvl8pPr marL="3200400" algn="l" defTabSz="914400" rtl="0" eaLnBrk="1" latinLnBrk="0" hangingPunct="1">
              <a:defRPr lang="zh-CN" altLang="en-US" sz="1800" kern="1200">
                <a:solidFill>
                  <a:schemeClr val="tx1"/>
                </a:solidFill>
                <a:latin typeface="+mn-lt"/>
                <a:ea typeface="+mn-ea"/>
                <a:cs typeface="+mn-cs"/>
              </a:defRPr>
            </a:lvl8pPr>
            <a:lvl9pPr marL="3657600" algn="l" defTabSz="914400" rtl="0" eaLnBrk="1" latinLnBrk="0" hangingPunct="1">
              <a:defRPr lang="zh-CN" altLang="en-US" sz="1800" kern="1200">
                <a:solidFill>
                  <a:schemeClr val="tx1"/>
                </a:solidFill>
                <a:latin typeface="+mn-lt"/>
                <a:ea typeface="+mn-ea"/>
                <a:cs typeface="+mn-cs"/>
              </a:defRPr>
            </a:lvl9pPr>
          </a:lstStyle>
          <a:p>
            <a:pPr marL="0" marR="0" lvl="0" indent="0" fontAlgn="base">
              <a:spcBef>
                <a:spcPct val="0"/>
              </a:spcBef>
              <a:spcAft>
                <a:spcPct val="0"/>
              </a:spcAft>
            </a:pPr>
            <a:endParaRPr lang="zh-CN" altLang="en-US" sz="1200" b="0">
              <a:solidFill>
                <a:srgbClr val="000000"/>
              </a:solidFill>
              <a:latin typeface="微软雅黑" pitchFamily="34" charset="-122"/>
              <a:ea typeface="微软雅黑" pitchFamily="34" charset="-122"/>
            </a:endParaRPr>
          </a:p>
        </p:txBody>
      </p:sp>
      <p:sp>
        <p:nvSpPr>
          <p:cNvPr id="45061" name="文本1"/>
          <p:cNvSpPr>
            <a:spLocks noChangeArrowheads="1"/>
          </p:cNvSpPr>
          <p:nvPr/>
        </p:nvSpPr>
        <p:spPr bwMode="gray">
          <a:xfrm>
            <a:off x="4508500" y="920750"/>
            <a:ext cx="6105525" cy="1196975"/>
          </a:xfrm>
          <a:prstGeom prst="roundRect">
            <a:avLst>
              <a:gd name="adj" fmla="val 11505"/>
            </a:avLst>
          </a:prstGeom>
          <a:noFill/>
          <a:ln w="15875" cap="flat" cmpd="sng" algn="ctr">
            <a:solidFill>
              <a:schemeClr val="tx1">
                <a:lumMod val="50000"/>
                <a:lumOff val="50000"/>
              </a:schemeClr>
            </a:solidFill>
            <a:prstDash val="solid"/>
          </a:ln>
          <a:effectLst/>
        </p:spPr>
        <p:txBody>
          <a:bodyPr lIns="82822" tIns="41410" rIns="82822" bIns="4141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vl6pPr marL="2286000" algn="l" defTabSz="914400" rtl="0" eaLnBrk="1" latinLnBrk="0" hangingPunct="1">
              <a:defRPr lang="zh-CN" altLang="en-US" sz="1800" kern="1200">
                <a:solidFill>
                  <a:schemeClr val="tx1"/>
                </a:solidFill>
                <a:latin typeface="+mn-lt"/>
                <a:ea typeface="+mn-ea"/>
                <a:cs typeface="+mn-cs"/>
              </a:defRPr>
            </a:lvl6pPr>
            <a:lvl7pPr marL="2743200" algn="l" defTabSz="914400" rtl="0" eaLnBrk="1" latinLnBrk="0" hangingPunct="1">
              <a:defRPr lang="zh-CN" altLang="en-US" sz="1800" kern="1200">
                <a:solidFill>
                  <a:schemeClr val="tx1"/>
                </a:solidFill>
                <a:latin typeface="+mn-lt"/>
                <a:ea typeface="+mn-ea"/>
                <a:cs typeface="+mn-cs"/>
              </a:defRPr>
            </a:lvl7pPr>
            <a:lvl8pPr marL="3200400" algn="l" defTabSz="914400" rtl="0" eaLnBrk="1" latinLnBrk="0" hangingPunct="1">
              <a:defRPr lang="zh-CN" altLang="en-US" sz="1800" kern="1200">
                <a:solidFill>
                  <a:schemeClr val="tx1"/>
                </a:solidFill>
                <a:latin typeface="+mn-lt"/>
                <a:ea typeface="+mn-ea"/>
                <a:cs typeface="+mn-cs"/>
              </a:defRPr>
            </a:lvl8pPr>
            <a:lvl9pPr marL="3657600" algn="l" defTabSz="914400" rtl="0" eaLnBrk="1" latinLnBrk="0" hangingPunct="1">
              <a:defRPr lang="zh-CN" altLang="en-US" sz="1800" kern="1200">
                <a:solidFill>
                  <a:schemeClr val="tx1"/>
                </a:solidFill>
                <a:latin typeface="+mn-lt"/>
                <a:ea typeface="+mn-ea"/>
                <a:cs typeface="+mn-cs"/>
              </a:defRPr>
            </a:lvl9pPr>
          </a:lstStyle>
          <a:p>
            <a:pPr marL="0" marR="0" lvl="0" indent="0">
              <a:lnSpc>
                <a:spcPct val="120000"/>
              </a:lnSpc>
            </a:pPr>
            <a:r>
              <a:rPr lang="zh-CN" altLang="en-US" sz="4000">
                <a:solidFill>
                  <a:srgbClr val="0000CC"/>
                </a:solidFill>
                <a:latin typeface="微软雅黑" pitchFamily="34" charset="-122"/>
                <a:ea typeface="微软雅黑" pitchFamily="34" charset="-122"/>
              </a:rPr>
              <a:t>促</a:t>
            </a:r>
            <a:r>
              <a:rPr lang="zh-CN" altLang="en-US" sz="4000">
                <a:solidFill>
                  <a:srgbClr val="404040"/>
                </a:solidFill>
                <a:latin typeface="微软雅黑" pitchFamily="34" charset="-122"/>
                <a:ea typeface="微软雅黑" pitchFamily="34" charset="-122"/>
              </a:rPr>
              <a:t>进经济</a:t>
            </a:r>
            <a:r>
              <a:rPr lang="zh-CN" altLang="en-US" sz="4000">
                <a:solidFill>
                  <a:srgbClr val="0000CC"/>
                </a:solidFill>
                <a:latin typeface="微软雅黑" pitchFamily="34" charset="-122"/>
                <a:ea typeface="微软雅黑" pitchFamily="34" charset="-122"/>
              </a:rPr>
              <a:t>增长</a:t>
            </a:r>
          </a:p>
        </p:txBody>
      </p:sp>
      <p:sp>
        <p:nvSpPr>
          <p:cNvPr id="45062" name="标题1"/>
          <p:cNvSpPr>
            <a:spLocks noChangeArrowheads="1"/>
          </p:cNvSpPr>
          <p:nvPr/>
        </p:nvSpPr>
        <p:spPr bwMode="gray">
          <a:xfrm>
            <a:off x="3074988" y="915988"/>
            <a:ext cx="1241425" cy="1201738"/>
          </a:xfrm>
          <a:prstGeom prst="roundRect">
            <a:avLst>
              <a:gd name="adj" fmla="val 11921"/>
            </a:avLst>
          </a:prstGeom>
          <a:solidFill>
            <a:srgbClr val="C00000"/>
          </a:solidFill>
          <a:ln w="63500" cap="flat" cmpd="sng" algn="ctr">
            <a:solidFill>
              <a:schemeClr val="bg1"/>
            </a:solidFill>
            <a:prstDash val="solid"/>
          </a:ln>
          <a:effectLst>
            <a:outerShdw blurRad="127000" dist="38100" dir="5400000" algn="ctr" rotWithShape="0">
              <a:prstClr val="black">
                <a:alpha val="40000"/>
              </a:prstClr>
            </a:outerShdw>
          </a:effectLst>
        </p:spPr>
        <p:txBody>
          <a:bodyPr lIns="82822" tIns="41410" rIns="82822" bIns="4141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vl6pPr marL="2286000" algn="l" defTabSz="914400" rtl="0" eaLnBrk="1" latinLnBrk="0" hangingPunct="1">
              <a:defRPr lang="zh-CN" altLang="en-US" sz="1800" kern="1200">
                <a:solidFill>
                  <a:schemeClr val="tx1"/>
                </a:solidFill>
                <a:latin typeface="+mn-lt"/>
                <a:ea typeface="+mn-ea"/>
                <a:cs typeface="+mn-cs"/>
              </a:defRPr>
            </a:lvl6pPr>
            <a:lvl7pPr marL="2743200" algn="l" defTabSz="914400" rtl="0" eaLnBrk="1" latinLnBrk="0" hangingPunct="1">
              <a:defRPr lang="zh-CN" altLang="en-US" sz="1800" kern="1200">
                <a:solidFill>
                  <a:schemeClr val="tx1"/>
                </a:solidFill>
                <a:latin typeface="+mn-lt"/>
                <a:ea typeface="+mn-ea"/>
                <a:cs typeface="+mn-cs"/>
              </a:defRPr>
            </a:lvl7pPr>
            <a:lvl8pPr marL="3200400" algn="l" defTabSz="914400" rtl="0" eaLnBrk="1" latinLnBrk="0" hangingPunct="1">
              <a:defRPr lang="zh-CN" altLang="en-US" sz="1800" kern="1200">
                <a:solidFill>
                  <a:schemeClr val="tx1"/>
                </a:solidFill>
                <a:latin typeface="+mn-lt"/>
                <a:ea typeface="+mn-ea"/>
                <a:cs typeface="+mn-cs"/>
              </a:defRPr>
            </a:lvl8pPr>
            <a:lvl9pPr marL="3657600" algn="l" defTabSz="914400" rtl="0" eaLnBrk="1" latinLnBrk="0" hangingPunct="1">
              <a:defRPr lang="zh-CN" altLang="en-US" sz="1800" kern="1200">
                <a:solidFill>
                  <a:schemeClr val="tx1"/>
                </a:solidFill>
                <a:latin typeface="+mn-lt"/>
                <a:ea typeface="+mn-ea"/>
                <a:cs typeface="+mn-cs"/>
              </a:defRPr>
            </a:lvl9pPr>
          </a:lstStyle>
          <a:p>
            <a:pPr marL="0" marR="0" lvl="0" indent="0" algn="ctr">
              <a:lnSpc>
                <a:spcPct val="120000"/>
              </a:lnSpc>
            </a:pPr>
            <a:r>
              <a:rPr lang="zh-CN" altLang="en-US" sz="2800">
                <a:solidFill>
                  <a:srgbClr val="FFFF00"/>
                </a:solidFill>
                <a:latin typeface="微软雅黑" pitchFamily="34" charset="-122"/>
                <a:ea typeface="微软雅黑" pitchFamily="34" charset="-122"/>
              </a:rPr>
              <a:t>经济</a:t>
            </a:r>
          </a:p>
        </p:txBody>
      </p:sp>
      <p:sp>
        <p:nvSpPr>
          <p:cNvPr id="45063" name="文本2"/>
          <p:cNvSpPr>
            <a:spLocks noChangeArrowheads="1"/>
          </p:cNvSpPr>
          <p:nvPr/>
        </p:nvSpPr>
        <p:spPr bwMode="gray">
          <a:xfrm>
            <a:off x="4508500" y="2592388"/>
            <a:ext cx="6105525" cy="1190625"/>
          </a:xfrm>
          <a:prstGeom prst="roundRect">
            <a:avLst>
              <a:gd name="adj" fmla="val 11505"/>
            </a:avLst>
          </a:prstGeom>
          <a:noFill/>
          <a:ln w="15875" cap="flat" cmpd="sng" algn="ctr">
            <a:solidFill>
              <a:schemeClr val="tx1">
                <a:lumMod val="50000"/>
                <a:lumOff val="50000"/>
              </a:schemeClr>
            </a:solidFill>
            <a:prstDash val="solid"/>
          </a:ln>
          <a:effectLst/>
        </p:spPr>
        <p:txBody>
          <a:bodyPr lIns="82822" tIns="41410" rIns="82822" bIns="4141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vl6pPr marL="2286000" algn="l" defTabSz="914400" rtl="0" eaLnBrk="1" latinLnBrk="0" hangingPunct="1">
              <a:defRPr lang="zh-CN" altLang="en-US" sz="1800" kern="1200">
                <a:solidFill>
                  <a:schemeClr val="tx1"/>
                </a:solidFill>
                <a:latin typeface="+mn-lt"/>
                <a:ea typeface="+mn-ea"/>
                <a:cs typeface="+mn-cs"/>
              </a:defRPr>
            </a:lvl6pPr>
            <a:lvl7pPr marL="2743200" algn="l" defTabSz="914400" rtl="0" eaLnBrk="1" latinLnBrk="0" hangingPunct="1">
              <a:defRPr lang="zh-CN" altLang="en-US" sz="1800" kern="1200">
                <a:solidFill>
                  <a:schemeClr val="tx1"/>
                </a:solidFill>
                <a:latin typeface="+mn-lt"/>
                <a:ea typeface="+mn-ea"/>
                <a:cs typeface="+mn-cs"/>
              </a:defRPr>
            </a:lvl7pPr>
            <a:lvl8pPr marL="3200400" algn="l" defTabSz="914400" rtl="0" eaLnBrk="1" latinLnBrk="0" hangingPunct="1">
              <a:defRPr lang="zh-CN" altLang="en-US" sz="1800" kern="1200">
                <a:solidFill>
                  <a:schemeClr val="tx1"/>
                </a:solidFill>
                <a:latin typeface="+mn-lt"/>
                <a:ea typeface="+mn-ea"/>
                <a:cs typeface="+mn-cs"/>
              </a:defRPr>
            </a:lvl8pPr>
            <a:lvl9pPr marL="3657600" algn="l" defTabSz="914400" rtl="0" eaLnBrk="1" latinLnBrk="0" hangingPunct="1">
              <a:defRPr lang="zh-CN" altLang="en-US" sz="1800" kern="1200">
                <a:solidFill>
                  <a:schemeClr val="tx1"/>
                </a:solidFill>
                <a:latin typeface="+mn-lt"/>
                <a:ea typeface="+mn-ea"/>
                <a:cs typeface="+mn-cs"/>
              </a:defRPr>
            </a:lvl9pPr>
          </a:lstStyle>
          <a:p>
            <a:pPr marL="0" marR="0" lvl="0" indent="0">
              <a:lnSpc>
                <a:spcPct val="120000"/>
              </a:lnSpc>
            </a:pPr>
            <a:r>
              <a:rPr lang="zh-CN" altLang="en-US" sz="4000">
                <a:solidFill>
                  <a:srgbClr val="0000CC"/>
                </a:solidFill>
                <a:latin typeface="微软雅黑" pitchFamily="34" charset="-122"/>
                <a:ea typeface="微软雅黑" pitchFamily="34" charset="-122"/>
              </a:rPr>
              <a:t>增</a:t>
            </a:r>
            <a:r>
              <a:rPr lang="zh-CN" altLang="en-US" sz="4000">
                <a:solidFill>
                  <a:srgbClr val="404040"/>
                </a:solidFill>
                <a:latin typeface="微软雅黑" pitchFamily="34" charset="-122"/>
                <a:ea typeface="微软雅黑" pitchFamily="34" charset="-122"/>
              </a:rPr>
              <a:t>加</a:t>
            </a:r>
            <a:r>
              <a:rPr lang="zh-CN" altLang="en-US" sz="4000">
                <a:solidFill>
                  <a:srgbClr val="0000CC"/>
                </a:solidFill>
                <a:latin typeface="微软雅黑" pitchFamily="34" charset="-122"/>
                <a:ea typeface="微软雅黑" pitchFamily="34" charset="-122"/>
              </a:rPr>
              <a:t>就业</a:t>
            </a:r>
          </a:p>
        </p:txBody>
      </p:sp>
      <p:sp>
        <p:nvSpPr>
          <p:cNvPr id="45064" name="标题2"/>
          <p:cNvSpPr>
            <a:spLocks noChangeArrowheads="1"/>
          </p:cNvSpPr>
          <p:nvPr/>
        </p:nvSpPr>
        <p:spPr bwMode="gray">
          <a:xfrm>
            <a:off x="3074988" y="2592388"/>
            <a:ext cx="1241425" cy="1190625"/>
          </a:xfrm>
          <a:prstGeom prst="roundRect">
            <a:avLst>
              <a:gd name="adj" fmla="val 11921"/>
            </a:avLst>
          </a:prstGeom>
          <a:solidFill>
            <a:srgbClr val="C00000"/>
          </a:solidFill>
          <a:ln w="63500" cap="flat" cmpd="sng" algn="ctr">
            <a:solidFill>
              <a:schemeClr val="bg1"/>
            </a:solidFill>
            <a:prstDash val="solid"/>
          </a:ln>
          <a:effectLst>
            <a:outerShdw blurRad="127000" dist="38100" dir="5400000" algn="ctr" rotWithShape="0">
              <a:prstClr val="black">
                <a:alpha val="40000"/>
              </a:prstClr>
            </a:outerShdw>
          </a:effectLst>
        </p:spPr>
        <p:txBody>
          <a:bodyPr lIns="82822" tIns="41410" rIns="82822" bIns="4141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vl6pPr marL="2286000" algn="l" defTabSz="914400" rtl="0" eaLnBrk="1" latinLnBrk="0" hangingPunct="1">
              <a:defRPr lang="zh-CN" altLang="en-US" sz="1800" kern="1200">
                <a:solidFill>
                  <a:schemeClr val="tx1"/>
                </a:solidFill>
                <a:latin typeface="+mn-lt"/>
                <a:ea typeface="+mn-ea"/>
                <a:cs typeface="+mn-cs"/>
              </a:defRPr>
            </a:lvl6pPr>
            <a:lvl7pPr marL="2743200" algn="l" defTabSz="914400" rtl="0" eaLnBrk="1" latinLnBrk="0" hangingPunct="1">
              <a:defRPr lang="zh-CN" altLang="en-US" sz="1800" kern="1200">
                <a:solidFill>
                  <a:schemeClr val="tx1"/>
                </a:solidFill>
                <a:latin typeface="+mn-lt"/>
                <a:ea typeface="+mn-ea"/>
                <a:cs typeface="+mn-cs"/>
              </a:defRPr>
            </a:lvl7pPr>
            <a:lvl8pPr marL="3200400" algn="l" defTabSz="914400" rtl="0" eaLnBrk="1" latinLnBrk="0" hangingPunct="1">
              <a:defRPr lang="zh-CN" altLang="en-US" sz="1800" kern="1200">
                <a:solidFill>
                  <a:schemeClr val="tx1"/>
                </a:solidFill>
                <a:latin typeface="+mn-lt"/>
                <a:ea typeface="+mn-ea"/>
                <a:cs typeface="+mn-cs"/>
              </a:defRPr>
            </a:lvl8pPr>
            <a:lvl9pPr marL="3657600" algn="l" defTabSz="914400" rtl="0" eaLnBrk="1" latinLnBrk="0" hangingPunct="1">
              <a:defRPr lang="zh-CN" altLang="en-US" sz="1800" kern="1200">
                <a:solidFill>
                  <a:schemeClr val="tx1"/>
                </a:solidFill>
                <a:latin typeface="+mn-lt"/>
                <a:ea typeface="+mn-ea"/>
                <a:cs typeface="+mn-cs"/>
              </a:defRPr>
            </a:lvl9pPr>
          </a:lstStyle>
          <a:p>
            <a:pPr marL="0" marR="0" lvl="0" indent="0" algn="ctr">
              <a:lnSpc>
                <a:spcPct val="120000"/>
              </a:lnSpc>
            </a:pPr>
            <a:r>
              <a:rPr lang="zh-CN" altLang="en-US" sz="2800">
                <a:solidFill>
                  <a:srgbClr val="FFFF00"/>
                </a:solidFill>
                <a:latin typeface="微软雅黑" pitchFamily="34" charset="-122"/>
                <a:ea typeface="微软雅黑" pitchFamily="34" charset="-122"/>
              </a:rPr>
              <a:t>就业</a:t>
            </a:r>
          </a:p>
        </p:txBody>
      </p:sp>
      <p:sp>
        <p:nvSpPr>
          <p:cNvPr id="45065" name="文本3"/>
          <p:cNvSpPr>
            <a:spLocks noChangeArrowheads="1"/>
          </p:cNvSpPr>
          <p:nvPr/>
        </p:nvSpPr>
        <p:spPr bwMode="ltGray">
          <a:xfrm>
            <a:off x="4508500" y="4075113"/>
            <a:ext cx="6105525" cy="1182688"/>
          </a:xfrm>
          <a:prstGeom prst="roundRect">
            <a:avLst>
              <a:gd name="adj" fmla="val 11505"/>
            </a:avLst>
          </a:prstGeom>
          <a:noFill/>
          <a:ln w="15875" cap="flat" cmpd="sng" algn="ctr">
            <a:solidFill>
              <a:schemeClr val="tx1">
                <a:lumMod val="50000"/>
                <a:lumOff val="50000"/>
              </a:schemeClr>
            </a:solidFill>
            <a:prstDash val="solid"/>
          </a:ln>
          <a:effectLst/>
        </p:spPr>
        <p:txBody>
          <a:bodyPr lIns="82822" tIns="41410" rIns="82822" bIns="4141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vl6pPr marL="2286000" algn="l" defTabSz="914400" rtl="0" eaLnBrk="1" latinLnBrk="0" hangingPunct="1">
              <a:defRPr lang="zh-CN" altLang="en-US" sz="1800" kern="1200">
                <a:solidFill>
                  <a:schemeClr val="tx1"/>
                </a:solidFill>
                <a:latin typeface="+mn-lt"/>
                <a:ea typeface="+mn-ea"/>
                <a:cs typeface="+mn-cs"/>
              </a:defRPr>
            </a:lvl6pPr>
            <a:lvl7pPr marL="2743200" algn="l" defTabSz="914400" rtl="0" eaLnBrk="1" latinLnBrk="0" hangingPunct="1">
              <a:defRPr lang="zh-CN" altLang="en-US" sz="1800" kern="1200">
                <a:solidFill>
                  <a:schemeClr val="tx1"/>
                </a:solidFill>
                <a:latin typeface="+mn-lt"/>
                <a:ea typeface="+mn-ea"/>
                <a:cs typeface="+mn-cs"/>
              </a:defRPr>
            </a:lvl7pPr>
            <a:lvl8pPr marL="3200400" algn="l" defTabSz="914400" rtl="0" eaLnBrk="1" latinLnBrk="0" hangingPunct="1">
              <a:defRPr lang="zh-CN" altLang="en-US" sz="1800" kern="1200">
                <a:solidFill>
                  <a:schemeClr val="tx1"/>
                </a:solidFill>
                <a:latin typeface="+mn-lt"/>
                <a:ea typeface="+mn-ea"/>
                <a:cs typeface="+mn-cs"/>
              </a:defRPr>
            </a:lvl8pPr>
            <a:lvl9pPr marL="3657600" algn="l" defTabSz="914400" rtl="0" eaLnBrk="1" latinLnBrk="0" hangingPunct="1">
              <a:defRPr lang="zh-CN" altLang="en-US" sz="1800" kern="1200">
                <a:solidFill>
                  <a:schemeClr val="tx1"/>
                </a:solidFill>
                <a:latin typeface="+mn-lt"/>
                <a:ea typeface="+mn-ea"/>
                <a:cs typeface="+mn-cs"/>
              </a:defRPr>
            </a:lvl9pPr>
          </a:lstStyle>
          <a:p>
            <a:pPr marL="0" marR="0" lvl="0" indent="0">
              <a:lnSpc>
                <a:spcPct val="120000"/>
              </a:lnSpc>
            </a:pPr>
            <a:r>
              <a:rPr lang="zh-CN" altLang="en-US" sz="4000">
                <a:solidFill>
                  <a:srgbClr val="0000CC"/>
                </a:solidFill>
                <a:latin typeface="微软雅黑" pitchFamily="34" charset="-122"/>
                <a:ea typeface="微软雅黑" pitchFamily="34" charset="-122"/>
              </a:rPr>
              <a:t>稳</a:t>
            </a:r>
            <a:r>
              <a:rPr lang="zh-CN" altLang="en-US" sz="4000">
                <a:solidFill>
                  <a:srgbClr val="404040"/>
                </a:solidFill>
                <a:latin typeface="微软雅黑" pitchFamily="34" charset="-122"/>
                <a:ea typeface="微软雅黑" pitchFamily="34" charset="-122"/>
              </a:rPr>
              <a:t>定</a:t>
            </a:r>
            <a:r>
              <a:rPr lang="zh-CN" altLang="en-US" sz="4000">
                <a:solidFill>
                  <a:srgbClr val="0000CC"/>
                </a:solidFill>
                <a:latin typeface="微软雅黑" pitchFamily="34" charset="-122"/>
                <a:ea typeface="微软雅黑" pitchFamily="34" charset="-122"/>
              </a:rPr>
              <a:t>物价</a:t>
            </a:r>
          </a:p>
        </p:txBody>
      </p:sp>
      <p:sp>
        <p:nvSpPr>
          <p:cNvPr id="45066" name="标题3"/>
          <p:cNvSpPr>
            <a:spLocks noChangeArrowheads="1"/>
          </p:cNvSpPr>
          <p:nvPr/>
        </p:nvSpPr>
        <p:spPr bwMode="gray">
          <a:xfrm>
            <a:off x="3074988" y="4075113"/>
            <a:ext cx="1241425" cy="1182688"/>
          </a:xfrm>
          <a:prstGeom prst="roundRect">
            <a:avLst>
              <a:gd name="adj" fmla="val 11921"/>
            </a:avLst>
          </a:prstGeom>
          <a:solidFill>
            <a:srgbClr val="C00000"/>
          </a:solidFill>
          <a:ln w="63500" cap="flat" cmpd="sng" algn="ctr">
            <a:solidFill>
              <a:schemeClr val="bg1"/>
            </a:solidFill>
            <a:prstDash val="solid"/>
          </a:ln>
          <a:effectLst>
            <a:outerShdw blurRad="127000" dist="38100" dir="5400000" algn="ctr" rotWithShape="0">
              <a:prstClr val="black">
                <a:alpha val="40000"/>
              </a:prstClr>
            </a:outerShdw>
          </a:effectLst>
        </p:spPr>
        <p:txBody>
          <a:bodyPr lIns="82822" tIns="41410" rIns="82822" bIns="4141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vl6pPr marL="2286000" algn="l" defTabSz="914400" rtl="0" eaLnBrk="1" latinLnBrk="0" hangingPunct="1">
              <a:defRPr lang="zh-CN" altLang="en-US" sz="1800" kern="1200">
                <a:solidFill>
                  <a:schemeClr val="tx1"/>
                </a:solidFill>
                <a:latin typeface="+mn-lt"/>
                <a:ea typeface="+mn-ea"/>
                <a:cs typeface="+mn-cs"/>
              </a:defRPr>
            </a:lvl6pPr>
            <a:lvl7pPr marL="2743200" algn="l" defTabSz="914400" rtl="0" eaLnBrk="1" latinLnBrk="0" hangingPunct="1">
              <a:defRPr lang="zh-CN" altLang="en-US" sz="1800" kern="1200">
                <a:solidFill>
                  <a:schemeClr val="tx1"/>
                </a:solidFill>
                <a:latin typeface="+mn-lt"/>
                <a:ea typeface="+mn-ea"/>
                <a:cs typeface="+mn-cs"/>
              </a:defRPr>
            </a:lvl7pPr>
            <a:lvl8pPr marL="3200400" algn="l" defTabSz="914400" rtl="0" eaLnBrk="1" latinLnBrk="0" hangingPunct="1">
              <a:defRPr lang="zh-CN" altLang="en-US" sz="1800" kern="1200">
                <a:solidFill>
                  <a:schemeClr val="tx1"/>
                </a:solidFill>
                <a:latin typeface="+mn-lt"/>
                <a:ea typeface="+mn-ea"/>
                <a:cs typeface="+mn-cs"/>
              </a:defRPr>
            </a:lvl8pPr>
            <a:lvl9pPr marL="3657600" algn="l" defTabSz="914400" rtl="0" eaLnBrk="1" latinLnBrk="0" hangingPunct="1">
              <a:defRPr lang="zh-CN" altLang="en-US" sz="1800" kern="1200">
                <a:solidFill>
                  <a:schemeClr val="tx1"/>
                </a:solidFill>
                <a:latin typeface="+mn-lt"/>
                <a:ea typeface="+mn-ea"/>
                <a:cs typeface="+mn-cs"/>
              </a:defRPr>
            </a:lvl9pPr>
          </a:lstStyle>
          <a:p>
            <a:pPr marL="0" marR="0" lvl="0" indent="0" algn="ctr">
              <a:lnSpc>
                <a:spcPct val="120000"/>
              </a:lnSpc>
            </a:pPr>
            <a:r>
              <a:rPr lang="zh-CN" altLang="en-US" sz="2800">
                <a:solidFill>
                  <a:srgbClr val="FFFF00"/>
                </a:solidFill>
                <a:latin typeface="微软雅黑" pitchFamily="34" charset="-122"/>
                <a:ea typeface="微软雅黑" pitchFamily="34" charset="-122"/>
              </a:rPr>
              <a:t>物价</a:t>
            </a:r>
            <a:endParaRPr lang="zh-CN" altLang="zh-CN" sz="1900" b="0">
              <a:solidFill>
                <a:srgbClr val="FFFFFF"/>
              </a:solidFill>
              <a:latin typeface="微软雅黑" panose="020B0503020204020204" pitchFamily="34" charset="-122"/>
              <a:ea typeface="微软雅黑" panose="020B0503020204020204" pitchFamily="34" charset="-122"/>
            </a:endParaRPr>
          </a:p>
        </p:txBody>
      </p:sp>
      <p:sp>
        <p:nvSpPr>
          <p:cNvPr id="45067" name="Oval 19"/>
          <p:cNvSpPr>
            <a:spLocks noChangeArrowheads="1"/>
          </p:cNvSpPr>
          <p:nvPr/>
        </p:nvSpPr>
        <p:spPr bwMode="auto">
          <a:xfrm>
            <a:off x="1100138" y="3160713"/>
            <a:ext cx="1382713" cy="1384300"/>
          </a:xfrm>
          <a:prstGeom prst="ellipse">
            <a:avLst/>
          </a:prstGeom>
          <a:solidFill>
            <a:srgbClr val="C00000"/>
          </a:solidFill>
          <a:ln w="63500">
            <a:solidFill>
              <a:schemeClr val="bg1"/>
            </a:solidFill>
            <a:round/>
          </a:ln>
          <a:effectLst>
            <a:outerShdw blurRad="127000" dist="38100" dir="5400000" algn="ctr" rotWithShape="0">
              <a:prstClr val="black">
                <a:alpha val="40000"/>
              </a:prstClr>
            </a:outerShdw>
          </a:effectLst>
        </p:spPr>
        <p:txBody>
          <a:bodyPr lIns="82822" tIns="41410" rIns="82822" bIns="41410" anchor="ctr" anchorCtr="0"/>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marL="0" marR="0" lvl="0" indent="0" algn="ctr" defTabSz="1219200" fontAlgn="base">
              <a:lnSpc>
                <a:spcPct val="120000"/>
              </a:lnSpc>
              <a:spcBef>
                <a:spcPct val="0"/>
              </a:spcBef>
              <a:spcAft>
                <a:spcPct val="0"/>
              </a:spcAft>
            </a:pPr>
            <a:r>
              <a:rPr lang="zh-CN" altLang="en-US" sz="2400">
                <a:solidFill>
                  <a:srgbClr val="FFFFFF"/>
                </a:solidFill>
                <a:latin typeface="微软雅黑" pitchFamily="34" charset="-122"/>
                <a:ea typeface="微软雅黑" pitchFamily="34" charset="-122"/>
              </a:rPr>
              <a:t>目标</a:t>
            </a:r>
          </a:p>
        </p:txBody>
      </p:sp>
      <p:sp>
        <p:nvSpPr>
          <p:cNvPr id="45068" name="文本3"/>
          <p:cNvSpPr>
            <a:spLocks noChangeArrowheads="1"/>
          </p:cNvSpPr>
          <p:nvPr/>
        </p:nvSpPr>
        <p:spPr bwMode="ltGray">
          <a:xfrm>
            <a:off x="4481513" y="5599113"/>
            <a:ext cx="6105525" cy="1182688"/>
          </a:xfrm>
          <a:prstGeom prst="roundRect">
            <a:avLst>
              <a:gd name="adj" fmla="val 11505"/>
            </a:avLst>
          </a:prstGeom>
          <a:noFill/>
          <a:ln w="15875" cap="flat" cmpd="sng" algn="ctr">
            <a:solidFill>
              <a:schemeClr val="tx1">
                <a:lumMod val="50000"/>
                <a:lumOff val="50000"/>
              </a:schemeClr>
            </a:solidFill>
            <a:prstDash val="solid"/>
          </a:ln>
          <a:effectLst/>
        </p:spPr>
        <p:txBody>
          <a:bodyPr lIns="82822" tIns="41410" rIns="82822" bIns="4141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vl6pPr marL="2286000" algn="l" defTabSz="914400" rtl="0" eaLnBrk="1" latinLnBrk="0" hangingPunct="1">
              <a:defRPr lang="zh-CN" altLang="en-US" sz="1800" kern="1200">
                <a:solidFill>
                  <a:schemeClr val="tx1"/>
                </a:solidFill>
                <a:latin typeface="+mn-lt"/>
                <a:ea typeface="+mn-ea"/>
                <a:cs typeface="+mn-cs"/>
              </a:defRPr>
            </a:lvl6pPr>
            <a:lvl7pPr marL="2743200" algn="l" defTabSz="914400" rtl="0" eaLnBrk="1" latinLnBrk="0" hangingPunct="1">
              <a:defRPr lang="zh-CN" altLang="en-US" sz="1800" kern="1200">
                <a:solidFill>
                  <a:schemeClr val="tx1"/>
                </a:solidFill>
                <a:latin typeface="+mn-lt"/>
                <a:ea typeface="+mn-ea"/>
                <a:cs typeface="+mn-cs"/>
              </a:defRPr>
            </a:lvl7pPr>
            <a:lvl8pPr marL="3200400" algn="l" defTabSz="914400" rtl="0" eaLnBrk="1" latinLnBrk="0" hangingPunct="1">
              <a:defRPr lang="zh-CN" altLang="en-US" sz="1800" kern="1200">
                <a:solidFill>
                  <a:schemeClr val="tx1"/>
                </a:solidFill>
                <a:latin typeface="+mn-lt"/>
                <a:ea typeface="+mn-ea"/>
                <a:cs typeface="+mn-cs"/>
              </a:defRPr>
            </a:lvl8pPr>
            <a:lvl9pPr marL="3657600" algn="l" defTabSz="914400" rtl="0" eaLnBrk="1" latinLnBrk="0" hangingPunct="1">
              <a:defRPr lang="zh-CN" altLang="en-US" sz="1800" kern="1200">
                <a:solidFill>
                  <a:schemeClr val="tx1"/>
                </a:solidFill>
                <a:latin typeface="+mn-lt"/>
                <a:ea typeface="+mn-ea"/>
                <a:cs typeface="+mn-cs"/>
              </a:defRPr>
            </a:lvl9pPr>
          </a:lstStyle>
          <a:p>
            <a:pPr marL="0" marR="0" lvl="0" indent="0">
              <a:lnSpc>
                <a:spcPct val="120000"/>
              </a:lnSpc>
            </a:pPr>
            <a:r>
              <a:rPr lang="zh-CN" altLang="en-US" sz="4000">
                <a:solidFill>
                  <a:srgbClr val="0000CC"/>
                </a:solidFill>
                <a:latin typeface="微软雅黑" pitchFamily="34" charset="-122"/>
                <a:ea typeface="微软雅黑" pitchFamily="34" charset="-122"/>
              </a:rPr>
              <a:t>保</a:t>
            </a:r>
            <a:r>
              <a:rPr lang="zh-CN" altLang="en-US" sz="4000">
                <a:solidFill>
                  <a:srgbClr val="404040"/>
                </a:solidFill>
                <a:latin typeface="微软雅黑" pitchFamily="34" charset="-122"/>
                <a:ea typeface="微软雅黑" pitchFamily="34" charset="-122"/>
              </a:rPr>
              <a:t>持国际收支</a:t>
            </a:r>
            <a:r>
              <a:rPr lang="zh-CN" altLang="en-US" sz="4000">
                <a:solidFill>
                  <a:srgbClr val="0000CC"/>
                </a:solidFill>
                <a:latin typeface="微软雅黑" pitchFamily="34" charset="-122"/>
                <a:ea typeface="微软雅黑" pitchFamily="34" charset="-122"/>
              </a:rPr>
              <a:t>平衡</a:t>
            </a:r>
          </a:p>
        </p:txBody>
      </p:sp>
      <p:sp>
        <p:nvSpPr>
          <p:cNvPr id="45069" name="标题3"/>
          <p:cNvSpPr>
            <a:spLocks noChangeArrowheads="1"/>
          </p:cNvSpPr>
          <p:nvPr/>
        </p:nvSpPr>
        <p:spPr bwMode="gray">
          <a:xfrm>
            <a:off x="3046413" y="5532438"/>
            <a:ext cx="1270000" cy="1150938"/>
          </a:xfrm>
          <a:prstGeom prst="roundRect">
            <a:avLst>
              <a:gd name="adj" fmla="val 11921"/>
            </a:avLst>
          </a:prstGeom>
          <a:solidFill>
            <a:srgbClr val="C00000"/>
          </a:solidFill>
          <a:ln w="63500" cap="flat" cmpd="sng" algn="ctr">
            <a:solidFill>
              <a:schemeClr val="bg1"/>
            </a:solidFill>
            <a:prstDash val="solid"/>
          </a:ln>
          <a:effectLst>
            <a:outerShdw blurRad="127000" dist="38100" dir="5400000" algn="ctr" rotWithShape="0">
              <a:prstClr val="black">
                <a:alpha val="40000"/>
              </a:prstClr>
            </a:outerShdw>
          </a:effectLst>
        </p:spPr>
        <p:txBody>
          <a:bodyPr lIns="82822" tIns="41410" rIns="82822" bIns="41410" anchor="ctr" anchorCtr="0"/>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vl6pPr marL="2286000" algn="l" defTabSz="914400" rtl="0" eaLnBrk="1" latinLnBrk="0" hangingPunct="1">
              <a:defRPr lang="zh-CN" altLang="en-US" sz="1800" kern="1200">
                <a:solidFill>
                  <a:schemeClr val="tx1"/>
                </a:solidFill>
                <a:latin typeface="+mn-lt"/>
                <a:ea typeface="+mn-ea"/>
                <a:cs typeface="+mn-cs"/>
              </a:defRPr>
            </a:lvl6pPr>
            <a:lvl7pPr marL="2743200" algn="l" defTabSz="914400" rtl="0" eaLnBrk="1" latinLnBrk="0" hangingPunct="1">
              <a:defRPr lang="zh-CN" altLang="en-US" sz="1800" kern="1200">
                <a:solidFill>
                  <a:schemeClr val="tx1"/>
                </a:solidFill>
                <a:latin typeface="+mn-lt"/>
                <a:ea typeface="+mn-ea"/>
                <a:cs typeface="+mn-cs"/>
              </a:defRPr>
            </a:lvl7pPr>
            <a:lvl8pPr marL="3200400" algn="l" defTabSz="914400" rtl="0" eaLnBrk="1" latinLnBrk="0" hangingPunct="1">
              <a:defRPr lang="zh-CN" altLang="en-US" sz="1800" kern="1200">
                <a:solidFill>
                  <a:schemeClr val="tx1"/>
                </a:solidFill>
                <a:latin typeface="+mn-lt"/>
                <a:ea typeface="+mn-ea"/>
                <a:cs typeface="+mn-cs"/>
              </a:defRPr>
            </a:lvl8pPr>
            <a:lvl9pPr marL="3657600" algn="l" defTabSz="914400" rtl="0" eaLnBrk="1" latinLnBrk="0" hangingPunct="1">
              <a:defRPr lang="zh-CN" altLang="en-US" sz="1800" kern="1200">
                <a:solidFill>
                  <a:schemeClr val="tx1"/>
                </a:solidFill>
                <a:latin typeface="+mn-lt"/>
                <a:ea typeface="+mn-ea"/>
                <a:cs typeface="+mn-cs"/>
              </a:defRPr>
            </a:lvl9pPr>
          </a:lstStyle>
          <a:p>
            <a:pPr marL="0" marR="0" lvl="0" indent="0" algn="ctr">
              <a:lnSpc>
                <a:spcPct val="120000"/>
              </a:lnSpc>
            </a:pPr>
            <a:r>
              <a:rPr lang="zh-CN" altLang="en-US" sz="2800">
                <a:solidFill>
                  <a:srgbClr val="FFFF00"/>
                </a:solidFill>
                <a:latin typeface="微软雅黑" pitchFamily="34" charset="-122"/>
                <a:ea typeface="微软雅黑" pitchFamily="34" charset="-122"/>
              </a:rPr>
              <a:t>国际收支</a:t>
            </a:r>
            <a:endParaRPr lang="zh-CN" altLang="zh-CN" sz="1900" b="0">
              <a:solidFill>
                <a:srgbClr val="FFFFFF"/>
              </a:solidFill>
              <a:latin typeface="微软雅黑" pitchFamily="34" charset="-122"/>
              <a:ea typeface="微软雅黑" pitchFamily="34" charset="-122"/>
            </a:endParaRPr>
          </a:p>
        </p:txBody>
      </p:sp>
      <p:sp>
        <p:nvSpPr>
          <p:cNvPr id="45070" name="矩形 3"/>
          <p:cNvSpPr/>
          <p:nvPr/>
        </p:nvSpPr>
        <p:spPr>
          <a:xfrm>
            <a:off x="-87312" y="782638"/>
            <a:ext cx="3000375" cy="641350"/>
          </a:xfrm>
          <a:prstGeom prst="rect">
            <a:avLst/>
          </a:prstGeom>
          <a:noFill/>
          <a:ln>
            <a:noFill/>
            <a:miter lim="800000"/>
          </a:ln>
        </p:spPr>
        <p:txBody>
          <a:bodyPr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lvl="0"/>
            <a:r>
              <a:rPr lang="zh-CN" altLang="en-US" sz="3600">
                <a:latin typeface="宋体" pitchFamily="2" charset="-122"/>
                <a:ea typeface="宋体" pitchFamily="2" charset="-122"/>
              </a:rPr>
              <a:t>（</a:t>
            </a:r>
            <a:r>
              <a:rPr lang="en-US" altLang="zh-CN" sz="3600">
                <a:latin typeface="宋体" pitchFamily="2" charset="-122"/>
                <a:ea typeface="宋体" pitchFamily="2" charset="-122"/>
              </a:rPr>
              <a:t>3</a:t>
            </a:r>
            <a:r>
              <a:rPr lang="zh-CN" altLang="en-US" sz="3600">
                <a:latin typeface="宋体" pitchFamily="2" charset="-122"/>
                <a:ea typeface="宋体" pitchFamily="2" charset="-122"/>
              </a:rPr>
              <a:t>）目标</a:t>
            </a:r>
          </a:p>
        </p:txBody>
      </p:sp>
      <p:sp>
        <p:nvSpPr>
          <p:cNvPr id="45071" name="矩形 4"/>
          <p:cNvSpPr/>
          <p:nvPr/>
        </p:nvSpPr>
        <p:spPr>
          <a:xfrm>
            <a:off x="93662" y="7938"/>
            <a:ext cx="7897812" cy="509588"/>
          </a:xfrm>
          <a:prstGeom prst="rect">
            <a:avLst/>
          </a:prstGeom>
          <a:solidFill>
            <a:srgbClr val="008000"/>
          </a:solidFill>
          <a:ln>
            <a:noFill/>
            <a:miter lim="800000"/>
          </a:ln>
        </p:spPr>
        <p:txBody>
          <a:bodyPr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lvl="0">
              <a:lnSpc>
                <a:spcPct val="85000"/>
              </a:lnSpc>
            </a:pPr>
            <a:r>
              <a:rPr lang="zh-CN" altLang="en-US" sz="3200" b="0">
                <a:solidFill>
                  <a:schemeClr val="bg1"/>
                </a:solidFill>
                <a:latin typeface="隶书" pitchFamily="49" charset="-122"/>
                <a:ea typeface="隶书" pitchFamily="49" charset="-122"/>
              </a:rPr>
              <a:t>二</a:t>
            </a:r>
            <a:r>
              <a:rPr lang="zh-CN" altLang="zh-CN" sz="3200" b="0">
                <a:solidFill>
                  <a:schemeClr val="bg1"/>
                </a:solidFill>
                <a:latin typeface="隶书" pitchFamily="49" charset="-122"/>
                <a:ea typeface="隶书" pitchFamily="49" charset="-122"/>
              </a:rPr>
              <a:t>、</a:t>
            </a:r>
            <a:r>
              <a:rPr lang="zh-CN" altLang="en-US" sz="3200" b="0">
                <a:solidFill>
                  <a:schemeClr val="bg1"/>
                </a:solidFill>
                <a:latin typeface="隶书" pitchFamily="49" charset="-122"/>
                <a:ea typeface="隶书" pitchFamily="49" charset="-122"/>
              </a:rPr>
              <a:t>我国政府的经济职能</a:t>
            </a:r>
            <a:r>
              <a:rPr lang="zh-CN" altLang="en-US" sz="3200">
                <a:solidFill>
                  <a:srgbClr val="FFFF00"/>
                </a:solidFill>
                <a:latin typeface="隶书" pitchFamily="49" charset="-122"/>
                <a:ea typeface="隶书" pitchFamily="49" charset="-122"/>
              </a:rPr>
              <a:t>之科学宏观调控</a:t>
            </a:r>
          </a:p>
        </p:txBody>
      </p:sp>
      <p:sp>
        <p:nvSpPr>
          <p:cNvPr id="45072" name="对角圆角矩形 17"/>
          <p:cNvSpPr/>
          <p:nvPr/>
        </p:nvSpPr>
        <p:spPr>
          <a:xfrm>
            <a:off x="10306050" y="0"/>
            <a:ext cx="1885950" cy="531812"/>
          </a:xfrm>
          <a:custGeom>
            <a:avLst/>
            <a:gdLst>
              <a:gd name="GT0" fmla="+- l w 0"/>
              <a:gd name="GT1" fmla="+- t h 0"/>
            </a:gdLst>
            <a:ahLst/>
            <a:cxnLst>
              <a:cxn ang="0">
                <a:pos x="2000487" y="34656"/>
              </a:cxn>
              <a:cxn ang="0">
                <a:pos x="1000247" y="69312"/>
              </a:cxn>
              <a:cxn ang="0">
                <a:pos x="0" y="34656"/>
              </a:cxn>
              <a:cxn ang="0">
                <a:pos x="1000247" y="0"/>
              </a:cxn>
            </a:cxnLst>
            <a:rect l="l" t="t" r="GT0" b="GT1"/>
            <a:pathLst>
              <a:path w="2370137" h="630238">
                <a:moveTo>
                  <a:pt x="105042" y="0"/>
                </a:moveTo>
                <a:lnTo>
                  <a:pt x="2370137" y="0"/>
                </a:lnTo>
                <a:lnTo>
                  <a:pt x="2370137" y="525196"/>
                </a:lnTo>
                <a:cubicBezTo>
                  <a:pt x="2370137" y="583209"/>
                  <a:pt x="2323108" y="630237"/>
                  <a:pt x="2265095" y="630238"/>
                </a:cubicBezTo>
                <a:lnTo>
                  <a:pt x="0" y="630238"/>
                </a:lnTo>
                <a:lnTo>
                  <a:pt x="0" y="105042"/>
                </a:lnTo>
                <a:cubicBezTo>
                  <a:pt x="0" y="47028"/>
                  <a:pt x="47028" y="0"/>
                  <a:pt x="105041" y="0"/>
                </a:cubicBezTo>
                <a:close/>
              </a:path>
            </a:pathLst>
          </a:custGeom>
          <a:solidFill>
            <a:srgbClr val="F8472A"/>
          </a:solidFill>
          <a:ln w="12700">
            <a:solidFill>
              <a:srgbClr val="2F528F"/>
            </a:solidFill>
            <a:round/>
          </a:ln>
        </p:spPr>
        <p:txBody>
          <a:bodyPr anchor="ctr" anchorCtr="0"/>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lvl="0" algn="ctr"/>
            <a:r>
              <a:rPr lang="zh-CN" altLang="en-US" sz="2800">
                <a:solidFill>
                  <a:srgbClr val="FFFFFF"/>
                </a:solidFill>
                <a:latin typeface="微软雅黑" pitchFamily="34" charset="-122"/>
                <a:ea typeface="微软雅黑" pitchFamily="34" charset="-122"/>
              </a:rPr>
              <a:t>知识提纲</a:t>
            </a:r>
            <a:endParaRPr lang="en-US" altLang="zh-CN" sz="2800">
              <a:solidFill>
                <a:srgbClr val="FFFFFF"/>
              </a:solidFill>
              <a:latin typeface="微软雅黑" pitchFamily="34" charset="-122"/>
              <a:ea typeface="微软雅黑"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grpId="0" nodeType="afterEffect">
                                  <p:stCondLst>
                                    <p:cond delay="0"/>
                                  </p:stCondLst>
                                  <p:childTnLst>
                                    <p:set>
                                      <p:cBhvr additive="base">
                                        <p:cTn id="6" dur="1" fill="hold">
                                          <p:stCondLst>
                                            <p:cond delay="0"/>
                                          </p:stCondLst>
                                        </p:cTn>
                                        <p:tgtEl>
                                          <p:spTgt spid="45067"/>
                                        </p:tgtEl>
                                        <p:attrNameLst>
                                          <p:attrName>style.visibility</p:attrName>
                                        </p:attrNameLst>
                                      </p:cBhvr>
                                      <p:to>
                                        <p:strVal val="visible"/>
                                      </p:to>
                                    </p:set>
                                    <p:anim calcmode="lin" valueType="num">
                                      <p:cBhvr additive="base">
                                        <p:cTn id="7" dur="500" fill="hold"/>
                                        <p:tgtEl>
                                          <p:spTgt spid="45067"/>
                                        </p:tgtEl>
                                        <p:attrNameLst>
                                          <p:attrName>ppt_w</p:attrName>
                                        </p:attrNameLst>
                                      </p:cBhvr>
                                      <p:tavLst>
                                        <p:tav tm="0">
                                          <p:val>
                                            <p:fltVal val="0"/>
                                          </p:val>
                                        </p:tav>
                                        <p:tav tm="100000">
                                          <p:val>
                                            <p:strVal val="#ppt_w"/>
                                          </p:val>
                                        </p:tav>
                                      </p:tavLst>
                                    </p:anim>
                                    <p:anim calcmode="lin" valueType="num">
                                      <p:cBhvr additive="base">
                                        <p:cTn id="8" dur="500" fill="hold"/>
                                        <p:tgtEl>
                                          <p:spTgt spid="45067"/>
                                        </p:tgtEl>
                                        <p:attrNameLst>
                                          <p:attrName>ppt_h</p:attrName>
                                        </p:attrNameLst>
                                      </p:cBhvr>
                                      <p:tavLst>
                                        <p:tav tm="0">
                                          <p:val>
                                            <p:fltVal val="0"/>
                                          </p:val>
                                        </p:tav>
                                        <p:tav tm="100000">
                                          <p:val>
                                            <p:strVal val="#ppt_h"/>
                                          </p:val>
                                        </p:tav>
                                      </p:tavLst>
                                    </p:anim>
                                    <p:animEffect transition="in" filter="fade">
                                      <p:cBhvr additive="base">
                                        <p:cTn id="9" dur="500" fill="hold"/>
                                        <p:tgtEl>
                                          <p:spTgt spid="45067"/>
                                        </p:tgtEl>
                                      </p:cBhvr>
                                    </p:animEffect>
                                  </p:childTnLst>
                                </p:cTn>
                              </p:par>
                            </p:childTnLst>
                          </p:cTn>
                        </p:par>
                        <p:par>
                          <p:cTn id="10" fill="hold" nodeType="afterGroup">
                            <p:stCondLst>
                              <p:cond delay="500"/>
                            </p:stCondLst>
                            <p:childTnLst>
                              <p:par>
                                <p:cTn id="11" presetID="22" presetClass="entr" presetSubtype="8" fill="hold" nodeType="afterEffect">
                                  <p:stCondLst>
                                    <p:cond delay="500"/>
                                  </p:stCondLst>
                                  <p:childTnLst>
                                    <p:set>
                                      <p:cBhvr additive="base">
                                        <p:cTn id="12" dur="1" fill="hold">
                                          <p:stCondLst>
                                            <p:cond delay="0"/>
                                          </p:stCondLst>
                                        </p:cTn>
                                        <p:tgtEl>
                                          <p:spTgt spid="45060"/>
                                        </p:tgtEl>
                                        <p:attrNameLst>
                                          <p:attrName>style.visibility</p:attrName>
                                        </p:attrNameLst>
                                      </p:cBhvr>
                                      <p:to>
                                        <p:strVal val="visible"/>
                                      </p:to>
                                    </p:set>
                                    <p:animEffect transition="in" filter="wipe(left)">
                                      <p:cBhvr additive="base">
                                        <p:cTn id="13" dur="500" fill="hold"/>
                                        <p:tgtEl>
                                          <p:spTgt spid="45060"/>
                                        </p:tgtEl>
                                      </p:cBhvr>
                                    </p:animEffect>
                                  </p:childTnLst>
                                </p:cTn>
                              </p:par>
                            </p:childTnLst>
                          </p:cTn>
                        </p:par>
                        <p:par>
                          <p:cTn id="14" fill="hold" nodeType="afterGroup">
                            <p:stCondLst>
                              <p:cond delay="1500"/>
                            </p:stCondLst>
                            <p:childTnLst>
                              <p:par>
                                <p:cTn id="15" presetID="22" presetClass="entr" presetSubtype="8" fill="hold" grpId="0" nodeType="afterEffect">
                                  <p:stCondLst>
                                    <p:cond delay="1000"/>
                                  </p:stCondLst>
                                  <p:childTnLst>
                                    <p:set>
                                      <p:cBhvr additive="base">
                                        <p:cTn id="16" dur="1" fill="hold">
                                          <p:stCondLst>
                                            <p:cond delay="0"/>
                                          </p:stCondLst>
                                        </p:cTn>
                                        <p:tgtEl>
                                          <p:spTgt spid="45062"/>
                                        </p:tgtEl>
                                        <p:attrNameLst>
                                          <p:attrName>style.visibility</p:attrName>
                                        </p:attrNameLst>
                                      </p:cBhvr>
                                      <p:to>
                                        <p:strVal val="visible"/>
                                      </p:to>
                                    </p:set>
                                    <p:animEffect transition="in" filter="wipe(left)">
                                      <p:cBhvr additive="base">
                                        <p:cTn id="17" dur="500" fill="hold"/>
                                        <p:tgtEl>
                                          <p:spTgt spid="45062"/>
                                        </p:tgtEl>
                                      </p:cBhvr>
                                    </p:animEffect>
                                  </p:childTnLst>
                                </p:cTn>
                              </p:par>
                            </p:childTnLst>
                          </p:cTn>
                        </p:par>
                        <p:par>
                          <p:cTn id="18" fill="hold" nodeType="afterGroup">
                            <p:stCondLst>
                              <p:cond delay="3000"/>
                            </p:stCondLst>
                            <p:childTnLst>
                              <p:par>
                                <p:cTn id="19" presetID="22" presetClass="entr" presetSubtype="8" fill="hold" grpId="0" nodeType="afterEffect">
                                  <p:stCondLst>
                                    <p:cond delay="1500"/>
                                  </p:stCondLst>
                                  <p:childTnLst>
                                    <p:set>
                                      <p:cBhvr additive="base">
                                        <p:cTn id="20" dur="1" fill="hold">
                                          <p:stCondLst>
                                            <p:cond delay="0"/>
                                          </p:stCondLst>
                                        </p:cTn>
                                        <p:tgtEl>
                                          <p:spTgt spid="45061"/>
                                        </p:tgtEl>
                                        <p:attrNameLst>
                                          <p:attrName>style.visibility</p:attrName>
                                        </p:attrNameLst>
                                      </p:cBhvr>
                                      <p:to>
                                        <p:strVal val="visible"/>
                                      </p:to>
                                    </p:set>
                                    <p:animEffect transition="in" filter="wipe(left)">
                                      <p:cBhvr additive="base">
                                        <p:cTn id="21" dur="500" fill="hold"/>
                                        <p:tgtEl>
                                          <p:spTgt spid="45061"/>
                                        </p:tgtEl>
                                      </p:cBhvr>
                                    </p:animEffect>
                                  </p:childTnLst>
                                </p:cTn>
                              </p:par>
                            </p:childTnLst>
                          </p:cTn>
                        </p:par>
                        <p:par>
                          <p:cTn id="22" fill="hold" nodeType="afterGroup">
                            <p:stCondLst>
                              <p:cond delay="5000"/>
                            </p:stCondLst>
                            <p:childTnLst>
                              <p:par>
                                <p:cTn id="23" presetID="22" presetClass="entr" presetSubtype="8" fill="hold" nodeType="afterEffect">
                                  <p:stCondLst>
                                    <p:cond delay="2000"/>
                                  </p:stCondLst>
                                  <p:childTnLst>
                                    <p:set>
                                      <p:cBhvr additive="base">
                                        <p:cTn id="24" dur="1" fill="hold">
                                          <p:stCondLst>
                                            <p:cond delay="0"/>
                                          </p:stCondLst>
                                        </p:cTn>
                                        <p:tgtEl>
                                          <p:spTgt spid="45059"/>
                                        </p:tgtEl>
                                        <p:attrNameLst>
                                          <p:attrName>style.visibility</p:attrName>
                                        </p:attrNameLst>
                                      </p:cBhvr>
                                      <p:to>
                                        <p:strVal val="visible"/>
                                      </p:to>
                                    </p:set>
                                    <p:animEffect transition="in" filter="wipe(left)">
                                      <p:cBhvr additive="base">
                                        <p:cTn id="25" dur="500" fill="hold"/>
                                        <p:tgtEl>
                                          <p:spTgt spid="45059"/>
                                        </p:tgtEl>
                                      </p:cBhvr>
                                    </p:animEffect>
                                  </p:childTnLst>
                                </p:cTn>
                              </p:par>
                            </p:childTnLst>
                          </p:cTn>
                        </p:par>
                        <p:par>
                          <p:cTn id="26" fill="hold" nodeType="afterGroup">
                            <p:stCondLst>
                              <p:cond delay="7500"/>
                            </p:stCondLst>
                            <p:childTnLst>
                              <p:par>
                                <p:cTn id="27" presetID="22" presetClass="entr" presetSubtype="8" fill="hold" grpId="0" nodeType="afterEffect">
                                  <p:stCondLst>
                                    <p:cond delay="2500"/>
                                  </p:stCondLst>
                                  <p:childTnLst>
                                    <p:set>
                                      <p:cBhvr additive="base">
                                        <p:cTn id="28" dur="1" fill="hold">
                                          <p:stCondLst>
                                            <p:cond delay="0"/>
                                          </p:stCondLst>
                                        </p:cTn>
                                        <p:tgtEl>
                                          <p:spTgt spid="45064"/>
                                        </p:tgtEl>
                                        <p:attrNameLst>
                                          <p:attrName>style.visibility</p:attrName>
                                        </p:attrNameLst>
                                      </p:cBhvr>
                                      <p:to>
                                        <p:strVal val="visible"/>
                                      </p:to>
                                    </p:set>
                                    <p:animEffect transition="in" filter="wipe(left)">
                                      <p:cBhvr additive="base">
                                        <p:cTn id="29" dur="500" fill="hold"/>
                                        <p:tgtEl>
                                          <p:spTgt spid="45064"/>
                                        </p:tgtEl>
                                      </p:cBhvr>
                                    </p:animEffect>
                                  </p:childTnLst>
                                </p:cTn>
                              </p:par>
                            </p:childTnLst>
                          </p:cTn>
                        </p:par>
                        <p:par>
                          <p:cTn id="30" fill="hold" nodeType="afterGroup">
                            <p:stCondLst>
                              <p:cond delay="10500"/>
                            </p:stCondLst>
                            <p:childTnLst>
                              <p:par>
                                <p:cTn id="31" presetID="22" presetClass="entr" presetSubtype="8" fill="hold" grpId="0" nodeType="afterEffect">
                                  <p:stCondLst>
                                    <p:cond delay="3000"/>
                                  </p:stCondLst>
                                  <p:childTnLst>
                                    <p:set>
                                      <p:cBhvr additive="base">
                                        <p:cTn id="32" dur="1" fill="hold">
                                          <p:stCondLst>
                                            <p:cond delay="0"/>
                                          </p:stCondLst>
                                        </p:cTn>
                                        <p:tgtEl>
                                          <p:spTgt spid="45063"/>
                                        </p:tgtEl>
                                        <p:attrNameLst>
                                          <p:attrName>style.visibility</p:attrName>
                                        </p:attrNameLst>
                                      </p:cBhvr>
                                      <p:to>
                                        <p:strVal val="visible"/>
                                      </p:to>
                                    </p:set>
                                    <p:animEffect transition="in" filter="wipe(left)">
                                      <p:cBhvr additive="base">
                                        <p:cTn id="33" dur="500" fill="hold"/>
                                        <p:tgtEl>
                                          <p:spTgt spid="45063"/>
                                        </p:tgtEl>
                                      </p:cBhvr>
                                    </p:animEffect>
                                  </p:childTnLst>
                                </p:cTn>
                              </p:par>
                            </p:childTnLst>
                          </p:cTn>
                        </p:par>
                        <p:par>
                          <p:cTn id="34" fill="hold" nodeType="afterGroup">
                            <p:stCondLst>
                              <p:cond delay="14000"/>
                            </p:stCondLst>
                            <p:childTnLst>
                              <p:par>
                                <p:cTn id="35" presetID="22" presetClass="entr" presetSubtype="8" fill="hold" nodeType="afterEffect">
                                  <p:stCondLst>
                                    <p:cond delay="3500"/>
                                  </p:stCondLst>
                                  <p:childTnLst>
                                    <p:set>
                                      <p:cBhvr additive="base">
                                        <p:cTn id="36" dur="1" fill="hold">
                                          <p:stCondLst>
                                            <p:cond delay="0"/>
                                          </p:stCondLst>
                                        </p:cTn>
                                        <p:tgtEl>
                                          <p:spTgt spid="45057"/>
                                        </p:tgtEl>
                                        <p:attrNameLst>
                                          <p:attrName>style.visibility</p:attrName>
                                        </p:attrNameLst>
                                      </p:cBhvr>
                                      <p:to>
                                        <p:strVal val="visible"/>
                                      </p:to>
                                    </p:set>
                                    <p:animEffect transition="in" filter="wipe(left)">
                                      <p:cBhvr additive="base">
                                        <p:cTn id="37" dur="500" fill="hold"/>
                                        <p:tgtEl>
                                          <p:spTgt spid="45057"/>
                                        </p:tgtEl>
                                      </p:cBhvr>
                                    </p:animEffect>
                                  </p:childTnLst>
                                </p:cTn>
                              </p:par>
                            </p:childTnLst>
                          </p:cTn>
                        </p:par>
                        <p:par>
                          <p:cTn id="38" fill="hold" nodeType="afterGroup">
                            <p:stCondLst>
                              <p:cond delay="18000"/>
                            </p:stCondLst>
                            <p:childTnLst>
                              <p:par>
                                <p:cTn id="39" presetID="22" presetClass="entr" presetSubtype="8" fill="hold" grpId="0" nodeType="afterEffect">
                                  <p:stCondLst>
                                    <p:cond delay="4000"/>
                                  </p:stCondLst>
                                  <p:childTnLst>
                                    <p:set>
                                      <p:cBhvr additive="base">
                                        <p:cTn id="40" dur="1" fill="hold">
                                          <p:stCondLst>
                                            <p:cond delay="0"/>
                                          </p:stCondLst>
                                        </p:cTn>
                                        <p:tgtEl>
                                          <p:spTgt spid="45066"/>
                                        </p:tgtEl>
                                        <p:attrNameLst>
                                          <p:attrName>style.visibility</p:attrName>
                                        </p:attrNameLst>
                                      </p:cBhvr>
                                      <p:to>
                                        <p:strVal val="visible"/>
                                      </p:to>
                                    </p:set>
                                    <p:animEffect transition="in" filter="wipe(left)">
                                      <p:cBhvr additive="base">
                                        <p:cTn id="41" dur="500" fill="hold"/>
                                        <p:tgtEl>
                                          <p:spTgt spid="45066"/>
                                        </p:tgtEl>
                                      </p:cBhvr>
                                    </p:animEffect>
                                  </p:childTnLst>
                                </p:cTn>
                              </p:par>
                            </p:childTnLst>
                          </p:cTn>
                        </p:par>
                        <p:par>
                          <p:cTn id="42" fill="hold" nodeType="afterGroup">
                            <p:stCondLst>
                              <p:cond delay="22500"/>
                            </p:stCondLst>
                            <p:childTnLst>
                              <p:par>
                                <p:cTn id="43" presetID="22" presetClass="entr" presetSubtype="8" fill="hold" grpId="0" nodeType="afterEffect">
                                  <p:stCondLst>
                                    <p:cond delay="4500"/>
                                  </p:stCondLst>
                                  <p:childTnLst>
                                    <p:set>
                                      <p:cBhvr additive="base">
                                        <p:cTn id="44" dur="1" fill="hold">
                                          <p:stCondLst>
                                            <p:cond delay="0"/>
                                          </p:stCondLst>
                                        </p:cTn>
                                        <p:tgtEl>
                                          <p:spTgt spid="45065"/>
                                        </p:tgtEl>
                                        <p:attrNameLst>
                                          <p:attrName>style.visibility</p:attrName>
                                        </p:attrNameLst>
                                      </p:cBhvr>
                                      <p:to>
                                        <p:strVal val="visible"/>
                                      </p:to>
                                    </p:set>
                                    <p:animEffect transition="in" filter="wipe(left)">
                                      <p:cBhvr additive="base">
                                        <p:cTn id="45" dur="500" fill="hold"/>
                                        <p:tgtEl>
                                          <p:spTgt spid="45065"/>
                                        </p:tgtEl>
                                      </p:cBhvr>
                                    </p:animEffect>
                                  </p:childTnLst>
                                </p:cTn>
                              </p:par>
                            </p:childTnLst>
                          </p:cTn>
                        </p:par>
                        <p:par>
                          <p:cTn id="46" fill="hold" nodeType="afterGroup">
                            <p:stCondLst>
                              <p:cond delay="27500"/>
                            </p:stCondLst>
                            <p:childTnLst>
                              <p:par>
                                <p:cTn id="47" presetID="22" presetClass="entr" presetSubtype="8" fill="hold" nodeType="afterEffect">
                                  <p:stCondLst>
                                    <p:cond delay="5000"/>
                                  </p:stCondLst>
                                  <p:childTnLst>
                                    <p:set>
                                      <p:cBhvr additive="base">
                                        <p:cTn id="48" dur="1" fill="hold">
                                          <p:stCondLst>
                                            <p:cond delay="0"/>
                                          </p:stCondLst>
                                        </p:cTn>
                                        <p:tgtEl>
                                          <p:spTgt spid="45058"/>
                                        </p:tgtEl>
                                        <p:attrNameLst>
                                          <p:attrName>style.visibility</p:attrName>
                                        </p:attrNameLst>
                                      </p:cBhvr>
                                      <p:to>
                                        <p:strVal val="visible"/>
                                      </p:to>
                                    </p:set>
                                    <p:animEffect transition="in" filter="wipe(left)">
                                      <p:cBhvr additive="base">
                                        <p:cTn id="49" dur="500" fill="hold"/>
                                        <p:tgtEl>
                                          <p:spTgt spid="45058"/>
                                        </p:tgtEl>
                                      </p:cBhvr>
                                    </p:animEffect>
                                  </p:childTnLst>
                                </p:cTn>
                              </p:par>
                            </p:childTnLst>
                          </p:cTn>
                        </p:par>
                        <p:par>
                          <p:cTn id="50" fill="hold" nodeType="afterGroup">
                            <p:stCondLst>
                              <p:cond delay="33000"/>
                            </p:stCondLst>
                            <p:childTnLst>
                              <p:par>
                                <p:cTn id="51" presetID="22" presetClass="entr" presetSubtype="8" fill="hold" grpId="0" nodeType="afterEffect">
                                  <p:stCondLst>
                                    <p:cond delay="5500"/>
                                  </p:stCondLst>
                                  <p:childTnLst>
                                    <p:set>
                                      <p:cBhvr additive="base">
                                        <p:cTn id="52" dur="1" fill="hold">
                                          <p:stCondLst>
                                            <p:cond delay="0"/>
                                          </p:stCondLst>
                                        </p:cTn>
                                        <p:tgtEl>
                                          <p:spTgt spid="45069"/>
                                        </p:tgtEl>
                                        <p:attrNameLst>
                                          <p:attrName>style.visibility</p:attrName>
                                        </p:attrNameLst>
                                      </p:cBhvr>
                                      <p:to>
                                        <p:strVal val="visible"/>
                                      </p:to>
                                    </p:set>
                                    <p:animEffect transition="in" filter="wipe(left)">
                                      <p:cBhvr additive="base">
                                        <p:cTn id="53" dur="500" fill="hold"/>
                                        <p:tgtEl>
                                          <p:spTgt spid="45069"/>
                                        </p:tgtEl>
                                      </p:cBhvr>
                                    </p:animEffect>
                                  </p:childTnLst>
                                </p:cTn>
                              </p:par>
                            </p:childTnLst>
                          </p:cTn>
                        </p:par>
                        <p:par>
                          <p:cTn id="54" fill="hold" nodeType="afterGroup">
                            <p:stCondLst>
                              <p:cond delay="39000"/>
                            </p:stCondLst>
                            <p:childTnLst>
                              <p:par>
                                <p:cTn id="55" presetID="22" presetClass="entr" presetSubtype="8" fill="hold" grpId="0" nodeType="afterEffect">
                                  <p:stCondLst>
                                    <p:cond delay="6000"/>
                                  </p:stCondLst>
                                  <p:childTnLst>
                                    <p:set>
                                      <p:cBhvr additive="base">
                                        <p:cTn id="56" dur="1" fill="hold">
                                          <p:stCondLst>
                                            <p:cond delay="0"/>
                                          </p:stCondLst>
                                        </p:cTn>
                                        <p:tgtEl>
                                          <p:spTgt spid="45068"/>
                                        </p:tgtEl>
                                        <p:attrNameLst>
                                          <p:attrName>style.visibility</p:attrName>
                                        </p:attrNameLst>
                                      </p:cBhvr>
                                      <p:to>
                                        <p:strVal val="visible"/>
                                      </p:to>
                                    </p:set>
                                    <p:animEffect transition="in" filter="wipe(left)">
                                      <p:cBhvr additive="base">
                                        <p:cTn id="57" dur="500" fill="hold"/>
                                        <p:tgtEl>
                                          <p:spTgt spid="450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animBg="1"/>
      <p:bldP spid="45062" grpId="0" animBg="1"/>
      <p:bldP spid="45063" grpId="0" animBg="1"/>
      <p:bldP spid="45064" grpId="0" animBg="1"/>
      <p:bldP spid="45065" grpId="0" animBg="1"/>
      <p:bldP spid="45066" grpId="0" animBg="1"/>
      <p:bldP spid="45067" grpId="0" animBg="1"/>
      <p:bldP spid="45068" grpId="0" animBg="1"/>
      <p:bldP spid="4506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左大括号 15362"/>
          <p:cNvSpPr/>
          <p:nvPr/>
        </p:nvSpPr>
        <p:spPr>
          <a:xfrm>
            <a:off x="1852612" y="1135062"/>
            <a:ext cx="150812" cy="4122738"/>
          </a:xfrm>
          <a:prstGeom prst="leftBrace">
            <a:avLst>
              <a:gd name="adj1" fmla="val 226921"/>
              <a:gd name="adj2" fmla="val 50000"/>
            </a:avLst>
          </a:prstGeom>
          <a:solidFill>
            <a:srgbClr val="99FF33"/>
          </a:solidFill>
          <a:ln w="15875">
            <a:solidFill>
              <a:schemeClr val="tx2"/>
            </a:solidFill>
            <a:bevel/>
          </a:ln>
        </p:spPr>
        <p:txBody>
          <a:bodyPr anchor="t" anchorCtr="0"/>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lvl="0" algn="ctr"/>
            <a:endParaRPr lang="zh-CN" altLang="en-US">
              <a:latin typeface="Times New Roman" panose="02020603050405020304" pitchFamily="18" charset="0"/>
              <a:ea typeface="宋体" panose="02010600030101010101" pitchFamily="2" charset="-122"/>
            </a:endParaRPr>
          </a:p>
        </p:txBody>
      </p:sp>
      <p:sp>
        <p:nvSpPr>
          <p:cNvPr id="47106" name="文本框 15363"/>
          <p:cNvSpPr/>
          <p:nvPr/>
        </p:nvSpPr>
        <p:spPr>
          <a:xfrm>
            <a:off x="1858962" y="992188"/>
            <a:ext cx="2586038" cy="517525"/>
          </a:xfrm>
          <a:prstGeom prst="rect">
            <a:avLst/>
          </a:prstGeom>
          <a:noFill/>
          <a:ln>
            <a:noFill/>
            <a:miter lim="800000"/>
          </a:ln>
        </p:spPr>
        <p:txBody>
          <a:bodyPr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lvl="0" algn="ctr">
              <a:spcBef>
                <a:spcPct val="50000"/>
              </a:spcBef>
            </a:pPr>
            <a:r>
              <a:rPr lang="zh-CN" altLang="en-US" sz="2800">
                <a:solidFill>
                  <a:srgbClr val="FF0000"/>
                </a:solidFill>
                <a:latin typeface="Arial" pitchFamily="34" charset="0"/>
                <a:ea typeface="黑体" pitchFamily="2" charset="-122"/>
              </a:rPr>
              <a:t>（</a:t>
            </a:r>
            <a:r>
              <a:rPr lang="en-US" altLang="zh-CN" sz="2800">
                <a:solidFill>
                  <a:srgbClr val="FF0000"/>
                </a:solidFill>
                <a:latin typeface="Arial" pitchFamily="34" charset="0"/>
                <a:ea typeface="黑体" pitchFamily="2" charset="-122"/>
              </a:rPr>
              <a:t>1</a:t>
            </a:r>
            <a:r>
              <a:rPr lang="zh-CN" altLang="en-US" sz="2800">
                <a:solidFill>
                  <a:srgbClr val="FF0000"/>
                </a:solidFill>
                <a:latin typeface="Arial" pitchFamily="34" charset="0"/>
                <a:ea typeface="黑体" pitchFamily="2" charset="-122"/>
              </a:rPr>
              <a:t>）经济手段</a:t>
            </a:r>
          </a:p>
        </p:txBody>
      </p:sp>
      <p:sp>
        <p:nvSpPr>
          <p:cNvPr id="47107" name="文本框 15364"/>
          <p:cNvSpPr/>
          <p:nvPr/>
        </p:nvSpPr>
        <p:spPr>
          <a:xfrm>
            <a:off x="1930400" y="3008312"/>
            <a:ext cx="2592388" cy="515938"/>
          </a:xfrm>
          <a:prstGeom prst="rect">
            <a:avLst/>
          </a:prstGeom>
          <a:noFill/>
          <a:ln>
            <a:noFill/>
            <a:miter lim="800000"/>
          </a:ln>
        </p:spPr>
        <p:txBody>
          <a:bodyPr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lvl="0" algn="ctr">
              <a:spcBef>
                <a:spcPct val="50000"/>
              </a:spcBef>
            </a:pPr>
            <a:r>
              <a:rPr lang="zh-CN" altLang="en-US" sz="2800">
                <a:solidFill>
                  <a:srgbClr val="FF0000"/>
                </a:solidFill>
                <a:latin typeface="Arial" pitchFamily="34" charset="0"/>
                <a:ea typeface="黑体" pitchFamily="2" charset="-122"/>
              </a:rPr>
              <a:t>（</a:t>
            </a:r>
            <a:r>
              <a:rPr lang="en-US" altLang="zh-CN" sz="2800">
                <a:solidFill>
                  <a:srgbClr val="FF0000"/>
                </a:solidFill>
                <a:latin typeface="Arial" pitchFamily="34" charset="0"/>
                <a:ea typeface="黑体" pitchFamily="2" charset="-122"/>
              </a:rPr>
              <a:t>2</a:t>
            </a:r>
            <a:r>
              <a:rPr lang="zh-CN" altLang="en-US" sz="2800">
                <a:solidFill>
                  <a:srgbClr val="FF0000"/>
                </a:solidFill>
                <a:latin typeface="Arial" pitchFamily="34" charset="0"/>
                <a:ea typeface="黑体" pitchFamily="2" charset="-122"/>
              </a:rPr>
              <a:t>）法律手段</a:t>
            </a:r>
          </a:p>
        </p:txBody>
      </p:sp>
      <p:sp>
        <p:nvSpPr>
          <p:cNvPr id="47108" name="文本框 15365"/>
          <p:cNvSpPr/>
          <p:nvPr/>
        </p:nvSpPr>
        <p:spPr>
          <a:xfrm>
            <a:off x="1930400" y="4445000"/>
            <a:ext cx="2808288" cy="520700"/>
          </a:xfrm>
          <a:prstGeom prst="rect">
            <a:avLst/>
          </a:prstGeom>
          <a:noFill/>
          <a:ln>
            <a:noFill/>
            <a:miter lim="800000"/>
          </a:ln>
        </p:spPr>
        <p:txBody>
          <a:bodyPr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lvl="0" algn="ctr">
              <a:spcBef>
                <a:spcPct val="50000"/>
              </a:spcBef>
            </a:pPr>
            <a:r>
              <a:rPr lang="zh-CN" altLang="en-US" sz="2800">
                <a:solidFill>
                  <a:srgbClr val="FF0000"/>
                </a:solidFill>
                <a:latin typeface="Arial" pitchFamily="34" charset="0"/>
                <a:ea typeface="黑体" pitchFamily="2" charset="-122"/>
              </a:rPr>
              <a:t>（</a:t>
            </a:r>
            <a:r>
              <a:rPr lang="en-US" altLang="zh-CN" sz="2800">
                <a:solidFill>
                  <a:srgbClr val="FF0000"/>
                </a:solidFill>
                <a:latin typeface="Arial" pitchFamily="34" charset="0"/>
                <a:ea typeface="黑体" pitchFamily="2" charset="-122"/>
              </a:rPr>
              <a:t>3</a:t>
            </a:r>
            <a:r>
              <a:rPr lang="zh-CN" altLang="en-US" sz="2800">
                <a:solidFill>
                  <a:srgbClr val="FF0000"/>
                </a:solidFill>
                <a:latin typeface="Arial" pitchFamily="34" charset="0"/>
                <a:ea typeface="黑体" pitchFamily="2" charset="-122"/>
              </a:rPr>
              <a:t>）行政手段</a:t>
            </a:r>
          </a:p>
        </p:txBody>
      </p:sp>
      <p:sp>
        <p:nvSpPr>
          <p:cNvPr id="47109" name="文本框 15366"/>
          <p:cNvSpPr/>
          <p:nvPr/>
        </p:nvSpPr>
        <p:spPr>
          <a:xfrm>
            <a:off x="4235450" y="992188"/>
            <a:ext cx="5329238" cy="517525"/>
          </a:xfrm>
          <a:prstGeom prst="rect">
            <a:avLst/>
          </a:prstGeom>
          <a:noFill/>
          <a:ln>
            <a:noFill/>
            <a:miter lim="800000"/>
          </a:ln>
        </p:spPr>
        <p:txBody>
          <a:bodyPr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lvl="0" algn="ctr">
              <a:spcBef>
                <a:spcPct val="50000"/>
              </a:spcBef>
            </a:pPr>
            <a:r>
              <a:rPr lang="zh-CN" altLang="en-US" sz="2800">
                <a:latin typeface="Arial" pitchFamily="34" charset="0"/>
                <a:ea typeface="华文中宋" pitchFamily="2" charset="-122"/>
              </a:rPr>
              <a:t> 经济政策和计划，调整经济利益</a:t>
            </a:r>
          </a:p>
        </p:txBody>
      </p:sp>
      <p:sp>
        <p:nvSpPr>
          <p:cNvPr id="47110" name="文本框 15367"/>
          <p:cNvSpPr/>
          <p:nvPr/>
        </p:nvSpPr>
        <p:spPr>
          <a:xfrm>
            <a:off x="2362200" y="1497012"/>
            <a:ext cx="6932612" cy="1311275"/>
          </a:xfrm>
          <a:prstGeom prst="rect">
            <a:avLst/>
          </a:prstGeom>
          <a:noFill/>
          <a:ln>
            <a:noFill/>
            <a:miter lim="800000"/>
          </a:ln>
        </p:spPr>
        <p:txBody>
          <a:bodyPr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lvl="0" algn="ctr">
              <a:spcBef>
                <a:spcPct val="50000"/>
              </a:spcBef>
            </a:pPr>
            <a:r>
              <a:rPr lang="zh-CN" altLang="en-US" sz="3200">
                <a:latin typeface="Times New Roman" pitchFamily="18" charset="0"/>
                <a:ea typeface="宋体" pitchFamily="2" charset="-122"/>
              </a:rPr>
              <a:t>体现：</a:t>
            </a:r>
            <a:r>
              <a:rPr lang="zh-CN" altLang="en-US" sz="3200">
                <a:latin typeface="华文楷体" pitchFamily="2" charset="-122"/>
                <a:ea typeface="华文楷体" pitchFamily="2" charset="-122"/>
              </a:rPr>
              <a:t>财政政策和货币政策（最常用）</a:t>
            </a:r>
          </a:p>
          <a:p>
            <a:pPr lvl="0" algn="ctr">
              <a:spcBef>
                <a:spcPct val="50000"/>
              </a:spcBef>
            </a:pPr>
            <a:r>
              <a:rPr lang="zh-CN" altLang="en-US" sz="3200">
                <a:latin typeface="华文楷体" pitchFamily="2" charset="-122"/>
                <a:ea typeface="华文楷体" pitchFamily="2" charset="-122"/>
              </a:rPr>
              <a:t>           制定和实施经济计划</a:t>
            </a:r>
          </a:p>
        </p:txBody>
      </p:sp>
      <p:sp>
        <p:nvSpPr>
          <p:cNvPr id="47111" name="文本框 15368"/>
          <p:cNvSpPr/>
          <p:nvPr/>
        </p:nvSpPr>
        <p:spPr>
          <a:xfrm>
            <a:off x="4451350" y="2935288"/>
            <a:ext cx="3962400" cy="579438"/>
          </a:xfrm>
          <a:prstGeom prst="rect">
            <a:avLst/>
          </a:prstGeom>
          <a:noFill/>
          <a:ln>
            <a:noFill/>
            <a:miter lim="800000"/>
          </a:ln>
        </p:spPr>
        <p:txBody>
          <a:bodyPr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lvl="0" algn="ctr">
              <a:spcBef>
                <a:spcPct val="50000"/>
              </a:spcBef>
            </a:pPr>
            <a:r>
              <a:rPr lang="zh-CN" altLang="en-US" sz="3200">
                <a:latin typeface="Arial" pitchFamily="34" charset="0"/>
                <a:ea typeface="华文中宋" pitchFamily="2" charset="-122"/>
              </a:rPr>
              <a:t>制定和运用经济法规</a:t>
            </a:r>
          </a:p>
        </p:txBody>
      </p:sp>
      <p:sp>
        <p:nvSpPr>
          <p:cNvPr id="47112" name="文本框 15369"/>
          <p:cNvSpPr/>
          <p:nvPr/>
        </p:nvSpPr>
        <p:spPr>
          <a:xfrm>
            <a:off x="2362200" y="3654425"/>
            <a:ext cx="5834062" cy="577850"/>
          </a:xfrm>
          <a:prstGeom prst="rect">
            <a:avLst/>
          </a:prstGeom>
          <a:noFill/>
          <a:ln>
            <a:noFill/>
            <a:miter lim="800000"/>
          </a:ln>
        </p:spPr>
        <p:txBody>
          <a:bodyPr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lvl="0" algn="ctr">
              <a:spcBef>
                <a:spcPct val="50000"/>
              </a:spcBef>
            </a:pPr>
            <a:r>
              <a:rPr lang="zh-CN" altLang="en-US" sz="3200">
                <a:latin typeface="Times New Roman" pitchFamily="18" charset="0"/>
                <a:ea typeface="宋体" pitchFamily="2" charset="-122"/>
              </a:rPr>
              <a:t>体现：</a:t>
            </a:r>
            <a:r>
              <a:rPr lang="zh-CN" altLang="en-US" sz="3200">
                <a:latin typeface="华文楷体" pitchFamily="2" charset="-122"/>
                <a:ea typeface="华文楷体" pitchFamily="2" charset="-122"/>
              </a:rPr>
              <a:t>经济立法、经济司法</a:t>
            </a:r>
          </a:p>
        </p:txBody>
      </p:sp>
      <p:sp>
        <p:nvSpPr>
          <p:cNvPr id="47113" name="文本框 15370"/>
          <p:cNvSpPr/>
          <p:nvPr/>
        </p:nvSpPr>
        <p:spPr>
          <a:xfrm>
            <a:off x="4451350" y="4375150"/>
            <a:ext cx="5106988" cy="577850"/>
          </a:xfrm>
          <a:prstGeom prst="rect">
            <a:avLst/>
          </a:prstGeom>
          <a:noFill/>
          <a:ln>
            <a:noFill/>
            <a:miter lim="800000"/>
          </a:ln>
        </p:spPr>
        <p:txBody>
          <a:bodyPr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lvl="0" algn="ctr">
              <a:spcBef>
                <a:spcPct val="50000"/>
              </a:spcBef>
            </a:pPr>
            <a:r>
              <a:rPr lang="zh-CN" altLang="en-US" sz="3200">
                <a:latin typeface="Arial" pitchFamily="34" charset="0"/>
                <a:ea typeface="华文中宋" pitchFamily="2" charset="-122"/>
              </a:rPr>
              <a:t>行政命令、指示、规定</a:t>
            </a:r>
          </a:p>
        </p:txBody>
      </p:sp>
      <p:sp>
        <p:nvSpPr>
          <p:cNvPr id="47114" name="文本框 15371"/>
          <p:cNvSpPr/>
          <p:nvPr/>
        </p:nvSpPr>
        <p:spPr>
          <a:xfrm>
            <a:off x="1598612" y="5661025"/>
            <a:ext cx="8586788" cy="1076325"/>
          </a:xfrm>
          <a:prstGeom prst="rect">
            <a:avLst/>
          </a:prstGeom>
          <a:noFill/>
          <a:ln>
            <a:noFill/>
            <a:miter lim="800000"/>
          </a:ln>
        </p:spPr>
        <p:txBody>
          <a:bodyPr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lvl="0" algn="ctr"/>
            <a:r>
              <a:rPr lang="zh-CN" altLang="en-US" sz="3200">
                <a:solidFill>
                  <a:srgbClr val="0000CC"/>
                </a:solidFill>
                <a:latin typeface="黑体" pitchFamily="2" charset="-122"/>
                <a:ea typeface="黑体" pitchFamily="2" charset="-122"/>
              </a:rPr>
              <a:t>   以</a:t>
            </a:r>
            <a:r>
              <a:rPr lang="zh-CN" altLang="en-US" sz="3200" u="sng">
                <a:solidFill>
                  <a:srgbClr val="FF0000"/>
                </a:solidFill>
                <a:latin typeface="黑体" pitchFamily="2" charset="-122"/>
                <a:ea typeface="黑体" pitchFamily="2" charset="-122"/>
              </a:rPr>
              <a:t>经济</a:t>
            </a:r>
            <a:r>
              <a:rPr lang="zh-CN" altLang="en-US" sz="3200">
                <a:solidFill>
                  <a:srgbClr val="0000CC"/>
                </a:solidFill>
                <a:latin typeface="黑体" pitchFamily="2" charset="-122"/>
                <a:ea typeface="黑体" pitchFamily="2" charset="-122"/>
              </a:rPr>
              <a:t>手段和</a:t>
            </a:r>
            <a:r>
              <a:rPr lang="zh-CN" altLang="en-US" sz="3200" u="sng">
                <a:solidFill>
                  <a:srgbClr val="FF0000"/>
                </a:solidFill>
                <a:latin typeface="黑体" pitchFamily="2" charset="-122"/>
                <a:ea typeface="黑体" pitchFamily="2" charset="-122"/>
              </a:rPr>
              <a:t>法律</a:t>
            </a:r>
            <a:r>
              <a:rPr lang="zh-CN" altLang="en-US" sz="3200">
                <a:solidFill>
                  <a:srgbClr val="0000CC"/>
                </a:solidFill>
                <a:latin typeface="黑体" pitchFamily="2" charset="-122"/>
                <a:ea typeface="黑体" pitchFamily="2" charset="-122"/>
              </a:rPr>
              <a:t>手段为主，辅之以必要的行政手段，充分发挥宏观调控的总体功能。</a:t>
            </a:r>
          </a:p>
        </p:txBody>
      </p:sp>
      <p:grpSp>
        <p:nvGrpSpPr>
          <p:cNvPr id="47115" name="组合 11"/>
          <p:cNvGrpSpPr/>
          <p:nvPr/>
        </p:nvGrpSpPr>
        <p:grpSpPr>
          <a:xfrm>
            <a:off x="9421812" y="1062038"/>
            <a:ext cx="941388" cy="3887788"/>
            <a:chOff x="0" y="0"/>
            <a:chExt cx="616" cy="2767"/>
          </a:xfrm>
        </p:grpSpPr>
        <p:sp>
          <p:nvSpPr>
            <p:cNvPr id="47116" name="右大括号 15373"/>
            <p:cNvSpPr/>
            <p:nvPr/>
          </p:nvSpPr>
          <p:spPr>
            <a:xfrm>
              <a:off x="0" y="0"/>
              <a:ext cx="136" cy="2767"/>
            </a:xfrm>
            <a:prstGeom prst="rightBrace">
              <a:avLst>
                <a:gd name="adj1" fmla="val 168887"/>
                <a:gd name="adj2" fmla="val 50000"/>
              </a:avLst>
            </a:prstGeom>
            <a:noFill/>
            <a:ln w="25400" cap="sq">
              <a:solidFill>
                <a:schemeClr val="tx1"/>
              </a:solidFill>
              <a:bevel/>
            </a:ln>
          </p:spPr>
          <p:txBody>
            <a:bodyPr anchor="t" anchorCtr="0"/>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lvl="0" algn="ctr"/>
              <a:endParaRPr lang="zh-CN" altLang="en-US">
                <a:latin typeface="Times New Roman" pitchFamily="18" charset="0"/>
                <a:ea typeface="宋体" pitchFamily="2" charset="-122"/>
              </a:endParaRPr>
            </a:p>
          </p:txBody>
        </p:sp>
        <p:sp>
          <p:nvSpPr>
            <p:cNvPr id="47117" name="文本框 15374"/>
            <p:cNvSpPr/>
            <p:nvPr/>
          </p:nvSpPr>
          <p:spPr>
            <a:xfrm>
              <a:off x="97" y="363"/>
              <a:ext cx="519" cy="2222"/>
            </a:xfrm>
            <a:prstGeom prst="rect">
              <a:avLst/>
            </a:prstGeom>
            <a:noFill/>
            <a:ln>
              <a:noFill/>
              <a:miter lim="800000"/>
            </a:ln>
          </p:spPr>
          <p:txBody>
            <a:bodyPr vert="vert"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lvl="0" algn="ctr">
                <a:spcBef>
                  <a:spcPct val="50000"/>
                </a:spcBef>
              </a:pPr>
              <a:r>
                <a:rPr lang="zh-CN" altLang="en-US" sz="2000">
                  <a:latin typeface="Times New Roman" pitchFamily="18" charset="0"/>
                  <a:ea typeface="宋体" pitchFamily="2" charset="-122"/>
                </a:rPr>
                <a:t>各有所长，各具特色，相互联系，相互补充。</a:t>
              </a:r>
            </a:p>
          </p:txBody>
        </p:sp>
      </p:grpSp>
      <p:sp>
        <p:nvSpPr>
          <p:cNvPr id="47118" name="文本框 15361"/>
          <p:cNvSpPr/>
          <p:nvPr/>
        </p:nvSpPr>
        <p:spPr>
          <a:xfrm>
            <a:off x="-841375" y="2682875"/>
            <a:ext cx="2844800" cy="646112"/>
          </a:xfrm>
          <a:prstGeom prst="rect">
            <a:avLst/>
          </a:prstGeom>
          <a:noFill/>
          <a:ln>
            <a:noFill/>
            <a:miter lim="800000"/>
          </a:ln>
        </p:spPr>
        <p:txBody>
          <a:bodyPr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lvl="0" algn="ctr">
              <a:spcBef>
                <a:spcPct val="50000"/>
              </a:spcBef>
            </a:pPr>
            <a:r>
              <a:rPr lang="zh-CN" altLang="en-US" sz="3600">
                <a:latin typeface="Arial" pitchFamily="34" charset="0"/>
                <a:ea typeface="黑体" pitchFamily="2" charset="-122"/>
              </a:rPr>
              <a:t>   （</a:t>
            </a:r>
            <a:r>
              <a:rPr lang="en-US" altLang="zh-CN" sz="3600">
                <a:latin typeface="Arial" pitchFamily="34" charset="0"/>
                <a:ea typeface="黑体" pitchFamily="2" charset="-122"/>
              </a:rPr>
              <a:t>4</a:t>
            </a:r>
            <a:r>
              <a:rPr lang="zh-CN" altLang="en-US" sz="3600">
                <a:latin typeface="Arial" pitchFamily="34" charset="0"/>
                <a:ea typeface="黑体" pitchFamily="2" charset="-122"/>
              </a:rPr>
              <a:t>）手段</a:t>
            </a:r>
          </a:p>
        </p:txBody>
      </p:sp>
      <p:sp>
        <p:nvSpPr>
          <p:cNvPr id="47119" name="矩形 4"/>
          <p:cNvSpPr/>
          <p:nvPr/>
        </p:nvSpPr>
        <p:spPr>
          <a:xfrm>
            <a:off x="93662" y="7938"/>
            <a:ext cx="7897812" cy="509588"/>
          </a:xfrm>
          <a:prstGeom prst="rect">
            <a:avLst/>
          </a:prstGeom>
          <a:solidFill>
            <a:srgbClr val="008000"/>
          </a:solidFill>
          <a:ln>
            <a:noFill/>
            <a:miter lim="800000"/>
          </a:ln>
        </p:spPr>
        <p:txBody>
          <a:bodyPr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lvl="0">
              <a:lnSpc>
                <a:spcPct val="85000"/>
              </a:lnSpc>
            </a:pPr>
            <a:r>
              <a:rPr lang="zh-CN" altLang="en-US" sz="3200" b="0">
                <a:solidFill>
                  <a:schemeClr val="bg1"/>
                </a:solidFill>
                <a:latin typeface="隶书" pitchFamily="49" charset="-122"/>
                <a:ea typeface="隶书" pitchFamily="49" charset="-122"/>
              </a:rPr>
              <a:t>二</a:t>
            </a:r>
            <a:r>
              <a:rPr lang="zh-CN" altLang="zh-CN" sz="3200" b="0">
                <a:solidFill>
                  <a:schemeClr val="bg1"/>
                </a:solidFill>
                <a:latin typeface="隶书" pitchFamily="49" charset="-122"/>
                <a:ea typeface="隶书" pitchFamily="49" charset="-122"/>
              </a:rPr>
              <a:t>、</a:t>
            </a:r>
            <a:r>
              <a:rPr lang="zh-CN" altLang="en-US" sz="3200" b="0">
                <a:solidFill>
                  <a:schemeClr val="bg1"/>
                </a:solidFill>
                <a:latin typeface="隶书" pitchFamily="49" charset="-122"/>
                <a:ea typeface="隶书" pitchFamily="49" charset="-122"/>
              </a:rPr>
              <a:t>我国政府的经济职能</a:t>
            </a:r>
            <a:r>
              <a:rPr lang="zh-CN" altLang="en-US" sz="3200">
                <a:solidFill>
                  <a:srgbClr val="FFFF00"/>
                </a:solidFill>
                <a:latin typeface="隶书" pitchFamily="49" charset="-122"/>
                <a:ea typeface="隶书" pitchFamily="49" charset="-122"/>
              </a:rPr>
              <a:t>之科学宏观调控</a:t>
            </a:r>
          </a:p>
        </p:txBody>
      </p:sp>
      <p:sp>
        <p:nvSpPr>
          <p:cNvPr id="47120" name="对角圆角矩形 17"/>
          <p:cNvSpPr/>
          <p:nvPr/>
        </p:nvSpPr>
        <p:spPr>
          <a:xfrm>
            <a:off x="10306050" y="0"/>
            <a:ext cx="1885950" cy="531812"/>
          </a:xfrm>
          <a:custGeom>
            <a:avLst/>
            <a:gdLst>
              <a:gd name="GT0" fmla="+- l w 0"/>
              <a:gd name="GT1" fmla="+- t h 0"/>
            </a:gdLst>
            <a:ahLst/>
            <a:cxnLst>
              <a:cxn ang="0">
                <a:pos x="2000487" y="34656"/>
              </a:cxn>
              <a:cxn ang="0">
                <a:pos x="1000247" y="69312"/>
              </a:cxn>
              <a:cxn ang="0">
                <a:pos x="0" y="34656"/>
              </a:cxn>
              <a:cxn ang="0">
                <a:pos x="1000247" y="0"/>
              </a:cxn>
            </a:cxnLst>
            <a:rect l="l" t="t" r="GT0" b="GT1"/>
            <a:pathLst>
              <a:path w="2370137" h="630238">
                <a:moveTo>
                  <a:pt x="105042" y="0"/>
                </a:moveTo>
                <a:lnTo>
                  <a:pt x="2370137" y="0"/>
                </a:lnTo>
                <a:lnTo>
                  <a:pt x="2370137" y="525196"/>
                </a:lnTo>
                <a:cubicBezTo>
                  <a:pt x="2370137" y="583209"/>
                  <a:pt x="2323108" y="630237"/>
                  <a:pt x="2265095" y="630238"/>
                </a:cubicBezTo>
                <a:lnTo>
                  <a:pt x="0" y="630238"/>
                </a:lnTo>
                <a:lnTo>
                  <a:pt x="0" y="105042"/>
                </a:lnTo>
                <a:cubicBezTo>
                  <a:pt x="0" y="47028"/>
                  <a:pt x="47028" y="0"/>
                  <a:pt x="105041" y="0"/>
                </a:cubicBezTo>
                <a:close/>
              </a:path>
            </a:pathLst>
          </a:custGeom>
          <a:solidFill>
            <a:srgbClr val="F8472A"/>
          </a:solidFill>
          <a:ln w="12700">
            <a:solidFill>
              <a:srgbClr val="2F528F"/>
            </a:solidFill>
            <a:round/>
          </a:ln>
        </p:spPr>
        <p:txBody>
          <a:bodyPr anchor="ctr" anchorCtr="0"/>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lvl="0" algn="ctr"/>
            <a:r>
              <a:rPr lang="zh-CN" altLang="en-US" sz="2800">
                <a:solidFill>
                  <a:srgbClr val="FFFFFF"/>
                </a:solidFill>
                <a:latin typeface="微软雅黑" pitchFamily="34" charset="-122"/>
                <a:ea typeface="微软雅黑" pitchFamily="34" charset="-122"/>
              </a:rPr>
              <a:t>知识提纲</a:t>
            </a:r>
            <a:endParaRPr lang="en-US" altLang="zh-CN" sz="2800">
              <a:solidFill>
                <a:srgbClr val="FFFFFF"/>
              </a:solidFill>
              <a:latin typeface="微软雅黑" pitchFamily="34" charset="-122"/>
              <a:ea typeface="微软雅黑" pitchFamily="34" charset="-122"/>
            </a:endParaRPr>
          </a:p>
        </p:txBody>
      </p:sp>
    </p:spTree>
    <p:extLst>
      <p:ext uri="{BB962C8B-B14F-4D97-AF65-F5344CB8AC3E}">
        <p14:creationId xmlns:p14="http://schemas.microsoft.com/office/powerpoint/2010/main" val="408151050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文本框 16"/>
          <p:cNvSpPr txBox="1">
            <a:spLocks noChangeArrowheads="1"/>
          </p:cNvSpPr>
          <p:nvPr>
            <p:custDataLst>
              <p:tags r:id="rId1"/>
            </p:custDataLst>
          </p:nvPr>
        </p:nvSpPr>
        <p:spPr bwMode="auto">
          <a:xfrm>
            <a:off x="284163" y="0"/>
            <a:ext cx="4672012" cy="579438"/>
          </a:xfrm>
          <a:prstGeom prst="rect">
            <a:avLst/>
          </a:prstGeom>
          <a:noFill/>
          <a:ln w="9525">
            <a:noFill/>
            <a:miter lim="800000"/>
          </a:ln>
        </p:spPr>
        <p:txBody>
          <a:bodyPr wrap="none">
            <a:spAutoFit/>
          </a:bodyPr>
          <a:lstStyle/>
          <a:p>
            <a:r>
              <a:rPr lang="zh-CN" altLang="en-US" sz="3200" b="1">
                <a:solidFill>
                  <a:srgbClr val="C00000"/>
                </a:solidFill>
                <a:latin typeface="微软雅黑" panose="020B0503020204020204" charset="-122"/>
                <a:ea typeface="微软雅黑" panose="020B0503020204020204" charset="-122"/>
                <a:cs typeface="微软雅黑"/>
              </a:rPr>
              <a:t>二、我国政府的经济职能</a:t>
            </a:r>
          </a:p>
        </p:txBody>
      </p:sp>
      <p:sp>
        <p:nvSpPr>
          <p:cNvPr id="18" name="Text Box 3"/>
          <p:cNvSpPr>
            <a:spLocks noChangeArrowheads="1"/>
          </p:cNvSpPr>
          <p:nvPr>
            <p:custDataLst>
              <p:tags r:id="rId2"/>
            </p:custDataLst>
          </p:nvPr>
        </p:nvSpPr>
        <p:spPr bwMode="auto">
          <a:xfrm>
            <a:off x="0" y="4044950"/>
            <a:ext cx="12192000" cy="1630363"/>
          </a:xfrm>
          <a:prstGeom prst="rect">
            <a:avLst/>
          </a:prstGeom>
          <a:noFill/>
          <a:ln w="9525">
            <a:noFill/>
            <a:miter lim="800000"/>
          </a:ln>
        </p:spPr>
        <p:txBody>
          <a:bodyPr>
            <a:spAutoFit/>
          </a:bodyPr>
          <a:lstStyle/>
          <a:p>
            <a:pPr indent="714375">
              <a:lnSpc>
                <a:spcPct val="120000"/>
              </a:lnSpc>
              <a:spcBef>
                <a:spcPct val="50000"/>
              </a:spcBef>
            </a:pPr>
            <a:r>
              <a:rPr lang="zh-CN" altLang="en-US" sz="2800" b="1">
                <a:latin typeface="黑体" pitchFamily="2" charset="-122"/>
                <a:ea typeface="黑体" panose="02010609060101010101" pitchFamily="2" charset="-122"/>
                <a:cs typeface="Times New Roman" panose="02020603050405020304" pitchFamily="18" charset="0"/>
                <a:sym typeface="Times New Roman" pitchFamily="18" charset="0"/>
              </a:rPr>
              <a:t>②</a:t>
            </a:r>
            <a:r>
              <a:rPr lang="zh-CN" altLang="en-US" sz="2800" b="1">
                <a:latin typeface="Times New Roman" pitchFamily="18" charset="0"/>
                <a:ea typeface="黑体" panose="02010609060101010101" pitchFamily="2" charset="-122"/>
                <a:cs typeface="Times New Roman" panose="02020603050405020304" pitchFamily="18" charset="0"/>
                <a:sym typeface="Times New Roman" pitchFamily="18" charset="0"/>
              </a:rPr>
              <a:t>财政政策和货币政策按照政策力度的不同，可以分为不同的类型，在不同的经济形势下，政府可选择财政政策和货币政策的不同组合，实现宏观调控目标。</a:t>
            </a:r>
          </a:p>
        </p:txBody>
      </p:sp>
      <p:sp>
        <p:nvSpPr>
          <p:cNvPr id="46083" name="矩形 4"/>
          <p:cNvSpPr>
            <a:spLocks noChangeArrowheads="1"/>
          </p:cNvSpPr>
          <p:nvPr>
            <p:custDataLst>
              <p:tags r:id="rId3"/>
            </p:custDataLst>
          </p:nvPr>
        </p:nvSpPr>
        <p:spPr bwMode="auto">
          <a:xfrm>
            <a:off x="341313" y="666750"/>
            <a:ext cx="3043237" cy="519113"/>
          </a:xfrm>
          <a:prstGeom prst="rect">
            <a:avLst/>
          </a:prstGeom>
          <a:noFill/>
          <a:ln w="9525">
            <a:noFill/>
            <a:miter lim="800000"/>
          </a:ln>
        </p:spPr>
        <p:txBody>
          <a:bodyPr wrap="none">
            <a:spAutoFit/>
          </a:bodyPr>
          <a:lstStyle/>
          <a:p>
            <a:r>
              <a:rPr lang="en-US" altLang="zh-CN" sz="2800" b="1">
                <a:solidFill>
                  <a:srgbClr val="C00000"/>
                </a:solidFill>
                <a:latin typeface="微软雅黑" panose="020B0503020204020204" charset="-122"/>
                <a:ea typeface="微软雅黑" panose="020B0503020204020204" charset="-122"/>
                <a:cs typeface="微软雅黑"/>
              </a:rPr>
              <a:t>2.</a:t>
            </a:r>
            <a:r>
              <a:rPr lang="zh-CN" altLang="en-US" sz="2800" b="1">
                <a:solidFill>
                  <a:srgbClr val="C00000"/>
                </a:solidFill>
                <a:latin typeface="微软雅黑" panose="020B0503020204020204" charset="-122"/>
                <a:ea typeface="微软雅黑" panose="020B0503020204020204" charset="-122"/>
                <a:cs typeface="微软雅黑"/>
              </a:rPr>
              <a:t>科学的宏观调控</a:t>
            </a:r>
          </a:p>
        </p:txBody>
      </p:sp>
      <p:sp>
        <p:nvSpPr>
          <p:cNvPr id="46084" name="Text Box 3"/>
          <p:cNvSpPr>
            <a:spLocks noChangeArrowheads="1"/>
          </p:cNvSpPr>
          <p:nvPr>
            <p:custDataLst>
              <p:tags r:id="rId4"/>
            </p:custDataLst>
          </p:nvPr>
        </p:nvSpPr>
        <p:spPr bwMode="auto">
          <a:xfrm>
            <a:off x="0" y="1343025"/>
            <a:ext cx="7421563" cy="519113"/>
          </a:xfrm>
          <a:prstGeom prst="rect">
            <a:avLst/>
          </a:prstGeom>
          <a:noFill/>
          <a:ln w="9525">
            <a:noFill/>
            <a:miter lim="800000"/>
          </a:ln>
        </p:spPr>
        <p:txBody>
          <a:bodyPr>
            <a:spAutoFit/>
          </a:bodyPr>
          <a:lstStyle/>
          <a:p>
            <a:pPr>
              <a:spcBef>
                <a:spcPct val="50000"/>
              </a:spcBef>
            </a:pPr>
            <a:r>
              <a:rPr lang="zh-CN" altLang="en-US" sz="2800" b="1">
                <a:latin typeface="微软雅黑" panose="020B0503020204020204" charset="-122"/>
                <a:cs typeface="Times New Roman" panose="02020603050405020304" pitchFamily="18" charset="0"/>
                <a:sym typeface="Times New Roman" pitchFamily="18" charset="0"/>
              </a:rPr>
              <a:t>（</a:t>
            </a:r>
            <a:r>
              <a:rPr lang="en-US" altLang="zh-CN" sz="2800" b="1">
                <a:latin typeface="微软雅黑" panose="020B0503020204020204" charset="-122"/>
                <a:cs typeface="Times New Roman" panose="02020603050405020304" pitchFamily="18" charset="0"/>
                <a:sym typeface="Times New Roman" pitchFamily="18" charset="0"/>
              </a:rPr>
              <a:t>4</a:t>
            </a:r>
            <a:r>
              <a:rPr lang="zh-CN" altLang="en-US" sz="2800" b="1">
                <a:latin typeface="微软雅黑" panose="020B0503020204020204" charset="-122"/>
                <a:cs typeface="Times New Roman" panose="02020603050405020304" pitchFamily="18" charset="0"/>
                <a:sym typeface="Times New Roman" pitchFamily="18" charset="0"/>
              </a:rPr>
              <a:t>）宏观调控</a:t>
            </a:r>
            <a:r>
              <a:rPr lang="zh-CN" altLang="en-US" sz="2800" b="1">
                <a:solidFill>
                  <a:srgbClr val="00FF00"/>
                </a:solidFill>
                <a:latin typeface="微软雅黑" panose="020B0503020204020204" charset="-122"/>
                <a:cs typeface="Times New Roman" panose="02020603050405020304" pitchFamily="18" charset="0"/>
                <a:sym typeface="Times New Roman" pitchFamily="18" charset="0"/>
              </a:rPr>
              <a:t>最常用</a:t>
            </a:r>
            <a:r>
              <a:rPr lang="zh-CN" altLang="en-US" sz="2800" b="1">
                <a:latin typeface="微软雅黑" panose="020B0503020204020204" charset="-122"/>
                <a:cs typeface="Times New Roman" panose="02020603050405020304" pitchFamily="18" charset="0"/>
                <a:sym typeface="Times New Roman" pitchFamily="18" charset="0"/>
              </a:rPr>
              <a:t>的</a:t>
            </a:r>
            <a:r>
              <a:rPr lang="zh-CN" altLang="en-US" sz="2800" b="1">
                <a:solidFill>
                  <a:srgbClr val="00FF00"/>
                </a:solidFill>
                <a:latin typeface="微软雅黑" panose="020B0503020204020204" charset="-122"/>
                <a:cs typeface="Times New Roman" panose="02020603050405020304" pitchFamily="18" charset="0"/>
                <a:sym typeface="Times New Roman" pitchFamily="18" charset="0"/>
              </a:rPr>
              <a:t>经济手段</a:t>
            </a:r>
          </a:p>
        </p:txBody>
      </p:sp>
      <p:sp>
        <p:nvSpPr>
          <p:cNvPr id="46086" name="Rectangle 6"/>
          <p:cNvSpPr>
            <a:spLocks noChangeArrowheads="1"/>
          </p:cNvSpPr>
          <p:nvPr>
            <p:custDataLst>
              <p:tags r:id="rId5"/>
            </p:custDataLst>
          </p:nvPr>
        </p:nvSpPr>
        <p:spPr bwMode="auto">
          <a:xfrm>
            <a:off x="796925" y="1911350"/>
            <a:ext cx="7231063" cy="639763"/>
          </a:xfrm>
          <a:prstGeom prst="rect">
            <a:avLst/>
          </a:prstGeom>
          <a:noFill/>
          <a:ln w="9525">
            <a:noFill/>
            <a:miter lim="800000"/>
          </a:ln>
        </p:spPr>
        <p:txBody>
          <a:bodyPr wrap="none">
            <a:spAutoFit/>
          </a:bodyPr>
          <a:lstStyle/>
          <a:p>
            <a:pPr>
              <a:lnSpc>
                <a:spcPct val="150000"/>
              </a:lnSpc>
              <a:spcBef>
                <a:spcPct val="50000"/>
              </a:spcBef>
            </a:pPr>
            <a:r>
              <a:rPr lang="zh-CN" altLang="en-US" sz="2400" b="1">
                <a:solidFill>
                  <a:srgbClr val="FF0000"/>
                </a:solidFill>
                <a:ea typeface="黑体" panose="02010609060101010101" pitchFamily="2" charset="-122"/>
                <a:sym typeface="Times New Roman" pitchFamily="18" charset="0"/>
              </a:rPr>
              <a:t>财政政策和货币政策是宏观调控最常用的</a:t>
            </a:r>
            <a:r>
              <a:rPr lang="zh-CN" altLang="en-US" sz="2400" b="1">
                <a:solidFill>
                  <a:schemeClr val="accent1"/>
                </a:solidFill>
                <a:ea typeface="黑体" panose="02010609060101010101" pitchFamily="2" charset="-122"/>
                <a:sym typeface="Times New Roman" pitchFamily="18" charset="0"/>
              </a:rPr>
              <a:t>经济手段</a:t>
            </a:r>
            <a:r>
              <a:rPr lang="zh-CN" altLang="en-US" sz="2400" b="1">
                <a:ea typeface="黑体" panose="02010609060101010101" pitchFamily="2" charset="-122"/>
                <a:sym typeface="Times New Roman" pitchFamily="18" charset="0"/>
              </a:rPr>
              <a:t>。</a:t>
            </a:r>
          </a:p>
        </p:txBody>
      </p:sp>
      <p:sp>
        <p:nvSpPr>
          <p:cNvPr id="46087" name="Rectangle 7"/>
          <p:cNvSpPr>
            <a:spLocks noChangeArrowheads="1"/>
          </p:cNvSpPr>
          <p:nvPr>
            <p:custDataLst>
              <p:tags r:id="rId6"/>
            </p:custDataLst>
          </p:nvPr>
        </p:nvSpPr>
        <p:spPr bwMode="auto">
          <a:xfrm>
            <a:off x="307975" y="2806700"/>
            <a:ext cx="11884025" cy="1187450"/>
          </a:xfrm>
          <a:prstGeom prst="rect">
            <a:avLst/>
          </a:prstGeom>
          <a:noFill/>
          <a:ln w="9525">
            <a:noFill/>
            <a:miter lim="800000"/>
          </a:ln>
        </p:spPr>
        <p:txBody>
          <a:bodyPr>
            <a:spAutoFit/>
          </a:bodyPr>
          <a:lstStyle/>
          <a:p>
            <a:pPr>
              <a:lnSpc>
                <a:spcPct val="150000"/>
              </a:lnSpc>
              <a:spcBef>
                <a:spcPct val="50000"/>
              </a:spcBef>
            </a:pPr>
            <a:r>
              <a:rPr lang="zh-CN" altLang="en-US" sz="2400" b="1">
                <a:latin typeface="黑体" pitchFamily="2" charset="-122"/>
                <a:ea typeface="黑体" panose="02010609060101010101" pitchFamily="2" charset="-122"/>
                <a:sym typeface="Times New Roman" pitchFamily="18" charset="0"/>
              </a:rPr>
              <a:t>①</a:t>
            </a:r>
            <a:r>
              <a:rPr lang="zh-CN" altLang="en-US" sz="2400" b="1">
                <a:ea typeface="黑体" panose="02010609060101010101" pitchFamily="2" charset="-122"/>
                <a:sym typeface="Times New Roman" pitchFamily="18" charset="0"/>
              </a:rPr>
              <a:t>国家通过</a:t>
            </a:r>
            <a:r>
              <a:rPr lang="zh-CN" altLang="en-US" sz="2400" b="1">
                <a:solidFill>
                  <a:srgbClr val="C00000"/>
                </a:solidFill>
                <a:ea typeface="黑体" panose="02010609060101010101" pitchFamily="2" charset="-122"/>
                <a:sym typeface="Times New Roman" pitchFamily="18" charset="0"/>
              </a:rPr>
              <a:t>财政收入与支出政策</a:t>
            </a:r>
            <a:r>
              <a:rPr lang="zh-CN" altLang="en-US" sz="2400" b="1">
                <a:ea typeface="黑体" panose="02010609060101010101" pitchFamily="2" charset="-122"/>
                <a:sym typeface="Times New Roman" pitchFamily="18" charset="0"/>
              </a:rPr>
              <a:t>，通过</a:t>
            </a:r>
            <a:r>
              <a:rPr lang="zh-CN" altLang="en-US" sz="2400" b="1">
                <a:solidFill>
                  <a:srgbClr val="00FF00"/>
                </a:solidFill>
                <a:ea typeface="黑体" panose="02010609060101010101" pitchFamily="2" charset="-122"/>
                <a:sym typeface="Times New Roman" pitchFamily="18" charset="0"/>
              </a:rPr>
              <a:t>公开市场业务，存款准备金，中央银行贷款</a:t>
            </a:r>
            <a:r>
              <a:rPr lang="zh-CN" altLang="en-US" sz="2400" b="1">
                <a:ea typeface="黑体" panose="02010609060101010101" pitchFamily="2" charset="-122"/>
                <a:sym typeface="Times New Roman" pitchFamily="18" charset="0"/>
              </a:rPr>
              <a:t>等</a:t>
            </a:r>
            <a:r>
              <a:rPr lang="zh-CN" altLang="en-US" sz="2400" b="1">
                <a:solidFill>
                  <a:srgbClr val="00FF00"/>
                </a:solidFill>
                <a:ea typeface="黑体" panose="02010609060101010101" pitchFamily="2" charset="-122"/>
                <a:sym typeface="Times New Roman" pitchFamily="18" charset="0"/>
              </a:rPr>
              <a:t>货币政策</a:t>
            </a:r>
            <a:r>
              <a:rPr lang="zh-CN" altLang="en-US" sz="2400" b="1">
                <a:ea typeface="黑体" panose="02010609060101010101" pitchFamily="2" charset="-122"/>
                <a:sym typeface="Times New Roman" pitchFamily="18" charset="0"/>
              </a:rPr>
              <a:t>工具，</a:t>
            </a:r>
            <a:r>
              <a:rPr lang="zh-CN" altLang="en-US" sz="2400" b="1">
                <a:solidFill>
                  <a:srgbClr val="FF0000"/>
                </a:solidFill>
                <a:ea typeface="黑体" panose="02010609060101010101" pitchFamily="2" charset="-122"/>
                <a:sym typeface="Times New Roman" pitchFamily="18" charset="0"/>
              </a:rPr>
              <a:t>调节社会总需求</a:t>
            </a:r>
            <a:r>
              <a:rPr lang="zh-CN" altLang="en-US" sz="2400" b="1">
                <a:ea typeface="黑体" panose="02010609060101010101" pitchFamily="2" charset="-122"/>
                <a:sym typeface="Times New Roman" pitchFamily="18" charset="0"/>
              </a:rPr>
              <a:t>，实现国民经济平稳运行。</a:t>
            </a:r>
          </a:p>
        </p:txBody>
      </p:sp>
      <p:sp>
        <p:nvSpPr>
          <p:cNvPr id="46088" name="Text Box 8"/>
          <p:cNvSpPr txBox="1">
            <a:spLocks noChangeArrowheads="1"/>
          </p:cNvSpPr>
          <p:nvPr>
            <p:custDataLst>
              <p:tags r:id="rId7"/>
            </p:custDataLst>
          </p:nvPr>
        </p:nvSpPr>
        <p:spPr bwMode="auto">
          <a:xfrm>
            <a:off x="334963" y="5651500"/>
            <a:ext cx="11857037" cy="822325"/>
          </a:xfrm>
          <a:prstGeom prst="rect">
            <a:avLst/>
          </a:prstGeom>
          <a:noFill/>
          <a:ln w="9525">
            <a:noFill/>
            <a:miter lim="800000"/>
          </a:ln>
        </p:spPr>
        <p:txBody>
          <a:bodyPr>
            <a:spAutoFit/>
          </a:bodyPr>
          <a:lstStyle/>
          <a:p>
            <a:r>
              <a:rPr lang="zh-CN" altLang="en-US" sz="2400" b="1">
                <a:latin typeface="黑体" pitchFamily="2" charset="-122"/>
                <a:ea typeface="黑体" panose="02010609060101010101" pitchFamily="2" charset="-122"/>
              </a:rPr>
              <a:t>③</a:t>
            </a:r>
            <a:r>
              <a:rPr lang="zh-CN" altLang="en-US" sz="2400" b="1">
                <a:ea typeface="黑体" panose="02010609060101010101" pitchFamily="2" charset="-122"/>
              </a:rPr>
              <a:t>财政政策和货币政策分类：</a:t>
            </a:r>
            <a:r>
              <a:rPr lang="zh-CN" altLang="en-US" sz="2400" b="1">
                <a:solidFill>
                  <a:srgbClr val="00FF00"/>
                </a:solidFill>
                <a:ea typeface="黑体" panose="02010609060101010101" pitchFamily="2" charset="-122"/>
              </a:rPr>
              <a:t>积极的（扩张性）</a:t>
            </a:r>
            <a:r>
              <a:rPr lang="zh-CN" altLang="en-US" sz="2400" b="1">
                <a:ea typeface="黑体" panose="02010609060101010101" pitchFamily="2" charset="-122"/>
              </a:rPr>
              <a:t>财政政策和货币政策、</a:t>
            </a:r>
            <a:r>
              <a:rPr lang="zh-CN" altLang="en-US" sz="2400" b="1">
                <a:solidFill>
                  <a:srgbClr val="00FF00"/>
                </a:solidFill>
                <a:ea typeface="黑体" panose="02010609060101010101" pitchFamily="2" charset="-122"/>
              </a:rPr>
              <a:t>紧缩性</a:t>
            </a:r>
            <a:r>
              <a:rPr lang="zh-CN" altLang="en-US" sz="2400" b="1">
                <a:ea typeface="黑体" panose="02010609060101010101" pitchFamily="2" charset="-122"/>
              </a:rPr>
              <a:t>的财政政策和货币政策、</a:t>
            </a:r>
            <a:r>
              <a:rPr lang="zh-CN" altLang="en-US" sz="2400" b="1">
                <a:solidFill>
                  <a:srgbClr val="00FF00"/>
                </a:solidFill>
                <a:ea typeface="黑体" panose="02010609060101010101" pitchFamily="2" charset="-122"/>
              </a:rPr>
              <a:t>稳健的</a:t>
            </a:r>
            <a:r>
              <a:rPr lang="zh-CN" altLang="en-US" sz="2400" b="1">
                <a:ea typeface="黑体" panose="02010609060101010101" pitchFamily="2" charset="-122"/>
              </a:rPr>
              <a:t>货币政策</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6084"/>
                                        </p:tgtEl>
                                        <p:attrNameLst>
                                          <p:attrName>style.visibility</p:attrName>
                                        </p:attrNameLst>
                                      </p:cBhvr>
                                      <p:to>
                                        <p:strVal val="visible"/>
                                      </p:to>
                                    </p:set>
                                    <p:animEffect transition="in" filter="blinds(horizontal)">
                                      <p:cBhvr>
                                        <p:cTn id="7" dur="500"/>
                                        <p:tgtEl>
                                          <p:spTgt spid="4608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6086"/>
                                        </p:tgtEl>
                                        <p:attrNameLst>
                                          <p:attrName>style.visibility</p:attrName>
                                        </p:attrNameLst>
                                      </p:cBhvr>
                                      <p:to>
                                        <p:strVal val="visible"/>
                                      </p:to>
                                    </p:set>
                                    <p:animEffect transition="in" filter="box(in)">
                                      <p:cBhvr>
                                        <p:cTn id="12" dur="500"/>
                                        <p:tgtEl>
                                          <p:spTgt spid="46086"/>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6087"/>
                                        </p:tgtEl>
                                        <p:attrNameLst>
                                          <p:attrName>style.visibility</p:attrName>
                                        </p:attrNameLst>
                                      </p:cBhvr>
                                      <p:to>
                                        <p:strVal val="visible"/>
                                      </p:to>
                                    </p:set>
                                    <p:animEffect transition="in" filter="blinds(horizontal)">
                                      <p:cBhvr>
                                        <p:cTn id="17" dur="500"/>
                                        <p:tgtEl>
                                          <p:spTgt spid="46087"/>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ox(in)">
                                      <p:cBhvr>
                                        <p:cTn id="22" dur="500"/>
                                        <p:tgtEl>
                                          <p:spTgt spid="18"/>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46088"/>
                                        </p:tgtEl>
                                        <p:attrNameLst>
                                          <p:attrName>style.visibility</p:attrName>
                                        </p:attrNameLst>
                                      </p:cBhvr>
                                      <p:to>
                                        <p:strVal val="visible"/>
                                      </p:to>
                                    </p:set>
                                    <p:animEffect transition="in" filter="checkerboard(across)">
                                      <p:cBhvr>
                                        <p:cTn id="27" dur="500"/>
                                        <p:tgtEl>
                                          <p:spTgt spid="460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6084" grpId="0"/>
      <p:bldP spid="46086" grpId="0"/>
      <p:bldP spid="46087" grpId="0"/>
      <p:bldP spid="4608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129" name="Group 30"/>
          <p:cNvGraphicFramePr>
            <a:graphicFrameLocks noGrp="1"/>
          </p:cNvGraphicFramePr>
          <p:nvPr/>
        </p:nvGraphicFramePr>
        <p:xfrm>
          <a:off x="200025" y="1020762"/>
          <a:ext cx="11790364" cy="5762624"/>
        </p:xfrm>
        <a:graphic>
          <a:graphicData uri="http://schemas.openxmlformats.org/drawingml/2006/table">
            <a:tbl>
              <a:tblPr/>
              <a:tblGrid>
                <a:gridCol w="2211388">
                  <a:extLst>
                    <a:ext uri="{9D8B030D-6E8A-4147-A177-3AD203B41FA5}">
                      <a16:colId xmlns:a16="http://schemas.microsoft.com/office/drawing/2014/main" val="20000"/>
                    </a:ext>
                  </a:extLst>
                </a:gridCol>
                <a:gridCol w="4630738">
                  <a:extLst>
                    <a:ext uri="{9D8B030D-6E8A-4147-A177-3AD203B41FA5}">
                      <a16:colId xmlns:a16="http://schemas.microsoft.com/office/drawing/2014/main" val="20001"/>
                    </a:ext>
                  </a:extLst>
                </a:gridCol>
                <a:gridCol w="4948238">
                  <a:extLst>
                    <a:ext uri="{9D8B030D-6E8A-4147-A177-3AD203B41FA5}">
                      <a16:colId xmlns:a16="http://schemas.microsoft.com/office/drawing/2014/main" val="20002"/>
                    </a:ext>
                  </a:extLst>
                </a:gridCol>
              </a:tblGrid>
              <a:tr h="701675">
                <a:tc>
                  <a:txBody>
                    <a:bodyPr/>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lvl="0">
                        <a:spcBef>
                          <a:spcPct val="20000"/>
                        </a:spcBef>
                        <a:buClr>
                          <a:schemeClr val="hlink"/>
                        </a:buClr>
                        <a:buSzPct val="70000"/>
                      </a:pPr>
                      <a:endParaRPr lang="zh-CN" altLang="en-US" sz="2700" b="0">
                        <a:latin typeface="Arial" pitchFamily="34" charset="0"/>
                        <a:ea typeface="微软雅黑" panose="020B0503020204020204" pitchFamily="34" charset="-122"/>
                      </a:endParaRPr>
                    </a:p>
                  </a:txBody>
                  <a:tcPr marL="91441" marR="91441" marT="45721" marB="45721">
                    <a:lnL w="76200">
                      <a:solidFill>
                        <a:prstClr val="black"/>
                      </a:solidFill>
                      <a:bevel/>
                    </a:lnL>
                    <a:lnR w="76200">
                      <a:solidFill>
                        <a:prstClr val="black"/>
                      </a:solidFill>
                      <a:bevel/>
                    </a:lnR>
                    <a:lnT w="76200">
                      <a:solidFill>
                        <a:prstClr val="black"/>
                      </a:solidFill>
                      <a:bevel/>
                    </a:lnT>
                    <a:lnB w="76200">
                      <a:solidFill>
                        <a:prstClr val="black"/>
                      </a:solidFill>
                      <a:bevel/>
                    </a:lnB>
                    <a:noFill/>
                  </a:tcPr>
                </a:tc>
                <a:tc>
                  <a:txBody>
                    <a:bodyPr/>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marL="342900" lvl="0" indent="-342900" algn="ctr">
                        <a:buClr>
                          <a:schemeClr val="hlink"/>
                        </a:buClr>
                        <a:buSzPct val="70000"/>
                      </a:pPr>
                      <a:r>
                        <a:rPr lang="zh-CN" altLang="en-US" sz="4000">
                          <a:solidFill>
                            <a:srgbClr val="FF0000"/>
                          </a:solidFill>
                          <a:latin typeface="华文中宋" pitchFamily="2" charset="-122"/>
                          <a:ea typeface="华文中宋" pitchFamily="2" charset="-122"/>
                        </a:rPr>
                        <a:t>财政政策</a:t>
                      </a:r>
                    </a:p>
                  </a:txBody>
                  <a:tcPr marL="91441" marR="91441" marT="45721" marB="45721">
                    <a:lnL w="76200">
                      <a:solidFill>
                        <a:prstClr val="black"/>
                      </a:solidFill>
                      <a:bevel/>
                    </a:lnL>
                    <a:lnR w="76200">
                      <a:solidFill>
                        <a:prstClr val="black"/>
                      </a:solidFill>
                      <a:bevel/>
                    </a:lnR>
                    <a:lnT w="76200">
                      <a:solidFill>
                        <a:prstClr val="black"/>
                      </a:solidFill>
                      <a:bevel/>
                    </a:lnT>
                    <a:lnB w="76200">
                      <a:solidFill>
                        <a:prstClr val="black"/>
                      </a:solidFill>
                      <a:bevel/>
                    </a:lnB>
                    <a:noFill/>
                  </a:tcPr>
                </a:tc>
                <a:tc>
                  <a:txBody>
                    <a:bodyPr/>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marL="342900" lvl="0" indent="-342900" algn="ctr">
                        <a:buClr>
                          <a:schemeClr val="hlink"/>
                        </a:buClr>
                        <a:buSzPct val="70000"/>
                      </a:pPr>
                      <a:r>
                        <a:rPr lang="zh-CN" altLang="en-US" sz="4000">
                          <a:solidFill>
                            <a:srgbClr val="FF0000"/>
                          </a:solidFill>
                          <a:latin typeface="华文中宋" pitchFamily="2" charset="-122"/>
                          <a:ea typeface="华文中宋" pitchFamily="2" charset="-122"/>
                        </a:rPr>
                        <a:t>货币政策</a:t>
                      </a:r>
                    </a:p>
                  </a:txBody>
                  <a:tcPr marL="91441" marR="91441" marT="45721" marB="45721">
                    <a:lnL w="76200">
                      <a:solidFill>
                        <a:prstClr val="black"/>
                      </a:solidFill>
                      <a:bevel/>
                    </a:lnL>
                    <a:lnR w="76200">
                      <a:solidFill>
                        <a:prstClr val="black"/>
                      </a:solidFill>
                      <a:bevel/>
                    </a:lnR>
                    <a:lnT w="76200">
                      <a:solidFill>
                        <a:prstClr val="black"/>
                      </a:solidFill>
                      <a:bevel/>
                    </a:lnT>
                    <a:lnB w="76200">
                      <a:solidFill>
                        <a:prstClr val="black"/>
                      </a:solidFill>
                      <a:bevel/>
                    </a:lnB>
                    <a:noFill/>
                  </a:tcPr>
                </a:tc>
                <a:extLst>
                  <a:ext uri="{0D108BD9-81ED-4DB2-BD59-A6C34878D82A}">
                    <a16:rowId xmlns:a16="http://schemas.microsoft.com/office/drawing/2014/main" val="10000"/>
                  </a:ext>
                </a:extLst>
              </a:tr>
              <a:tr h="1603375">
                <a:tc>
                  <a:txBody>
                    <a:bodyPr/>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marL="342900" lvl="0" indent="-342900" algn="ctr">
                        <a:buClr>
                          <a:schemeClr val="hlink"/>
                        </a:buClr>
                        <a:buSzPct val="70000"/>
                      </a:pPr>
                      <a:endParaRPr lang="zh-CN" altLang="en-US" sz="3200">
                        <a:solidFill>
                          <a:srgbClr val="FF0000"/>
                        </a:solidFill>
                        <a:latin typeface="华文中宋" pitchFamily="2" charset="-122"/>
                        <a:ea typeface="华文中宋" pitchFamily="2" charset="-122"/>
                      </a:endParaRPr>
                    </a:p>
                  </a:txBody>
                  <a:tcPr marL="91441" marR="91441" marT="45721" marB="45721">
                    <a:lnL w="76200">
                      <a:solidFill>
                        <a:prstClr val="black"/>
                      </a:solidFill>
                      <a:bevel/>
                    </a:lnL>
                    <a:lnR w="76200">
                      <a:solidFill>
                        <a:prstClr val="black"/>
                      </a:solidFill>
                      <a:bevel/>
                    </a:lnR>
                    <a:lnT w="76200">
                      <a:solidFill>
                        <a:prstClr val="black"/>
                      </a:solidFill>
                      <a:bevel/>
                    </a:lnT>
                    <a:lnB w="76200">
                      <a:solidFill>
                        <a:prstClr val="black"/>
                      </a:solidFill>
                      <a:bevel/>
                    </a:lnB>
                    <a:noFill/>
                  </a:tcPr>
                </a:tc>
                <a:tc gridSpan="2">
                  <a:txBody>
                    <a:bodyPr/>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marL="342900" lvl="0" indent="-342900">
                        <a:buClr>
                          <a:schemeClr val="hlink"/>
                        </a:buClr>
                        <a:buSzPct val="70000"/>
                      </a:pPr>
                      <a:endParaRPr lang="zh-CN" altLang="en-US" sz="2700">
                        <a:latin typeface="微软雅黑" panose="020B0503020204020204" pitchFamily="34" charset="-122"/>
                        <a:ea typeface="微软雅黑" panose="020B0503020204020204" pitchFamily="34" charset="-122"/>
                      </a:endParaRPr>
                    </a:p>
                  </a:txBody>
                  <a:tcPr marL="91441" marR="91441" marT="45721" marB="45721">
                    <a:lnL w="76200">
                      <a:solidFill>
                        <a:prstClr val="black"/>
                      </a:solidFill>
                      <a:bevel/>
                    </a:lnL>
                    <a:lnR w="76200">
                      <a:solidFill>
                        <a:prstClr val="black"/>
                      </a:solidFill>
                      <a:bevel/>
                    </a:lnR>
                    <a:lnT w="76200">
                      <a:solidFill>
                        <a:prstClr val="black"/>
                      </a:solidFill>
                      <a:bevel/>
                    </a:lnT>
                    <a:lnB w="76200">
                      <a:solidFill>
                        <a:prstClr val="black"/>
                      </a:solidFill>
                      <a:bevel/>
                    </a:lnB>
                    <a:noFill/>
                  </a:tcPr>
                </a:tc>
                <a:tc hMerge="1">
                  <a:txBody>
                    <a:bodyPr/>
                    <a:lstStyle/>
                    <a:p>
                      <a:endParaRPr/>
                    </a:p>
                  </a:txBody>
                  <a:tcPr>
                    <a:lnR w="76200">
                      <a:bevel/>
                    </a:lnR>
                    <a:lnT w="76200">
                      <a:solidFill>
                        <a:prstClr val="black"/>
                      </a:solidFill>
                      <a:bevel/>
                    </a:lnT>
                    <a:lnB w="76200">
                      <a:solidFill>
                        <a:prstClr val="black"/>
                      </a:solidFill>
                      <a:bevel/>
                    </a:lnB>
                  </a:tcPr>
                </a:tc>
                <a:extLst>
                  <a:ext uri="{0D108BD9-81ED-4DB2-BD59-A6C34878D82A}">
                    <a16:rowId xmlns:a16="http://schemas.microsoft.com/office/drawing/2014/main" val="10001"/>
                  </a:ext>
                </a:extLst>
              </a:tr>
              <a:tr h="1198562">
                <a:tc>
                  <a:txBody>
                    <a:bodyPr/>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marL="342900" lvl="0" indent="-342900" algn="ctr">
                        <a:buClr>
                          <a:schemeClr val="hlink"/>
                        </a:buClr>
                        <a:buSzPct val="70000"/>
                      </a:pPr>
                      <a:endParaRPr lang="zh-CN" altLang="en-US" sz="3200">
                        <a:solidFill>
                          <a:srgbClr val="FF0000"/>
                        </a:solidFill>
                        <a:latin typeface="华文中宋" pitchFamily="2" charset="-122"/>
                        <a:ea typeface="华文中宋" pitchFamily="2" charset="-122"/>
                      </a:endParaRPr>
                    </a:p>
                  </a:txBody>
                  <a:tcPr marL="91441" marR="91441" marT="45721" marB="45721">
                    <a:lnL w="76200">
                      <a:solidFill>
                        <a:prstClr val="black"/>
                      </a:solidFill>
                      <a:bevel/>
                    </a:lnL>
                    <a:lnR w="76200">
                      <a:solidFill>
                        <a:prstClr val="black"/>
                      </a:solidFill>
                      <a:bevel/>
                    </a:lnR>
                    <a:lnT w="76200">
                      <a:solidFill>
                        <a:prstClr val="black"/>
                      </a:solidFill>
                      <a:bevel/>
                    </a:lnT>
                    <a:lnB w="76200">
                      <a:solidFill>
                        <a:prstClr val="black"/>
                      </a:solidFill>
                      <a:bevel/>
                    </a:lnB>
                    <a:noFill/>
                  </a:tcPr>
                </a:tc>
                <a:tc>
                  <a:txBody>
                    <a:bodyPr/>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marL="342900" lvl="0" indent="-342900">
                        <a:buClr>
                          <a:schemeClr val="hlink"/>
                        </a:buClr>
                        <a:buSzPct val="70000"/>
                      </a:pPr>
                      <a:endParaRPr lang="zh-CN" altLang="en-US" sz="2700">
                        <a:solidFill>
                          <a:srgbClr val="FF0000"/>
                        </a:solidFill>
                        <a:latin typeface="微软雅黑" pitchFamily="34" charset="-122"/>
                        <a:ea typeface="微软雅黑" pitchFamily="34" charset="-122"/>
                      </a:endParaRPr>
                    </a:p>
                  </a:txBody>
                  <a:tcPr marL="91441" marR="91441" marT="45721" marB="45721">
                    <a:lnL w="76200">
                      <a:solidFill>
                        <a:prstClr val="black"/>
                      </a:solidFill>
                      <a:bevel/>
                    </a:lnL>
                    <a:lnR w="76200">
                      <a:solidFill>
                        <a:prstClr val="black"/>
                      </a:solidFill>
                      <a:bevel/>
                    </a:lnR>
                    <a:lnT w="76200">
                      <a:solidFill>
                        <a:prstClr val="black"/>
                      </a:solidFill>
                      <a:bevel/>
                    </a:lnT>
                    <a:lnB w="76200">
                      <a:solidFill>
                        <a:prstClr val="black"/>
                      </a:solidFill>
                      <a:bevel/>
                    </a:lnB>
                    <a:noFill/>
                  </a:tcPr>
                </a:tc>
                <a:tc>
                  <a:txBody>
                    <a:bodyPr/>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marL="342900" lvl="0" indent="-342900">
                        <a:buClr>
                          <a:schemeClr val="hlink"/>
                        </a:buClr>
                        <a:buSzPct val="70000"/>
                      </a:pPr>
                      <a:endParaRPr lang="zh-CN" altLang="en-US" sz="2700">
                        <a:solidFill>
                          <a:srgbClr val="FF0000"/>
                        </a:solidFill>
                        <a:latin typeface="微软雅黑" panose="020B0503020204020204" pitchFamily="34" charset="-122"/>
                        <a:ea typeface="微软雅黑" panose="020B0503020204020204" pitchFamily="34" charset="-122"/>
                      </a:endParaRPr>
                    </a:p>
                  </a:txBody>
                  <a:tcPr marL="91441" marR="91441" marT="45721" marB="45721">
                    <a:lnL w="76200">
                      <a:solidFill>
                        <a:prstClr val="black"/>
                      </a:solidFill>
                      <a:bevel/>
                    </a:lnL>
                    <a:lnR w="76200">
                      <a:solidFill>
                        <a:prstClr val="black"/>
                      </a:solidFill>
                      <a:bevel/>
                    </a:lnR>
                    <a:lnT w="76200">
                      <a:solidFill>
                        <a:prstClr val="black"/>
                      </a:solidFill>
                      <a:bevel/>
                    </a:lnT>
                    <a:lnB w="76200">
                      <a:solidFill>
                        <a:prstClr val="black"/>
                      </a:solidFill>
                      <a:bevel/>
                    </a:lnB>
                    <a:noFill/>
                  </a:tcPr>
                </a:tc>
                <a:extLst>
                  <a:ext uri="{0D108BD9-81ED-4DB2-BD59-A6C34878D82A}">
                    <a16:rowId xmlns:a16="http://schemas.microsoft.com/office/drawing/2014/main" val="10002"/>
                  </a:ext>
                </a:extLst>
              </a:tr>
              <a:tr h="2259012">
                <a:tc>
                  <a:txBody>
                    <a:bodyPr/>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marL="342900" lvl="0" indent="-342900" algn="ctr">
                        <a:buClr>
                          <a:schemeClr val="hlink"/>
                        </a:buClr>
                        <a:buSzPct val="70000"/>
                      </a:pPr>
                      <a:endParaRPr lang="en-US" altLang="zh-CN" sz="3200">
                        <a:solidFill>
                          <a:srgbClr val="FF0000"/>
                        </a:solidFill>
                        <a:latin typeface="华文中宋" pitchFamily="2" charset="-122"/>
                        <a:ea typeface="华文中宋" pitchFamily="2" charset="-122"/>
                      </a:endParaRPr>
                    </a:p>
                    <a:p>
                      <a:pPr marL="342900" lvl="0" indent="-342900" algn="ctr">
                        <a:buClr>
                          <a:schemeClr val="hlink"/>
                        </a:buClr>
                        <a:buSzPct val="70000"/>
                      </a:pPr>
                      <a:endParaRPr lang="zh-CN" altLang="en-US" sz="3200">
                        <a:solidFill>
                          <a:srgbClr val="FF0000"/>
                        </a:solidFill>
                        <a:latin typeface="华文中宋" pitchFamily="2" charset="-122"/>
                        <a:ea typeface="华文中宋" pitchFamily="2" charset="-122"/>
                      </a:endParaRPr>
                    </a:p>
                  </a:txBody>
                  <a:tcPr marL="91441" marR="91441" marT="45721" marB="45721">
                    <a:lnL w="76200">
                      <a:solidFill>
                        <a:prstClr val="black"/>
                      </a:solidFill>
                      <a:bevel/>
                    </a:lnL>
                    <a:lnR w="76200">
                      <a:solidFill>
                        <a:prstClr val="black"/>
                      </a:solidFill>
                      <a:bevel/>
                    </a:lnR>
                    <a:lnT w="76200">
                      <a:solidFill>
                        <a:prstClr val="black"/>
                      </a:solidFill>
                      <a:bevel/>
                    </a:lnT>
                    <a:lnB w="76200">
                      <a:solidFill>
                        <a:prstClr val="black"/>
                      </a:solidFill>
                      <a:bevel/>
                    </a:lnB>
                    <a:noFill/>
                  </a:tcPr>
                </a:tc>
                <a:tc>
                  <a:txBody>
                    <a:bodyPr/>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marL="342900" lvl="0" indent="-342900">
                        <a:buClr>
                          <a:schemeClr val="hlink"/>
                        </a:buClr>
                        <a:buSzPct val="70000"/>
                      </a:pPr>
                      <a:endParaRPr lang="zh-CN" altLang="en-US" sz="2700" b="0">
                        <a:latin typeface="微软雅黑" pitchFamily="34" charset="-122"/>
                        <a:ea typeface="微软雅黑" pitchFamily="34" charset="-122"/>
                      </a:endParaRPr>
                    </a:p>
                  </a:txBody>
                  <a:tcPr marL="91441" marR="91441" marT="45721" marB="45721">
                    <a:lnL w="76200">
                      <a:solidFill>
                        <a:prstClr val="black"/>
                      </a:solidFill>
                      <a:bevel/>
                    </a:lnL>
                    <a:lnR w="76200">
                      <a:solidFill>
                        <a:prstClr val="black"/>
                      </a:solidFill>
                      <a:bevel/>
                    </a:lnR>
                    <a:lnT w="76200">
                      <a:solidFill>
                        <a:prstClr val="black"/>
                      </a:solidFill>
                      <a:bevel/>
                    </a:lnT>
                    <a:lnB w="76200">
                      <a:solidFill>
                        <a:prstClr val="black"/>
                      </a:solidFill>
                      <a:bevel/>
                    </a:lnB>
                    <a:noFill/>
                  </a:tcPr>
                </a:tc>
                <a:tc>
                  <a:txBody>
                    <a:bodyPr/>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marL="342900" lvl="0" indent="-342900">
                        <a:buClr>
                          <a:schemeClr val="hlink"/>
                        </a:buClr>
                        <a:buSzPct val="70000"/>
                      </a:pPr>
                      <a:endParaRPr lang="zh-CN" altLang="en-US" sz="2700" b="0">
                        <a:latin typeface="微软雅黑" panose="020B0503020204020204" pitchFamily="34" charset="-122"/>
                        <a:ea typeface="微软雅黑" panose="020B0503020204020204" pitchFamily="34" charset="-122"/>
                      </a:endParaRPr>
                    </a:p>
                  </a:txBody>
                  <a:tcPr marL="91441" marR="91441" marT="45721" marB="45721">
                    <a:lnL w="76200">
                      <a:solidFill>
                        <a:prstClr val="black"/>
                      </a:solidFill>
                      <a:bevel/>
                    </a:lnL>
                    <a:lnR w="76200">
                      <a:solidFill>
                        <a:prstClr val="black"/>
                      </a:solidFill>
                      <a:bevel/>
                    </a:lnR>
                    <a:lnT w="76200">
                      <a:solidFill>
                        <a:prstClr val="black"/>
                      </a:solidFill>
                      <a:bevel/>
                    </a:lnT>
                    <a:lnB w="76200">
                      <a:solidFill>
                        <a:prstClr val="black"/>
                      </a:solidFill>
                      <a:bevel/>
                    </a:lnB>
                    <a:noFill/>
                  </a:tcPr>
                </a:tc>
                <a:extLst>
                  <a:ext uri="{0D108BD9-81ED-4DB2-BD59-A6C34878D82A}">
                    <a16:rowId xmlns:a16="http://schemas.microsoft.com/office/drawing/2014/main" val="10003"/>
                  </a:ext>
                </a:extLst>
              </a:tr>
            </a:tbl>
          </a:graphicData>
        </a:graphic>
      </p:graphicFrame>
      <p:sp>
        <p:nvSpPr>
          <p:cNvPr id="48151" name="文本框 13"/>
          <p:cNvSpPr/>
          <p:nvPr/>
        </p:nvSpPr>
        <p:spPr>
          <a:xfrm>
            <a:off x="531812" y="2112962"/>
            <a:ext cx="1503362" cy="579438"/>
          </a:xfrm>
          <a:prstGeom prst="rect">
            <a:avLst/>
          </a:prstGeom>
          <a:noFill/>
          <a:ln>
            <a:noFill/>
            <a:miter lim="800000"/>
          </a:ln>
        </p:spPr>
        <p:txBody>
          <a:bodyPr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marL="342900" lvl="0" indent="-342900" algn="ctr">
              <a:buClr>
                <a:schemeClr val="hlink"/>
              </a:buClr>
              <a:buSzPct val="70000"/>
            </a:pPr>
            <a:r>
              <a:rPr lang="zh-CN" altLang="en-US" sz="3200">
                <a:latin typeface="华文中宋" pitchFamily="2" charset="-122"/>
                <a:ea typeface="华文中宋" pitchFamily="2" charset="-122"/>
                <a:sym typeface="微软雅黑" pitchFamily="34" charset="-122"/>
              </a:rPr>
              <a:t>相同点</a:t>
            </a:r>
            <a:endParaRPr lang="zh-CN" altLang="en-US" sz="3200">
              <a:latin typeface="华文中宋" pitchFamily="2" charset="-122"/>
              <a:ea typeface="华文中宋" pitchFamily="2" charset="-122"/>
            </a:endParaRPr>
          </a:p>
        </p:txBody>
      </p:sp>
      <p:sp>
        <p:nvSpPr>
          <p:cNvPr id="48152" name="文本框 15"/>
          <p:cNvSpPr/>
          <p:nvPr/>
        </p:nvSpPr>
        <p:spPr>
          <a:xfrm>
            <a:off x="509588" y="3319462"/>
            <a:ext cx="1525588" cy="1066800"/>
          </a:xfrm>
          <a:prstGeom prst="rect">
            <a:avLst/>
          </a:prstGeom>
          <a:noFill/>
          <a:ln>
            <a:noFill/>
            <a:miter lim="800000"/>
          </a:ln>
        </p:spPr>
        <p:txBody>
          <a:bodyPr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marL="342900" lvl="0" indent="-342900" algn="ctr">
              <a:buClr>
                <a:schemeClr val="hlink"/>
              </a:buClr>
              <a:buSzPct val="70000"/>
            </a:pPr>
            <a:r>
              <a:rPr lang="zh-CN" altLang="en-US" sz="3200">
                <a:latin typeface="华文中宋" pitchFamily="2" charset="-122"/>
                <a:ea typeface="华文中宋" pitchFamily="2" charset="-122"/>
                <a:sym typeface="微软雅黑" pitchFamily="34" charset="-122"/>
              </a:rPr>
              <a:t>制定者</a:t>
            </a:r>
          </a:p>
          <a:p>
            <a:pPr marL="342900" lvl="0" indent="-342900" algn="ctr">
              <a:buClr>
                <a:schemeClr val="hlink"/>
              </a:buClr>
              <a:buSzPct val="70000"/>
            </a:pPr>
            <a:r>
              <a:rPr lang="zh-CN" altLang="en-US" sz="3200">
                <a:latin typeface="华文中宋" pitchFamily="2" charset="-122"/>
                <a:ea typeface="华文中宋" pitchFamily="2" charset="-122"/>
                <a:sym typeface="微软雅黑" pitchFamily="34" charset="-122"/>
              </a:rPr>
              <a:t>不同</a:t>
            </a:r>
            <a:endParaRPr lang="zh-CN" altLang="en-US" sz="3200">
              <a:latin typeface="华文中宋" pitchFamily="2" charset="-122"/>
              <a:ea typeface="华文中宋" pitchFamily="2" charset="-122"/>
            </a:endParaRPr>
          </a:p>
        </p:txBody>
      </p:sp>
      <p:sp>
        <p:nvSpPr>
          <p:cNvPr id="48153" name="文本框 16"/>
          <p:cNvSpPr/>
          <p:nvPr/>
        </p:nvSpPr>
        <p:spPr>
          <a:xfrm>
            <a:off x="327025" y="5280025"/>
            <a:ext cx="1914525" cy="1076325"/>
          </a:xfrm>
          <a:prstGeom prst="rect">
            <a:avLst/>
          </a:prstGeom>
          <a:noFill/>
          <a:ln>
            <a:noFill/>
            <a:miter lim="800000"/>
          </a:ln>
        </p:spPr>
        <p:txBody>
          <a:bodyPr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marL="342900" lvl="0" indent="-342900" algn="ctr">
              <a:buClr>
                <a:schemeClr val="hlink"/>
              </a:buClr>
              <a:buSzPct val="70000"/>
            </a:pPr>
            <a:r>
              <a:rPr lang="zh-CN" altLang="en-US" sz="3200">
                <a:latin typeface="华文中宋" pitchFamily="2" charset="-122"/>
                <a:ea typeface="华文中宋" pitchFamily="2" charset="-122"/>
                <a:sym typeface="微软雅黑" pitchFamily="34" charset="-122"/>
              </a:rPr>
              <a:t>涵义手段不同</a:t>
            </a:r>
            <a:endParaRPr lang="zh-CN" altLang="en-US" sz="3200">
              <a:latin typeface="华文中宋" pitchFamily="2" charset="-122"/>
              <a:ea typeface="华文中宋" pitchFamily="2" charset="-122"/>
            </a:endParaRPr>
          </a:p>
        </p:txBody>
      </p:sp>
      <p:sp>
        <p:nvSpPr>
          <p:cNvPr id="48154" name="文本框 6"/>
          <p:cNvSpPr txBox="1"/>
          <p:nvPr/>
        </p:nvSpPr>
        <p:spPr>
          <a:xfrm>
            <a:off x="2491102" y="1807210"/>
            <a:ext cx="9432925" cy="1512568"/>
          </a:xfrm>
          <a:prstGeom prst="rect">
            <a:avLst/>
          </a:prstGeom>
          <a:noFill/>
          <a:ln w="9525">
            <a:noFill/>
          </a:ln>
        </p:spPr>
        <p:txBody>
          <a:bodyPr wrap="square">
            <a:spAutoFit/>
          </a:bodyPr>
          <a:lstStyle/>
          <a:p>
            <a:pPr marR="0" algn="ctr" defTabSz="914400" fontAlgn="auto">
              <a:lnSpc>
                <a:spcPct val="110000"/>
              </a:lnSpc>
              <a:buClrTx/>
              <a:buSzTx/>
              <a:buFontTx/>
            </a:pPr>
            <a:r>
              <a:rPr kumimoji="0" lang="en-US" altLang="zh-CN" sz="2800" strike="noStrike" kern="1200" cap="none" spc="0" normalizeH="0" baseline="0" noProof="1">
                <a:effectLst>
                  <a:innerShdw blurRad="38100">
                    <a:srgbClr val="9E3FB2">
                      <a:alpha val="100000"/>
                    </a:srgbClr>
                  </a:innerShdw>
                </a:effectLst>
                <a:latin typeface="迷你简北魏楷书" charset="-122"/>
                <a:ea typeface="迷你简北魏楷书" charset="-122"/>
                <a:cs typeface="迷你简北魏楷书" charset="-122"/>
              </a:rPr>
              <a:t>   </a:t>
            </a:r>
            <a:r>
              <a:rPr kumimoji="0" lang="zh-CN" altLang="en-US" sz="2800" strike="noStrike" kern="1200" cap="none" spc="0" normalizeH="0" baseline="0" noProof="1">
                <a:solidFill>
                  <a:srgbClr val="0033CC"/>
                </a:solidFill>
                <a:latin typeface="华文中宋" pitchFamily="2" charset="-122"/>
                <a:ea typeface="华文中宋" pitchFamily="2" charset="-122"/>
                <a:cs typeface="+mn-cs"/>
              </a:rPr>
              <a:t>都是经济政策，都是宏观调控的重要方式，都有扩张性和紧缩性之分。目的都是通过</a:t>
            </a:r>
            <a:r>
              <a:rPr kumimoji="0" lang="zh-CN" altLang="en-US" sz="2800" strike="noStrike" kern="1200" cap="none" spc="0" normalizeH="0" baseline="0" noProof="1">
                <a:solidFill>
                  <a:srgbClr val="FF0000"/>
                </a:solidFill>
                <a:latin typeface="华文中宋" pitchFamily="2" charset="-122"/>
                <a:ea typeface="华文中宋" pitchFamily="2" charset="-122"/>
                <a:cs typeface="+mn-cs"/>
              </a:rPr>
              <a:t>调节社会总需求</a:t>
            </a:r>
            <a:r>
              <a:rPr kumimoji="0" lang="zh-CN" altLang="en-US" sz="2800" strike="noStrike" kern="1200" cap="none" spc="0" normalizeH="0" baseline="0" noProof="1">
                <a:solidFill>
                  <a:srgbClr val="0033CC"/>
                </a:solidFill>
                <a:latin typeface="华文中宋" pitchFamily="2" charset="-122"/>
                <a:ea typeface="华文中宋" pitchFamily="2" charset="-122"/>
                <a:cs typeface="+mn-cs"/>
              </a:rPr>
              <a:t>，实现社会</a:t>
            </a:r>
            <a:r>
              <a:rPr kumimoji="0" lang="zh-CN" altLang="en-US" sz="2800" strike="noStrike" kern="1200" cap="none" spc="0" normalizeH="0" baseline="0" noProof="1">
                <a:solidFill>
                  <a:srgbClr val="FF0000"/>
                </a:solidFill>
                <a:latin typeface="华文中宋" pitchFamily="2" charset="-122"/>
                <a:ea typeface="华文中宋" pitchFamily="2" charset="-122"/>
                <a:cs typeface="+mn-cs"/>
              </a:rPr>
              <a:t>总需求和总供给平衡</a:t>
            </a:r>
            <a:r>
              <a:rPr kumimoji="0" lang="zh-CN" altLang="en-US" sz="2800" strike="noStrike" kern="1200" cap="none" spc="0" normalizeH="0" baseline="0" noProof="1">
                <a:solidFill>
                  <a:srgbClr val="0033CC"/>
                </a:solidFill>
                <a:latin typeface="华文中宋" pitchFamily="2" charset="-122"/>
                <a:ea typeface="华文中宋" pitchFamily="2" charset="-122"/>
                <a:cs typeface="+mn-cs"/>
              </a:rPr>
              <a:t>，</a:t>
            </a:r>
            <a:r>
              <a:rPr kumimoji="0" lang="zh-CN" altLang="en-US" sz="2800" strike="noStrike" kern="1200" cap="none" spc="0" normalizeH="0" baseline="0" noProof="1">
                <a:solidFill>
                  <a:srgbClr val="FF0000"/>
                </a:solidFill>
                <a:latin typeface="华文中宋" pitchFamily="2" charset="-122"/>
                <a:ea typeface="华文中宋" pitchFamily="2" charset="-122"/>
                <a:cs typeface="+mn-cs"/>
              </a:rPr>
              <a:t>实现国民经济平稳运行</a:t>
            </a:r>
          </a:p>
        </p:txBody>
      </p:sp>
      <p:sp>
        <p:nvSpPr>
          <p:cNvPr id="48155" name="Text Box 26"/>
          <p:cNvSpPr txBox="1"/>
          <p:nvPr/>
        </p:nvSpPr>
        <p:spPr>
          <a:xfrm>
            <a:off x="2654300" y="3562350"/>
            <a:ext cx="3859213" cy="582613"/>
          </a:xfrm>
          <a:prstGeom prst="rect">
            <a:avLst/>
          </a:prstGeom>
          <a:noFill/>
          <a:ln w="9525">
            <a:noFill/>
          </a:ln>
        </p:spPr>
        <p:txBody>
          <a:bodyPr wrap="none"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marR="0" lvl="0">
              <a:buClr>
                <a:srgbClr val="0BD0D9"/>
              </a:buClr>
              <a:buSzPct val="95000"/>
            </a:pPr>
            <a:r>
              <a:rPr lang="zh-CN" altLang="en-US" sz="3200">
                <a:solidFill>
                  <a:schemeClr val="accent1"/>
                </a:solidFill>
                <a:effectLst>
                  <a:outerShdw blurRad="38100" dist="38100" dir="2700000" algn="tl">
                    <a:schemeClr val="bg2"/>
                  </a:outerShdw>
                </a:effectLst>
                <a:latin typeface="华文中宋" pitchFamily="2" charset="-122"/>
                <a:ea typeface="华文中宋" pitchFamily="2" charset="-122"/>
              </a:rPr>
              <a:t>国务院财政部</a:t>
            </a:r>
            <a:r>
              <a:rPr lang="en-US" altLang="zh-CN" sz="3200">
                <a:solidFill>
                  <a:schemeClr val="accent1"/>
                </a:solidFill>
                <a:effectLst>
                  <a:outerShdw blurRad="38100" dist="38100" dir="2700000" algn="tl">
                    <a:schemeClr val="bg2"/>
                  </a:outerShdw>
                </a:effectLst>
                <a:latin typeface="黑体" pitchFamily="2" charset="-122"/>
                <a:ea typeface="黑体" pitchFamily="2" charset="-122"/>
                <a:sym typeface="微软雅黑" pitchFamily="34" charset="-122"/>
              </a:rPr>
              <a:t>(</a:t>
            </a:r>
            <a:r>
              <a:rPr lang="zh-CN" altLang="en-US" sz="3200">
                <a:solidFill>
                  <a:schemeClr val="accent1"/>
                </a:solidFill>
                <a:effectLst>
                  <a:outerShdw blurRad="38100" dist="38100" dir="2700000" algn="tl">
                    <a:schemeClr val="bg2"/>
                  </a:outerShdw>
                </a:effectLst>
                <a:latin typeface="华文中宋" pitchFamily="2" charset="-122"/>
                <a:ea typeface="华文中宋" pitchFamily="2" charset="-122"/>
                <a:sym typeface="微软雅黑" pitchFamily="34" charset="-122"/>
              </a:rPr>
              <a:t>政府</a:t>
            </a:r>
            <a:r>
              <a:rPr lang="en-US" altLang="zh-CN" sz="3200">
                <a:solidFill>
                  <a:schemeClr val="accent1"/>
                </a:solidFill>
                <a:effectLst>
                  <a:outerShdw blurRad="38100" dist="38100" dir="2700000" algn="tl">
                    <a:schemeClr val="bg2"/>
                  </a:outerShdw>
                </a:effectLst>
                <a:latin typeface="黑体" pitchFamily="2" charset="-122"/>
                <a:ea typeface="黑体" pitchFamily="2" charset="-122"/>
                <a:sym typeface="微软雅黑" pitchFamily="34" charset="-122"/>
              </a:rPr>
              <a:t>)</a:t>
            </a:r>
          </a:p>
        </p:txBody>
      </p:sp>
      <p:sp>
        <p:nvSpPr>
          <p:cNvPr id="48156" name="Text Box 27"/>
          <p:cNvSpPr txBox="1"/>
          <p:nvPr/>
        </p:nvSpPr>
        <p:spPr>
          <a:xfrm>
            <a:off x="7599679" y="3561715"/>
            <a:ext cx="3859530" cy="583562"/>
          </a:xfrm>
          <a:prstGeom prst="rect">
            <a:avLst/>
          </a:prstGeom>
          <a:noFill/>
          <a:ln w="9525">
            <a:noFill/>
          </a:ln>
        </p:spPr>
        <p:txBody>
          <a:bodyPr wrap="none">
            <a:spAutoFit/>
            <a:scene3d>
              <a:camera prst="orthographicFront"/>
              <a:lightRig rig="threePt" dir="t"/>
            </a:scene3d>
          </a:bodyPr>
          <a:lstStyle/>
          <a:p>
            <a:pPr marR="0" defTabSz="914400" fontAlgn="base">
              <a:buClr>
                <a:srgbClr val="0BD0D9"/>
              </a:buClr>
              <a:buSzPct val="95000"/>
              <a:buFontTx/>
            </a:pPr>
            <a:r>
              <a:rPr kumimoji="0" lang="zh-CN" altLang="en-US" sz="3200" strike="noStrike" kern="1200" cap="none" spc="0" normalizeH="0" baseline="0" noProof="1">
                <a:solidFill>
                  <a:schemeClr val="accent1"/>
                </a:solidFill>
                <a:effectLst>
                  <a:outerShdw blurRad="38100" dist="25400" dir="5400000" algn="ctr" rotWithShape="0">
                    <a:srgbClr val="6E747A">
                      <a:alpha val="43000"/>
                    </a:srgbClr>
                  </a:outerShdw>
                </a:effectLst>
                <a:latin typeface="华文中宋" pitchFamily="2" charset="-122"/>
                <a:ea typeface="华文中宋" pitchFamily="2" charset="-122"/>
                <a:cs typeface="+mn-cs"/>
              </a:rPr>
              <a:t>中国人民银行</a:t>
            </a:r>
            <a:r>
              <a:rPr kumimoji="0" lang="en-US" altLang="zh-CN" sz="3200" strike="noStrike" kern="1200" cap="none" spc="0" normalizeH="0" baseline="0" noProof="1">
                <a:solidFill>
                  <a:schemeClr val="accent1"/>
                </a:solidFill>
                <a:effectLst>
                  <a:outerShdw blurRad="38100" dist="25400" dir="5400000" algn="ctr" rotWithShape="0">
                    <a:srgbClr val="6E747A">
                      <a:alpha val="43000"/>
                    </a:srgbClr>
                  </a:outerShdw>
                </a:effectLst>
                <a:latin typeface="黑体" pitchFamily="2" charset="-122"/>
                <a:ea typeface="黑体" pitchFamily="2" charset="-122"/>
                <a:cs typeface="+mn-cs"/>
                <a:sym typeface="微软雅黑" pitchFamily="34" charset="-122"/>
              </a:rPr>
              <a:t>(</a:t>
            </a:r>
            <a:r>
              <a:rPr kumimoji="0" lang="zh-CN" altLang="en-US" sz="3200" strike="noStrike" kern="1200" cap="none" spc="0" normalizeH="0" baseline="0" noProof="1">
                <a:solidFill>
                  <a:schemeClr val="accent1"/>
                </a:solidFill>
                <a:effectLst>
                  <a:outerShdw blurRad="38100" dist="25400" dir="5400000" algn="ctr" rotWithShape="0">
                    <a:srgbClr val="6E747A">
                      <a:alpha val="43000"/>
                    </a:srgbClr>
                  </a:outerShdw>
                </a:effectLst>
                <a:latin typeface="华文中宋" pitchFamily="2" charset="-122"/>
                <a:ea typeface="华文中宋" pitchFamily="2" charset="-122"/>
                <a:cs typeface="+mn-cs"/>
                <a:sym typeface="微软雅黑" pitchFamily="34" charset="-122"/>
              </a:rPr>
              <a:t>央行</a:t>
            </a:r>
            <a:r>
              <a:rPr kumimoji="0" lang="en-US" altLang="zh-CN" sz="3200" strike="noStrike" kern="1200" cap="none" spc="0" normalizeH="0" baseline="0" noProof="1">
                <a:solidFill>
                  <a:schemeClr val="accent1"/>
                </a:solidFill>
                <a:effectLst>
                  <a:outerShdw blurRad="38100" dist="25400" dir="5400000" algn="ctr" rotWithShape="0">
                    <a:srgbClr val="6E747A">
                      <a:alpha val="43000"/>
                    </a:srgbClr>
                  </a:outerShdw>
                </a:effectLst>
                <a:latin typeface="黑体" pitchFamily="2" charset="-122"/>
                <a:ea typeface="黑体" pitchFamily="2" charset="-122"/>
                <a:cs typeface="+mn-cs"/>
                <a:sym typeface="微软雅黑" pitchFamily="34" charset="-122"/>
              </a:rPr>
              <a:t>)</a:t>
            </a:r>
          </a:p>
        </p:txBody>
      </p:sp>
      <p:sp>
        <p:nvSpPr>
          <p:cNvPr id="48157" name="文本框 8"/>
          <p:cNvSpPr/>
          <p:nvPr/>
        </p:nvSpPr>
        <p:spPr>
          <a:xfrm>
            <a:off x="2386012" y="4530725"/>
            <a:ext cx="4605338" cy="2122488"/>
          </a:xfrm>
          <a:prstGeom prst="rect">
            <a:avLst/>
          </a:prstGeom>
          <a:noFill/>
          <a:ln>
            <a:noFill/>
            <a:miter lim="800000"/>
          </a:ln>
        </p:spPr>
        <p:txBody>
          <a:bodyPr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lvl="0"/>
            <a:r>
              <a:rPr lang="en-US" altLang="zh-CN" sz="2800">
                <a:solidFill>
                  <a:srgbClr val="0033CC"/>
                </a:solidFill>
                <a:latin typeface="华文中宋" pitchFamily="2" charset="-122"/>
                <a:ea typeface="华文中宋" pitchFamily="2" charset="-122"/>
                <a:sym typeface="微软雅黑" pitchFamily="34" charset="-122"/>
              </a:rPr>
              <a:t>   </a:t>
            </a:r>
            <a:r>
              <a:rPr lang="zh-CN" altLang="en-US" sz="2400">
                <a:solidFill>
                  <a:srgbClr val="0033CC"/>
                </a:solidFill>
                <a:latin typeface="华文中宋" pitchFamily="2" charset="-122"/>
                <a:ea typeface="华文中宋" pitchFamily="2" charset="-122"/>
                <a:sym typeface="微软雅黑" pitchFamily="34" charset="-122"/>
              </a:rPr>
              <a:t>指政府通过</a:t>
            </a:r>
            <a:r>
              <a:rPr lang="zh-CN" altLang="en-US" sz="2400">
                <a:solidFill>
                  <a:srgbClr val="FF0000"/>
                </a:solidFill>
                <a:latin typeface="华文中宋" pitchFamily="2" charset="-122"/>
                <a:ea typeface="华文中宋" pitchFamily="2" charset="-122"/>
                <a:sym typeface="微软雅黑" pitchFamily="34" charset="-122"/>
              </a:rPr>
              <a:t>财政收支</a:t>
            </a:r>
            <a:r>
              <a:rPr lang="zh-CN" altLang="en-US" sz="2400">
                <a:solidFill>
                  <a:srgbClr val="0033CC"/>
                </a:solidFill>
                <a:latin typeface="华文中宋" pitchFamily="2" charset="-122"/>
                <a:ea typeface="华文中宋" pitchFamily="2" charset="-122"/>
                <a:sym typeface="微软雅黑" pitchFamily="34" charset="-122"/>
              </a:rPr>
              <a:t>总量的调节来影响</a:t>
            </a:r>
            <a:r>
              <a:rPr lang="zh-CN" altLang="en-US" sz="2400">
                <a:solidFill>
                  <a:srgbClr val="FF0000"/>
                </a:solidFill>
                <a:latin typeface="华文中宋" pitchFamily="2" charset="-122"/>
                <a:ea typeface="华文中宋" pitchFamily="2" charset="-122"/>
                <a:sym typeface="微软雅黑" pitchFamily="34" charset="-122"/>
              </a:rPr>
              <a:t>总需求</a:t>
            </a:r>
            <a:r>
              <a:rPr lang="zh-CN" altLang="en-US" sz="2400">
                <a:solidFill>
                  <a:srgbClr val="0033CC"/>
                </a:solidFill>
                <a:latin typeface="华文中宋" pitchFamily="2" charset="-122"/>
                <a:ea typeface="华文中宋" pitchFamily="2" charset="-122"/>
                <a:sym typeface="微软雅黑" pitchFamily="34" charset="-122"/>
              </a:rPr>
              <a:t>，使之</a:t>
            </a:r>
            <a:r>
              <a:rPr lang="zh-CN" altLang="en-US" sz="2400">
                <a:solidFill>
                  <a:srgbClr val="FF0000"/>
                </a:solidFill>
                <a:latin typeface="华文中宋" pitchFamily="2" charset="-122"/>
                <a:ea typeface="华文中宋" pitchFamily="2" charset="-122"/>
                <a:sym typeface="微软雅黑" pitchFamily="34" charset="-122"/>
              </a:rPr>
              <a:t>与总供给适应</a:t>
            </a:r>
            <a:r>
              <a:rPr lang="zh-CN" altLang="en-US" sz="2400">
                <a:solidFill>
                  <a:srgbClr val="0033CC"/>
                </a:solidFill>
                <a:latin typeface="华文中宋" pitchFamily="2" charset="-122"/>
                <a:ea typeface="华文中宋" pitchFamily="2" charset="-122"/>
                <a:sym typeface="微软雅黑" pitchFamily="34" charset="-122"/>
              </a:rPr>
              <a:t>。</a:t>
            </a:r>
            <a:endParaRPr lang="zh-CN" altLang="en-US" sz="2800">
              <a:solidFill>
                <a:srgbClr val="0033CC"/>
              </a:solidFill>
              <a:latin typeface="华文中宋" pitchFamily="2" charset="-122"/>
              <a:ea typeface="华文中宋" pitchFamily="2" charset="-122"/>
              <a:sym typeface="微软雅黑" panose="020B0503020204020204" pitchFamily="34" charset="-122"/>
            </a:endParaRPr>
          </a:p>
          <a:p>
            <a:pPr lvl="0"/>
            <a:r>
              <a:rPr lang="zh-CN" altLang="en-US" sz="2800">
                <a:solidFill>
                  <a:srgbClr val="0033CC"/>
                </a:solidFill>
                <a:latin typeface="华文中宋" pitchFamily="2" charset="-122"/>
                <a:ea typeface="华文中宋" pitchFamily="2" charset="-122"/>
                <a:sym typeface="微软雅黑" panose="020B0503020204020204" pitchFamily="34" charset="-122"/>
              </a:rPr>
              <a:t>   常用手段有</a:t>
            </a:r>
            <a:r>
              <a:rPr lang="zh-CN" altLang="en-US" sz="2800">
                <a:solidFill>
                  <a:srgbClr val="FF0000"/>
                </a:solidFill>
                <a:latin typeface="华文中宋" pitchFamily="2" charset="-122"/>
                <a:ea typeface="华文中宋" pitchFamily="2" charset="-122"/>
                <a:sym typeface="微软雅黑" pitchFamily="34" charset="-122"/>
              </a:rPr>
              <a:t>税率、财政收支、国债</a:t>
            </a:r>
          </a:p>
        </p:txBody>
      </p:sp>
      <p:sp>
        <p:nvSpPr>
          <p:cNvPr id="48158" name="Text Box 29"/>
          <p:cNvSpPr/>
          <p:nvPr/>
        </p:nvSpPr>
        <p:spPr>
          <a:xfrm>
            <a:off x="7134225" y="4622800"/>
            <a:ext cx="4791075" cy="2122488"/>
          </a:xfrm>
          <a:prstGeom prst="rect">
            <a:avLst/>
          </a:prstGeom>
          <a:noFill/>
          <a:ln>
            <a:noFill/>
            <a:miter lim="800000"/>
          </a:ln>
        </p:spPr>
        <p:txBody>
          <a:bodyPr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lvl="0"/>
            <a:r>
              <a:rPr lang="en-US" altLang="zh-CN" sz="2800">
                <a:solidFill>
                  <a:srgbClr val="0033CC"/>
                </a:solidFill>
                <a:latin typeface="华文中宋" pitchFamily="2" charset="-122"/>
                <a:ea typeface="华文中宋" pitchFamily="2" charset="-122"/>
              </a:rPr>
              <a:t>   </a:t>
            </a:r>
            <a:r>
              <a:rPr lang="zh-CN" altLang="en-US" sz="2400">
                <a:solidFill>
                  <a:srgbClr val="0033CC"/>
                </a:solidFill>
                <a:latin typeface="华文中宋" pitchFamily="2" charset="-122"/>
                <a:ea typeface="华文中宋" pitchFamily="2" charset="-122"/>
              </a:rPr>
              <a:t>控制</a:t>
            </a:r>
            <a:r>
              <a:rPr lang="zh-CN" altLang="en-US" sz="2400">
                <a:solidFill>
                  <a:srgbClr val="FF0000"/>
                </a:solidFill>
                <a:latin typeface="华文中宋" pitchFamily="2" charset="-122"/>
                <a:ea typeface="华文中宋" pitchFamily="2" charset="-122"/>
              </a:rPr>
              <a:t>货币的供应量、信贷量、利率</a:t>
            </a:r>
            <a:r>
              <a:rPr lang="zh-CN" altLang="en-US" sz="2400">
                <a:solidFill>
                  <a:srgbClr val="0033CC"/>
                </a:solidFill>
                <a:latin typeface="华文中宋" pitchFamily="2" charset="-122"/>
                <a:ea typeface="华文中宋" pitchFamily="2" charset="-122"/>
              </a:rPr>
              <a:t>等进行调节和控制而采取的措施。</a:t>
            </a:r>
            <a:endParaRPr lang="zh-CN" altLang="en-US" sz="2800">
              <a:solidFill>
                <a:srgbClr val="0033CC"/>
              </a:solidFill>
              <a:latin typeface="华文中宋" pitchFamily="2" charset="-122"/>
              <a:ea typeface="华文中宋" pitchFamily="2" charset="-122"/>
            </a:endParaRPr>
          </a:p>
          <a:p>
            <a:pPr lvl="0"/>
            <a:r>
              <a:rPr lang="zh-CN" altLang="en-US" sz="2800">
                <a:solidFill>
                  <a:srgbClr val="0033CC"/>
                </a:solidFill>
                <a:latin typeface="华文中宋" pitchFamily="2" charset="-122"/>
                <a:ea typeface="华文中宋" pitchFamily="2" charset="-122"/>
              </a:rPr>
              <a:t>   常用</a:t>
            </a:r>
            <a:r>
              <a:rPr lang="en-US" altLang="zh-CN" sz="2800">
                <a:solidFill>
                  <a:srgbClr val="FF0000"/>
                </a:solidFill>
                <a:latin typeface="华文中宋" pitchFamily="2" charset="-122"/>
                <a:ea typeface="华文中宋" pitchFamily="2" charset="-122"/>
              </a:rPr>
              <a:t>存</a:t>
            </a:r>
            <a:r>
              <a:rPr lang="zh-CN" altLang="en-US" sz="2800">
                <a:solidFill>
                  <a:srgbClr val="FF0000"/>
                </a:solidFill>
                <a:latin typeface="华文中宋" pitchFamily="2" charset="-122"/>
                <a:ea typeface="华文中宋" pitchFamily="2" charset="-122"/>
              </a:rPr>
              <a:t>、贷款利息率</a:t>
            </a:r>
            <a:r>
              <a:rPr lang="zh-CN" altLang="en-US" sz="2800">
                <a:solidFill>
                  <a:srgbClr val="0033CC"/>
                </a:solidFill>
                <a:latin typeface="华文中宋" pitchFamily="2" charset="-122"/>
                <a:ea typeface="华文中宋" pitchFamily="2" charset="-122"/>
              </a:rPr>
              <a:t>的调整、</a:t>
            </a:r>
            <a:r>
              <a:rPr lang="zh-CN" altLang="en-US" sz="2800">
                <a:solidFill>
                  <a:srgbClr val="FF0000"/>
                </a:solidFill>
                <a:latin typeface="华文中宋" pitchFamily="2" charset="-122"/>
                <a:ea typeface="华文中宋" pitchFamily="2" charset="-122"/>
              </a:rPr>
              <a:t>存款准备金率</a:t>
            </a:r>
            <a:r>
              <a:rPr lang="zh-CN" altLang="en-US" sz="2800">
                <a:solidFill>
                  <a:srgbClr val="0033CC"/>
                </a:solidFill>
                <a:latin typeface="华文中宋" pitchFamily="2" charset="-122"/>
                <a:ea typeface="华文中宋" pitchFamily="2" charset="-122"/>
              </a:rPr>
              <a:t>的调整等</a:t>
            </a:r>
          </a:p>
        </p:txBody>
      </p:sp>
      <p:sp>
        <p:nvSpPr>
          <p:cNvPr id="48159" name="TextBox 7"/>
          <p:cNvSpPr txBox="1"/>
          <p:nvPr/>
        </p:nvSpPr>
        <p:spPr>
          <a:xfrm>
            <a:off x="1830386" y="410070"/>
            <a:ext cx="8296275" cy="729615"/>
          </a:xfrm>
          <a:prstGeom prst="rect">
            <a:avLst/>
          </a:prstGeom>
          <a:noFill/>
        </p:spPr>
        <p:txBody>
          <a:bodyPr wrap="square" lIns="121917" tIns="60958" rIns="121917" bIns="60958" rtlCol="0">
            <a:spAutoFit/>
          </a:bodyPr>
          <a:lstStyle/>
          <a:p>
            <a:pPr marR="0" algn="ctr" defTabSz="913130" fontAlgn="auto">
              <a:lnSpc>
                <a:spcPct val="110000"/>
              </a:lnSpc>
              <a:spcBef>
                <a:spcPct val="0"/>
              </a:spcBef>
              <a:spcAft>
                <a:spcPct val="0"/>
              </a:spcAft>
              <a:buClrTx/>
              <a:buSzTx/>
              <a:buFontTx/>
            </a:pPr>
            <a:r>
              <a:rPr kumimoji="0" lang="zh-CN" sz="3600" strike="noStrike" kern="1200" cap="none" spc="0" normalizeH="0" baseline="0" noProof="1">
                <a:solidFill>
                  <a:srgbClr val="FF0000"/>
                </a:solidFill>
                <a:effectLst>
                  <a:innerShdw blurRad="38100">
                    <a:srgbClr val="9E3FB2">
                      <a:alpha val="100000"/>
                    </a:srgbClr>
                  </a:innerShdw>
                </a:effectLst>
                <a:latin typeface="迷你简北魏楷书" charset="-122"/>
                <a:ea typeface="迷你简北魏楷书" charset="-122"/>
                <a:cs typeface="迷你简北魏楷书" charset="-122"/>
                <a:sym typeface="微软雅黑" pitchFamily="34" charset="-122"/>
              </a:rPr>
              <a:t>知识详解：</a:t>
            </a:r>
            <a:r>
              <a:rPr kumimoji="0" lang="zh-CN" sz="3600" strike="noStrike" kern="1200" cap="none" spc="0" normalizeH="0" baseline="0" noProof="1">
                <a:effectLst>
                  <a:outerShdw blurRad="38100" dist="19050" dir="2700000" algn="tl" rotWithShape="0">
                    <a:schemeClr val="dk1">
                      <a:alpha val="40000"/>
                    </a:schemeClr>
                  </a:outerShdw>
                </a:effectLst>
                <a:latin typeface="迷你简北魏楷书" charset="-122"/>
                <a:ea typeface="迷你简北魏楷书" charset="-122"/>
                <a:cs typeface="迷你简北魏楷书" charset="-122"/>
                <a:sym typeface="微软雅黑" pitchFamily="34" charset="-122"/>
              </a:rPr>
              <a:t>财政政策和货币政策</a:t>
            </a:r>
          </a:p>
        </p:txBody>
      </p:sp>
      <p:sp>
        <p:nvSpPr>
          <p:cNvPr id="48160" name="矩形 4"/>
          <p:cNvSpPr/>
          <p:nvPr/>
        </p:nvSpPr>
        <p:spPr>
          <a:xfrm>
            <a:off x="0" y="0"/>
            <a:ext cx="7897812" cy="506412"/>
          </a:xfrm>
          <a:prstGeom prst="rect">
            <a:avLst/>
          </a:prstGeom>
          <a:solidFill>
            <a:srgbClr val="008000"/>
          </a:solidFill>
          <a:ln>
            <a:noFill/>
            <a:miter lim="800000"/>
          </a:ln>
        </p:spPr>
        <p:txBody>
          <a:bodyPr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lvl="0">
              <a:lnSpc>
                <a:spcPct val="85000"/>
              </a:lnSpc>
            </a:pPr>
            <a:r>
              <a:rPr lang="zh-CN" altLang="en-US" sz="3200" b="0">
                <a:solidFill>
                  <a:schemeClr val="bg1"/>
                </a:solidFill>
                <a:latin typeface="隶书" pitchFamily="49" charset="-122"/>
                <a:ea typeface="隶书" pitchFamily="49" charset="-122"/>
              </a:rPr>
              <a:t>二</a:t>
            </a:r>
            <a:r>
              <a:rPr lang="zh-CN" altLang="zh-CN" sz="3200" b="0">
                <a:solidFill>
                  <a:schemeClr val="bg1"/>
                </a:solidFill>
                <a:latin typeface="隶书" pitchFamily="49" charset="-122"/>
                <a:ea typeface="隶书" pitchFamily="49" charset="-122"/>
              </a:rPr>
              <a:t>、</a:t>
            </a:r>
            <a:r>
              <a:rPr lang="zh-CN" altLang="en-US" sz="3200" b="0">
                <a:solidFill>
                  <a:schemeClr val="bg1"/>
                </a:solidFill>
                <a:latin typeface="隶书" pitchFamily="49" charset="-122"/>
                <a:ea typeface="隶书" pitchFamily="49" charset="-122"/>
              </a:rPr>
              <a:t>我国政府的经济职能</a:t>
            </a:r>
            <a:r>
              <a:rPr lang="zh-CN" altLang="en-US" sz="3200">
                <a:solidFill>
                  <a:srgbClr val="FFFF00"/>
                </a:solidFill>
                <a:latin typeface="隶书" pitchFamily="49" charset="-122"/>
                <a:ea typeface="隶书" pitchFamily="49" charset="-122"/>
              </a:rPr>
              <a:t>之科学宏观调控</a:t>
            </a:r>
          </a:p>
        </p:txBody>
      </p:sp>
      <p:sp>
        <p:nvSpPr>
          <p:cNvPr id="48161" name="对角圆角矩形 17"/>
          <p:cNvSpPr/>
          <p:nvPr/>
        </p:nvSpPr>
        <p:spPr>
          <a:xfrm>
            <a:off x="10306050" y="0"/>
            <a:ext cx="1885950" cy="531812"/>
          </a:xfrm>
          <a:custGeom>
            <a:avLst/>
            <a:gdLst>
              <a:gd name="GT0" fmla="+- l w 0"/>
              <a:gd name="GT1" fmla="+- t h 0"/>
            </a:gdLst>
            <a:ahLst/>
            <a:cxnLst>
              <a:cxn ang="0">
                <a:pos x="2000487" y="34656"/>
              </a:cxn>
              <a:cxn ang="0">
                <a:pos x="1000247" y="69312"/>
              </a:cxn>
              <a:cxn ang="0">
                <a:pos x="0" y="34656"/>
              </a:cxn>
              <a:cxn ang="0">
                <a:pos x="1000247" y="0"/>
              </a:cxn>
            </a:cxnLst>
            <a:rect l="l" t="t" r="GT0" b="GT1"/>
            <a:pathLst>
              <a:path w="2370137" h="630238">
                <a:moveTo>
                  <a:pt x="105042" y="0"/>
                </a:moveTo>
                <a:lnTo>
                  <a:pt x="2370137" y="0"/>
                </a:lnTo>
                <a:lnTo>
                  <a:pt x="2370137" y="525196"/>
                </a:lnTo>
                <a:cubicBezTo>
                  <a:pt x="2370137" y="583209"/>
                  <a:pt x="2323108" y="630237"/>
                  <a:pt x="2265095" y="630238"/>
                </a:cubicBezTo>
                <a:lnTo>
                  <a:pt x="0" y="630238"/>
                </a:lnTo>
                <a:lnTo>
                  <a:pt x="0" y="105042"/>
                </a:lnTo>
                <a:cubicBezTo>
                  <a:pt x="0" y="47028"/>
                  <a:pt x="47028" y="0"/>
                  <a:pt x="105041" y="0"/>
                </a:cubicBezTo>
                <a:close/>
              </a:path>
            </a:pathLst>
          </a:custGeom>
          <a:solidFill>
            <a:srgbClr val="F8472A"/>
          </a:solidFill>
          <a:ln w="12700">
            <a:solidFill>
              <a:srgbClr val="2F528F"/>
            </a:solidFill>
            <a:round/>
          </a:ln>
        </p:spPr>
        <p:txBody>
          <a:bodyPr anchor="ctr" anchorCtr="0"/>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lvl="0" algn="ctr"/>
            <a:r>
              <a:rPr lang="zh-CN" altLang="en-US" sz="2800">
                <a:solidFill>
                  <a:srgbClr val="FFFFFF"/>
                </a:solidFill>
                <a:latin typeface="微软雅黑" pitchFamily="34" charset="-122"/>
                <a:ea typeface="微软雅黑" pitchFamily="34" charset="-122"/>
              </a:rPr>
              <a:t>知识提纲</a:t>
            </a:r>
            <a:endParaRPr lang="en-US" altLang="zh-CN" sz="2800">
              <a:solidFill>
                <a:srgbClr val="FFFFFF"/>
              </a:solidFill>
              <a:latin typeface="微软雅黑" pitchFamily="34" charset="-122"/>
              <a:ea typeface="微软雅黑"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1" fill="hold" grpId="0" nodeType="clickEffect">
                                  <p:stCondLst>
                                    <p:cond delay="0"/>
                                  </p:stCondLst>
                                  <p:childTnLst>
                                    <p:set>
                                      <p:cBhvr additive="base">
                                        <p:cTn id="6" dur="1" fill="hold">
                                          <p:stCondLst>
                                            <p:cond delay="0"/>
                                          </p:stCondLst>
                                        </p:cTn>
                                        <p:tgtEl>
                                          <p:spTgt spid="48154"/>
                                        </p:tgtEl>
                                        <p:attrNameLst>
                                          <p:attrName>style.visibility</p:attrName>
                                        </p:attrNameLst>
                                      </p:cBhvr>
                                      <p:to>
                                        <p:strVal val="visible"/>
                                      </p:to>
                                    </p:set>
                                    <p:animEffect transition="in" filter="wipe(up)">
                                      <p:cBhvr additive="base">
                                        <p:cTn id="7" dur="500" fill="hold"/>
                                        <p:tgtEl>
                                          <p:spTgt spid="4815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1" fill="hold" grpId="0" nodeType="clickEffect">
                                  <p:stCondLst>
                                    <p:cond delay="0"/>
                                  </p:stCondLst>
                                  <p:childTnLst>
                                    <p:set>
                                      <p:cBhvr additive="base">
                                        <p:cTn id="11" dur="1" fill="hold">
                                          <p:stCondLst>
                                            <p:cond delay="0"/>
                                          </p:stCondLst>
                                        </p:cTn>
                                        <p:tgtEl>
                                          <p:spTgt spid="48155"/>
                                        </p:tgtEl>
                                        <p:attrNameLst>
                                          <p:attrName>style.visibility</p:attrName>
                                        </p:attrNameLst>
                                      </p:cBhvr>
                                      <p:to>
                                        <p:strVal val="visible"/>
                                      </p:to>
                                    </p:set>
                                    <p:animEffect transition="in" filter="wipe(up)">
                                      <p:cBhvr additive="base">
                                        <p:cTn id="12" dur="500" fill="hold"/>
                                        <p:tgtEl>
                                          <p:spTgt spid="48155"/>
                                        </p:tgtEl>
                                      </p:cBhvr>
                                    </p:animEffect>
                                  </p:childTnLst>
                                </p:cTn>
                              </p:par>
                            </p:childTnLst>
                          </p:cTn>
                        </p:par>
                        <p:par>
                          <p:cTn id="13" fill="hold" nodeType="afterGroup">
                            <p:stCondLst>
                              <p:cond delay="500"/>
                            </p:stCondLst>
                            <p:childTnLst>
                              <p:par>
                                <p:cTn id="14" presetID="22" presetClass="entr" presetSubtype="1" fill="hold" grpId="0" nodeType="afterEffect">
                                  <p:stCondLst>
                                    <p:cond delay="500"/>
                                  </p:stCondLst>
                                  <p:childTnLst>
                                    <p:set>
                                      <p:cBhvr additive="base">
                                        <p:cTn id="15" dur="1" fill="hold">
                                          <p:stCondLst>
                                            <p:cond delay="0"/>
                                          </p:stCondLst>
                                        </p:cTn>
                                        <p:tgtEl>
                                          <p:spTgt spid="48156"/>
                                        </p:tgtEl>
                                        <p:attrNameLst>
                                          <p:attrName>style.visibility</p:attrName>
                                        </p:attrNameLst>
                                      </p:cBhvr>
                                      <p:to>
                                        <p:strVal val="visible"/>
                                      </p:to>
                                    </p:set>
                                    <p:animEffect transition="in" filter="wipe(up)">
                                      <p:cBhvr additive="base">
                                        <p:cTn id="16" dur="500" fill="hold"/>
                                        <p:tgtEl>
                                          <p:spTgt spid="48156"/>
                                        </p:tgtEl>
                                      </p:cBhvr>
                                    </p:animEffect>
                                  </p:childTnLst>
                                </p:cTn>
                              </p:par>
                            </p:childTnLst>
                          </p:cTn>
                        </p:par>
                      </p:childTnLst>
                    </p:cTn>
                  </p:par>
                  <p:par>
                    <p:cTn id="17" fill="hold" nodeType="clickPar">
                      <p:stCondLst>
                        <p:cond delay="indefinite"/>
                      </p:stCondLst>
                      <p:childTnLst>
                        <p:par>
                          <p:cTn id="18" fill="hold" nodeType="afterGroup">
                            <p:stCondLst>
                              <p:cond delay="0"/>
                            </p:stCondLst>
                            <p:childTnLst>
                              <p:par>
                                <p:cTn id="19" presetID="22" presetClass="entr" presetSubtype="1" fill="hold" grpId="0" nodeType="clickEffect">
                                  <p:stCondLst>
                                    <p:cond delay="0"/>
                                  </p:stCondLst>
                                  <p:childTnLst>
                                    <p:set>
                                      <p:cBhvr additive="base">
                                        <p:cTn id="20" dur="1" fill="hold">
                                          <p:stCondLst>
                                            <p:cond delay="0"/>
                                          </p:stCondLst>
                                        </p:cTn>
                                        <p:tgtEl>
                                          <p:spTgt spid="48157"/>
                                        </p:tgtEl>
                                        <p:attrNameLst>
                                          <p:attrName>style.visibility</p:attrName>
                                        </p:attrNameLst>
                                      </p:cBhvr>
                                      <p:to>
                                        <p:strVal val="visible"/>
                                      </p:to>
                                    </p:set>
                                    <p:animEffect transition="in" filter="wipe(up)">
                                      <p:cBhvr additive="base">
                                        <p:cTn id="21" dur="500" fill="hold"/>
                                        <p:tgtEl>
                                          <p:spTgt spid="48157"/>
                                        </p:tgtEl>
                                      </p:cBhvr>
                                    </p:animEffect>
                                  </p:childTnLst>
                                </p:cTn>
                              </p:par>
                            </p:childTnLst>
                          </p:cTn>
                        </p:par>
                      </p:childTnLst>
                    </p:cTn>
                  </p:par>
                  <p:par>
                    <p:cTn id="22" fill="hold" nodeType="clickPar">
                      <p:stCondLst>
                        <p:cond delay="indefinite"/>
                      </p:stCondLst>
                      <p:childTnLst>
                        <p:par>
                          <p:cTn id="23" fill="hold" nodeType="afterGroup">
                            <p:stCondLst>
                              <p:cond delay="0"/>
                            </p:stCondLst>
                            <p:childTnLst>
                              <p:par>
                                <p:cTn id="24" presetID="22" presetClass="entr" presetSubtype="1" fill="hold" grpId="0" nodeType="clickEffect">
                                  <p:stCondLst>
                                    <p:cond delay="0"/>
                                  </p:stCondLst>
                                  <p:childTnLst>
                                    <p:set>
                                      <p:cBhvr additive="base">
                                        <p:cTn id="25" dur="1" fill="hold">
                                          <p:stCondLst>
                                            <p:cond delay="0"/>
                                          </p:stCondLst>
                                        </p:cTn>
                                        <p:tgtEl>
                                          <p:spTgt spid="48158"/>
                                        </p:tgtEl>
                                        <p:attrNameLst>
                                          <p:attrName>style.visibility</p:attrName>
                                        </p:attrNameLst>
                                      </p:cBhvr>
                                      <p:to>
                                        <p:strVal val="visible"/>
                                      </p:to>
                                    </p:set>
                                    <p:animEffect transition="in" filter="wipe(up)">
                                      <p:cBhvr additive="base">
                                        <p:cTn id="26" dur="500" fill="hold"/>
                                        <p:tgtEl>
                                          <p:spTgt spid="48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54" grpId="0"/>
      <p:bldP spid="48155" grpId="0"/>
      <p:bldP spid="48156" grpId="0"/>
      <p:bldP spid="48157" grpId="0"/>
      <p:bldP spid="4815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tretch>
            <a:fillRect/>
          </a:stretch>
        </a:blipFill>
        <a:effectLst/>
      </p:bgPr>
    </p:bg>
    <p:spTree>
      <p:nvGrpSpPr>
        <p:cNvPr id="1" name=""/>
        <p:cNvGrpSpPr/>
        <p:nvPr/>
      </p:nvGrpSpPr>
      <p:grpSpPr>
        <a:xfrm>
          <a:off x="0" y="0"/>
          <a:ext cx="0" cy="0"/>
          <a:chOff x="0" y="0"/>
          <a:chExt cx="0" cy="0"/>
        </a:xfrm>
      </p:grpSpPr>
      <p:grpSp>
        <p:nvGrpSpPr>
          <p:cNvPr id="9" name="组合 8"/>
          <p:cNvGrpSpPr/>
          <p:nvPr/>
        </p:nvGrpSpPr>
        <p:grpSpPr>
          <a:xfrm>
            <a:off x="11430" y="438150"/>
            <a:ext cx="380282" cy="6106160"/>
            <a:chOff x="98" y="999"/>
            <a:chExt cx="689" cy="9616"/>
          </a:xfrm>
        </p:grpSpPr>
        <p:sp>
          <p:nvSpPr>
            <p:cNvPr id="6" name="文本框 5"/>
            <p:cNvSpPr txBox="1"/>
            <p:nvPr/>
          </p:nvSpPr>
          <p:spPr>
            <a:xfrm>
              <a:off x="98" y="1854"/>
              <a:ext cx="688" cy="71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a:ln>
                    <a:noFill/>
                  </a:ln>
                  <a:solidFill>
                    <a:prstClr val="black"/>
                  </a:solidFill>
                  <a:effectLst/>
                  <a:uLnTx/>
                  <a:uFillTx/>
                  <a:latin typeface="等线"/>
                  <a:ea typeface="等线" panose="02010600030101010101" pitchFamily="2" charset="-122"/>
                  <a:cs typeface="Arial"/>
                </a:rPr>
                <a:t>高效课堂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prstClr val="black"/>
                </a:solidFill>
                <a:effectLst/>
                <a:uLnTx/>
                <a:uFillTx/>
                <a:latin typeface="等线"/>
                <a:ea typeface="等线" panose="02010600030101010101" pitchFamily="2" charset="-122"/>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a:ln>
                    <a:noFill/>
                  </a:ln>
                  <a:solidFill>
                    <a:prstClr val="black"/>
                  </a:solidFill>
                  <a:effectLst/>
                  <a:uLnTx/>
                  <a:uFillTx/>
                  <a:latin typeface="等线"/>
                  <a:ea typeface="等线" panose="02010600030101010101" pitchFamily="2" charset="-122"/>
                  <a:cs typeface="Arial"/>
                </a:rPr>
                <a:t>轻松学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prstClr val="black"/>
                </a:solidFill>
                <a:effectLst/>
                <a:uLnTx/>
                <a:uFillTx/>
                <a:latin typeface="等线"/>
                <a:ea typeface="等线" panose="02010600030101010101" pitchFamily="2" charset="-122"/>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a:ln>
                    <a:noFill/>
                  </a:ln>
                  <a:solidFill>
                    <a:prstClr val="black"/>
                  </a:solidFill>
                  <a:effectLst/>
                  <a:uLnTx/>
                  <a:uFillTx/>
                  <a:latin typeface="等线"/>
                  <a:ea typeface="等线" panose="02010600030101010101" pitchFamily="2" charset="-122"/>
                  <a:cs typeface="Arial"/>
                </a:rPr>
                <a:t>全维度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a:ln>
                  <a:noFill/>
                </a:ln>
                <a:solidFill>
                  <a:prstClr val="black"/>
                </a:solidFill>
                <a:effectLst/>
                <a:uLnTx/>
                <a:uFillTx/>
                <a:latin typeface="等线"/>
                <a:ea typeface="等线" panose="02010600030101010101" pitchFamily="2" charset="-122"/>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a:ln>
                    <a:noFill/>
                  </a:ln>
                  <a:solidFill>
                    <a:prstClr val="black"/>
                  </a:solidFill>
                  <a:effectLst/>
                  <a:uLnTx/>
                  <a:uFillTx/>
                  <a:latin typeface="等线"/>
                  <a:ea typeface="等线" panose="02010600030101010101" pitchFamily="2" charset="-122"/>
                  <a:cs typeface="Arial"/>
                </a:rPr>
                <a:t>高质量</a:t>
              </a:r>
              <a:r>
                <a:rPr kumimoji="0" lang="zh-CN" altLang="en-US" sz="1800" b="0" i="0" u="none" strike="noStrike" kern="1200" cap="none" spc="0" normalizeH="0" baseline="0" noProof="0">
                  <a:ln>
                    <a:noFill/>
                  </a:ln>
                  <a:solidFill>
                    <a:prstClr val="black"/>
                  </a:solidFill>
                  <a:effectLst/>
                  <a:uLnTx/>
                  <a:uFillTx/>
                  <a:latin typeface="等线"/>
                  <a:ea typeface="等线" panose="02010600030101010101" pitchFamily="2" charset="-122"/>
                  <a:cs typeface="Arial"/>
                </a:rPr>
                <a:t>  </a:t>
              </a:r>
            </a:p>
          </p:txBody>
        </p:sp>
        <p:cxnSp>
          <p:nvCxnSpPr>
            <p:cNvPr id="4" name="直接连接符 3"/>
            <p:cNvCxnSpPr/>
            <p:nvPr/>
          </p:nvCxnSpPr>
          <p:spPr>
            <a:xfrm flipH="1">
              <a:off x="786" y="999"/>
              <a:ext cx="1" cy="9616"/>
            </a:xfrm>
            <a:prstGeom prst="line">
              <a:avLst/>
            </a:prstGeom>
          </p:spPr>
          <p:style>
            <a:lnRef idx="1">
              <a:schemeClr val="accent1"/>
            </a:lnRef>
            <a:fillRef idx="0">
              <a:schemeClr val="accent1"/>
            </a:fillRef>
            <a:effectRef idx="0">
              <a:schemeClr val="accent1"/>
            </a:effectRef>
            <a:fontRef idx="minor">
              <a:schemeClr val="tx1"/>
            </a:fontRef>
          </p:style>
        </p:cxnSp>
      </p:grpSp>
      <p:sp>
        <p:nvSpPr>
          <p:cNvPr id="7" name="文本框 6"/>
          <p:cNvSpPr txBox="1"/>
          <p:nvPr/>
        </p:nvSpPr>
        <p:spPr>
          <a:xfrm>
            <a:off x="1260475" y="1950085"/>
            <a:ext cx="9414510" cy="169164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a:ln>
                  <a:noFill/>
                </a:ln>
                <a:solidFill>
                  <a:srgbClr val="FFC000">
                    <a:lumMod val="50000"/>
                  </a:srgbClr>
                </a:solidFill>
                <a:effectLst>
                  <a:outerShdw blurRad="38100" dist="38100" dir="2700000">
                    <a:srgbClr val="FFFFFF"/>
                  </a:outerShdw>
                </a:effectLst>
                <a:uLnTx/>
                <a:uFillTx/>
                <a:latin typeface="楷体" panose="02010609060101010101" charset="-122"/>
                <a:ea typeface="楷体" panose="02010609060101010101" charset="-122"/>
                <a:cs typeface="楷体" panose="02010609060101010101" charset="-122"/>
                <a:sym typeface="+mn-ea"/>
              </a:rPr>
              <a:t>第二课 我国的社会主义市场经济体制</a:t>
            </a:r>
            <a:endParaRPr kumimoji="0" lang="zh-CN" altLang="en-US" sz="3200" b="1" i="0" u="none" strike="noStrike" kern="1200" cap="none" spc="0" normalizeH="0" baseline="0" noProof="0">
              <a:ln>
                <a:noFill/>
              </a:ln>
              <a:solidFill>
                <a:srgbClr val="996633"/>
              </a:solidFill>
              <a:effectLst/>
              <a:uLnTx/>
              <a:uFillTx/>
              <a:latin typeface="微软雅黑"/>
              <a:ea typeface="微软雅黑"/>
              <a:cs typeface="Arial"/>
              <a:sym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a:ln>
                <a:noFill/>
              </a:ln>
              <a:solidFill>
                <a:prstClr val="black"/>
              </a:solidFill>
              <a:effectLst/>
              <a:uLnTx/>
              <a:uFillTx/>
              <a:latin typeface="隶书" pitchFamily="49" charset="-122"/>
              <a:ea typeface="隶书" panose="02010509060101010101" pitchFamily="49" charset="-122"/>
              <a:cs typeface="Arial"/>
              <a:sym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000" b="1" i="0" u="none" strike="noStrike" kern="1200" cap="none" spc="0" normalizeH="0" baseline="0" noProof="0">
                <a:ln>
                  <a:noFill/>
                </a:ln>
                <a:solidFill>
                  <a:srgbClr val="000000"/>
                </a:solidFill>
                <a:effectLst/>
                <a:uLnTx/>
                <a:uFillTx/>
                <a:latin typeface="宋体" panose="02010600030101010101" pitchFamily="2" charset="-122"/>
                <a:ea typeface="宋体" pitchFamily="2" charset="-122"/>
                <a:cs typeface="Arial"/>
                <a:sym typeface="+mn-ea"/>
              </a:rPr>
              <a:t>第二框 更好发挥政府的作用</a:t>
            </a:r>
          </a:p>
        </p:txBody>
      </p:sp>
      <p:pic>
        <p:nvPicPr>
          <p:cNvPr id="10" name="图片 9" descr="Z{ES[SE{]JI%UJBV}9{[T~0"/>
          <p:cNvPicPr>
            <a:picLocks noChangeAspect="1"/>
          </p:cNvPicPr>
          <p:nvPr/>
        </p:nvPicPr>
        <p:blipFill>
          <a:blip r:embed="rId4"/>
          <a:stretch>
            <a:fillRect/>
          </a:stretch>
        </p:blipFill>
        <p:spPr>
          <a:xfrm>
            <a:off x="505460" y="5090160"/>
            <a:ext cx="3615690" cy="1454150"/>
          </a:xfrm>
          <a:prstGeom prst="rect">
            <a:avLst/>
          </a:prstGeom>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文本框 42"/>
          <p:cNvSpPr txBox="1"/>
          <p:nvPr/>
        </p:nvSpPr>
        <p:spPr>
          <a:xfrm>
            <a:off x="464185" y="2473642"/>
            <a:ext cx="2381249" cy="3023235"/>
          </a:xfrm>
          <a:prstGeom prst="rect">
            <a:avLst/>
          </a:prstGeom>
          <a:solidFill>
            <a:schemeClr val="accent1">
              <a:lumMod val="20000"/>
              <a:lumOff val="80000"/>
            </a:schemeClr>
          </a:solidFill>
        </p:spPr>
        <p:txBody>
          <a:bodyPr wrap="square" lIns="68580" tIns="34290" rIns="68580" bIns="34290" rtlCol="0">
            <a:spAutoFit/>
          </a:bodyPr>
          <a:lstStyle>
            <a:defPPr>
              <a:defRPr lang="zh-CN"/>
            </a:defPPr>
            <a:lvl1pPr algn="ctr">
              <a:defRPr sz="2000">
                <a:ln w="12700">
                  <a:solidFill>
                    <a:schemeClr val="bg1"/>
                  </a:solidFill>
                </a:ln>
                <a:blipFill>
                  <a:blip r:embed="rId2"/>
                  <a:stretch>
                    <a:fillRect/>
                  </a:stretch>
                </a:blipFill>
                <a:latin typeface="微软雅黑" pitchFamily="34" charset="-122"/>
                <a:ea typeface="微软雅黑" pitchFamily="34" charset="-122"/>
              </a:defRPr>
            </a:lvl1pPr>
          </a:lstStyle>
          <a:p>
            <a:pPr marL="0" marR="0" indent="0" algn="l" defTabSz="914400" rtl="0" eaLnBrk="1" fontAlgn="auto" latinLnBrk="0" hangingPunct="1">
              <a:lnSpc>
                <a:spcPct val="120000"/>
              </a:lnSpc>
              <a:spcBef>
                <a:spcPct val="0"/>
              </a:spcBef>
              <a:spcAft>
                <a:spcPct val="0"/>
              </a:spcAft>
              <a:buClrTx/>
              <a:buSzTx/>
              <a:buFontTx/>
              <a:buNone/>
            </a:pPr>
            <a:r>
              <a:rPr kumimoji="0" lang="zh-CN" altLang="en-US" sz="4000" i="0" u="none" strike="noStrike" kern="1200" cap="none" spc="0" normalizeH="0" baseline="0" noProof="1">
                <a:ln w="12700">
                  <a:solidFill>
                    <a:schemeClr val="bg1"/>
                  </a:solidFill>
                </a:ln>
                <a:solidFill>
                  <a:srgbClr val="C00000"/>
                </a:solidFill>
                <a:effectLst/>
                <a:latin typeface="黑体" pitchFamily="2" charset="-122"/>
                <a:ea typeface="黑体" pitchFamily="2" charset="-122"/>
                <a:cs typeface="黑体" panose="02010609060101010101" pitchFamily="2" charset="-122"/>
                <a:sym typeface="+mn-ea"/>
              </a:rPr>
              <a:t>需求不足 </a:t>
            </a:r>
          </a:p>
          <a:p>
            <a:pPr marL="0" marR="0" indent="0" algn="l" defTabSz="914400" rtl="0" eaLnBrk="1" fontAlgn="auto" latinLnBrk="0" hangingPunct="1">
              <a:lnSpc>
                <a:spcPct val="120000"/>
              </a:lnSpc>
              <a:spcBef>
                <a:spcPct val="0"/>
              </a:spcBef>
              <a:spcAft>
                <a:spcPct val="0"/>
              </a:spcAft>
              <a:buClrTx/>
              <a:buSzTx/>
              <a:buFontTx/>
              <a:buNone/>
            </a:pPr>
            <a:r>
              <a:rPr kumimoji="0" lang="zh-CN" altLang="en-US" sz="4000" i="0" u="none" strike="noStrike" kern="1200" cap="none" spc="0" normalizeH="0" baseline="0" noProof="1">
                <a:ln w="12700">
                  <a:solidFill>
                    <a:schemeClr val="bg1"/>
                  </a:solidFill>
                </a:ln>
                <a:solidFill>
                  <a:srgbClr val="C00000"/>
                </a:solidFill>
                <a:effectLst/>
                <a:latin typeface="黑体" pitchFamily="2" charset="-122"/>
                <a:ea typeface="黑体" pitchFamily="2" charset="-122"/>
                <a:cs typeface="黑体" panose="02010609060101010101" pitchFamily="2" charset="-122"/>
                <a:sym typeface="+mn-ea"/>
              </a:rPr>
              <a:t>物价下跌</a:t>
            </a:r>
            <a:endParaRPr kumimoji="0" lang="zh-CN" altLang="en-US" sz="4000" i="0" u="none" strike="noStrike" kern="1200" cap="none" spc="0" normalizeH="0" baseline="0" noProof="1">
              <a:ln w="12700">
                <a:solidFill>
                  <a:schemeClr val="bg1"/>
                </a:solidFill>
              </a:ln>
              <a:solidFill>
                <a:srgbClr val="C00000"/>
              </a:solidFill>
              <a:effectLst/>
              <a:latin typeface="黑体" pitchFamily="2" charset="-122"/>
              <a:ea typeface="黑体" pitchFamily="2" charset="-122"/>
              <a:cs typeface="黑体" panose="02010609060101010101" pitchFamily="2" charset="-122"/>
            </a:endParaRPr>
          </a:p>
          <a:p>
            <a:pPr marL="0" marR="0" indent="0" algn="l" defTabSz="914400" rtl="0" eaLnBrk="1" fontAlgn="auto" latinLnBrk="0" hangingPunct="1">
              <a:lnSpc>
                <a:spcPct val="120000"/>
              </a:lnSpc>
              <a:spcBef>
                <a:spcPct val="0"/>
              </a:spcBef>
              <a:spcAft>
                <a:spcPct val="0"/>
              </a:spcAft>
              <a:buClrTx/>
              <a:buSzTx/>
              <a:buFontTx/>
              <a:buNone/>
            </a:pPr>
            <a:r>
              <a:rPr kumimoji="0" lang="zh-CN" altLang="en-US" sz="4000" i="0" u="none" strike="noStrike" kern="1200" cap="none" spc="0" normalizeH="0" baseline="0" noProof="1">
                <a:ln w="12700">
                  <a:solidFill>
                    <a:schemeClr val="bg1"/>
                  </a:solidFill>
                </a:ln>
                <a:solidFill>
                  <a:srgbClr val="C00000"/>
                </a:solidFill>
                <a:effectLst/>
                <a:latin typeface="黑体" pitchFamily="2" charset="-122"/>
                <a:ea typeface="黑体" pitchFamily="2" charset="-122"/>
                <a:cs typeface="黑体" panose="02010609060101010101" pitchFamily="2" charset="-122"/>
                <a:sym typeface="+mn-ea"/>
              </a:rPr>
              <a:t>市场萎缩</a:t>
            </a:r>
          </a:p>
          <a:p>
            <a:pPr marL="0" marR="0" indent="0" algn="l" defTabSz="914400" rtl="0" eaLnBrk="1" fontAlgn="auto" latinLnBrk="0" hangingPunct="1">
              <a:lnSpc>
                <a:spcPct val="120000"/>
              </a:lnSpc>
              <a:spcBef>
                <a:spcPct val="0"/>
              </a:spcBef>
              <a:spcAft>
                <a:spcPct val="0"/>
              </a:spcAft>
              <a:buClrTx/>
              <a:buSzTx/>
              <a:buFontTx/>
              <a:buNone/>
            </a:pPr>
            <a:r>
              <a:rPr kumimoji="0" lang="zh-CN" altLang="en-US" sz="4000" i="0" u="none" strike="noStrike" kern="1200" cap="none" spc="0" normalizeH="0" baseline="0" noProof="1">
                <a:ln w="12700">
                  <a:solidFill>
                    <a:schemeClr val="bg1"/>
                  </a:solidFill>
                </a:ln>
                <a:solidFill>
                  <a:srgbClr val="C00000"/>
                </a:solidFill>
                <a:effectLst/>
                <a:latin typeface="黑体" pitchFamily="2" charset="-122"/>
                <a:ea typeface="黑体" pitchFamily="2" charset="-122"/>
                <a:cs typeface="黑体" panose="02010609060101010101" pitchFamily="2" charset="-122"/>
                <a:sym typeface="+mn-ea"/>
              </a:rPr>
              <a:t>经济低迷</a:t>
            </a:r>
          </a:p>
        </p:txBody>
      </p:sp>
      <p:sp>
        <p:nvSpPr>
          <p:cNvPr id="51202" name="文本框 50"/>
          <p:cNvSpPr txBox="1"/>
          <p:nvPr/>
        </p:nvSpPr>
        <p:spPr>
          <a:xfrm>
            <a:off x="5720078" y="1033144"/>
            <a:ext cx="1393192" cy="768350"/>
          </a:xfrm>
          <a:prstGeom prst="rect">
            <a:avLst/>
          </a:prstGeom>
          <a:noFill/>
        </p:spPr>
        <p:txBody>
          <a:bodyPr wrap="square" rtlCol="0" anchor="t">
            <a:spAutoFit/>
          </a:bodyPr>
          <a:lstStyle/>
          <a:p>
            <a:pPr marR="0" algn="ctr" defTabSz="914400" fontAlgn="auto">
              <a:buClrTx/>
              <a:buSzTx/>
              <a:buFontTx/>
            </a:pPr>
            <a:r>
              <a:rPr kumimoji="0" lang="zh-CN" sz="4400" strike="noStrike" kern="1200" cap="none" spc="0" normalizeH="0" baseline="0" noProof="1">
                <a:solidFill>
                  <a:srgbClr val="0000CC"/>
                </a:solidFill>
                <a:effectLst>
                  <a:innerShdw blurRad="38100">
                    <a:srgbClr val="9E3FB2">
                      <a:alpha val="100000"/>
                    </a:srgbClr>
                  </a:innerShdw>
                </a:effectLst>
                <a:latin typeface="迷你简北魏楷书" charset="-122"/>
                <a:ea typeface="迷你简北魏楷书" charset="-122"/>
                <a:cs typeface="迷你简北魏楷书" charset="-122"/>
                <a:sym typeface="+mn-ea"/>
              </a:rPr>
              <a:t>政府</a:t>
            </a:r>
          </a:p>
        </p:txBody>
      </p:sp>
      <p:sp>
        <p:nvSpPr>
          <p:cNvPr id="51203" name="矩形 55"/>
          <p:cNvSpPr/>
          <p:nvPr/>
        </p:nvSpPr>
        <p:spPr>
          <a:xfrm>
            <a:off x="5094288" y="3438525"/>
            <a:ext cx="1128712" cy="644525"/>
          </a:xfrm>
          <a:prstGeom prst="rect">
            <a:avLst/>
          </a:prstGeom>
          <a:noFill/>
          <a:ln>
            <a:noFill/>
            <a:miter lim="800000"/>
          </a:ln>
        </p:spPr>
        <p:txBody>
          <a:bodyPr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lvl="0"/>
            <a:r>
              <a:rPr lang="zh-CN" altLang="en-US" sz="3600">
                <a:solidFill>
                  <a:srgbClr val="FF0000"/>
                </a:solidFill>
                <a:latin typeface="黑体" pitchFamily="2" charset="-122"/>
                <a:ea typeface="黑体" pitchFamily="2" charset="-122"/>
              </a:rPr>
              <a:t>减少</a:t>
            </a:r>
          </a:p>
        </p:txBody>
      </p:sp>
      <p:sp>
        <p:nvSpPr>
          <p:cNvPr id="51204" name="矩形 56"/>
          <p:cNvSpPr/>
          <p:nvPr/>
        </p:nvSpPr>
        <p:spPr>
          <a:xfrm>
            <a:off x="5122862" y="1828800"/>
            <a:ext cx="1101725" cy="644525"/>
          </a:xfrm>
          <a:prstGeom prst="rect">
            <a:avLst/>
          </a:prstGeom>
          <a:noFill/>
          <a:ln>
            <a:noFill/>
            <a:miter lim="800000"/>
          </a:ln>
        </p:spPr>
        <p:txBody>
          <a:bodyPr wrap="none"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lvl="0"/>
            <a:r>
              <a:rPr lang="zh-CN" altLang="en-US" sz="3600">
                <a:solidFill>
                  <a:srgbClr val="FF0000"/>
                </a:solidFill>
                <a:latin typeface="黑体" pitchFamily="2" charset="-122"/>
                <a:ea typeface="黑体" pitchFamily="2" charset="-122"/>
              </a:rPr>
              <a:t>增加</a:t>
            </a:r>
          </a:p>
        </p:txBody>
      </p:sp>
      <p:sp>
        <p:nvSpPr>
          <p:cNvPr id="51205" name="Text Box 7"/>
          <p:cNvSpPr/>
          <p:nvPr/>
        </p:nvSpPr>
        <p:spPr>
          <a:xfrm>
            <a:off x="6372225" y="1801812"/>
            <a:ext cx="2444750" cy="2471738"/>
          </a:xfrm>
          <a:prstGeom prst="rect">
            <a:avLst/>
          </a:prstGeom>
          <a:noFill/>
          <a:ln>
            <a:noFill/>
            <a:miter lim="800000"/>
          </a:ln>
        </p:spPr>
        <p:txBody>
          <a:bodyPr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lvl="0">
              <a:lnSpc>
                <a:spcPct val="110000"/>
              </a:lnSpc>
              <a:spcBef>
                <a:spcPct val="50000"/>
              </a:spcBef>
            </a:pPr>
            <a:r>
              <a:rPr lang="zh-CN" altLang="en-US" sz="3600">
                <a:latin typeface="黑体" pitchFamily="2" charset="-122"/>
                <a:ea typeface="黑体" pitchFamily="2" charset="-122"/>
              </a:rPr>
              <a:t>财政支出</a:t>
            </a:r>
          </a:p>
          <a:p>
            <a:pPr lvl="0">
              <a:lnSpc>
                <a:spcPct val="110000"/>
              </a:lnSpc>
              <a:spcBef>
                <a:spcPct val="50000"/>
              </a:spcBef>
            </a:pPr>
            <a:r>
              <a:rPr lang="zh-CN" altLang="en-US" sz="3600">
                <a:latin typeface="黑体" pitchFamily="2" charset="-122"/>
                <a:ea typeface="黑体" pitchFamily="2" charset="-122"/>
              </a:rPr>
              <a:t>国债</a:t>
            </a:r>
          </a:p>
          <a:p>
            <a:pPr lvl="0">
              <a:lnSpc>
                <a:spcPct val="110000"/>
              </a:lnSpc>
              <a:spcBef>
                <a:spcPct val="50000"/>
              </a:spcBef>
            </a:pPr>
            <a:r>
              <a:rPr lang="zh-CN" altLang="en-US" sz="3600">
                <a:latin typeface="黑体" pitchFamily="2" charset="-122"/>
                <a:ea typeface="黑体" pitchFamily="2" charset="-122"/>
                <a:sym typeface="微软雅黑" pitchFamily="34" charset="-122"/>
              </a:rPr>
              <a:t>税收</a:t>
            </a:r>
          </a:p>
        </p:txBody>
      </p:sp>
      <p:cxnSp>
        <p:nvCxnSpPr>
          <p:cNvPr id="51206" name="直接连接符 58"/>
          <p:cNvCxnSpPr/>
          <p:nvPr/>
        </p:nvCxnSpPr>
        <p:spPr>
          <a:xfrm>
            <a:off x="5241925" y="2413000"/>
            <a:ext cx="801688"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51207" name="直接连接符 59"/>
          <p:cNvCxnSpPr/>
          <p:nvPr/>
        </p:nvCxnSpPr>
        <p:spPr>
          <a:xfrm>
            <a:off x="5241925" y="4083050"/>
            <a:ext cx="801688" cy="0"/>
          </a:xfrm>
          <a:prstGeom prst="line">
            <a:avLst/>
          </a:prstGeom>
          <a:ln w="38100"/>
        </p:spPr>
        <p:style>
          <a:lnRef idx="3">
            <a:schemeClr val="dk1"/>
          </a:lnRef>
          <a:fillRef idx="0">
            <a:schemeClr val="dk1"/>
          </a:fillRef>
          <a:effectRef idx="2">
            <a:schemeClr val="dk1"/>
          </a:effectRef>
          <a:fontRef idx="minor">
            <a:schemeClr val="tx1"/>
          </a:fontRef>
        </p:style>
      </p:cxnSp>
      <p:sp>
        <p:nvSpPr>
          <p:cNvPr id="51208" name="矩形 60"/>
          <p:cNvSpPr/>
          <p:nvPr/>
        </p:nvSpPr>
        <p:spPr>
          <a:xfrm>
            <a:off x="5122862" y="2703512"/>
            <a:ext cx="1100138" cy="644525"/>
          </a:xfrm>
          <a:prstGeom prst="rect">
            <a:avLst/>
          </a:prstGeom>
          <a:noFill/>
          <a:ln>
            <a:noFill/>
            <a:miter lim="800000"/>
          </a:ln>
        </p:spPr>
        <p:txBody>
          <a:bodyPr wrap="none"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lvl="0"/>
            <a:r>
              <a:rPr lang="zh-CN" altLang="en-US" sz="3600">
                <a:solidFill>
                  <a:srgbClr val="FF0000"/>
                </a:solidFill>
                <a:latin typeface="黑体" pitchFamily="2" charset="-122"/>
                <a:ea typeface="黑体" pitchFamily="2" charset="-122"/>
              </a:rPr>
              <a:t>增加</a:t>
            </a:r>
          </a:p>
        </p:txBody>
      </p:sp>
      <p:cxnSp>
        <p:nvCxnSpPr>
          <p:cNvPr id="51209" name="直接连接符 61"/>
          <p:cNvCxnSpPr/>
          <p:nvPr/>
        </p:nvCxnSpPr>
        <p:spPr>
          <a:xfrm>
            <a:off x="5241925" y="3287713"/>
            <a:ext cx="801688" cy="0"/>
          </a:xfrm>
          <a:prstGeom prst="line">
            <a:avLst/>
          </a:prstGeom>
          <a:ln w="38100"/>
        </p:spPr>
        <p:style>
          <a:lnRef idx="3">
            <a:schemeClr val="dk1"/>
          </a:lnRef>
          <a:fillRef idx="0">
            <a:schemeClr val="dk1"/>
          </a:fillRef>
          <a:effectRef idx="2">
            <a:schemeClr val="dk1"/>
          </a:effectRef>
          <a:fontRef idx="minor">
            <a:schemeClr val="tx1"/>
          </a:fontRef>
        </p:style>
      </p:cxnSp>
      <p:sp>
        <p:nvSpPr>
          <p:cNvPr id="51210" name="文本框 62"/>
          <p:cNvSpPr txBox="1"/>
          <p:nvPr/>
        </p:nvSpPr>
        <p:spPr>
          <a:xfrm>
            <a:off x="9723753" y="1060450"/>
            <a:ext cx="1393192" cy="768350"/>
          </a:xfrm>
          <a:prstGeom prst="rect">
            <a:avLst/>
          </a:prstGeom>
          <a:noFill/>
        </p:spPr>
        <p:txBody>
          <a:bodyPr wrap="square" rtlCol="0" anchor="t">
            <a:spAutoFit/>
          </a:bodyPr>
          <a:lstStyle/>
          <a:p>
            <a:pPr marR="0" algn="ctr" defTabSz="914400" fontAlgn="auto">
              <a:buClrTx/>
              <a:buSzTx/>
              <a:buFontTx/>
            </a:pPr>
            <a:r>
              <a:rPr kumimoji="0" lang="zh-CN" sz="4400" strike="noStrike" kern="1200" cap="none" spc="0" normalizeH="0" baseline="0" noProof="1">
                <a:solidFill>
                  <a:srgbClr val="0000CC"/>
                </a:solidFill>
                <a:effectLst>
                  <a:innerShdw blurRad="38100">
                    <a:srgbClr val="9E3FB2">
                      <a:alpha val="100000"/>
                    </a:srgbClr>
                  </a:innerShdw>
                </a:effectLst>
                <a:latin typeface="迷你简北魏楷书" charset="-122"/>
                <a:ea typeface="迷你简北魏楷书" charset="-122"/>
                <a:cs typeface="迷你简北魏楷书" charset="-122"/>
                <a:sym typeface="+mn-ea"/>
              </a:rPr>
              <a:t>央行</a:t>
            </a:r>
          </a:p>
        </p:txBody>
      </p:sp>
      <p:sp>
        <p:nvSpPr>
          <p:cNvPr id="51211" name="矩形 63"/>
          <p:cNvSpPr/>
          <p:nvPr/>
        </p:nvSpPr>
        <p:spPr>
          <a:xfrm>
            <a:off x="8512175" y="3465512"/>
            <a:ext cx="1130300" cy="644525"/>
          </a:xfrm>
          <a:prstGeom prst="rect">
            <a:avLst/>
          </a:prstGeom>
          <a:noFill/>
          <a:ln>
            <a:noFill/>
            <a:miter lim="800000"/>
          </a:ln>
        </p:spPr>
        <p:txBody>
          <a:bodyPr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lvl="0"/>
            <a:r>
              <a:rPr lang="zh-CN" altLang="en-US" sz="3600">
                <a:solidFill>
                  <a:srgbClr val="FF0000"/>
                </a:solidFill>
                <a:latin typeface="黑体" pitchFamily="2" charset="-122"/>
                <a:ea typeface="黑体" pitchFamily="2" charset="-122"/>
                <a:sym typeface="微软雅黑" pitchFamily="34" charset="-122"/>
              </a:rPr>
              <a:t>下调</a:t>
            </a:r>
            <a:endParaRPr lang="zh-CN" altLang="en-US" sz="3600">
              <a:solidFill>
                <a:srgbClr val="FF0000"/>
              </a:solidFill>
              <a:latin typeface="黑体" pitchFamily="2" charset="-122"/>
              <a:ea typeface="黑体" pitchFamily="2" charset="-122"/>
            </a:endParaRPr>
          </a:p>
        </p:txBody>
      </p:sp>
      <p:sp>
        <p:nvSpPr>
          <p:cNvPr id="51212" name="矩形 64"/>
          <p:cNvSpPr/>
          <p:nvPr/>
        </p:nvSpPr>
        <p:spPr>
          <a:xfrm>
            <a:off x="8540750" y="1855788"/>
            <a:ext cx="1101725" cy="646112"/>
          </a:xfrm>
          <a:prstGeom prst="rect">
            <a:avLst/>
          </a:prstGeom>
          <a:noFill/>
          <a:ln>
            <a:noFill/>
            <a:miter lim="800000"/>
          </a:ln>
        </p:spPr>
        <p:txBody>
          <a:bodyPr wrap="none"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lvl="0"/>
            <a:r>
              <a:rPr lang="zh-CN" altLang="en-US" sz="3600">
                <a:solidFill>
                  <a:srgbClr val="FF0000"/>
                </a:solidFill>
                <a:latin typeface="黑体" pitchFamily="2" charset="-122"/>
                <a:ea typeface="黑体" pitchFamily="2" charset="-122"/>
              </a:rPr>
              <a:t>下调</a:t>
            </a:r>
          </a:p>
        </p:txBody>
      </p:sp>
      <p:sp>
        <p:nvSpPr>
          <p:cNvPr id="51213" name="Text Box 7"/>
          <p:cNvSpPr/>
          <p:nvPr/>
        </p:nvSpPr>
        <p:spPr>
          <a:xfrm>
            <a:off x="9861550" y="1855788"/>
            <a:ext cx="2328862" cy="2473325"/>
          </a:xfrm>
          <a:prstGeom prst="rect">
            <a:avLst/>
          </a:prstGeom>
          <a:noFill/>
          <a:ln>
            <a:noFill/>
            <a:miter lim="800000"/>
          </a:ln>
        </p:spPr>
        <p:txBody>
          <a:bodyPr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lvl="0">
              <a:lnSpc>
                <a:spcPct val="110000"/>
              </a:lnSpc>
              <a:spcBef>
                <a:spcPct val="50000"/>
              </a:spcBef>
            </a:pPr>
            <a:r>
              <a:rPr lang="zh-CN" altLang="en-US" sz="3600">
                <a:latin typeface="黑体" pitchFamily="2" charset="-122"/>
                <a:ea typeface="黑体" pitchFamily="2" charset="-122"/>
              </a:rPr>
              <a:t>存款利率</a:t>
            </a:r>
          </a:p>
          <a:p>
            <a:pPr lvl="0">
              <a:lnSpc>
                <a:spcPct val="110000"/>
              </a:lnSpc>
              <a:spcBef>
                <a:spcPct val="50000"/>
              </a:spcBef>
            </a:pPr>
            <a:r>
              <a:rPr lang="zh-CN" altLang="en-US" sz="3600">
                <a:latin typeface="黑体" pitchFamily="2" charset="-122"/>
                <a:ea typeface="黑体" pitchFamily="2" charset="-122"/>
              </a:rPr>
              <a:t>贷款利率</a:t>
            </a:r>
          </a:p>
          <a:p>
            <a:pPr lvl="0">
              <a:lnSpc>
                <a:spcPct val="110000"/>
              </a:lnSpc>
              <a:spcBef>
                <a:spcPct val="50000"/>
              </a:spcBef>
            </a:pPr>
            <a:r>
              <a:rPr lang="zh-CN" altLang="en-US" sz="3600">
                <a:latin typeface="黑体" pitchFamily="2" charset="-122"/>
                <a:ea typeface="黑体" pitchFamily="2" charset="-122"/>
                <a:sym typeface="微软雅黑" pitchFamily="34" charset="-122"/>
              </a:rPr>
              <a:t>准备金率</a:t>
            </a:r>
          </a:p>
        </p:txBody>
      </p:sp>
      <p:cxnSp>
        <p:nvCxnSpPr>
          <p:cNvPr id="51214" name="直接连接符 66"/>
          <p:cNvCxnSpPr/>
          <p:nvPr/>
        </p:nvCxnSpPr>
        <p:spPr>
          <a:xfrm>
            <a:off x="8720138" y="2439988"/>
            <a:ext cx="801688"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51215" name="直接连接符 67"/>
          <p:cNvCxnSpPr/>
          <p:nvPr/>
        </p:nvCxnSpPr>
        <p:spPr>
          <a:xfrm>
            <a:off x="8721725" y="4110038"/>
            <a:ext cx="800100" cy="0"/>
          </a:xfrm>
          <a:prstGeom prst="line">
            <a:avLst/>
          </a:prstGeom>
          <a:ln w="38100"/>
        </p:spPr>
        <p:style>
          <a:lnRef idx="3">
            <a:schemeClr val="dk1"/>
          </a:lnRef>
          <a:fillRef idx="0">
            <a:schemeClr val="dk1"/>
          </a:fillRef>
          <a:effectRef idx="2">
            <a:schemeClr val="dk1"/>
          </a:effectRef>
          <a:fontRef idx="minor">
            <a:schemeClr val="tx1"/>
          </a:fontRef>
        </p:style>
      </p:cxnSp>
      <p:sp>
        <p:nvSpPr>
          <p:cNvPr id="51216" name="矩形 68"/>
          <p:cNvSpPr/>
          <p:nvPr/>
        </p:nvSpPr>
        <p:spPr>
          <a:xfrm>
            <a:off x="8540750" y="2730500"/>
            <a:ext cx="1100138" cy="644525"/>
          </a:xfrm>
          <a:prstGeom prst="rect">
            <a:avLst/>
          </a:prstGeom>
          <a:noFill/>
          <a:ln>
            <a:noFill/>
            <a:miter lim="800000"/>
          </a:ln>
        </p:spPr>
        <p:txBody>
          <a:bodyPr wrap="none"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lvl="0"/>
            <a:r>
              <a:rPr lang="zh-CN" altLang="en-US" sz="3600">
                <a:solidFill>
                  <a:srgbClr val="FF0000"/>
                </a:solidFill>
                <a:latin typeface="黑体" pitchFamily="2" charset="-122"/>
                <a:ea typeface="黑体" pitchFamily="2" charset="-122"/>
                <a:sym typeface="微软雅黑" pitchFamily="34" charset="-122"/>
              </a:rPr>
              <a:t>下调</a:t>
            </a:r>
            <a:endParaRPr lang="zh-CN" altLang="en-US" sz="3600">
              <a:solidFill>
                <a:srgbClr val="FF0000"/>
              </a:solidFill>
              <a:latin typeface="黑体" pitchFamily="2" charset="-122"/>
              <a:ea typeface="黑体" pitchFamily="2" charset="-122"/>
            </a:endParaRPr>
          </a:p>
        </p:txBody>
      </p:sp>
      <p:cxnSp>
        <p:nvCxnSpPr>
          <p:cNvPr id="51217" name="直接连接符 69"/>
          <p:cNvCxnSpPr/>
          <p:nvPr/>
        </p:nvCxnSpPr>
        <p:spPr>
          <a:xfrm>
            <a:off x="8720138" y="3314700"/>
            <a:ext cx="801688" cy="0"/>
          </a:xfrm>
          <a:prstGeom prst="line">
            <a:avLst/>
          </a:prstGeom>
          <a:ln w="38100"/>
        </p:spPr>
        <p:style>
          <a:lnRef idx="3">
            <a:schemeClr val="dk1"/>
          </a:lnRef>
          <a:fillRef idx="0">
            <a:schemeClr val="dk1"/>
          </a:fillRef>
          <a:effectRef idx="2">
            <a:schemeClr val="dk1"/>
          </a:effectRef>
          <a:fontRef idx="minor">
            <a:schemeClr val="tx1"/>
          </a:fontRef>
        </p:style>
      </p:cxnSp>
      <p:sp>
        <p:nvSpPr>
          <p:cNvPr id="51218" name="下箭头 73"/>
          <p:cNvSpPr/>
          <p:nvPr/>
        </p:nvSpPr>
        <p:spPr>
          <a:xfrm>
            <a:off x="7791450" y="4056063"/>
            <a:ext cx="701675" cy="1036638"/>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lvl="0" algn="ctr"/>
            <a:endParaRPr lang="zh-CN" altLang="en-US" sz="1800">
              <a:solidFill>
                <a:srgbClr val="FF0000"/>
              </a:solidFill>
              <a:latin typeface="Calibri" panose="020F0502020204030204" pitchFamily="34" charset="0"/>
              <a:ea typeface="微软雅黑" panose="020B0503020204020204" pitchFamily="34" charset="-122"/>
            </a:endParaRPr>
          </a:p>
        </p:txBody>
      </p:sp>
      <p:sp>
        <p:nvSpPr>
          <p:cNvPr id="51219" name="文本框 74"/>
          <p:cNvSpPr txBox="1"/>
          <p:nvPr/>
        </p:nvSpPr>
        <p:spPr>
          <a:xfrm>
            <a:off x="2596515" y="4947285"/>
            <a:ext cx="9364345" cy="1296669"/>
          </a:xfrm>
          <a:prstGeom prst="rect">
            <a:avLst/>
          </a:prstGeom>
          <a:noFill/>
        </p:spPr>
        <p:txBody>
          <a:bodyPr wrap="square" rtlCol="0" anchor="t">
            <a:spAutoFit/>
          </a:bodyPr>
          <a:lstStyle/>
          <a:p>
            <a:pPr marR="0" algn="ctr" defTabSz="914400" fontAlgn="auto">
              <a:lnSpc>
                <a:spcPct val="140000"/>
              </a:lnSpc>
              <a:buClrTx/>
              <a:buSzTx/>
              <a:buFontTx/>
            </a:pPr>
            <a:r>
              <a:rPr kumimoji="0" lang="en-US" altLang="zh-CN" sz="2800" strike="noStrike" kern="1200" cap="none" spc="0" normalizeH="0" baseline="0" noProof="1">
                <a:solidFill>
                  <a:schemeClr val="accent6"/>
                </a:solidFill>
                <a:effectLst>
                  <a:innerShdw blurRad="38100">
                    <a:srgbClr val="9E3FB2">
                      <a:alpha val="100000"/>
                    </a:srgbClr>
                  </a:innerShdw>
                </a:effectLst>
                <a:latin typeface="黑体" pitchFamily="2" charset="-122"/>
                <a:ea typeface="黑体" pitchFamily="2" charset="-122"/>
                <a:cs typeface="迷你简北魏楷书" charset="-122"/>
                <a:sym typeface="+mn-ea"/>
              </a:rPr>
              <a:t>    </a:t>
            </a:r>
            <a:r>
              <a:rPr kumimoji="0" lang="zh-CN" sz="2800" strike="noStrike" kern="1200" cap="none" spc="0" normalizeH="0" baseline="0" noProof="1">
                <a:solidFill>
                  <a:schemeClr val="accent6"/>
                </a:solidFill>
                <a:effectLst>
                  <a:innerShdw blurRad="38100">
                    <a:srgbClr val="9E3FB2">
                      <a:alpha val="100000"/>
                    </a:srgbClr>
                  </a:innerShdw>
                </a:effectLst>
                <a:latin typeface="黑体" pitchFamily="2" charset="-122"/>
                <a:ea typeface="黑体" pitchFamily="2" charset="-122"/>
                <a:cs typeface="迷你简北魏楷书" charset="-122"/>
                <a:sym typeface="+mn-ea"/>
              </a:rPr>
              <a:t>刺激投资和消费需求</a:t>
            </a:r>
            <a:r>
              <a:rPr kumimoji="0" lang="zh-CN" altLang="en-US" sz="2800" strike="noStrike" kern="1200" cap="none" spc="0" normalizeH="0" baseline="0" noProof="1">
                <a:latin typeface="黑体" pitchFamily="2" charset="-122"/>
                <a:ea typeface="黑体" pitchFamily="2" charset="-122"/>
                <a:cs typeface="+mn-cs"/>
                <a:sym typeface="+mn-ea"/>
              </a:rPr>
              <a:t>，实现总需求与总供给基本平衡，促进经济平稳运行。</a:t>
            </a:r>
            <a:endParaRPr kumimoji="0" lang="zh-CN" altLang="en-US" sz="2800" strike="noStrike" kern="1200" cap="none" spc="0" normalizeH="0" baseline="0" noProof="1">
              <a:latin typeface="Arial" pitchFamily="34" charset="0"/>
              <a:ea typeface="等线"/>
              <a:cs typeface="+mn-cs"/>
            </a:endParaRPr>
          </a:p>
        </p:txBody>
      </p:sp>
      <p:sp>
        <p:nvSpPr>
          <p:cNvPr id="51220" name="Text Box 4"/>
          <p:cNvSpPr txBox="1"/>
          <p:nvPr/>
        </p:nvSpPr>
        <p:spPr>
          <a:xfrm>
            <a:off x="-15876" y="577849"/>
            <a:ext cx="5203189" cy="1511935"/>
          </a:xfrm>
          <a:prstGeom prst="rect">
            <a:avLst/>
          </a:prstGeom>
          <a:noFill/>
          <a:ln w="9525">
            <a:noFill/>
          </a:ln>
        </p:spPr>
        <p:txBody>
          <a:bodyPr wrap="square">
            <a:spAutoFit/>
          </a:bodyPr>
          <a:lstStyle/>
          <a:p>
            <a:pPr marR="0" algn="ctr" defTabSz="914400" fontAlgn="auto">
              <a:lnSpc>
                <a:spcPct val="80000"/>
              </a:lnSpc>
              <a:spcBef>
                <a:spcPct val="50000"/>
              </a:spcBef>
              <a:buClrTx/>
              <a:buSzTx/>
              <a:buFontTx/>
            </a:pPr>
            <a:r>
              <a:rPr kumimoji="0" lang="zh-CN" sz="4400" strike="noStrike" kern="1200" cap="none" spc="0" normalizeH="0" baseline="0" noProof="1">
                <a:effectLst>
                  <a:outerShdw blurRad="38100" dist="19050" dir="2700000" algn="tl" rotWithShape="0">
                    <a:schemeClr val="dk1">
                      <a:alpha val="40000"/>
                    </a:schemeClr>
                  </a:outerShdw>
                </a:effectLst>
                <a:latin typeface="迷你简北魏楷书" charset="-122"/>
                <a:ea typeface="迷你简北魏楷书" charset="-122"/>
                <a:cs typeface="迷你简北魏楷书" charset="-122"/>
              </a:rPr>
              <a:t>经济滞缓</a:t>
            </a:r>
            <a:r>
              <a:rPr kumimoji="0" lang="zh-CN" sz="4400" strike="noStrike" kern="1200" cap="none" spc="0" normalizeH="0" baseline="0" noProof="1">
                <a:solidFill>
                  <a:srgbClr val="0000CC"/>
                </a:solidFill>
                <a:effectLst>
                  <a:innerShdw blurRad="38100">
                    <a:srgbClr val="9E3FB2">
                      <a:alpha val="100000"/>
                    </a:srgbClr>
                  </a:innerShdw>
                </a:effectLst>
                <a:latin typeface="迷你简北魏楷书" charset="-122"/>
                <a:ea typeface="迷你简北魏楷书" charset="-122"/>
                <a:cs typeface="迷你简北魏楷书" charset="-122"/>
              </a:rPr>
              <a:t>（</a:t>
            </a:r>
            <a:r>
              <a:rPr kumimoji="0" lang="zh-CN" sz="4400" strike="noStrike" kern="1200" cap="none" spc="0" normalizeH="0" baseline="0" noProof="1">
                <a:solidFill>
                  <a:srgbClr val="003300"/>
                </a:solidFill>
                <a:effectLst>
                  <a:innerShdw blurRad="38100">
                    <a:srgbClr val="9E3FB2">
                      <a:alpha val="100000"/>
                    </a:srgbClr>
                  </a:innerShdw>
                </a:effectLst>
                <a:latin typeface="迷你简北魏楷书" charset="-122"/>
                <a:ea typeface="迷你简北魏楷书" charset="-122"/>
                <a:cs typeface="迷你简北魏楷书" charset="-122"/>
              </a:rPr>
              <a:t>过冷</a:t>
            </a:r>
            <a:r>
              <a:rPr kumimoji="0" lang="zh-CN" sz="4400" strike="noStrike" kern="1200" cap="none" spc="0" normalizeH="0" baseline="0" noProof="1">
                <a:solidFill>
                  <a:srgbClr val="0000CC"/>
                </a:solidFill>
                <a:effectLst>
                  <a:innerShdw blurRad="38100">
                    <a:srgbClr val="9E3FB2">
                      <a:alpha val="100000"/>
                    </a:srgbClr>
                  </a:innerShdw>
                </a:effectLst>
                <a:latin typeface="迷你简北魏楷书" charset="-122"/>
                <a:ea typeface="迷你简北魏楷书" charset="-122"/>
                <a:cs typeface="迷你简北魏楷书" charset="-122"/>
              </a:rPr>
              <a:t>）</a:t>
            </a:r>
          </a:p>
          <a:p>
            <a:pPr marR="0" algn="ctr" defTabSz="914400" fontAlgn="auto">
              <a:lnSpc>
                <a:spcPct val="80000"/>
              </a:lnSpc>
              <a:spcBef>
                <a:spcPct val="50000"/>
              </a:spcBef>
              <a:buClrTx/>
              <a:buSzTx/>
              <a:buFontTx/>
            </a:pPr>
            <a:r>
              <a:rPr kumimoji="0" lang="zh-CN" altLang="zh-CN" sz="4400" strike="noStrike" kern="1200" cap="none" spc="0" normalizeH="0" baseline="0" noProof="1">
                <a:solidFill>
                  <a:srgbClr val="0000CC"/>
                </a:solidFill>
                <a:effectLst>
                  <a:innerShdw blurRad="38100">
                    <a:srgbClr val="9E3FB2">
                      <a:alpha val="100000"/>
                    </a:srgbClr>
                  </a:innerShdw>
                </a:effectLst>
                <a:latin typeface="迷你简北魏楷书" charset="-122"/>
                <a:ea typeface="迷你简北魏楷书" charset="-122"/>
                <a:cs typeface="迷你简北魏楷书" charset="-122"/>
              </a:rPr>
              <a:t>总供给</a:t>
            </a:r>
            <a:r>
              <a:rPr kumimoji="0" lang="en-US" altLang="zh-CN" sz="4400" strike="noStrike" kern="1200" cap="none" spc="0" normalizeH="0" baseline="0" noProof="1">
                <a:solidFill>
                  <a:srgbClr val="0000CC"/>
                </a:solidFill>
                <a:effectLst>
                  <a:innerShdw blurRad="38100">
                    <a:srgbClr val="9E3FB2">
                      <a:alpha val="100000"/>
                    </a:srgbClr>
                  </a:innerShdw>
                </a:effectLst>
                <a:latin typeface="迷你简北魏楷书" charset="-122"/>
                <a:ea typeface="迷你简北魏楷书" charset="-122"/>
                <a:cs typeface="迷你简北魏楷书" charset="-122"/>
              </a:rPr>
              <a:t>&gt;</a:t>
            </a:r>
            <a:r>
              <a:rPr kumimoji="0" lang="zh-CN" altLang="zh-CN" sz="4400" strike="noStrike" kern="1200" cap="none" spc="0" normalizeH="0" baseline="0" noProof="1">
                <a:solidFill>
                  <a:srgbClr val="0000CC"/>
                </a:solidFill>
                <a:effectLst>
                  <a:innerShdw blurRad="38100">
                    <a:srgbClr val="9E3FB2">
                      <a:alpha val="100000"/>
                    </a:srgbClr>
                  </a:innerShdw>
                </a:effectLst>
                <a:latin typeface="迷你简北魏楷书" charset="-122"/>
                <a:ea typeface="迷你简北魏楷书" charset="-122"/>
                <a:cs typeface="迷你简北魏楷书" charset="-122"/>
              </a:rPr>
              <a:t>总需求</a:t>
            </a:r>
          </a:p>
        </p:txBody>
      </p:sp>
      <p:sp>
        <p:nvSpPr>
          <p:cNvPr id="51221" name="Text Box 6"/>
          <p:cNvSpPr/>
          <p:nvPr/>
        </p:nvSpPr>
        <p:spPr>
          <a:xfrm>
            <a:off x="-15875" y="-4762"/>
            <a:ext cx="6765925" cy="582612"/>
          </a:xfrm>
          <a:prstGeom prst="rect">
            <a:avLst/>
          </a:prstGeom>
          <a:solidFill>
            <a:srgbClr val="FFFF00"/>
          </a:solidFill>
          <a:ln>
            <a:noFill/>
            <a:miter lim="800000"/>
          </a:ln>
        </p:spPr>
        <p:txBody>
          <a:bodyPr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lvl="0">
              <a:spcBef>
                <a:spcPct val="50000"/>
              </a:spcBef>
            </a:pPr>
            <a:r>
              <a:rPr lang="zh-CN" altLang="en-US" sz="3200">
                <a:latin typeface="黑体" pitchFamily="2" charset="-122"/>
                <a:ea typeface="黑体" pitchFamily="2" charset="-122"/>
              </a:rPr>
              <a:t>扩张性财政政策和货币政策（加热）</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additive="base">
                                        <p:cTn id="6" dur="1" fill="hold">
                                          <p:stCondLst>
                                            <p:cond delay="0"/>
                                          </p:stCondLst>
                                        </p:cTn>
                                        <p:tgtEl>
                                          <p:spTgt spid="51220"/>
                                        </p:tgtEl>
                                        <p:attrNameLst>
                                          <p:attrName>style.visibility</p:attrName>
                                        </p:attrNameLst>
                                      </p:cBhvr>
                                      <p:to>
                                        <p:strVal val="visible"/>
                                      </p:to>
                                    </p:set>
                                    <p:animEffect transition="in" filter="fade">
                                      <p:cBhvr additive="base">
                                        <p:cTn id="7" dur="500" fill="hold"/>
                                        <p:tgtEl>
                                          <p:spTgt spid="51220"/>
                                        </p:tgtEl>
                                      </p:cBhvr>
                                    </p:animEffect>
                                  </p:childTnLst>
                                </p:cTn>
                              </p:par>
                            </p:childTnLst>
                          </p:cTn>
                        </p:par>
                        <p:par>
                          <p:cTn id="8" fill="hold" nodeType="afterGroup">
                            <p:stCondLst>
                              <p:cond delay="500"/>
                            </p:stCondLst>
                            <p:childTnLst>
                              <p:par>
                                <p:cTn id="9" presetID="22" presetClass="entr" presetSubtype="1" fill="hold" grpId="0" nodeType="afterEffect">
                                  <p:stCondLst>
                                    <p:cond delay="500"/>
                                  </p:stCondLst>
                                  <p:childTnLst>
                                    <p:set>
                                      <p:cBhvr additive="base">
                                        <p:cTn id="10" dur="1" fill="hold">
                                          <p:stCondLst>
                                            <p:cond delay="0"/>
                                          </p:stCondLst>
                                        </p:cTn>
                                        <p:tgtEl>
                                          <p:spTgt spid="51201"/>
                                        </p:tgtEl>
                                        <p:attrNameLst>
                                          <p:attrName>style.visibility</p:attrName>
                                        </p:attrNameLst>
                                      </p:cBhvr>
                                      <p:to>
                                        <p:strVal val="visible"/>
                                      </p:to>
                                    </p:set>
                                    <p:animEffect transition="in" filter="wipe(up)">
                                      <p:cBhvr additive="base">
                                        <p:cTn id="11" dur="500" fill="hold"/>
                                        <p:tgtEl>
                                          <p:spTgt spid="51201"/>
                                        </p:tgtEl>
                                      </p:cBhvr>
                                    </p:animEffect>
                                  </p:childTnLst>
                                </p:cTn>
                              </p:par>
                            </p:childTnLst>
                          </p:cTn>
                        </p:par>
                      </p:childTnLst>
                    </p:cTn>
                  </p:par>
                  <p:par>
                    <p:cTn id="12" fill="hold" nodeType="clickPar">
                      <p:stCondLst>
                        <p:cond delay="indefinite"/>
                      </p:stCondLst>
                      <p:childTnLst>
                        <p:par>
                          <p:cTn id="13" fill="hold" nodeType="afterGroup">
                            <p:stCondLst>
                              <p:cond delay="0"/>
                            </p:stCondLst>
                            <p:childTnLst>
                              <p:par>
                                <p:cTn id="14" presetID="22" presetClass="entr" presetSubtype="4" fill="hold" grpId="0" nodeType="clickEffect">
                                  <p:stCondLst>
                                    <p:cond delay="0"/>
                                  </p:stCondLst>
                                  <p:childTnLst>
                                    <p:set>
                                      <p:cBhvr additive="base">
                                        <p:cTn id="15" dur="1" fill="hold">
                                          <p:stCondLst>
                                            <p:cond delay="0"/>
                                          </p:stCondLst>
                                        </p:cTn>
                                        <p:tgtEl>
                                          <p:spTgt spid="51202"/>
                                        </p:tgtEl>
                                        <p:attrNameLst>
                                          <p:attrName>style.visibility</p:attrName>
                                        </p:attrNameLst>
                                      </p:cBhvr>
                                      <p:to>
                                        <p:strVal val="visible"/>
                                      </p:to>
                                    </p:set>
                                    <p:animEffect transition="in" filter="wipe(down)">
                                      <p:cBhvr additive="base">
                                        <p:cTn id="16" dur="500" fill="hold"/>
                                        <p:tgtEl>
                                          <p:spTgt spid="51202"/>
                                        </p:tgtEl>
                                      </p:cBhvr>
                                    </p:animEffect>
                                  </p:childTnLst>
                                </p:cTn>
                              </p:par>
                              <p:par>
                                <p:cTn id="17" presetID="22" presetClass="entr" presetSubtype="4" fill="hold" grpId="0" nodeType="withEffect">
                                  <p:stCondLst>
                                    <p:cond delay="0"/>
                                  </p:stCondLst>
                                  <p:childTnLst>
                                    <p:set>
                                      <p:cBhvr additive="base">
                                        <p:cTn id="18" dur="1" fill="hold">
                                          <p:stCondLst>
                                            <p:cond delay="0"/>
                                          </p:stCondLst>
                                        </p:cTn>
                                        <p:tgtEl>
                                          <p:spTgt spid="51210"/>
                                        </p:tgtEl>
                                        <p:attrNameLst>
                                          <p:attrName>style.visibility</p:attrName>
                                        </p:attrNameLst>
                                      </p:cBhvr>
                                      <p:to>
                                        <p:strVal val="visible"/>
                                      </p:to>
                                    </p:set>
                                    <p:animEffect transition="in" filter="wipe(down)">
                                      <p:cBhvr additive="base">
                                        <p:cTn id="19" dur="500" fill="hold"/>
                                        <p:tgtEl>
                                          <p:spTgt spid="51210"/>
                                        </p:tgtEl>
                                      </p:cBhvr>
                                    </p:animEffect>
                                  </p:childTnLst>
                                </p:cTn>
                              </p:par>
                            </p:childTnLst>
                          </p:cTn>
                        </p:par>
                      </p:childTnLst>
                    </p:cTn>
                  </p:par>
                  <p:par>
                    <p:cTn id="20" fill="hold" nodeType="clickPar">
                      <p:stCondLst>
                        <p:cond delay="indefinite"/>
                      </p:stCondLst>
                      <p:childTnLst>
                        <p:par>
                          <p:cTn id="21" fill="hold" nodeType="afterGroup">
                            <p:stCondLst>
                              <p:cond delay="0"/>
                            </p:stCondLst>
                            <p:childTnLst>
                              <p:par>
                                <p:cTn id="22" presetID="10" presetClass="entr" presetSubtype="0" fill="hold" grpId="0" nodeType="clickEffect">
                                  <p:stCondLst>
                                    <p:cond delay="0"/>
                                  </p:stCondLst>
                                  <p:childTnLst>
                                    <p:set>
                                      <p:cBhvr additive="base">
                                        <p:cTn id="23" dur="1" fill="hold">
                                          <p:stCondLst>
                                            <p:cond delay="0"/>
                                          </p:stCondLst>
                                        </p:cTn>
                                        <p:tgtEl>
                                          <p:spTgt spid="51205"/>
                                        </p:tgtEl>
                                        <p:attrNameLst>
                                          <p:attrName>style.visibility</p:attrName>
                                        </p:attrNameLst>
                                      </p:cBhvr>
                                      <p:to>
                                        <p:strVal val="visible"/>
                                      </p:to>
                                    </p:set>
                                    <p:animEffect transition="in" filter="fade">
                                      <p:cBhvr additive="base">
                                        <p:cTn id="24" dur="500" fill="hold"/>
                                        <p:tgtEl>
                                          <p:spTgt spid="51205"/>
                                        </p:tgtEl>
                                      </p:cBhvr>
                                    </p:animEffect>
                                  </p:childTnLst>
                                </p:cTn>
                              </p:par>
                              <p:par>
                                <p:cTn id="25" presetID="10" presetClass="entr" presetSubtype="0" fill="hold" nodeType="withEffect">
                                  <p:stCondLst>
                                    <p:cond delay="0"/>
                                  </p:stCondLst>
                                  <p:childTnLst>
                                    <p:set>
                                      <p:cBhvr additive="base">
                                        <p:cTn id="26" dur="1" fill="hold">
                                          <p:stCondLst>
                                            <p:cond delay="0"/>
                                          </p:stCondLst>
                                        </p:cTn>
                                        <p:tgtEl>
                                          <p:spTgt spid="51206"/>
                                        </p:tgtEl>
                                        <p:attrNameLst>
                                          <p:attrName>style.visibility</p:attrName>
                                        </p:attrNameLst>
                                      </p:cBhvr>
                                      <p:to>
                                        <p:strVal val="visible"/>
                                      </p:to>
                                    </p:set>
                                    <p:animEffect transition="in" filter="fade">
                                      <p:cBhvr additive="base">
                                        <p:cTn id="27" dur="500" fill="hold"/>
                                        <p:tgtEl>
                                          <p:spTgt spid="51206"/>
                                        </p:tgtEl>
                                      </p:cBhvr>
                                    </p:animEffect>
                                  </p:childTnLst>
                                </p:cTn>
                              </p:par>
                              <p:par>
                                <p:cTn id="28" presetID="10" presetClass="entr" presetSubtype="0" fill="hold" nodeType="withEffect">
                                  <p:stCondLst>
                                    <p:cond delay="0"/>
                                  </p:stCondLst>
                                  <p:childTnLst>
                                    <p:set>
                                      <p:cBhvr additive="base">
                                        <p:cTn id="29" dur="1" fill="hold">
                                          <p:stCondLst>
                                            <p:cond delay="0"/>
                                          </p:stCondLst>
                                        </p:cTn>
                                        <p:tgtEl>
                                          <p:spTgt spid="51209"/>
                                        </p:tgtEl>
                                        <p:attrNameLst>
                                          <p:attrName>style.visibility</p:attrName>
                                        </p:attrNameLst>
                                      </p:cBhvr>
                                      <p:to>
                                        <p:strVal val="visible"/>
                                      </p:to>
                                    </p:set>
                                    <p:animEffect transition="in" filter="fade">
                                      <p:cBhvr additive="base">
                                        <p:cTn id="30" dur="500" fill="hold"/>
                                        <p:tgtEl>
                                          <p:spTgt spid="51209"/>
                                        </p:tgtEl>
                                      </p:cBhvr>
                                    </p:animEffect>
                                  </p:childTnLst>
                                </p:cTn>
                              </p:par>
                              <p:par>
                                <p:cTn id="31" presetID="10" presetClass="entr" presetSubtype="0" fill="hold" nodeType="withEffect">
                                  <p:stCondLst>
                                    <p:cond delay="0"/>
                                  </p:stCondLst>
                                  <p:childTnLst>
                                    <p:set>
                                      <p:cBhvr additive="base">
                                        <p:cTn id="32" dur="1" fill="hold">
                                          <p:stCondLst>
                                            <p:cond delay="0"/>
                                          </p:stCondLst>
                                        </p:cTn>
                                        <p:tgtEl>
                                          <p:spTgt spid="51207"/>
                                        </p:tgtEl>
                                        <p:attrNameLst>
                                          <p:attrName>style.visibility</p:attrName>
                                        </p:attrNameLst>
                                      </p:cBhvr>
                                      <p:to>
                                        <p:strVal val="visible"/>
                                      </p:to>
                                    </p:set>
                                    <p:animEffect transition="in" filter="fade">
                                      <p:cBhvr additive="base">
                                        <p:cTn id="33" dur="500" fill="hold"/>
                                        <p:tgtEl>
                                          <p:spTgt spid="51207"/>
                                        </p:tgtEl>
                                      </p:cBhvr>
                                    </p:animEffect>
                                  </p:childTnLst>
                                </p:cTn>
                              </p:par>
                            </p:childTnLst>
                          </p:cTn>
                        </p:par>
                      </p:childTnLst>
                    </p:cTn>
                  </p:par>
                  <p:par>
                    <p:cTn id="34" fill="hold" nodeType="clickPar">
                      <p:stCondLst>
                        <p:cond delay="indefinite"/>
                      </p:stCondLst>
                      <p:childTnLst>
                        <p:par>
                          <p:cTn id="35" fill="hold" nodeType="afterGroup">
                            <p:stCondLst>
                              <p:cond delay="0"/>
                            </p:stCondLst>
                            <p:childTnLst>
                              <p:par>
                                <p:cTn id="36" presetID="47" presetClass="entr" presetSubtype="0" fill="hold" grpId="0" nodeType="clickEffect">
                                  <p:stCondLst>
                                    <p:cond delay="0"/>
                                  </p:stCondLst>
                                  <p:childTnLst>
                                    <p:set>
                                      <p:cBhvr additive="base">
                                        <p:cTn id="37" dur="1" fill="hold">
                                          <p:stCondLst>
                                            <p:cond delay="0"/>
                                          </p:stCondLst>
                                        </p:cTn>
                                        <p:tgtEl>
                                          <p:spTgt spid="51204"/>
                                        </p:tgtEl>
                                        <p:attrNameLst>
                                          <p:attrName>style.visibility</p:attrName>
                                        </p:attrNameLst>
                                      </p:cBhvr>
                                      <p:to>
                                        <p:strVal val="visible"/>
                                      </p:to>
                                    </p:set>
                                    <p:animEffect transition="in" filter="fade">
                                      <p:cBhvr additive="base">
                                        <p:cTn id="38" dur="1000" fill="hold"/>
                                        <p:tgtEl>
                                          <p:spTgt spid="51204"/>
                                        </p:tgtEl>
                                      </p:cBhvr>
                                    </p:animEffect>
                                    <p:anim calcmode="lin" valueType="num">
                                      <p:cBhvr additive="base">
                                        <p:cTn id="39" dur="1000" fill="hold"/>
                                        <p:tgtEl>
                                          <p:spTgt spid="51204"/>
                                        </p:tgtEl>
                                        <p:attrNameLst>
                                          <p:attrName>ppt_x</p:attrName>
                                        </p:attrNameLst>
                                      </p:cBhvr>
                                      <p:tavLst>
                                        <p:tav tm="0">
                                          <p:val>
                                            <p:strVal val="#ppt_x"/>
                                          </p:val>
                                        </p:tav>
                                        <p:tav tm="100000">
                                          <p:val>
                                            <p:strVal val="#ppt_x"/>
                                          </p:val>
                                        </p:tav>
                                      </p:tavLst>
                                    </p:anim>
                                    <p:anim calcmode="lin" valueType="num">
                                      <p:cBhvr additive="base">
                                        <p:cTn id="40" dur="1000" fill="hold"/>
                                        <p:tgtEl>
                                          <p:spTgt spid="51204"/>
                                        </p:tgtEl>
                                        <p:attrNameLst>
                                          <p:attrName>ppt_y</p:attrName>
                                        </p:attrNameLst>
                                      </p:cBhvr>
                                      <p:tavLst>
                                        <p:tav tm="0">
                                          <p:val>
                                            <p:strVal val="#ppt_y-.1"/>
                                          </p:val>
                                        </p:tav>
                                        <p:tav tm="100000">
                                          <p:val>
                                            <p:strVal val="#ppt_y"/>
                                          </p:val>
                                        </p:tav>
                                      </p:tavLst>
                                    </p:anim>
                                  </p:childTnLst>
                                </p:cTn>
                              </p:par>
                            </p:childTnLst>
                          </p:cTn>
                        </p:par>
                      </p:childTnLst>
                    </p:cTn>
                  </p:par>
                  <p:par>
                    <p:cTn id="41" fill="hold" nodeType="clickPar">
                      <p:stCondLst>
                        <p:cond delay="indefinite"/>
                      </p:stCondLst>
                      <p:childTnLst>
                        <p:par>
                          <p:cTn id="42" fill="hold" nodeType="afterGroup">
                            <p:stCondLst>
                              <p:cond delay="0"/>
                            </p:stCondLst>
                            <p:childTnLst>
                              <p:par>
                                <p:cTn id="43" presetID="47" presetClass="entr" presetSubtype="0" fill="hold" grpId="0" nodeType="clickEffect">
                                  <p:stCondLst>
                                    <p:cond delay="0"/>
                                  </p:stCondLst>
                                  <p:childTnLst>
                                    <p:set>
                                      <p:cBhvr additive="base">
                                        <p:cTn id="44" dur="1" fill="hold">
                                          <p:stCondLst>
                                            <p:cond delay="0"/>
                                          </p:stCondLst>
                                        </p:cTn>
                                        <p:tgtEl>
                                          <p:spTgt spid="51208"/>
                                        </p:tgtEl>
                                        <p:attrNameLst>
                                          <p:attrName>style.visibility</p:attrName>
                                        </p:attrNameLst>
                                      </p:cBhvr>
                                      <p:to>
                                        <p:strVal val="visible"/>
                                      </p:to>
                                    </p:set>
                                    <p:animEffect transition="in" filter="fade">
                                      <p:cBhvr additive="base">
                                        <p:cTn id="45" dur="1000" fill="hold"/>
                                        <p:tgtEl>
                                          <p:spTgt spid="51208"/>
                                        </p:tgtEl>
                                      </p:cBhvr>
                                    </p:animEffect>
                                    <p:anim calcmode="lin" valueType="num">
                                      <p:cBhvr additive="base">
                                        <p:cTn id="46" dur="1000" fill="hold"/>
                                        <p:tgtEl>
                                          <p:spTgt spid="51208"/>
                                        </p:tgtEl>
                                        <p:attrNameLst>
                                          <p:attrName>ppt_x</p:attrName>
                                        </p:attrNameLst>
                                      </p:cBhvr>
                                      <p:tavLst>
                                        <p:tav tm="0">
                                          <p:val>
                                            <p:strVal val="#ppt_x"/>
                                          </p:val>
                                        </p:tav>
                                        <p:tav tm="100000">
                                          <p:val>
                                            <p:strVal val="#ppt_x"/>
                                          </p:val>
                                        </p:tav>
                                      </p:tavLst>
                                    </p:anim>
                                    <p:anim calcmode="lin" valueType="num">
                                      <p:cBhvr additive="base">
                                        <p:cTn id="47" dur="1000" fill="hold"/>
                                        <p:tgtEl>
                                          <p:spTgt spid="51208"/>
                                        </p:tgtEl>
                                        <p:attrNameLst>
                                          <p:attrName>ppt_y</p:attrName>
                                        </p:attrNameLst>
                                      </p:cBhvr>
                                      <p:tavLst>
                                        <p:tav tm="0">
                                          <p:val>
                                            <p:strVal val="#ppt_y-.1"/>
                                          </p:val>
                                        </p:tav>
                                        <p:tav tm="100000">
                                          <p:val>
                                            <p:strVal val="#ppt_y"/>
                                          </p:val>
                                        </p:tav>
                                      </p:tavLst>
                                    </p:anim>
                                  </p:childTnLst>
                                </p:cTn>
                              </p:par>
                            </p:childTnLst>
                          </p:cTn>
                        </p:par>
                      </p:childTnLst>
                    </p:cTn>
                  </p:par>
                  <p:par>
                    <p:cTn id="48" fill="hold" nodeType="clickPar">
                      <p:stCondLst>
                        <p:cond delay="indefinite"/>
                      </p:stCondLst>
                      <p:childTnLst>
                        <p:par>
                          <p:cTn id="49" fill="hold" nodeType="afterGroup">
                            <p:stCondLst>
                              <p:cond delay="0"/>
                            </p:stCondLst>
                            <p:childTnLst>
                              <p:par>
                                <p:cTn id="50" presetID="47" presetClass="entr" presetSubtype="0" fill="hold" grpId="0" nodeType="clickEffect">
                                  <p:stCondLst>
                                    <p:cond delay="0"/>
                                  </p:stCondLst>
                                  <p:childTnLst>
                                    <p:set>
                                      <p:cBhvr additive="base">
                                        <p:cTn id="51" dur="1" fill="hold">
                                          <p:stCondLst>
                                            <p:cond delay="0"/>
                                          </p:stCondLst>
                                        </p:cTn>
                                        <p:tgtEl>
                                          <p:spTgt spid="51203"/>
                                        </p:tgtEl>
                                        <p:attrNameLst>
                                          <p:attrName>style.visibility</p:attrName>
                                        </p:attrNameLst>
                                      </p:cBhvr>
                                      <p:to>
                                        <p:strVal val="visible"/>
                                      </p:to>
                                    </p:set>
                                    <p:animEffect transition="in" filter="fade">
                                      <p:cBhvr additive="base">
                                        <p:cTn id="52" dur="1000" fill="hold"/>
                                        <p:tgtEl>
                                          <p:spTgt spid="51203"/>
                                        </p:tgtEl>
                                      </p:cBhvr>
                                    </p:animEffect>
                                    <p:anim calcmode="lin" valueType="num">
                                      <p:cBhvr additive="base">
                                        <p:cTn id="53" dur="1000" fill="hold"/>
                                        <p:tgtEl>
                                          <p:spTgt spid="51203"/>
                                        </p:tgtEl>
                                        <p:attrNameLst>
                                          <p:attrName>ppt_x</p:attrName>
                                        </p:attrNameLst>
                                      </p:cBhvr>
                                      <p:tavLst>
                                        <p:tav tm="0">
                                          <p:val>
                                            <p:strVal val="#ppt_x"/>
                                          </p:val>
                                        </p:tav>
                                        <p:tav tm="100000">
                                          <p:val>
                                            <p:strVal val="#ppt_x"/>
                                          </p:val>
                                        </p:tav>
                                      </p:tavLst>
                                    </p:anim>
                                    <p:anim calcmode="lin" valueType="num">
                                      <p:cBhvr additive="base">
                                        <p:cTn id="54" dur="1000" fill="hold"/>
                                        <p:tgtEl>
                                          <p:spTgt spid="51203"/>
                                        </p:tgtEl>
                                        <p:attrNameLst>
                                          <p:attrName>ppt_y</p:attrName>
                                        </p:attrNameLst>
                                      </p:cBhvr>
                                      <p:tavLst>
                                        <p:tav tm="0">
                                          <p:val>
                                            <p:strVal val="#ppt_y-.1"/>
                                          </p:val>
                                        </p:tav>
                                        <p:tav tm="100000">
                                          <p:val>
                                            <p:strVal val="#ppt_y"/>
                                          </p:val>
                                        </p:tav>
                                      </p:tavLst>
                                    </p:anim>
                                  </p:childTnLst>
                                </p:cTn>
                              </p:par>
                            </p:childTnLst>
                          </p:cTn>
                        </p:par>
                      </p:childTnLst>
                    </p:cTn>
                  </p:par>
                  <p:par>
                    <p:cTn id="55" fill="hold" nodeType="clickPar">
                      <p:stCondLst>
                        <p:cond delay="indefinite"/>
                      </p:stCondLst>
                      <p:childTnLst>
                        <p:par>
                          <p:cTn id="56" fill="hold" nodeType="afterGroup">
                            <p:stCondLst>
                              <p:cond delay="0"/>
                            </p:stCondLst>
                            <p:childTnLst>
                              <p:par>
                                <p:cTn id="57" presetID="10" presetClass="entr" presetSubtype="0" fill="hold" grpId="0" nodeType="clickEffect">
                                  <p:stCondLst>
                                    <p:cond delay="0"/>
                                  </p:stCondLst>
                                  <p:childTnLst>
                                    <p:set>
                                      <p:cBhvr additive="base">
                                        <p:cTn id="58" dur="1" fill="hold">
                                          <p:stCondLst>
                                            <p:cond delay="0"/>
                                          </p:stCondLst>
                                        </p:cTn>
                                        <p:tgtEl>
                                          <p:spTgt spid="51213"/>
                                        </p:tgtEl>
                                        <p:attrNameLst>
                                          <p:attrName>style.visibility</p:attrName>
                                        </p:attrNameLst>
                                      </p:cBhvr>
                                      <p:to>
                                        <p:strVal val="visible"/>
                                      </p:to>
                                    </p:set>
                                    <p:animEffect transition="in" filter="fade">
                                      <p:cBhvr additive="base">
                                        <p:cTn id="59" dur="500" fill="hold"/>
                                        <p:tgtEl>
                                          <p:spTgt spid="51213"/>
                                        </p:tgtEl>
                                      </p:cBhvr>
                                    </p:animEffect>
                                  </p:childTnLst>
                                </p:cTn>
                              </p:par>
                              <p:par>
                                <p:cTn id="60" presetID="10" presetClass="entr" presetSubtype="0" fill="hold" nodeType="withEffect">
                                  <p:stCondLst>
                                    <p:cond delay="0"/>
                                  </p:stCondLst>
                                  <p:childTnLst>
                                    <p:set>
                                      <p:cBhvr additive="base">
                                        <p:cTn id="61" dur="1" fill="hold">
                                          <p:stCondLst>
                                            <p:cond delay="0"/>
                                          </p:stCondLst>
                                        </p:cTn>
                                        <p:tgtEl>
                                          <p:spTgt spid="51214"/>
                                        </p:tgtEl>
                                        <p:attrNameLst>
                                          <p:attrName>style.visibility</p:attrName>
                                        </p:attrNameLst>
                                      </p:cBhvr>
                                      <p:to>
                                        <p:strVal val="visible"/>
                                      </p:to>
                                    </p:set>
                                    <p:animEffect transition="in" filter="fade">
                                      <p:cBhvr additive="base">
                                        <p:cTn id="62" dur="500" fill="hold"/>
                                        <p:tgtEl>
                                          <p:spTgt spid="51214"/>
                                        </p:tgtEl>
                                      </p:cBhvr>
                                    </p:animEffect>
                                  </p:childTnLst>
                                </p:cTn>
                              </p:par>
                              <p:par>
                                <p:cTn id="63" presetID="10" presetClass="entr" presetSubtype="0" fill="hold" nodeType="withEffect">
                                  <p:stCondLst>
                                    <p:cond delay="0"/>
                                  </p:stCondLst>
                                  <p:childTnLst>
                                    <p:set>
                                      <p:cBhvr additive="base">
                                        <p:cTn id="64" dur="1" fill="hold">
                                          <p:stCondLst>
                                            <p:cond delay="0"/>
                                          </p:stCondLst>
                                        </p:cTn>
                                        <p:tgtEl>
                                          <p:spTgt spid="51217"/>
                                        </p:tgtEl>
                                        <p:attrNameLst>
                                          <p:attrName>style.visibility</p:attrName>
                                        </p:attrNameLst>
                                      </p:cBhvr>
                                      <p:to>
                                        <p:strVal val="visible"/>
                                      </p:to>
                                    </p:set>
                                    <p:animEffect transition="in" filter="fade">
                                      <p:cBhvr additive="base">
                                        <p:cTn id="65" dur="500" fill="hold"/>
                                        <p:tgtEl>
                                          <p:spTgt spid="51217"/>
                                        </p:tgtEl>
                                      </p:cBhvr>
                                    </p:animEffect>
                                  </p:childTnLst>
                                </p:cTn>
                              </p:par>
                              <p:par>
                                <p:cTn id="66" presetID="10" presetClass="entr" presetSubtype="0" fill="hold" nodeType="withEffect">
                                  <p:stCondLst>
                                    <p:cond delay="0"/>
                                  </p:stCondLst>
                                  <p:childTnLst>
                                    <p:set>
                                      <p:cBhvr additive="base">
                                        <p:cTn id="67" dur="1" fill="hold">
                                          <p:stCondLst>
                                            <p:cond delay="0"/>
                                          </p:stCondLst>
                                        </p:cTn>
                                        <p:tgtEl>
                                          <p:spTgt spid="51215"/>
                                        </p:tgtEl>
                                        <p:attrNameLst>
                                          <p:attrName>style.visibility</p:attrName>
                                        </p:attrNameLst>
                                      </p:cBhvr>
                                      <p:to>
                                        <p:strVal val="visible"/>
                                      </p:to>
                                    </p:set>
                                    <p:animEffect transition="in" filter="fade">
                                      <p:cBhvr additive="base">
                                        <p:cTn id="68" dur="500" fill="hold"/>
                                        <p:tgtEl>
                                          <p:spTgt spid="51215"/>
                                        </p:tgtEl>
                                      </p:cBhvr>
                                    </p:animEffect>
                                  </p:childTnLst>
                                </p:cTn>
                              </p:par>
                            </p:childTnLst>
                          </p:cTn>
                        </p:par>
                      </p:childTnLst>
                    </p:cTn>
                  </p:par>
                  <p:par>
                    <p:cTn id="69" fill="hold" nodeType="clickPar">
                      <p:stCondLst>
                        <p:cond delay="indefinite"/>
                      </p:stCondLst>
                      <p:childTnLst>
                        <p:par>
                          <p:cTn id="70" fill="hold" nodeType="afterGroup">
                            <p:stCondLst>
                              <p:cond delay="0"/>
                            </p:stCondLst>
                            <p:childTnLst>
                              <p:par>
                                <p:cTn id="71" presetID="47" presetClass="entr" presetSubtype="0" fill="hold" grpId="0" nodeType="clickEffect">
                                  <p:stCondLst>
                                    <p:cond delay="0"/>
                                  </p:stCondLst>
                                  <p:childTnLst>
                                    <p:set>
                                      <p:cBhvr additive="base">
                                        <p:cTn id="72" dur="1" fill="hold">
                                          <p:stCondLst>
                                            <p:cond delay="0"/>
                                          </p:stCondLst>
                                        </p:cTn>
                                        <p:tgtEl>
                                          <p:spTgt spid="51212"/>
                                        </p:tgtEl>
                                        <p:attrNameLst>
                                          <p:attrName>style.visibility</p:attrName>
                                        </p:attrNameLst>
                                      </p:cBhvr>
                                      <p:to>
                                        <p:strVal val="visible"/>
                                      </p:to>
                                    </p:set>
                                    <p:animEffect transition="in" filter="fade">
                                      <p:cBhvr additive="base">
                                        <p:cTn id="73" dur="1000" fill="hold"/>
                                        <p:tgtEl>
                                          <p:spTgt spid="51212"/>
                                        </p:tgtEl>
                                      </p:cBhvr>
                                    </p:animEffect>
                                    <p:anim calcmode="lin" valueType="num">
                                      <p:cBhvr additive="base">
                                        <p:cTn id="74" dur="1000" fill="hold"/>
                                        <p:tgtEl>
                                          <p:spTgt spid="51212"/>
                                        </p:tgtEl>
                                        <p:attrNameLst>
                                          <p:attrName>ppt_x</p:attrName>
                                        </p:attrNameLst>
                                      </p:cBhvr>
                                      <p:tavLst>
                                        <p:tav tm="0">
                                          <p:val>
                                            <p:strVal val="#ppt_x"/>
                                          </p:val>
                                        </p:tav>
                                        <p:tav tm="100000">
                                          <p:val>
                                            <p:strVal val="#ppt_x"/>
                                          </p:val>
                                        </p:tav>
                                      </p:tavLst>
                                    </p:anim>
                                    <p:anim calcmode="lin" valueType="num">
                                      <p:cBhvr additive="base">
                                        <p:cTn id="75" dur="1000" fill="hold"/>
                                        <p:tgtEl>
                                          <p:spTgt spid="51212"/>
                                        </p:tgtEl>
                                        <p:attrNameLst>
                                          <p:attrName>ppt_y</p:attrName>
                                        </p:attrNameLst>
                                      </p:cBhvr>
                                      <p:tavLst>
                                        <p:tav tm="0">
                                          <p:val>
                                            <p:strVal val="#ppt_y-.1"/>
                                          </p:val>
                                        </p:tav>
                                        <p:tav tm="100000">
                                          <p:val>
                                            <p:strVal val="#ppt_y"/>
                                          </p:val>
                                        </p:tav>
                                      </p:tavLst>
                                    </p:anim>
                                  </p:childTnLst>
                                </p:cTn>
                              </p:par>
                            </p:childTnLst>
                          </p:cTn>
                        </p:par>
                      </p:childTnLst>
                    </p:cTn>
                  </p:par>
                  <p:par>
                    <p:cTn id="76" fill="hold" nodeType="clickPar">
                      <p:stCondLst>
                        <p:cond delay="indefinite"/>
                      </p:stCondLst>
                      <p:childTnLst>
                        <p:par>
                          <p:cTn id="77" fill="hold" nodeType="afterGroup">
                            <p:stCondLst>
                              <p:cond delay="0"/>
                            </p:stCondLst>
                            <p:childTnLst>
                              <p:par>
                                <p:cTn id="78" presetID="47" presetClass="entr" presetSubtype="0" fill="hold" grpId="0" nodeType="clickEffect">
                                  <p:stCondLst>
                                    <p:cond delay="0"/>
                                  </p:stCondLst>
                                  <p:childTnLst>
                                    <p:set>
                                      <p:cBhvr additive="base">
                                        <p:cTn id="79" dur="1" fill="hold">
                                          <p:stCondLst>
                                            <p:cond delay="0"/>
                                          </p:stCondLst>
                                        </p:cTn>
                                        <p:tgtEl>
                                          <p:spTgt spid="51216"/>
                                        </p:tgtEl>
                                        <p:attrNameLst>
                                          <p:attrName>style.visibility</p:attrName>
                                        </p:attrNameLst>
                                      </p:cBhvr>
                                      <p:to>
                                        <p:strVal val="visible"/>
                                      </p:to>
                                    </p:set>
                                    <p:animEffect transition="in" filter="fade">
                                      <p:cBhvr additive="base">
                                        <p:cTn id="80" dur="1000" fill="hold"/>
                                        <p:tgtEl>
                                          <p:spTgt spid="51216"/>
                                        </p:tgtEl>
                                      </p:cBhvr>
                                    </p:animEffect>
                                    <p:anim calcmode="lin" valueType="num">
                                      <p:cBhvr additive="base">
                                        <p:cTn id="81" dur="1000" fill="hold"/>
                                        <p:tgtEl>
                                          <p:spTgt spid="51216"/>
                                        </p:tgtEl>
                                        <p:attrNameLst>
                                          <p:attrName>ppt_x</p:attrName>
                                        </p:attrNameLst>
                                      </p:cBhvr>
                                      <p:tavLst>
                                        <p:tav tm="0">
                                          <p:val>
                                            <p:strVal val="#ppt_x"/>
                                          </p:val>
                                        </p:tav>
                                        <p:tav tm="100000">
                                          <p:val>
                                            <p:strVal val="#ppt_x"/>
                                          </p:val>
                                        </p:tav>
                                      </p:tavLst>
                                    </p:anim>
                                    <p:anim calcmode="lin" valueType="num">
                                      <p:cBhvr additive="base">
                                        <p:cTn id="82" dur="1000" fill="hold"/>
                                        <p:tgtEl>
                                          <p:spTgt spid="51216"/>
                                        </p:tgtEl>
                                        <p:attrNameLst>
                                          <p:attrName>ppt_y</p:attrName>
                                        </p:attrNameLst>
                                      </p:cBhvr>
                                      <p:tavLst>
                                        <p:tav tm="0">
                                          <p:val>
                                            <p:strVal val="#ppt_y-.1"/>
                                          </p:val>
                                        </p:tav>
                                        <p:tav tm="100000">
                                          <p:val>
                                            <p:strVal val="#ppt_y"/>
                                          </p:val>
                                        </p:tav>
                                      </p:tavLst>
                                    </p:anim>
                                  </p:childTnLst>
                                </p:cTn>
                              </p:par>
                            </p:childTnLst>
                          </p:cTn>
                        </p:par>
                      </p:childTnLst>
                    </p:cTn>
                  </p:par>
                  <p:par>
                    <p:cTn id="83" fill="hold" nodeType="clickPar">
                      <p:stCondLst>
                        <p:cond delay="indefinite"/>
                      </p:stCondLst>
                      <p:childTnLst>
                        <p:par>
                          <p:cTn id="84" fill="hold" nodeType="afterGroup">
                            <p:stCondLst>
                              <p:cond delay="0"/>
                            </p:stCondLst>
                            <p:childTnLst>
                              <p:par>
                                <p:cTn id="85" presetID="47" presetClass="entr" presetSubtype="0" fill="hold" grpId="0" nodeType="clickEffect">
                                  <p:stCondLst>
                                    <p:cond delay="0"/>
                                  </p:stCondLst>
                                  <p:childTnLst>
                                    <p:set>
                                      <p:cBhvr additive="base">
                                        <p:cTn id="86" dur="1" fill="hold">
                                          <p:stCondLst>
                                            <p:cond delay="0"/>
                                          </p:stCondLst>
                                        </p:cTn>
                                        <p:tgtEl>
                                          <p:spTgt spid="51211"/>
                                        </p:tgtEl>
                                        <p:attrNameLst>
                                          <p:attrName>style.visibility</p:attrName>
                                        </p:attrNameLst>
                                      </p:cBhvr>
                                      <p:to>
                                        <p:strVal val="visible"/>
                                      </p:to>
                                    </p:set>
                                    <p:animEffect transition="in" filter="fade">
                                      <p:cBhvr additive="base">
                                        <p:cTn id="87" dur="1000" fill="hold"/>
                                        <p:tgtEl>
                                          <p:spTgt spid="51211"/>
                                        </p:tgtEl>
                                      </p:cBhvr>
                                    </p:animEffect>
                                    <p:anim calcmode="lin" valueType="num">
                                      <p:cBhvr additive="base">
                                        <p:cTn id="88" dur="1000" fill="hold"/>
                                        <p:tgtEl>
                                          <p:spTgt spid="51211"/>
                                        </p:tgtEl>
                                        <p:attrNameLst>
                                          <p:attrName>ppt_x</p:attrName>
                                        </p:attrNameLst>
                                      </p:cBhvr>
                                      <p:tavLst>
                                        <p:tav tm="0">
                                          <p:val>
                                            <p:strVal val="#ppt_x"/>
                                          </p:val>
                                        </p:tav>
                                        <p:tav tm="100000">
                                          <p:val>
                                            <p:strVal val="#ppt_x"/>
                                          </p:val>
                                        </p:tav>
                                      </p:tavLst>
                                    </p:anim>
                                    <p:anim calcmode="lin" valueType="num">
                                      <p:cBhvr additive="base">
                                        <p:cTn id="89" dur="1000" fill="hold"/>
                                        <p:tgtEl>
                                          <p:spTgt spid="51211"/>
                                        </p:tgtEl>
                                        <p:attrNameLst>
                                          <p:attrName>ppt_y</p:attrName>
                                        </p:attrNameLst>
                                      </p:cBhvr>
                                      <p:tavLst>
                                        <p:tav tm="0">
                                          <p:val>
                                            <p:strVal val="#ppt_y-.1"/>
                                          </p:val>
                                        </p:tav>
                                        <p:tav tm="100000">
                                          <p:val>
                                            <p:strVal val="#ppt_y"/>
                                          </p:val>
                                        </p:tav>
                                      </p:tavLst>
                                    </p:anim>
                                  </p:childTnLst>
                                </p:cTn>
                              </p:par>
                            </p:childTnLst>
                          </p:cTn>
                        </p:par>
                        <p:par>
                          <p:cTn id="90" fill="hold" nodeType="afterGroup">
                            <p:stCondLst>
                              <p:cond delay="1000"/>
                            </p:stCondLst>
                            <p:childTnLst>
                              <p:par>
                                <p:cTn id="91" presetID="22" presetClass="entr" presetSubtype="4" fill="hold" grpId="0" nodeType="afterEffect">
                                  <p:stCondLst>
                                    <p:cond delay="1000"/>
                                  </p:stCondLst>
                                  <p:childTnLst>
                                    <p:set>
                                      <p:cBhvr additive="base">
                                        <p:cTn id="92" dur="1" fill="hold">
                                          <p:stCondLst>
                                            <p:cond delay="0"/>
                                          </p:stCondLst>
                                        </p:cTn>
                                        <p:tgtEl>
                                          <p:spTgt spid="51218"/>
                                        </p:tgtEl>
                                        <p:attrNameLst>
                                          <p:attrName>style.visibility</p:attrName>
                                        </p:attrNameLst>
                                      </p:cBhvr>
                                      <p:to>
                                        <p:strVal val="visible"/>
                                      </p:to>
                                    </p:set>
                                    <p:animEffect transition="in" filter="wipe(down)">
                                      <p:cBhvr additive="base">
                                        <p:cTn id="93" dur="500" fill="hold"/>
                                        <p:tgtEl>
                                          <p:spTgt spid="51218"/>
                                        </p:tgtEl>
                                      </p:cBhvr>
                                    </p:animEffect>
                                  </p:childTnLst>
                                </p:cTn>
                              </p:par>
                            </p:childTnLst>
                          </p:cTn>
                        </p:par>
                      </p:childTnLst>
                    </p:cTn>
                  </p:par>
                  <p:par>
                    <p:cTn id="94" fill="hold" nodeType="clickPar">
                      <p:stCondLst>
                        <p:cond delay="indefinite"/>
                      </p:stCondLst>
                      <p:childTnLst>
                        <p:par>
                          <p:cTn id="95" fill="hold" nodeType="afterGroup">
                            <p:stCondLst>
                              <p:cond delay="0"/>
                            </p:stCondLst>
                            <p:childTnLst>
                              <p:par>
                                <p:cTn id="96" presetID="22" presetClass="entr" presetSubtype="1" fill="hold" grpId="0" nodeType="clickEffect">
                                  <p:stCondLst>
                                    <p:cond delay="0"/>
                                  </p:stCondLst>
                                  <p:childTnLst>
                                    <p:set>
                                      <p:cBhvr additive="base">
                                        <p:cTn id="97" dur="1" fill="hold">
                                          <p:stCondLst>
                                            <p:cond delay="0"/>
                                          </p:stCondLst>
                                        </p:cTn>
                                        <p:tgtEl>
                                          <p:spTgt spid="51219"/>
                                        </p:tgtEl>
                                        <p:attrNameLst>
                                          <p:attrName>style.visibility</p:attrName>
                                        </p:attrNameLst>
                                      </p:cBhvr>
                                      <p:to>
                                        <p:strVal val="visible"/>
                                      </p:to>
                                    </p:set>
                                    <p:animEffect transition="in" filter="wipe(up)">
                                      <p:cBhvr additive="base">
                                        <p:cTn id="98" dur="500" fill="hold"/>
                                        <p:tgtEl>
                                          <p:spTgt spid="51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1" grpId="0" animBg="1"/>
      <p:bldP spid="51202" grpId="0"/>
      <p:bldP spid="51203" grpId="0"/>
      <p:bldP spid="51204" grpId="0"/>
      <p:bldP spid="51205" grpId="0"/>
      <p:bldP spid="51208" grpId="0"/>
      <p:bldP spid="51210" grpId="0"/>
      <p:bldP spid="51211" grpId="0"/>
      <p:bldP spid="51212" grpId="0"/>
      <p:bldP spid="51213" grpId="0"/>
      <p:bldP spid="51216" grpId="0"/>
      <p:bldP spid="51218" grpId="0" animBg="1"/>
      <p:bldP spid="51219" grpId="0"/>
      <p:bldP spid="5122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文本框 42"/>
          <p:cNvSpPr txBox="1"/>
          <p:nvPr/>
        </p:nvSpPr>
        <p:spPr>
          <a:xfrm>
            <a:off x="1002664" y="2139314"/>
            <a:ext cx="2353945" cy="3023235"/>
          </a:xfrm>
          <a:prstGeom prst="rect">
            <a:avLst/>
          </a:prstGeom>
          <a:solidFill>
            <a:schemeClr val="accent1">
              <a:lumMod val="20000"/>
              <a:lumOff val="80000"/>
            </a:schemeClr>
          </a:solidFill>
        </p:spPr>
        <p:txBody>
          <a:bodyPr wrap="square" lIns="68580" tIns="34290" rIns="68580" bIns="34290" rtlCol="0">
            <a:spAutoFit/>
          </a:bodyPr>
          <a:lstStyle>
            <a:defPPr>
              <a:defRPr lang="zh-CN"/>
            </a:defPPr>
            <a:lvl1pPr algn="ctr">
              <a:defRPr sz="2000">
                <a:ln w="12700">
                  <a:solidFill>
                    <a:schemeClr val="bg1"/>
                  </a:solidFill>
                </a:ln>
                <a:blipFill>
                  <a:blip r:embed="rId2"/>
                  <a:stretch>
                    <a:fillRect/>
                  </a:stretch>
                </a:blipFill>
                <a:latin typeface="微软雅黑" pitchFamily="34" charset="-122"/>
                <a:ea typeface="微软雅黑" pitchFamily="34" charset="-122"/>
              </a:defRPr>
            </a:lvl1pPr>
          </a:lstStyle>
          <a:p>
            <a:pPr marL="0" marR="0" algn="l" defTabSz="914400" rtl="0" eaLnBrk="1" fontAlgn="auto" latinLnBrk="0" hangingPunct="1">
              <a:lnSpc>
                <a:spcPct val="120000"/>
              </a:lnSpc>
              <a:buClrTx/>
              <a:buSzTx/>
              <a:buFontTx/>
              <a:buNone/>
            </a:pPr>
            <a:r>
              <a:rPr kumimoji="0" lang="zh-CN" altLang="en-US" sz="4000" b="1" i="0" u="none" strike="noStrike" kern="1200" cap="none" spc="0" normalizeH="0" baseline="0" noProof="1">
                <a:solidFill>
                  <a:srgbClr val="C00000"/>
                </a:solidFill>
                <a:effectLst/>
                <a:latin typeface="黑体" pitchFamily="2" charset="-122"/>
                <a:ea typeface="黑体" pitchFamily="2" charset="-122"/>
                <a:cs typeface="黑体" panose="02010609060101010101" pitchFamily="2" charset="-122"/>
                <a:sym typeface="+mn-ea"/>
              </a:rPr>
              <a:t>需求过旺</a:t>
            </a:r>
          </a:p>
          <a:p>
            <a:pPr marL="0" marR="0" algn="l" defTabSz="914400" rtl="0" eaLnBrk="1" fontAlgn="auto" latinLnBrk="0" hangingPunct="1">
              <a:lnSpc>
                <a:spcPct val="120000"/>
              </a:lnSpc>
              <a:buClrTx/>
              <a:buSzTx/>
              <a:buFontTx/>
              <a:buNone/>
            </a:pPr>
            <a:r>
              <a:rPr kumimoji="0" lang="zh-CN" altLang="en-US" sz="4000" b="1" i="0" u="none" strike="noStrike" kern="1200" cap="none" spc="0" normalizeH="0" baseline="0" noProof="1">
                <a:solidFill>
                  <a:srgbClr val="C00000"/>
                </a:solidFill>
                <a:effectLst/>
                <a:latin typeface="黑体" pitchFamily="2" charset="-122"/>
                <a:ea typeface="黑体" pitchFamily="2" charset="-122"/>
                <a:cs typeface="黑体" panose="02010609060101010101" pitchFamily="2" charset="-122"/>
                <a:sym typeface="+mn-ea"/>
              </a:rPr>
              <a:t>物价上涨</a:t>
            </a:r>
          </a:p>
          <a:p>
            <a:pPr marL="0" marR="0" algn="l" defTabSz="914400" rtl="0" eaLnBrk="1" fontAlgn="auto" latinLnBrk="0" hangingPunct="1">
              <a:lnSpc>
                <a:spcPct val="120000"/>
              </a:lnSpc>
              <a:buClrTx/>
              <a:buSzTx/>
              <a:buFontTx/>
              <a:buNone/>
            </a:pPr>
            <a:r>
              <a:rPr kumimoji="0" lang="zh-CN" altLang="en-US" sz="4000" b="1" i="0" u="none" strike="noStrike" kern="1200" cap="none" spc="0" normalizeH="0" baseline="0" noProof="1">
                <a:solidFill>
                  <a:srgbClr val="C00000"/>
                </a:solidFill>
                <a:effectLst/>
                <a:latin typeface="黑体" pitchFamily="2" charset="-122"/>
                <a:ea typeface="黑体" pitchFamily="2" charset="-122"/>
                <a:cs typeface="黑体" panose="02010609060101010101" pitchFamily="2" charset="-122"/>
                <a:sym typeface="+mn-ea"/>
              </a:rPr>
              <a:t>市场膨胀</a:t>
            </a:r>
          </a:p>
          <a:p>
            <a:pPr marL="0" marR="0" algn="l" defTabSz="914400" rtl="0" eaLnBrk="1" fontAlgn="auto" latinLnBrk="0" hangingPunct="1">
              <a:lnSpc>
                <a:spcPct val="120000"/>
              </a:lnSpc>
              <a:buClrTx/>
              <a:buSzTx/>
              <a:buFontTx/>
              <a:buNone/>
            </a:pPr>
            <a:r>
              <a:rPr kumimoji="0" lang="zh-CN" altLang="en-US" sz="4000" b="1" i="0" u="none" strike="noStrike" kern="1200" cap="none" spc="0" normalizeH="0" baseline="0" noProof="1">
                <a:solidFill>
                  <a:srgbClr val="C00000"/>
                </a:solidFill>
                <a:effectLst/>
                <a:latin typeface="黑体" pitchFamily="2" charset="-122"/>
                <a:ea typeface="黑体" pitchFamily="2" charset="-122"/>
                <a:cs typeface="黑体" panose="02010609060101010101" pitchFamily="2" charset="-122"/>
                <a:sym typeface="+mn-ea"/>
              </a:rPr>
              <a:t>经济过热</a:t>
            </a:r>
          </a:p>
        </p:txBody>
      </p:sp>
      <p:sp>
        <p:nvSpPr>
          <p:cNvPr id="52226" name="文本框 50"/>
          <p:cNvSpPr txBox="1"/>
          <p:nvPr/>
        </p:nvSpPr>
        <p:spPr>
          <a:xfrm>
            <a:off x="5369558" y="1397635"/>
            <a:ext cx="1393191" cy="768350"/>
          </a:xfrm>
          <a:prstGeom prst="rect">
            <a:avLst/>
          </a:prstGeom>
          <a:noFill/>
        </p:spPr>
        <p:txBody>
          <a:bodyPr wrap="square" rtlCol="0" anchor="t">
            <a:spAutoFit/>
          </a:bodyPr>
          <a:lstStyle/>
          <a:p>
            <a:pPr marR="0" algn="ctr" defTabSz="914400" fontAlgn="auto">
              <a:buClrTx/>
              <a:buSzTx/>
              <a:buFontTx/>
            </a:pPr>
            <a:r>
              <a:rPr kumimoji="0" lang="zh-CN" sz="4400" strike="noStrike" kern="1200" cap="none" spc="0" normalizeH="0" baseline="0" noProof="1">
                <a:solidFill>
                  <a:srgbClr val="0000CC"/>
                </a:solidFill>
                <a:effectLst>
                  <a:innerShdw blurRad="38100">
                    <a:srgbClr val="9E3FB2">
                      <a:alpha val="100000"/>
                    </a:srgbClr>
                  </a:innerShdw>
                </a:effectLst>
                <a:latin typeface="迷你简北魏楷书" charset="-122"/>
                <a:ea typeface="迷你简北魏楷书" charset="-122"/>
                <a:cs typeface="迷你简北魏楷书" charset="-122"/>
                <a:sym typeface="+mn-ea"/>
              </a:rPr>
              <a:t>政府</a:t>
            </a:r>
          </a:p>
        </p:txBody>
      </p:sp>
      <p:sp>
        <p:nvSpPr>
          <p:cNvPr id="52227" name="矩形 55"/>
          <p:cNvSpPr/>
          <p:nvPr/>
        </p:nvSpPr>
        <p:spPr>
          <a:xfrm>
            <a:off x="4722812" y="3802062"/>
            <a:ext cx="1130300" cy="646112"/>
          </a:xfrm>
          <a:prstGeom prst="rect">
            <a:avLst/>
          </a:prstGeom>
          <a:noFill/>
          <a:ln>
            <a:noFill/>
            <a:miter lim="800000"/>
          </a:ln>
        </p:spPr>
        <p:txBody>
          <a:bodyPr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lvl="0"/>
            <a:r>
              <a:rPr lang="zh-CN" altLang="en-US" sz="3600">
                <a:solidFill>
                  <a:srgbClr val="FF0000"/>
                </a:solidFill>
                <a:latin typeface="黑体" pitchFamily="2" charset="-122"/>
                <a:ea typeface="黑体" pitchFamily="2" charset="-122"/>
              </a:rPr>
              <a:t>增加</a:t>
            </a:r>
          </a:p>
        </p:txBody>
      </p:sp>
      <p:sp>
        <p:nvSpPr>
          <p:cNvPr id="52228" name="矩形 56"/>
          <p:cNvSpPr/>
          <p:nvPr/>
        </p:nvSpPr>
        <p:spPr>
          <a:xfrm>
            <a:off x="4751388" y="2193925"/>
            <a:ext cx="1101725" cy="644525"/>
          </a:xfrm>
          <a:prstGeom prst="rect">
            <a:avLst/>
          </a:prstGeom>
          <a:noFill/>
          <a:ln>
            <a:noFill/>
            <a:miter lim="800000"/>
          </a:ln>
        </p:spPr>
        <p:txBody>
          <a:bodyPr wrap="none"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lvl="0"/>
            <a:r>
              <a:rPr lang="zh-CN" altLang="en-US" sz="3600">
                <a:solidFill>
                  <a:srgbClr val="FF0000"/>
                </a:solidFill>
                <a:latin typeface="黑体" pitchFamily="2" charset="-122"/>
                <a:ea typeface="黑体" pitchFamily="2" charset="-122"/>
                <a:sym typeface="微软雅黑" pitchFamily="34" charset="-122"/>
              </a:rPr>
              <a:t>减少</a:t>
            </a:r>
            <a:endParaRPr lang="zh-CN" altLang="en-US" sz="3600">
              <a:solidFill>
                <a:srgbClr val="FF0000"/>
              </a:solidFill>
              <a:latin typeface="黑体" pitchFamily="2" charset="-122"/>
              <a:ea typeface="黑体" pitchFamily="2" charset="-122"/>
            </a:endParaRPr>
          </a:p>
        </p:txBody>
      </p:sp>
      <p:sp>
        <p:nvSpPr>
          <p:cNvPr id="52229" name="Text Box 7"/>
          <p:cNvSpPr/>
          <p:nvPr/>
        </p:nvSpPr>
        <p:spPr>
          <a:xfrm>
            <a:off x="6021388" y="2166938"/>
            <a:ext cx="2444750" cy="2471738"/>
          </a:xfrm>
          <a:prstGeom prst="rect">
            <a:avLst/>
          </a:prstGeom>
          <a:noFill/>
          <a:ln>
            <a:noFill/>
            <a:miter lim="800000"/>
          </a:ln>
        </p:spPr>
        <p:txBody>
          <a:bodyPr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lvl="0">
              <a:lnSpc>
                <a:spcPct val="110000"/>
              </a:lnSpc>
              <a:spcBef>
                <a:spcPct val="50000"/>
              </a:spcBef>
            </a:pPr>
            <a:r>
              <a:rPr lang="zh-CN" altLang="en-US" sz="3600">
                <a:latin typeface="黑体" pitchFamily="2" charset="-122"/>
                <a:ea typeface="黑体" pitchFamily="2" charset="-122"/>
              </a:rPr>
              <a:t>财政支出</a:t>
            </a:r>
          </a:p>
          <a:p>
            <a:pPr lvl="0">
              <a:lnSpc>
                <a:spcPct val="110000"/>
              </a:lnSpc>
              <a:spcBef>
                <a:spcPct val="50000"/>
              </a:spcBef>
            </a:pPr>
            <a:r>
              <a:rPr lang="zh-CN" altLang="en-US" sz="3600">
                <a:latin typeface="黑体" pitchFamily="2" charset="-122"/>
                <a:ea typeface="黑体" pitchFamily="2" charset="-122"/>
              </a:rPr>
              <a:t>国债</a:t>
            </a:r>
          </a:p>
          <a:p>
            <a:pPr lvl="0">
              <a:lnSpc>
                <a:spcPct val="110000"/>
              </a:lnSpc>
              <a:spcBef>
                <a:spcPct val="50000"/>
              </a:spcBef>
            </a:pPr>
            <a:r>
              <a:rPr lang="zh-CN" altLang="en-US" sz="3600">
                <a:latin typeface="黑体" pitchFamily="2" charset="-122"/>
                <a:ea typeface="黑体" pitchFamily="2" charset="-122"/>
                <a:sym typeface="微软雅黑" pitchFamily="34" charset="-122"/>
              </a:rPr>
              <a:t>税收</a:t>
            </a:r>
          </a:p>
        </p:txBody>
      </p:sp>
      <p:cxnSp>
        <p:nvCxnSpPr>
          <p:cNvPr id="52230" name="直接连接符 58"/>
          <p:cNvCxnSpPr/>
          <p:nvPr/>
        </p:nvCxnSpPr>
        <p:spPr>
          <a:xfrm>
            <a:off x="4891088" y="2778125"/>
            <a:ext cx="801688"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52231" name="直接连接符 59"/>
          <p:cNvCxnSpPr/>
          <p:nvPr/>
        </p:nvCxnSpPr>
        <p:spPr>
          <a:xfrm>
            <a:off x="4891088" y="4448175"/>
            <a:ext cx="801688" cy="0"/>
          </a:xfrm>
          <a:prstGeom prst="line">
            <a:avLst/>
          </a:prstGeom>
          <a:ln w="38100"/>
        </p:spPr>
        <p:style>
          <a:lnRef idx="3">
            <a:schemeClr val="dk1"/>
          </a:lnRef>
          <a:fillRef idx="0">
            <a:schemeClr val="dk1"/>
          </a:fillRef>
          <a:effectRef idx="2">
            <a:schemeClr val="dk1"/>
          </a:effectRef>
          <a:fontRef idx="minor">
            <a:schemeClr val="tx1"/>
          </a:fontRef>
        </p:style>
      </p:cxnSp>
      <p:sp>
        <p:nvSpPr>
          <p:cNvPr id="52232" name="矩形 60"/>
          <p:cNvSpPr/>
          <p:nvPr/>
        </p:nvSpPr>
        <p:spPr>
          <a:xfrm>
            <a:off x="4751388" y="3068638"/>
            <a:ext cx="1100138" cy="644525"/>
          </a:xfrm>
          <a:prstGeom prst="rect">
            <a:avLst/>
          </a:prstGeom>
          <a:noFill/>
          <a:ln>
            <a:noFill/>
            <a:miter lim="800000"/>
          </a:ln>
        </p:spPr>
        <p:txBody>
          <a:bodyPr wrap="none"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lvl="0"/>
            <a:r>
              <a:rPr lang="zh-CN" altLang="en-US" sz="3600">
                <a:solidFill>
                  <a:srgbClr val="FF0000"/>
                </a:solidFill>
                <a:latin typeface="黑体" pitchFamily="2" charset="-122"/>
                <a:ea typeface="黑体" pitchFamily="2" charset="-122"/>
                <a:sym typeface="微软雅黑" pitchFamily="34" charset="-122"/>
              </a:rPr>
              <a:t>减少</a:t>
            </a:r>
            <a:endParaRPr lang="zh-CN" altLang="en-US" sz="3600">
              <a:solidFill>
                <a:srgbClr val="FF0000"/>
              </a:solidFill>
              <a:latin typeface="黑体" pitchFamily="2" charset="-122"/>
              <a:ea typeface="黑体" pitchFamily="2" charset="-122"/>
            </a:endParaRPr>
          </a:p>
        </p:txBody>
      </p:sp>
      <p:cxnSp>
        <p:nvCxnSpPr>
          <p:cNvPr id="52233" name="直接连接符 61"/>
          <p:cNvCxnSpPr/>
          <p:nvPr/>
        </p:nvCxnSpPr>
        <p:spPr>
          <a:xfrm>
            <a:off x="4891088" y="3651250"/>
            <a:ext cx="801688" cy="0"/>
          </a:xfrm>
          <a:prstGeom prst="line">
            <a:avLst/>
          </a:prstGeom>
          <a:ln w="38100"/>
        </p:spPr>
        <p:style>
          <a:lnRef idx="3">
            <a:schemeClr val="dk1"/>
          </a:lnRef>
          <a:fillRef idx="0">
            <a:schemeClr val="dk1"/>
          </a:fillRef>
          <a:effectRef idx="2">
            <a:schemeClr val="dk1"/>
          </a:effectRef>
          <a:fontRef idx="minor">
            <a:schemeClr val="tx1"/>
          </a:fontRef>
        </p:style>
      </p:cxnSp>
      <p:sp>
        <p:nvSpPr>
          <p:cNvPr id="52234" name="文本框 62"/>
          <p:cNvSpPr txBox="1"/>
          <p:nvPr/>
        </p:nvSpPr>
        <p:spPr>
          <a:xfrm>
            <a:off x="9373233" y="1424939"/>
            <a:ext cx="1393191" cy="768350"/>
          </a:xfrm>
          <a:prstGeom prst="rect">
            <a:avLst/>
          </a:prstGeom>
          <a:noFill/>
        </p:spPr>
        <p:txBody>
          <a:bodyPr wrap="square" rtlCol="0" anchor="t">
            <a:spAutoFit/>
          </a:bodyPr>
          <a:lstStyle/>
          <a:p>
            <a:pPr marR="0" algn="ctr" defTabSz="914400" fontAlgn="auto">
              <a:buClrTx/>
              <a:buSzTx/>
              <a:buFontTx/>
            </a:pPr>
            <a:r>
              <a:rPr kumimoji="0" lang="zh-CN" sz="4400" strike="noStrike" kern="1200" cap="none" spc="0" normalizeH="0" baseline="0" noProof="1">
                <a:solidFill>
                  <a:srgbClr val="0000CC"/>
                </a:solidFill>
                <a:effectLst>
                  <a:innerShdw blurRad="38100">
                    <a:srgbClr val="9E3FB2">
                      <a:alpha val="100000"/>
                    </a:srgbClr>
                  </a:innerShdw>
                </a:effectLst>
                <a:latin typeface="迷你简北魏楷书" charset="-122"/>
                <a:ea typeface="迷你简北魏楷书" charset="-122"/>
                <a:cs typeface="迷你简北魏楷书" charset="-122"/>
                <a:sym typeface="+mn-ea"/>
              </a:rPr>
              <a:t>央行</a:t>
            </a:r>
          </a:p>
        </p:txBody>
      </p:sp>
      <p:sp>
        <p:nvSpPr>
          <p:cNvPr id="52235" name="矩形 63"/>
          <p:cNvSpPr/>
          <p:nvPr/>
        </p:nvSpPr>
        <p:spPr>
          <a:xfrm>
            <a:off x="8202612" y="3830638"/>
            <a:ext cx="1128712" cy="644525"/>
          </a:xfrm>
          <a:prstGeom prst="rect">
            <a:avLst/>
          </a:prstGeom>
          <a:noFill/>
          <a:ln>
            <a:noFill/>
            <a:miter lim="800000"/>
          </a:ln>
        </p:spPr>
        <p:txBody>
          <a:bodyPr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lvl="0"/>
            <a:r>
              <a:rPr lang="zh-CN" altLang="en-US" sz="3600">
                <a:solidFill>
                  <a:srgbClr val="FF0000"/>
                </a:solidFill>
                <a:latin typeface="黑体" pitchFamily="2" charset="-122"/>
                <a:ea typeface="黑体" pitchFamily="2" charset="-122"/>
                <a:sym typeface="微软雅黑" pitchFamily="34" charset="-122"/>
              </a:rPr>
              <a:t>上调</a:t>
            </a:r>
            <a:endParaRPr lang="zh-CN" altLang="en-US" sz="3600">
              <a:solidFill>
                <a:srgbClr val="FF0000"/>
              </a:solidFill>
              <a:latin typeface="黑体" pitchFamily="2" charset="-122"/>
              <a:ea typeface="黑体" pitchFamily="2" charset="-122"/>
            </a:endParaRPr>
          </a:p>
        </p:txBody>
      </p:sp>
      <p:sp>
        <p:nvSpPr>
          <p:cNvPr id="52236" name="矩形 64"/>
          <p:cNvSpPr/>
          <p:nvPr/>
        </p:nvSpPr>
        <p:spPr>
          <a:xfrm>
            <a:off x="8231188" y="2220912"/>
            <a:ext cx="1100138" cy="644525"/>
          </a:xfrm>
          <a:prstGeom prst="rect">
            <a:avLst/>
          </a:prstGeom>
          <a:noFill/>
          <a:ln>
            <a:noFill/>
            <a:miter lim="800000"/>
          </a:ln>
        </p:spPr>
        <p:txBody>
          <a:bodyPr wrap="none"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lvl="0"/>
            <a:r>
              <a:rPr lang="zh-CN" altLang="en-US" sz="3600">
                <a:solidFill>
                  <a:srgbClr val="FF0000"/>
                </a:solidFill>
                <a:latin typeface="黑体" pitchFamily="2" charset="-122"/>
                <a:ea typeface="黑体" pitchFamily="2" charset="-122"/>
              </a:rPr>
              <a:t>上调</a:t>
            </a:r>
          </a:p>
        </p:txBody>
      </p:sp>
      <p:sp>
        <p:nvSpPr>
          <p:cNvPr id="52237" name="Text Box 7"/>
          <p:cNvSpPr/>
          <p:nvPr/>
        </p:nvSpPr>
        <p:spPr>
          <a:xfrm>
            <a:off x="9510712" y="2220912"/>
            <a:ext cx="2328862" cy="2473325"/>
          </a:xfrm>
          <a:prstGeom prst="rect">
            <a:avLst/>
          </a:prstGeom>
          <a:noFill/>
          <a:ln>
            <a:noFill/>
            <a:miter lim="800000"/>
          </a:ln>
        </p:spPr>
        <p:txBody>
          <a:bodyPr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lvl="0">
              <a:lnSpc>
                <a:spcPct val="110000"/>
              </a:lnSpc>
              <a:spcBef>
                <a:spcPct val="50000"/>
              </a:spcBef>
            </a:pPr>
            <a:r>
              <a:rPr lang="zh-CN" altLang="en-US" sz="3600">
                <a:latin typeface="黑体" pitchFamily="2" charset="-122"/>
                <a:ea typeface="黑体" pitchFamily="2" charset="-122"/>
              </a:rPr>
              <a:t>存款利率</a:t>
            </a:r>
          </a:p>
          <a:p>
            <a:pPr lvl="0">
              <a:lnSpc>
                <a:spcPct val="110000"/>
              </a:lnSpc>
              <a:spcBef>
                <a:spcPct val="50000"/>
              </a:spcBef>
            </a:pPr>
            <a:r>
              <a:rPr lang="zh-CN" altLang="en-US" sz="3600">
                <a:latin typeface="黑体" pitchFamily="2" charset="-122"/>
                <a:ea typeface="黑体" pitchFamily="2" charset="-122"/>
              </a:rPr>
              <a:t>贷款利率</a:t>
            </a:r>
          </a:p>
          <a:p>
            <a:pPr lvl="0">
              <a:lnSpc>
                <a:spcPct val="110000"/>
              </a:lnSpc>
              <a:spcBef>
                <a:spcPct val="50000"/>
              </a:spcBef>
            </a:pPr>
            <a:r>
              <a:rPr lang="zh-CN" altLang="en-US" sz="3600">
                <a:latin typeface="黑体" pitchFamily="2" charset="-122"/>
                <a:ea typeface="黑体" pitchFamily="2" charset="-122"/>
                <a:sym typeface="微软雅黑" pitchFamily="34" charset="-122"/>
              </a:rPr>
              <a:t>准备金率</a:t>
            </a:r>
          </a:p>
        </p:txBody>
      </p:sp>
      <p:cxnSp>
        <p:nvCxnSpPr>
          <p:cNvPr id="52238" name="直接连接符 66"/>
          <p:cNvCxnSpPr/>
          <p:nvPr/>
        </p:nvCxnSpPr>
        <p:spPr>
          <a:xfrm>
            <a:off x="8369300" y="2805113"/>
            <a:ext cx="801688"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52239" name="直接连接符 67"/>
          <p:cNvCxnSpPr/>
          <p:nvPr/>
        </p:nvCxnSpPr>
        <p:spPr>
          <a:xfrm>
            <a:off x="8370888" y="4475163"/>
            <a:ext cx="800100" cy="0"/>
          </a:xfrm>
          <a:prstGeom prst="line">
            <a:avLst/>
          </a:prstGeom>
          <a:ln w="38100"/>
        </p:spPr>
        <p:style>
          <a:lnRef idx="3">
            <a:schemeClr val="dk1"/>
          </a:lnRef>
          <a:fillRef idx="0">
            <a:schemeClr val="dk1"/>
          </a:fillRef>
          <a:effectRef idx="2">
            <a:schemeClr val="dk1"/>
          </a:effectRef>
          <a:fontRef idx="minor">
            <a:schemeClr val="tx1"/>
          </a:fontRef>
        </p:style>
      </p:cxnSp>
      <p:sp>
        <p:nvSpPr>
          <p:cNvPr id="52240" name="矩形 68"/>
          <p:cNvSpPr/>
          <p:nvPr/>
        </p:nvSpPr>
        <p:spPr>
          <a:xfrm>
            <a:off x="8229600" y="3095625"/>
            <a:ext cx="1101725" cy="644525"/>
          </a:xfrm>
          <a:prstGeom prst="rect">
            <a:avLst/>
          </a:prstGeom>
          <a:noFill/>
          <a:ln>
            <a:noFill/>
            <a:miter lim="800000"/>
          </a:ln>
        </p:spPr>
        <p:txBody>
          <a:bodyPr wrap="none"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lvl="0"/>
            <a:r>
              <a:rPr lang="zh-CN" altLang="en-US" sz="3600">
                <a:solidFill>
                  <a:srgbClr val="FF0000"/>
                </a:solidFill>
                <a:latin typeface="黑体" pitchFamily="2" charset="-122"/>
                <a:ea typeface="黑体" pitchFamily="2" charset="-122"/>
                <a:sym typeface="微软雅黑" pitchFamily="34" charset="-122"/>
              </a:rPr>
              <a:t>上调</a:t>
            </a:r>
            <a:endParaRPr lang="zh-CN" altLang="en-US" sz="3600">
              <a:solidFill>
                <a:srgbClr val="FF0000"/>
              </a:solidFill>
              <a:latin typeface="黑体" pitchFamily="2" charset="-122"/>
              <a:ea typeface="黑体" pitchFamily="2" charset="-122"/>
            </a:endParaRPr>
          </a:p>
        </p:txBody>
      </p:sp>
      <p:cxnSp>
        <p:nvCxnSpPr>
          <p:cNvPr id="52241" name="直接连接符 69"/>
          <p:cNvCxnSpPr/>
          <p:nvPr/>
        </p:nvCxnSpPr>
        <p:spPr>
          <a:xfrm>
            <a:off x="8369300" y="3679825"/>
            <a:ext cx="801688" cy="0"/>
          </a:xfrm>
          <a:prstGeom prst="line">
            <a:avLst/>
          </a:prstGeom>
          <a:ln w="38100"/>
        </p:spPr>
        <p:style>
          <a:lnRef idx="3">
            <a:schemeClr val="dk1"/>
          </a:lnRef>
          <a:fillRef idx="0">
            <a:schemeClr val="dk1"/>
          </a:fillRef>
          <a:effectRef idx="2">
            <a:schemeClr val="dk1"/>
          </a:effectRef>
          <a:fontRef idx="minor">
            <a:schemeClr val="tx1"/>
          </a:fontRef>
        </p:style>
      </p:cxnSp>
      <p:sp>
        <p:nvSpPr>
          <p:cNvPr id="52242" name="Text Box 6"/>
          <p:cNvSpPr/>
          <p:nvPr/>
        </p:nvSpPr>
        <p:spPr>
          <a:xfrm>
            <a:off x="-15875" y="-4762"/>
            <a:ext cx="6765925" cy="582612"/>
          </a:xfrm>
          <a:prstGeom prst="rect">
            <a:avLst/>
          </a:prstGeom>
          <a:solidFill>
            <a:srgbClr val="FFFF00"/>
          </a:solidFill>
          <a:ln>
            <a:noFill/>
            <a:miter lim="800000"/>
          </a:ln>
        </p:spPr>
        <p:txBody>
          <a:bodyPr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lvl="0">
              <a:spcBef>
                <a:spcPct val="50000"/>
              </a:spcBef>
            </a:pPr>
            <a:r>
              <a:rPr lang="zh-CN" altLang="en-US" sz="3200">
                <a:latin typeface="黑体" pitchFamily="2" charset="-122"/>
                <a:ea typeface="黑体" pitchFamily="2" charset="-122"/>
              </a:rPr>
              <a:t>紧缩性财政政策和货币政策（降温）</a:t>
            </a:r>
          </a:p>
        </p:txBody>
      </p:sp>
      <p:sp>
        <p:nvSpPr>
          <p:cNvPr id="52243" name="下箭头 73"/>
          <p:cNvSpPr/>
          <p:nvPr/>
        </p:nvSpPr>
        <p:spPr>
          <a:xfrm>
            <a:off x="7435850" y="4259263"/>
            <a:ext cx="808038" cy="1052513"/>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lvl="0" algn="ctr"/>
            <a:endParaRPr lang="zh-CN" altLang="en-US" sz="1800">
              <a:solidFill>
                <a:srgbClr val="FF0000"/>
              </a:solidFill>
              <a:latin typeface="Calibri" pitchFamily="34" charset="0"/>
              <a:ea typeface="微软雅黑" pitchFamily="34" charset="-122"/>
            </a:endParaRPr>
          </a:p>
        </p:txBody>
      </p:sp>
      <p:sp>
        <p:nvSpPr>
          <p:cNvPr id="52244" name="文本框 74"/>
          <p:cNvSpPr txBox="1"/>
          <p:nvPr/>
        </p:nvSpPr>
        <p:spPr>
          <a:xfrm>
            <a:off x="2524125" y="5414645"/>
            <a:ext cx="9392920" cy="1038860"/>
          </a:xfrm>
          <a:prstGeom prst="rect">
            <a:avLst/>
          </a:prstGeom>
          <a:noFill/>
        </p:spPr>
        <p:txBody>
          <a:bodyPr wrap="square" rtlCol="0" anchor="t">
            <a:spAutoFit/>
          </a:bodyPr>
          <a:lstStyle/>
          <a:p>
            <a:pPr marR="0" algn="ctr" defTabSz="914400" fontAlgn="auto">
              <a:lnSpc>
                <a:spcPct val="110000"/>
              </a:lnSpc>
              <a:buClrTx/>
              <a:buSzTx/>
              <a:buFontTx/>
            </a:pPr>
            <a:r>
              <a:rPr kumimoji="0" lang="en-US" altLang="zh-CN" sz="2800" strike="noStrike" kern="1200" cap="none" spc="0" normalizeH="0" baseline="0" noProof="1">
                <a:solidFill>
                  <a:schemeClr val="accent6"/>
                </a:solidFill>
                <a:effectLst>
                  <a:innerShdw blurRad="38100">
                    <a:srgbClr val="9E3FB2">
                      <a:alpha val="100000"/>
                    </a:srgbClr>
                  </a:innerShdw>
                </a:effectLst>
                <a:latin typeface="黑体" pitchFamily="2" charset="-122"/>
                <a:ea typeface="黑体" pitchFamily="2" charset="-122"/>
                <a:cs typeface="迷你简北魏楷书" charset="-122"/>
                <a:sym typeface="+mn-ea"/>
              </a:rPr>
              <a:t>    </a:t>
            </a:r>
            <a:r>
              <a:rPr kumimoji="0" lang="zh-CN" sz="2800" strike="noStrike" kern="1200" cap="none" spc="0" normalizeH="0" baseline="0" noProof="1">
                <a:solidFill>
                  <a:schemeClr val="accent6"/>
                </a:solidFill>
                <a:effectLst>
                  <a:innerShdw blurRad="38100">
                    <a:srgbClr val="9E3FB2">
                      <a:alpha val="100000"/>
                    </a:srgbClr>
                  </a:innerShdw>
                </a:effectLst>
                <a:latin typeface="黑体" pitchFamily="2" charset="-122"/>
                <a:ea typeface="黑体" pitchFamily="2" charset="-122"/>
                <a:cs typeface="迷你简北魏楷书" charset="-122"/>
                <a:sym typeface="+mn-ea"/>
              </a:rPr>
              <a:t>抑制投资和消费需求</a:t>
            </a:r>
            <a:r>
              <a:rPr kumimoji="0" lang="zh-CN" altLang="en-US" sz="2800" strike="noStrike" kern="1200" cap="none" spc="0" normalizeH="0" baseline="0" noProof="1">
                <a:latin typeface="黑体" pitchFamily="2" charset="-122"/>
                <a:ea typeface="黑体" pitchFamily="2" charset="-122"/>
                <a:cs typeface="+mn-cs"/>
                <a:sym typeface="+mn-ea"/>
              </a:rPr>
              <a:t>，实现总需求与总供给基本平衡，促进经济平稳运行。</a:t>
            </a:r>
            <a:endParaRPr kumimoji="0" lang="zh-CN" altLang="en-US" sz="2800" strike="noStrike" kern="1200" cap="none" spc="0" normalizeH="0" baseline="0" noProof="1">
              <a:latin typeface="Arial" pitchFamily="34" charset="0"/>
              <a:ea typeface="等线"/>
              <a:cs typeface="+mn-cs"/>
            </a:endParaRPr>
          </a:p>
        </p:txBody>
      </p:sp>
      <p:sp>
        <p:nvSpPr>
          <p:cNvPr id="52245" name="Text Box 4"/>
          <p:cNvSpPr txBox="1"/>
          <p:nvPr/>
        </p:nvSpPr>
        <p:spPr>
          <a:xfrm>
            <a:off x="-15877" y="697230"/>
            <a:ext cx="5203191" cy="1377315"/>
          </a:xfrm>
          <a:prstGeom prst="rect">
            <a:avLst/>
          </a:prstGeom>
          <a:noFill/>
          <a:ln w="9525">
            <a:noFill/>
          </a:ln>
        </p:spPr>
        <p:txBody>
          <a:bodyPr wrap="square">
            <a:spAutoFit/>
          </a:bodyPr>
          <a:lstStyle/>
          <a:p>
            <a:pPr marR="0" algn="ctr" defTabSz="914400" fontAlgn="auto">
              <a:lnSpc>
                <a:spcPct val="70000"/>
              </a:lnSpc>
              <a:spcBef>
                <a:spcPct val="50000"/>
              </a:spcBef>
              <a:buClrTx/>
              <a:buSzTx/>
              <a:buFontTx/>
            </a:pPr>
            <a:r>
              <a:rPr kumimoji="0" lang="zh-CN" sz="4400" strike="noStrike" kern="1200" cap="none" spc="0" normalizeH="0" baseline="0" noProof="1">
                <a:solidFill>
                  <a:srgbClr val="FF0000"/>
                </a:solidFill>
                <a:effectLst>
                  <a:innerShdw blurRad="38100">
                    <a:srgbClr val="9E3FB2">
                      <a:alpha val="100000"/>
                    </a:srgbClr>
                  </a:innerShdw>
                </a:effectLst>
                <a:latin typeface="迷你简北魏楷书" charset="-122"/>
                <a:ea typeface="迷你简北魏楷书" charset="-122"/>
                <a:cs typeface="迷你简北魏楷书" charset="-122"/>
                <a:sym typeface="+mn-ea"/>
              </a:rPr>
              <a:t>经济过热</a:t>
            </a:r>
          </a:p>
          <a:p>
            <a:pPr marR="0" algn="ctr" defTabSz="914400" fontAlgn="auto">
              <a:lnSpc>
                <a:spcPct val="70000"/>
              </a:lnSpc>
              <a:spcBef>
                <a:spcPct val="50000"/>
              </a:spcBef>
              <a:buClrTx/>
              <a:buSzTx/>
              <a:buFontTx/>
            </a:pPr>
            <a:r>
              <a:rPr lang="zh-CN" altLang="zh-CN" sz="4400" strike="noStrike" noProof="1">
                <a:solidFill>
                  <a:srgbClr val="0000CC"/>
                </a:solidFill>
                <a:effectLst>
                  <a:innerShdw blurRad="38100">
                    <a:srgbClr val="9E3FB2">
                      <a:alpha val="100000"/>
                    </a:srgbClr>
                  </a:innerShdw>
                </a:effectLst>
                <a:latin typeface="迷你简北魏楷书" charset="-122"/>
                <a:ea typeface="迷你简北魏楷书" charset="-122"/>
                <a:cs typeface="迷你简北魏楷书" charset="-122"/>
                <a:sym typeface="+mn-ea"/>
              </a:rPr>
              <a:t>总供给</a:t>
            </a:r>
            <a:r>
              <a:rPr lang="en-US" altLang="zh-CN" sz="4400" strike="noStrike" noProof="1">
                <a:solidFill>
                  <a:srgbClr val="0000CC"/>
                </a:solidFill>
                <a:effectLst>
                  <a:innerShdw blurRad="38100">
                    <a:srgbClr val="9E3FB2">
                      <a:alpha val="100000"/>
                    </a:srgbClr>
                  </a:innerShdw>
                </a:effectLst>
                <a:latin typeface="迷你简北魏楷书" charset="-122"/>
                <a:ea typeface="迷你简北魏楷书" charset="-122"/>
                <a:cs typeface="迷你简北魏楷书" charset="-122"/>
                <a:sym typeface="+mn-ea"/>
              </a:rPr>
              <a:t>&lt;</a:t>
            </a:r>
            <a:r>
              <a:rPr lang="zh-CN" altLang="zh-CN" sz="4400" strike="noStrike" noProof="1">
                <a:solidFill>
                  <a:srgbClr val="0000CC"/>
                </a:solidFill>
                <a:effectLst>
                  <a:innerShdw blurRad="38100">
                    <a:srgbClr val="9E3FB2">
                      <a:alpha val="100000"/>
                    </a:srgbClr>
                  </a:innerShdw>
                </a:effectLst>
                <a:latin typeface="迷你简北魏楷书" charset="-122"/>
                <a:ea typeface="迷你简北魏楷书" charset="-122"/>
                <a:cs typeface="迷你简北魏楷书" charset="-122"/>
                <a:sym typeface="+mn-ea"/>
              </a:rPr>
              <a:t>总需求</a:t>
            </a:r>
            <a:endParaRPr kumimoji="0" lang="zh-CN" sz="4400" strike="noStrike" kern="1200" cap="none" spc="0" normalizeH="0" baseline="0" noProof="1">
              <a:solidFill>
                <a:srgbClr val="FF0000"/>
              </a:solidFill>
              <a:effectLst>
                <a:innerShdw blurRad="38100">
                  <a:srgbClr val="9E3FB2">
                    <a:alpha val="100000"/>
                  </a:srgbClr>
                </a:innerShdw>
              </a:effectLst>
              <a:latin typeface="迷你简北魏楷书" charset="-122"/>
              <a:ea typeface="迷你简北魏楷书" charset="-122"/>
              <a:cs typeface="迷你简北魏楷书"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additive="base">
                                        <p:cTn id="6" dur="1" fill="hold">
                                          <p:stCondLst>
                                            <p:cond delay="0"/>
                                          </p:stCondLst>
                                        </p:cTn>
                                        <p:tgtEl>
                                          <p:spTgt spid="52245"/>
                                        </p:tgtEl>
                                        <p:attrNameLst>
                                          <p:attrName>style.visibility</p:attrName>
                                        </p:attrNameLst>
                                      </p:cBhvr>
                                      <p:to>
                                        <p:strVal val="visible"/>
                                      </p:to>
                                    </p:set>
                                    <p:animEffect transition="in" filter="fade">
                                      <p:cBhvr additive="base">
                                        <p:cTn id="7" dur="500" fill="hold"/>
                                        <p:tgtEl>
                                          <p:spTgt spid="52245"/>
                                        </p:tgtEl>
                                      </p:cBhvr>
                                    </p:animEffect>
                                  </p:childTnLst>
                                </p:cTn>
                              </p:par>
                            </p:childTnLst>
                          </p:cTn>
                        </p:par>
                        <p:par>
                          <p:cTn id="8" fill="hold" nodeType="afterGroup">
                            <p:stCondLst>
                              <p:cond delay="500"/>
                            </p:stCondLst>
                            <p:childTnLst>
                              <p:par>
                                <p:cTn id="9" presetID="22" presetClass="entr" presetSubtype="1" fill="hold" grpId="0" nodeType="afterEffect">
                                  <p:stCondLst>
                                    <p:cond delay="500"/>
                                  </p:stCondLst>
                                  <p:childTnLst>
                                    <p:set>
                                      <p:cBhvr additive="base">
                                        <p:cTn id="10" dur="1" fill="hold">
                                          <p:stCondLst>
                                            <p:cond delay="0"/>
                                          </p:stCondLst>
                                        </p:cTn>
                                        <p:tgtEl>
                                          <p:spTgt spid="52225"/>
                                        </p:tgtEl>
                                        <p:attrNameLst>
                                          <p:attrName>style.visibility</p:attrName>
                                        </p:attrNameLst>
                                      </p:cBhvr>
                                      <p:to>
                                        <p:strVal val="visible"/>
                                      </p:to>
                                    </p:set>
                                    <p:animEffect transition="in" filter="wipe(up)">
                                      <p:cBhvr additive="base">
                                        <p:cTn id="11" dur="500" fill="hold"/>
                                        <p:tgtEl>
                                          <p:spTgt spid="52225"/>
                                        </p:tgtEl>
                                      </p:cBhvr>
                                    </p:animEffect>
                                  </p:childTnLst>
                                </p:cTn>
                              </p:par>
                            </p:childTnLst>
                          </p:cTn>
                        </p:par>
                      </p:childTnLst>
                    </p:cTn>
                  </p:par>
                  <p:par>
                    <p:cTn id="12" fill="hold" nodeType="clickPar">
                      <p:stCondLst>
                        <p:cond delay="indefinite"/>
                      </p:stCondLst>
                      <p:childTnLst>
                        <p:par>
                          <p:cTn id="13" fill="hold" nodeType="afterGroup">
                            <p:stCondLst>
                              <p:cond delay="0"/>
                            </p:stCondLst>
                            <p:childTnLst>
                              <p:par>
                                <p:cTn id="14" presetID="22" presetClass="entr" presetSubtype="4" fill="hold" grpId="0" nodeType="clickEffect">
                                  <p:stCondLst>
                                    <p:cond delay="0"/>
                                  </p:stCondLst>
                                  <p:childTnLst>
                                    <p:set>
                                      <p:cBhvr additive="base">
                                        <p:cTn id="15" dur="1" fill="hold">
                                          <p:stCondLst>
                                            <p:cond delay="0"/>
                                          </p:stCondLst>
                                        </p:cTn>
                                        <p:tgtEl>
                                          <p:spTgt spid="52226"/>
                                        </p:tgtEl>
                                        <p:attrNameLst>
                                          <p:attrName>style.visibility</p:attrName>
                                        </p:attrNameLst>
                                      </p:cBhvr>
                                      <p:to>
                                        <p:strVal val="visible"/>
                                      </p:to>
                                    </p:set>
                                    <p:animEffect transition="in" filter="wipe(down)">
                                      <p:cBhvr additive="base">
                                        <p:cTn id="16" dur="500" fill="hold"/>
                                        <p:tgtEl>
                                          <p:spTgt spid="52226"/>
                                        </p:tgtEl>
                                      </p:cBhvr>
                                    </p:animEffect>
                                  </p:childTnLst>
                                </p:cTn>
                              </p:par>
                              <p:par>
                                <p:cTn id="17" presetID="22" presetClass="entr" presetSubtype="4" fill="hold" grpId="0" nodeType="withEffect">
                                  <p:stCondLst>
                                    <p:cond delay="0"/>
                                  </p:stCondLst>
                                  <p:childTnLst>
                                    <p:set>
                                      <p:cBhvr additive="base">
                                        <p:cTn id="18" dur="1" fill="hold">
                                          <p:stCondLst>
                                            <p:cond delay="0"/>
                                          </p:stCondLst>
                                        </p:cTn>
                                        <p:tgtEl>
                                          <p:spTgt spid="52234"/>
                                        </p:tgtEl>
                                        <p:attrNameLst>
                                          <p:attrName>style.visibility</p:attrName>
                                        </p:attrNameLst>
                                      </p:cBhvr>
                                      <p:to>
                                        <p:strVal val="visible"/>
                                      </p:to>
                                    </p:set>
                                    <p:animEffect transition="in" filter="wipe(down)">
                                      <p:cBhvr additive="base">
                                        <p:cTn id="19" dur="500" fill="hold"/>
                                        <p:tgtEl>
                                          <p:spTgt spid="52234"/>
                                        </p:tgtEl>
                                      </p:cBhvr>
                                    </p:animEffect>
                                  </p:childTnLst>
                                </p:cTn>
                              </p:par>
                            </p:childTnLst>
                          </p:cTn>
                        </p:par>
                      </p:childTnLst>
                    </p:cTn>
                  </p:par>
                  <p:par>
                    <p:cTn id="20" fill="hold" nodeType="clickPar">
                      <p:stCondLst>
                        <p:cond delay="indefinite"/>
                      </p:stCondLst>
                      <p:childTnLst>
                        <p:par>
                          <p:cTn id="21" fill="hold" nodeType="afterGroup">
                            <p:stCondLst>
                              <p:cond delay="0"/>
                            </p:stCondLst>
                            <p:childTnLst>
                              <p:par>
                                <p:cTn id="22" presetID="10" presetClass="entr" presetSubtype="0" fill="hold" grpId="0" nodeType="clickEffect">
                                  <p:stCondLst>
                                    <p:cond delay="0"/>
                                  </p:stCondLst>
                                  <p:childTnLst>
                                    <p:set>
                                      <p:cBhvr additive="base">
                                        <p:cTn id="23" dur="1" fill="hold">
                                          <p:stCondLst>
                                            <p:cond delay="0"/>
                                          </p:stCondLst>
                                        </p:cTn>
                                        <p:tgtEl>
                                          <p:spTgt spid="52229"/>
                                        </p:tgtEl>
                                        <p:attrNameLst>
                                          <p:attrName>style.visibility</p:attrName>
                                        </p:attrNameLst>
                                      </p:cBhvr>
                                      <p:to>
                                        <p:strVal val="visible"/>
                                      </p:to>
                                    </p:set>
                                    <p:animEffect transition="in" filter="fade">
                                      <p:cBhvr additive="base">
                                        <p:cTn id="24" dur="500" fill="hold"/>
                                        <p:tgtEl>
                                          <p:spTgt spid="52229"/>
                                        </p:tgtEl>
                                      </p:cBhvr>
                                    </p:animEffect>
                                  </p:childTnLst>
                                </p:cTn>
                              </p:par>
                              <p:par>
                                <p:cTn id="25" presetID="10" presetClass="entr" presetSubtype="0" fill="hold" nodeType="withEffect">
                                  <p:stCondLst>
                                    <p:cond delay="0"/>
                                  </p:stCondLst>
                                  <p:childTnLst>
                                    <p:set>
                                      <p:cBhvr additive="base">
                                        <p:cTn id="26" dur="1" fill="hold">
                                          <p:stCondLst>
                                            <p:cond delay="0"/>
                                          </p:stCondLst>
                                        </p:cTn>
                                        <p:tgtEl>
                                          <p:spTgt spid="52230"/>
                                        </p:tgtEl>
                                        <p:attrNameLst>
                                          <p:attrName>style.visibility</p:attrName>
                                        </p:attrNameLst>
                                      </p:cBhvr>
                                      <p:to>
                                        <p:strVal val="visible"/>
                                      </p:to>
                                    </p:set>
                                    <p:animEffect transition="in" filter="fade">
                                      <p:cBhvr additive="base">
                                        <p:cTn id="27" dur="500" fill="hold"/>
                                        <p:tgtEl>
                                          <p:spTgt spid="52230"/>
                                        </p:tgtEl>
                                      </p:cBhvr>
                                    </p:animEffect>
                                  </p:childTnLst>
                                </p:cTn>
                              </p:par>
                              <p:par>
                                <p:cTn id="28" presetID="10" presetClass="entr" presetSubtype="0" fill="hold" nodeType="withEffect">
                                  <p:stCondLst>
                                    <p:cond delay="0"/>
                                  </p:stCondLst>
                                  <p:childTnLst>
                                    <p:set>
                                      <p:cBhvr additive="base">
                                        <p:cTn id="29" dur="1" fill="hold">
                                          <p:stCondLst>
                                            <p:cond delay="0"/>
                                          </p:stCondLst>
                                        </p:cTn>
                                        <p:tgtEl>
                                          <p:spTgt spid="52233"/>
                                        </p:tgtEl>
                                        <p:attrNameLst>
                                          <p:attrName>style.visibility</p:attrName>
                                        </p:attrNameLst>
                                      </p:cBhvr>
                                      <p:to>
                                        <p:strVal val="visible"/>
                                      </p:to>
                                    </p:set>
                                    <p:animEffect transition="in" filter="fade">
                                      <p:cBhvr additive="base">
                                        <p:cTn id="30" dur="500" fill="hold"/>
                                        <p:tgtEl>
                                          <p:spTgt spid="52233"/>
                                        </p:tgtEl>
                                      </p:cBhvr>
                                    </p:animEffect>
                                  </p:childTnLst>
                                </p:cTn>
                              </p:par>
                              <p:par>
                                <p:cTn id="31" presetID="10" presetClass="entr" presetSubtype="0" fill="hold" nodeType="withEffect">
                                  <p:stCondLst>
                                    <p:cond delay="0"/>
                                  </p:stCondLst>
                                  <p:childTnLst>
                                    <p:set>
                                      <p:cBhvr additive="base">
                                        <p:cTn id="32" dur="1" fill="hold">
                                          <p:stCondLst>
                                            <p:cond delay="0"/>
                                          </p:stCondLst>
                                        </p:cTn>
                                        <p:tgtEl>
                                          <p:spTgt spid="52231"/>
                                        </p:tgtEl>
                                        <p:attrNameLst>
                                          <p:attrName>style.visibility</p:attrName>
                                        </p:attrNameLst>
                                      </p:cBhvr>
                                      <p:to>
                                        <p:strVal val="visible"/>
                                      </p:to>
                                    </p:set>
                                    <p:animEffect transition="in" filter="fade">
                                      <p:cBhvr additive="base">
                                        <p:cTn id="33" dur="500" fill="hold"/>
                                        <p:tgtEl>
                                          <p:spTgt spid="52231"/>
                                        </p:tgtEl>
                                      </p:cBhvr>
                                    </p:animEffect>
                                  </p:childTnLst>
                                </p:cTn>
                              </p:par>
                            </p:childTnLst>
                          </p:cTn>
                        </p:par>
                      </p:childTnLst>
                    </p:cTn>
                  </p:par>
                  <p:par>
                    <p:cTn id="34" fill="hold" nodeType="clickPar">
                      <p:stCondLst>
                        <p:cond delay="indefinite"/>
                      </p:stCondLst>
                      <p:childTnLst>
                        <p:par>
                          <p:cTn id="35" fill="hold" nodeType="afterGroup">
                            <p:stCondLst>
                              <p:cond delay="0"/>
                            </p:stCondLst>
                            <p:childTnLst>
                              <p:par>
                                <p:cTn id="36" presetID="47" presetClass="entr" presetSubtype="0" fill="hold" grpId="0" nodeType="clickEffect">
                                  <p:stCondLst>
                                    <p:cond delay="0"/>
                                  </p:stCondLst>
                                  <p:childTnLst>
                                    <p:set>
                                      <p:cBhvr additive="base">
                                        <p:cTn id="37" dur="1" fill="hold">
                                          <p:stCondLst>
                                            <p:cond delay="0"/>
                                          </p:stCondLst>
                                        </p:cTn>
                                        <p:tgtEl>
                                          <p:spTgt spid="52228"/>
                                        </p:tgtEl>
                                        <p:attrNameLst>
                                          <p:attrName>style.visibility</p:attrName>
                                        </p:attrNameLst>
                                      </p:cBhvr>
                                      <p:to>
                                        <p:strVal val="visible"/>
                                      </p:to>
                                    </p:set>
                                    <p:animEffect transition="in" filter="fade">
                                      <p:cBhvr additive="base">
                                        <p:cTn id="38" dur="1000" fill="hold"/>
                                        <p:tgtEl>
                                          <p:spTgt spid="52228"/>
                                        </p:tgtEl>
                                      </p:cBhvr>
                                    </p:animEffect>
                                    <p:anim calcmode="lin" valueType="num">
                                      <p:cBhvr additive="base">
                                        <p:cTn id="39" dur="1000" fill="hold"/>
                                        <p:tgtEl>
                                          <p:spTgt spid="52228"/>
                                        </p:tgtEl>
                                        <p:attrNameLst>
                                          <p:attrName>ppt_x</p:attrName>
                                        </p:attrNameLst>
                                      </p:cBhvr>
                                      <p:tavLst>
                                        <p:tav tm="0">
                                          <p:val>
                                            <p:strVal val="#ppt_x"/>
                                          </p:val>
                                        </p:tav>
                                        <p:tav tm="100000">
                                          <p:val>
                                            <p:strVal val="#ppt_x"/>
                                          </p:val>
                                        </p:tav>
                                      </p:tavLst>
                                    </p:anim>
                                    <p:anim calcmode="lin" valueType="num">
                                      <p:cBhvr additive="base">
                                        <p:cTn id="40" dur="1000" fill="hold"/>
                                        <p:tgtEl>
                                          <p:spTgt spid="52228"/>
                                        </p:tgtEl>
                                        <p:attrNameLst>
                                          <p:attrName>ppt_y</p:attrName>
                                        </p:attrNameLst>
                                      </p:cBhvr>
                                      <p:tavLst>
                                        <p:tav tm="0">
                                          <p:val>
                                            <p:strVal val="#ppt_y-.1"/>
                                          </p:val>
                                        </p:tav>
                                        <p:tav tm="100000">
                                          <p:val>
                                            <p:strVal val="#ppt_y"/>
                                          </p:val>
                                        </p:tav>
                                      </p:tavLst>
                                    </p:anim>
                                  </p:childTnLst>
                                </p:cTn>
                              </p:par>
                            </p:childTnLst>
                          </p:cTn>
                        </p:par>
                      </p:childTnLst>
                    </p:cTn>
                  </p:par>
                  <p:par>
                    <p:cTn id="41" fill="hold" nodeType="clickPar">
                      <p:stCondLst>
                        <p:cond delay="indefinite"/>
                      </p:stCondLst>
                      <p:childTnLst>
                        <p:par>
                          <p:cTn id="42" fill="hold" nodeType="afterGroup">
                            <p:stCondLst>
                              <p:cond delay="0"/>
                            </p:stCondLst>
                            <p:childTnLst>
                              <p:par>
                                <p:cTn id="43" presetID="47" presetClass="entr" presetSubtype="0" fill="hold" grpId="0" nodeType="clickEffect">
                                  <p:stCondLst>
                                    <p:cond delay="0"/>
                                  </p:stCondLst>
                                  <p:childTnLst>
                                    <p:set>
                                      <p:cBhvr additive="base">
                                        <p:cTn id="44" dur="1" fill="hold">
                                          <p:stCondLst>
                                            <p:cond delay="0"/>
                                          </p:stCondLst>
                                        </p:cTn>
                                        <p:tgtEl>
                                          <p:spTgt spid="52232"/>
                                        </p:tgtEl>
                                        <p:attrNameLst>
                                          <p:attrName>style.visibility</p:attrName>
                                        </p:attrNameLst>
                                      </p:cBhvr>
                                      <p:to>
                                        <p:strVal val="visible"/>
                                      </p:to>
                                    </p:set>
                                    <p:animEffect transition="in" filter="fade">
                                      <p:cBhvr additive="base">
                                        <p:cTn id="45" dur="1000" fill="hold"/>
                                        <p:tgtEl>
                                          <p:spTgt spid="52232"/>
                                        </p:tgtEl>
                                      </p:cBhvr>
                                    </p:animEffect>
                                    <p:anim calcmode="lin" valueType="num">
                                      <p:cBhvr additive="base">
                                        <p:cTn id="46" dur="1000" fill="hold"/>
                                        <p:tgtEl>
                                          <p:spTgt spid="52232"/>
                                        </p:tgtEl>
                                        <p:attrNameLst>
                                          <p:attrName>ppt_x</p:attrName>
                                        </p:attrNameLst>
                                      </p:cBhvr>
                                      <p:tavLst>
                                        <p:tav tm="0">
                                          <p:val>
                                            <p:strVal val="#ppt_x"/>
                                          </p:val>
                                        </p:tav>
                                        <p:tav tm="100000">
                                          <p:val>
                                            <p:strVal val="#ppt_x"/>
                                          </p:val>
                                        </p:tav>
                                      </p:tavLst>
                                    </p:anim>
                                    <p:anim calcmode="lin" valueType="num">
                                      <p:cBhvr additive="base">
                                        <p:cTn id="47" dur="1000" fill="hold"/>
                                        <p:tgtEl>
                                          <p:spTgt spid="52232"/>
                                        </p:tgtEl>
                                        <p:attrNameLst>
                                          <p:attrName>ppt_y</p:attrName>
                                        </p:attrNameLst>
                                      </p:cBhvr>
                                      <p:tavLst>
                                        <p:tav tm="0">
                                          <p:val>
                                            <p:strVal val="#ppt_y-.1"/>
                                          </p:val>
                                        </p:tav>
                                        <p:tav tm="100000">
                                          <p:val>
                                            <p:strVal val="#ppt_y"/>
                                          </p:val>
                                        </p:tav>
                                      </p:tavLst>
                                    </p:anim>
                                  </p:childTnLst>
                                </p:cTn>
                              </p:par>
                            </p:childTnLst>
                          </p:cTn>
                        </p:par>
                      </p:childTnLst>
                    </p:cTn>
                  </p:par>
                  <p:par>
                    <p:cTn id="48" fill="hold" nodeType="clickPar">
                      <p:stCondLst>
                        <p:cond delay="indefinite"/>
                      </p:stCondLst>
                      <p:childTnLst>
                        <p:par>
                          <p:cTn id="49" fill="hold" nodeType="afterGroup">
                            <p:stCondLst>
                              <p:cond delay="0"/>
                            </p:stCondLst>
                            <p:childTnLst>
                              <p:par>
                                <p:cTn id="50" presetID="47" presetClass="entr" presetSubtype="0" fill="hold" grpId="0" nodeType="clickEffect">
                                  <p:stCondLst>
                                    <p:cond delay="0"/>
                                  </p:stCondLst>
                                  <p:childTnLst>
                                    <p:set>
                                      <p:cBhvr additive="base">
                                        <p:cTn id="51" dur="1" fill="hold">
                                          <p:stCondLst>
                                            <p:cond delay="0"/>
                                          </p:stCondLst>
                                        </p:cTn>
                                        <p:tgtEl>
                                          <p:spTgt spid="52227"/>
                                        </p:tgtEl>
                                        <p:attrNameLst>
                                          <p:attrName>style.visibility</p:attrName>
                                        </p:attrNameLst>
                                      </p:cBhvr>
                                      <p:to>
                                        <p:strVal val="visible"/>
                                      </p:to>
                                    </p:set>
                                    <p:animEffect transition="in" filter="fade">
                                      <p:cBhvr additive="base">
                                        <p:cTn id="52" dur="1000" fill="hold"/>
                                        <p:tgtEl>
                                          <p:spTgt spid="52227"/>
                                        </p:tgtEl>
                                      </p:cBhvr>
                                    </p:animEffect>
                                    <p:anim calcmode="lin" valueType="num">
                                      <p:cBhvr additive="base">
                                        <p:cTn id="53" dur="1000" fill="hold"/>
                                        <p:tgtEl>
                                          <p:spTgt spid="52227"/>
                                        </p:tgtEl>
                                        <p:attrNameLst>
                                          <p:attrName>ppt_x</p:attrName>
                                        </p:attrNameLst>
                                      </p:cBhvr>
                                      <p:tavLst>
                                        <p:tav tm="0">
                                          <p:val>
                                            <p:strVal val="#ppt_x"/>
                                          </p:val>
                                        </p:tav>
                                        <p:tav tm="100000">
                                          <p:val>
                                            <p:strVal val="#ppt_x"/>
                                          </p:val>
                                        </p:tav>
                                      </p:tavLst>
                                    </p:anim>
                                    <p:anim calcmode="lin" valueType="num">
                                      <p:cBhvr additive="base">
                                        <p:cTn id="54" dur="1000" fill="hold"/>
                                        <p:tgtEl>
                                          <p:spTgt spid="52227"/>
                                        </p:tgtEl>
                                        <p:attrNameLst>
                                          <p:attrName>ppt_y</p:attrName>
                                        </p:attrNameLst>
                                      </p:cBhvr>
                                      <p:tavLst>
                                        <p:tav tm="0">
                                          <p:val>
                                            <p:strVal val="#ppt_y-.1"/>
                                          </p:val>
                                        </p:tav>
                                        <p:tav tm="100000">
                                          <p:val>
                                            <p:strVal val="#ppt_y"/>
                                          </p:val>
                                        </p:tav>
                                      </p:tavLst>
                                    </p:anim>
                                  </p:childTnLst>
                                </p:cTn>
                              </p:par>
                            </p:childTnLst>
                          </p:cTn>
                        </p:par>
                      </p:childTnLst>
                    </p:cTn>
                  </p:par>
                  <p:par>
                    <p:cTn id="55" fill="hold" nodeType="clickPar">
                      <p:stCondLst>
                        <p:cond delay="indefinite"/>
                      </p:stCondLst>
                      <p:childTnLst>
                        <p:par>
                          <p:cTn id="56" fill="hold" nodeType="afterGroup">
                            <p:stCondLst>
                              <p:cond delay="0"/>
                            </p:stCondLst>
                            <p:childTnLst>
                              <p:par>
                                <p:cTn id="57" presetID="10" presetClass="entr" presetSubtype="0" fill="hold" grpId="0" nodeType="clickEffect">
                                  <p:stCondLst>
                                    <p:cond delay="0"/>
                                  </p:stCondLst>
                                  <p:childTnLst>
                                    <p:set>
                                      <p:cBhvr additive="base">
                                        <p:cTn id="58" dur="1" fill="hold">
                                          <p:stCondLst>
                                            <p:cond delay="0"/>
                                          </p:stCondLst>
                                        </p:cTn>
                                        <p:tgtEl>
                                          <p:spTgt spid="52237"/>
                                        </p:tgtEl>
                                        <p:attrNameLst>
                                          <p:attrName>style.visibility</p:attrName>
                                        </p:attrNameLst>
                                      </p:cBhvr>
                                      <p:to>
                                        <p:strVal val="visible"/>
                                      </p:to>
                                    </p:set>
                                    <p:animEffect transition="in" filter="fade">
                                      <p:cBhvr additive="base">
                                        <p:cTn id="59" dur="500" fill="hold"/>
                                        <p:tgtEl>
                                          <p:spTgt spid="52237"/>
                                        </p:tgtEl>
                                      </p:cBhvr>
                                    </p:animEffect>
                                  </p:childTnLst>
                                </p:cTn>
                              </p:par>
                              <p:par>
                                <p:cTn id="60" presetID="10" presetClass="entr" presetSubtype="0" fill="hold" nodeType="withEffect">
                                  <p:stCondLst>
                                    <p:cond delay="0"/>
                                  </p:stCondLst>
                                  <p:childTnLst>
                                    <p:set>
                                      <p:cBhvr additive="base">
                                        <p:cTn id="61" dur="1" fill="hold">
                                          <p:stCondLst>
                                            <p:cond delay="0"/>
                                          </p:stCondLst>
                                        </p:cTn>
                                        <p:tgtEl>
                                          <p:spTgt spid="52238"/>
                                        </p:tgtEl>
                                        <p:attrNameLst>
                                          <p:attrName>style.visibility</p:attrName>
                                        </p:attrNameLst>
                                      </p:cBhvr>
                                      <p:to>
                                        <p:strVal val="visible"/>
                                      </p:to>
                                    </p:set>
                                    <p:animEffect transition="in" filter="fade">
                                      <p:cBhvr additive="base">
                                        <p:cTn id="62" dur="500" fill="hold"/>
                                        <p:tgtEl>
                                          <p:spTgt spid="52238"/>
                                        </p:tgtEl>
                                      </p:cBhvr>
                                    </p:animEffect>
                                  </p:childTnLst>
                                </p:cTn>
                              </p:par>
                              <p:par>
                                <p:cTn id="63" presetID="10" presetClass="entr" presetSubtype="0" fill="hold" nodeType="withEffect">
                                  <p:stCondLst>
                                    <p:cond delay="0"/>
                                  </p:stCondLst>
                                  <p:childTnLst>
                                    <p:set>
                                      <p:cBhvr additive="base">
                                        <p:cTn id="64" dur="1" fill="hold">
                                          <p:stCondLst>
                                            <p:cond delay="0"/>
                                          </p:stCondLst>
                                        </p:cTn>
                                        <p:tgtEl>
                                          <p:spTgt spid="52241"/>
                                        </p:tgtEl>
                                        <p:attrNameLst>
                                          <p:attrName>style.visibility</p:attrName>
                                        </p:attrNameLst>
                                      </p:cBhvr>
                                      <p:to>
                                        <p:strVal val="visible"/>
                                      </p:to>
                                    </p:set>
                                    <p:animEffect transition="in" filter="fade">
                                      <p:cBhvr additive="base">
                                        <p:cTn id="65" dur="500" fill="hold"/>
                                        <p:tgtEl>
                                          <p:spTgt spid="52241"/>
                                        </p:tgtEl>
                                      </p:cBhvr>
                                    </p:animEffect>
                                  </p:childTnLst>
                                </p:cTn>
                              </p:par>
                              <p:par>
                                <p:cTn id="66" presetID="10" presetClass="entr" presetSubtype="0" fill="hold" nodeType="withEffect">
                                  <p:stCondLst>
                                    <p:cond delay="0"/>
                                  </p:stCondLst>
                                  <p:childTnLst>
                                    <p:set>
                                      <p:cBhvr additive="base">
                                        <p:cTn id="67" dur="1" fill="hold">
                                          <p:stCondLst>
                                            <p:cond delay="0"/>
                                          </p:stCondLst>
                                        </p:cTn>
                                        <p:tgtEl>
                                          <p:spTgt spid="52239"/>
                                        </p:tgtEl>
                                        <p:attrNameLst>
                                          <p:attrName>style.visibility</p:attrName>
                                        </p:attrNameLst>
                                      </p:cBhvr>
                                      <p:to>
                                        <p:strVal val="visible"/>
                                      </p:to>
                                    </p:set>
                                    <p:animEffect transition="in" filter="fade">
                                      <p:cBhvr additive="base">
                                        <p:cTn id="68" dur="500" fill="hold"/>
                                        <p:tgtEl>
                                          <p:spTgt spid="52239"/>
                                        </p:tgtEl>
                                      </p:cBhvr>
                                    </p:animEffect>
                                  </p:childTnLst>
                                </p:cTn>
                              </p:par>
                            </p:childTnLst>
                          </p:cTn>
                        </p:par>
                      </p:childTnLst>
                    </p:cTn>
                  </p:par>
                  <p:par>
                    <p:cTn id="69" fill="hold" nodeType="clickPar">
                      <p:stCondLst>
                        <p:cond delay="indefinite"/>
                      </p:stCondLst>
                      <p:childTnLst>
                        <p:par>
                          <p:cTn id="70" fill="hold" nodeType="afterGroup">
                            <p:stCondLst>
                              <p:cond delay="0"/>
                            </p:stCondLst>
                            <p:childTnLst>
                              <p:par>
                                <p:cTn id="71" presetID="47" presetClass="entr" presetSubtype="0" fill="hold" grpId="0" nodeType="clickEffect">
                                  <p:stCondLst>
                                    <p:cond delay="0"/>
                                  </p:stCondLst>
                                  <p:childTnLst>
                                    <p:set>
                                      <p:cBhvr additive="base">
                                        <p:cTn id="72" dur="1" fill="hold">
                                          <p:stCondLst>
                                            <p:cond delay="0"/>
                                          </p:stCondLst>
                                        </p:cTn>
                                        <p:tgtEl>
                                          <p:spTgt spid="52236"/>
                                        </p:tgtEl>
                                        <p:attrNameLst>
                                          <p:attrName>style.visibility</p:attrName>
                                        </p:attrNameLst>
                                      </p:cBhvr>
                                      <p:to>
                                        <p:strVal val="visible"/>
                                      </p:to>
                                    </p:set>
                                    <p:animEffect transition="in" filter="fade">
                                      <p:cBhvr additive="base">
                                        <p:cTn id="73" dur="1000" fill="hold"/>
                                        <p:tgtEl>
                                          <p:spTgt spid="52236"/>
                                        </p:tgtEl>
                                      </p:cBhvr>
                                    </p:animEffect>
                                    <p:anim calcmode="lin" valueType="num">
                                      <p:cBhvr additive="base">
                                        <p:cTn id="74" dur="1000" fill="hold"/>
                                        <p:tgtEl>
                                          <p:spTgt spid="52236"/>
                                        </p:tgtEl>
                                        <p:attrNameLst>
                                          <p:attrName>ppt_x</p:attrName>
                                        </p:attrNameLst>
                                      </p:cBhvr>
                                      <p:tavLst>
                                        <p:tav tm="0">
                                          <p:val>
                                            <p:strVal val="#ppt_x"/>
                                          </p:val>
                                        </p:tav>
                                        <p:tav tm="100000">
                                          <p:val>
                                            <p:strVal val="#ppt_x"/>
                                          </p:val>
                                        </p:tav>
                                      </p:tavLst>
                                    </p:anim>
                                    <p:anim calcmode="lin" valueType="num">
                                      <p:cBhvr additive="base">
                                        <p:cTn id="75" dur="1000" fill="hold"/>
                                        <p:tgtEl>
                                          <p:spTgt spid="52236"/>
                                        </p:tgtEl>
                                        <p:attrNameLst>
                                          <p:attrName>ppt_y</p:attrName>
                                        </p:attrNameLst>
                                      </p:cBhvr>
                                      <p:tavLst>
                                        <p:tav tm="0">
                                          <p:val>
                                            <p:strVal val="#ppt_y-.1"/>
                                          </p:val>
                                        </p:tav>
                                        <p:tav tm="100000">
                                          <p:val>
                                            <p:strVal val="#ppt_y"/>
                                          </p:val>
                                        </p:tav>
                                      </p:tavLst>
                                    </p:anim>
                                  </p:childTnLst>
                                </p:cTn>
                              </p:par>
                            </p:childTnLst>
                          </p:cTn>
                        </p:par>
                      </p:childTnLst>
                    </p:cTn>
                  </p:par>
                  <p:par>
                    <p:cTn id="76" fill="hold" nodeType="clickPar">
                      <p:stCondLst>
                        <p:cond delay="indefinite"/>
                      </p:stCondLst>
                      <p:childTnLst>
                        <p:par>
                          <p:cTn id="77" fill="hold" nodeType="afterGroup">
                            <p:stCondLst>
                              <p:cond delay="0"/>
                            </p:stCondLst>
                            <p:childTnLst>
                              <p:par>
                                <p:cTn id="78" presetID="47" presetClass="entr" presetSubtype="0" fill="hold" grpId="0" nodeType="clickEffect">
                                  <p:stCondLst>
                                    <p:cond delay="0"/>
                                  </p:stCondLst>
                                  <p:childTnLst>
                                    <p:set>
                                      <p:cBhvr additive="base">
                                        <p:cTn id="79" dur="1" fill="hold">
                                          <p:stCondLst>
                                            <p:cond delay="0"/>
                                          </p:stCondLst>
                                        </p:cTn>
                                        <p:tgtEl>
                                          <p:spTgt spid="52240"/>
                                        </p:tgtEl>
                                        <p:attrNameLst>
                                          <p:attrName>style.visibility</p:attrName>
                                        </p:attrNameLst>
                                      </p:cBhvr>
                                      <p:to>
                                        <p:strVal val="visible"/>
                                      </p:to>
                                    </p:set>
                                    <p:animEffect transition="in" filter="fade">
                                      <p:cBhvr additive="base">
                                        <p:cTn id="80" dur="1000" fill="hold"/>
                                        <p:tgtEl>
                                          <p:spTgt spid="52240"/>
                                        </p:tgtEl>
                                      </p:cBhvr>
                                    </p:animEffect>
                                    <p:anim calcmode="lin" valueType="num">
                                      <p:cBhvr additive="base">
                                        <p:cTn id="81" dur="1000" fill="hold"/>
                                        <p:tgtEl>
                                          <p:spTgt spid="52240"/>
                                        </p:tgtEl>
                                        <p:attrNameLst>
                                          <p:attrName>ppt_x</p:attrName>
                                        </p:attrNameLst>
                                      </p:cBhvr>
                                      <p:tavLst>
                                        <p:tav tm="0">
                                          <p:val>
                                            <p:strVal val="#ppt_x"/>
                                          </p:val>
                                        </p:tav>
                                        <p:tav tm="100000">
                                          <p:val>
                                            <p:strVal val="#ppt_x"/>
                                          </p:val>
                                        </p:tav>
                                      </p:tavLst>
                                    </p:anim>
                                    <p:anim calcmode="lin" valueType="num">
                                      <p:cBhvr additive="base">
                                        <p:cTn id="82" dur="1000" fill="hold"/>
                                        <p:tgtEl>
                                          <p:spTgt spid="52240"/>
                                        </p:tgtEl>
                                        <p:attrNameLst>
                                          <p:attrName>ppt_y</p:attrName>
                                        </p:attrNameLst>
                                      </p:cBhvr>
                                      <p:tavLst>
                                        <p:tav tm="0">
                                          <p:val>
                                            <p:strVal val="#ppt_y-.1"/>
                                          </p:val>
                                        </p:tav>
                                        <p:tav tm="100000">
                                          <p:val>
                                            <p:strVal val="#ppt_y"/>
                                          </p:val>
                                        </p:tav>
                                      </p:tavLst>
                                    </p:anim>
                                  </p:childTnLst>
                                </p:cTn>
                              </p:par>
                            </p:childTnLst>
                          </p:cTn>
                        </p:par>
                      </p:childTnLst>
                    </p:cTn>
                  </p:par>
                  <p:par>
                    <p:cTn id="83" fill="hold" nodeType="clickPar">
                      <p:stCondLst>
                        <p:cond delay="indefinite"/>
                      </p:stCondLst>
                      <p:childTnLst>
                        <p:par>
                          <p:cTn id="84" fill="hold" nodeType="afterGroup">
                            <p:stCondLst>
                              <p:cond delay="0"/>
                            </p:stCondLst>
                            <p:childTnLst>
                              <p:par>
                                <p:cTn id="85" presetID="47" presetClass="entr" presetSubtype="0" fill="hold" grpId="0" nodeType="clickEffect">
                                  <p:stCondLst>
                                    <p:cond delay="0"/>
                                  </p:stCondLst>
                                  <p:childTnLst>
                                    <p:set>
                                      <p:cBhvr additive="base">
                                        <p:cTn id="86" dur="1" fill="hold">
                                          <p:stCondLst>
                                            <p:cond delay="0"/>
                                          </p:stCondLst>
                                        </p:cTn>
                                        <p:tgtEl>
                                          <p:spTgt spid="52235"/>
                                        </p:tgtEl>
                                        <p:attrNameLst>
                                          <p:attrName>style.visibility</p:attrName>
                                        </p:attrNameLst>
                                      </p:cBhvr>
                                      <p:to>
                                        <p:strVal val="visible"/>
                                      </p:to>
                                    </p:set>
                                    <p:animEffect transition="in" filter="fade">
                                      <p:cBhvr additive="base">
                                        <p:cTn id="87" dur="1000" fill="hold"/>
                                        <p:tgtEl>
                                          <p:spTgt spid="52235"/>
                                        </p:tgtEl>
                                      </p:cBhvr>
                                    </p:animEffect>
                                    <p:anim calcmode="lin" valueType="num">
                                      <p:cBhvr additive="base">
                                        <p:cTn id="88" dur="1000" fill="hold"/>
                                        <p:tgtEl>
                                          <p:spTgt spid="52235"/>
                                        </p:tgtEl>
                                        <p:attrNameLst>
                                          <p:attrName>ppt_x</p:attrName>
                                        </p:attrNameLst>
                                      </p:cBhvr>
                                      <p:tavLst>
                                        <p:tav tm="0">
                                          <p:val>
                                            <p:strVal val="#ppt_x"/>
                                          </p:val>
                                        </p:tav>
                                        <p:tav tm="100000">
                                          <p:val>
                                            <p:strVal val="#ppt_x"/>
                                          </p:val>
                                        </p:tav>
                                      </p:tavLst>
                                    </p:anim>
                                    <p:anim calcmode="lin" valueType="num">
                                      <p:cBhvr additive="base">
                                        <p:cTn id="89" dur="1000" fill="hold"/>
                                        <p:tgtEl>
                                          <p:spTgt spid="52235"/>
                                        </p:tgtEl>
                                        <p:attrNameLst>
                                          <p:attrName>ppt_y</p:attrName>
                                        </p:attrNameLst>
                                      </p:cBhvr>
                                      <p:tavLst>
                                        <p:tav tm="0">
                                          <p:val>
                                            <p:strVal val="#ppt_y-.1"/>
                                          </p:val>
                                        </p:tav>
                                        <p:tav tm="100000">
                                          <p:val>
                                            <p:strVal val="#ppt_y"/>
                                          </p:val>
                                        </p:tav>
                                      </p:tavLst>
                                    </p:anim>
                                  </p:childTnLst>
                                </p:cTn>
                              </p:par>
                            </p:childTnLst>
                          </p:cTn>
                        </p:par>
                        <p:par>
                          <p:cTn id="90" fill="hold" nodeType="afterGroup">
                            <p:stCondLst>
                              <p:cond delay="1000"/>
                            </p:stCondLst>
                            <p:childTnLst>
                              <p:par>
                                <p:cTn id="91" presetID="22" presetClass="entr" presetSubtype="4" fill="hold" grpId="0" nodeType="afterEffect">
                                  <p:stCondLst>
                                    <p:cond delay="1000"/>
                                  </p:stCondLst>
                                  <p:childTnLst>
                                    <p:set>
                                      <p:cBhvr additive="base">
                                        <p:cTn id="92" dur="1" fill="hold">
                                          <p:stCondLst>
                                            <p:cond delay="0"/>
                                          </p:stCondLst>
                                        </p:cTn>
                                        <p:tgtEl>
                                          <p:spTgt spid="52243"/>
                                        </p:tgtEl>
                                        <p:attrNameLst>
                                          <p:attrName>style.visibility</p:attrName>
                                        </p:attrNameLst>
                                      </p:cBhvr>
                                      <p:to>
                                        <p:strVal val="visible"/>
                                      </p:to>
                                    </p:set>
                                    <p:animEffect transition="in" filter="wipe(down)">
                                      <p:cBhvr additive="base">
                                        <p:cTn id="93" dur="500" fill="hold"/>
                                        <p:tgtEl>
                                          <p:spTgt spid="52243"/>
                                        </p:tgtEl>
                                      </p:cBhvr>
                                    </p:animEffect>
                                  </p:childTnLst>
                                </p:cTn>
                              </p:par>
                            </p:childTnLst>
                          </p:cTn>
                        </p:par>
                      </p:childTnLst>
                    </p:cTn>
                  </p:par>
                  <p:par>
                    <p:cTn id="94" fill="hold" nodeType="clickPar">
                      <p:stCondLst>
                        <p:cond delay="indefinite"/>
                      </p:stCondLst>
                      <p:childTnLst>
                        <p:par>
                          <p:cTn id="95" fill="hold" nodeType="afterGroup">
                            <p:stCondLst>
                              <p:cond delay="0"/>
                            </p:stCondLst>
                            <p:childTnLst>
                              <p:par>
                                <p:cTn id="96" presetID="22" presetClass="entr" presetSubtype="1" fill="hold" grpId="0" nodeType="clickEffect">
                                  <p:stCondLst>
                                    <p:cond delay="0"/>
                                  </p:stCondLst>
                                  <p:childTnLst>
                                    <p:set>
                                      <p:cBhvr additive="base">
                                        <p:cTn id="97" dur="1" fill="hold">
                                          <p:stCondLst>
                                            <p:cond delay="0"/>
                                          </p:stCondLst>
                                        </p:cTn>
                                        <p:tgtEl>
                                          <p:spTgt spid="52244"/>
                                        </p:tgtEl>
                                        <p:attrNameLst>
                                          <p:attrName>style.visibility</p:attrName>
                                        </p:attrNameLst>
                                      </p:cBhvr>
                                      <p:to>
                                        <p:strVal val="visible"/>
                                      </p:to>
                                    </p:set>
                                    <p:animEffect transition="in" filter="wipe(up)">
                                      <p:cBhvr additive="base">
                                        <p:cTn id="98" dur="500" fill="hold"/>
                                        <p:tgtEl>
                                          <p:spTgt spid="52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5" grpId="0" animBg="1"/>
      <p:bldP spid="52226" grpId="0"/>
      <p:bldP spid="52227" grpId="0"/>
      <p:bldP spid="52228" grpId="0"/>
      <p:bldP spid="52229" grpId="0"/>
      <p:bldP spid="52232" grpId="0"/>
      <p:bldP spid="52234" grpId="0"/>
      <p:bldP spid="52235" grpId="0"/>
      <p:bldP spid="52236" grpId="0"/>
      <p:bldP spid="52237" grpId="0"/>
      <p:bldP spid="52240" grpId="0"/>
      <p:bldP spid="52243" grpId="0" animBg="1"/>
      <p:bldP spid="52244" grpId="0"/>
      <p:bldP spid="5224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2"/>
          <p:cNvGraphicFramePr>
            <a:graphicFrameLocks noGrp="1"/>
          </p:cNvGraphicFramePr>
          <p:nvPr>
            <p:custDataLst>
              <p:tags r:id="rId1"/>
            </p:custDataLst>
          </p:nvPr>
        </p:nvGraphicFramePr>
        <p:xfrm>
          <a:off x="0" y="957263"/>
          <a:ext cx="12192000" cy="4621213"/>
        </p:xfrm>
        <a:graphic>
          <a:graphicData uri="http://schemas.openxmlformats.org/drawingml/2006/table">
            <a:tbl>
              <a:tblPr/>
              <a:tblGrid>
                <a:gridCol w="1987550">
                  <a:extLst>
                    <a:ext uri="{9D8B030D-6E8A-4147-A177-3AD203B41FA5}">
                      <a16:colId xmlns:a16="http://schemas.microsoft.com/office/drawing/2014/main" val="20000"/>
                    </a:ext>
                  </a:extLst>
                </a:gridCol>
                <a:gridCol w="4781550">
                  <a:extLst>
                    <a:ext uri="{9D8B030D-6E8A-4147-A177-3AD203B41FA5}">
                      <a16:colId xmlns:a16="http://schemas.microsoft.com/office/drawing/2014/main" val="20001"/>
                    </a:ext>
                  </a:extLst>
                </a:gridCol>
                <a:gridCol w="5422900">
                  <a:extLst>
                    <a:ext uri="{9D8B030D-6E8A-4147-A177-3AD203B41FA5}">
                      <a16:colId xmlns:a16="http://schemas.microsoft.com/office/drawing/2014/main" val="20002"/>
                    </a:ext>
                  </a:extLst>
                </a:gridCol>
              </a:tblGrid>
              <a:tr h="520700">
                <a:tc>
                  <a:txBody>
                    <a:bodyPr/>
                    <a:lstStyle/>
                    <a:p>
                      <a:pPr marL="0" marR="0" lvl="0" indent="0" algn="l" defTabSz="914400" rtl="0" eaLnBrk="1" fontAlgn="base" latinLnBrk="0" hangingPunct="1">
                        <a:lnSpc>
                          <a:spcPct val="100000"/>
                        </a:lnSpc>
                        <a:spcBef>
                          <a:spcPct val="0"/>
                        </a:spcBef>
                        <a:spcAft>
                          <a:spcPct val="0"/>
                        </a:spcAft>
                        <a:buClr>
                          <a:schemeClr val="hlink"/>
                        </a:buClr>
                        <a:buSzPct val="75000"/>
                        <a:buFont typeface="Wingdings" pitchFamily="2" charset="2"/>
                        <a:buNone/>
                      </a:pPr>
                      <a:r>
                        <a:rPr kumimoji="0" lang="en-US" altLang="zh-CN" sz="2400" b="0" i="0" u="none" strike="noStrike" cap="none" normalizeH="0" baseline="0">
                          <a:ln>
                            <a:noFill/>
                          </a:ln>
                          <a:solidFill>
                            <a:schemeClr val="tx1"/>
                          </a:solidFill>
                          <a:effectLst/>
                          <a:latin typeface="Arial"/>
                          <a:ea typeface="宋体" charset="-122"/>
                          <a:cs typeface="等线"/>
                        </a:rPr>
                        <a:t> </a:t>
                      </a:r>
                      <a:endParaRPr kumimoji="0" lang="en-US" altLang="zh-CN" sz="2400" b="1" i="0" u="none" strike="noStrike" cap="none" normalizeH="0" baseline="0">
                        <a:ln>
                          <a:noFill/>
                        </a:ln>
                        <a:solidFill>
                          <a:schemeClr val="accent1"/>
                        </a:solidFill>
                        <a:effectLst/>
                        <a:latin typeface="Arial"/>
                        <a:ea typeface="宋体" charset="-122"/>
                        <a:cs typeface="等线"/>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pPr>
                      <a:r>
                        <a:rPr kumimoji="0" lang="zh-CN" altLang="en-US" sz="2800" b="1" i="0" u="none" strike="noStrike" cap="none" normalizeH="0" baseline="0">
                          <a:ln>
                            <a:noFill/>
                          </a:ln>
                          <a:solidFill>
                            <a:schemeClr val="tx1"/>
                          </a:solidFill>
                          <a:effectLst/>
                          <a:latin typeface="Times New Roman" pitchFamily="18" charset="0"/>
                          <a:ea typeface="宋体" charset="-122"/>
                          <a:cs typeface="等线"/>
                        </a:rPr>
                        <a:t>财政政策</a:t>
                      </a: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pPr>
                      <a:r>
                        <a:rPr kumimoji="0" lang="zh-CN" altLang="en-US" sz="2800" b="1" i="0" u="none" strike="noStrike" cap="none" normalizeH="0" baseline="0">
                          <a:ln>
                            <a:noFill/>
                          </a:ln>
                          <a:solidFill>
                            <a:schemeClr val="tx1"/>
                          </a:solidFill>
                          <a:effectLst/>
                          <a:latin typeface="Times New Roman" pitchFamily="18" charset="0"/>
                          <a:ea typeface="宋体" charset="-122"/>
                          <a:cs typeface="等线"/>
                        </a:rPr>
                        <a:t>货币政策</a:t>
                      </a: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00513">
                <a:tc>
                  <a:txBody>
                    <a:body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pPr>
                      <a:endParaRPr kumimoji="0" lang="en-US" altLang="zh-CN" sz="2800" b="1" i="0" u="none" strike="noStrike" cap="none" normalizeH="0" baseline="0">
                        <a:ln>
                          <a:noFill/>
                        </a:ln>
                        <a:solidFill>
                          <a:schemeClr val="tx1"/>
                        </a:solidFill>
                        <a:effectLst/>
                        <a:latin typeface="Times New Roman" pitchFamily="18" charset="0"/>
                        <a:ea typeface="宋体"/>
                        <a:cs typeface="等线"/>
                      </a:endParaRPr>
                    </a:p>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pPr>
                      <a:endParaRPr kumimoji="0" lang="en-US" altLang="zh-CN" sz="2800" b="1" i="0" u="none" strike="noStrike" cap="none" normalizeH="0" baseline="0">
                        <a:ln>
                          <a:noFill/>
                        </a:ln>
                        <a:solidFill>
                          <a:schemeClr val="tx1"/>
                        </a:solidFill>
                        <a:effectLst/>
                        <a:latin typeface="Times New Roman" pitchFamily="18" charset="0"/>
                        <a:ea typeface="宋体" charset="-122"/>
                        <a:cs typeface="等线"/>
                      </a:endParaRPr>
                    </a:p>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pPr>
                      <a:endParaRPr kumimoji="0" lang="en-US" altLang="zh-CN" sz="2800" b="1" i="0" u="none" strike="noStrike" cap="none" normalizeH="0" baseline="0">
                        <a:ln>
                          <a:noFill/>
                        </a:ln>
                        <a:solidFill>
                          <a:schemeClr val="tx1"/>
                        </a:solidFill>
                        <a:effectLst/>
                        <a:latin typeface="Times New Roman" pitchFamily="18" charset="0"/>
                        <a:ea typeface="宋体" charset="-122"/>
                        <a:cs typeface="等线"/>
                      </a:endParaRPr>
                    </a:p>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pPr>
                      <a:r>
                        <a:rPr kumimoji="0" lang="zh-CN" altLang="en-US" sz="2800" b="1" i="0" u="none" strike="noStrike" cap="none" normalizeH="0" baseline="0">
                          <a:ln>
                            <a:noFill/>
                          </a:ln>
                          <a:solidFill>
                            <a:schemeClr val="tx1"/>
                          </a:solidFill>
                          <a:effectLst/>
                          <a:latin typeface="Times New Roman" pitchFamily="18" charset="0"/>
                          <a:ea typeface="宋体" charset="-122"/>
                          <a:cs typeface="等线"/>
                        </a:rPr>
                        <a:t>相</a:t>
                      </a:r>
                      <a:endParaRPr kumimoji="0" lang="en-US" altLang="zh-CN" sz="2800" b="1" i="0" u="none" strike="noStrike" cap="none" normalizeH="0" baseline="0">
                        <a:ln>
                          <a:noFill/>
                        </a:ln>
                        <a:solidFill>
                          <a:schemeClr val="tx1"/>
                        </a:solidFill>
                        <a:effectLst/>
                        <a:latin typeface="Times New Roman" pitchFamily="18" charset="0"/>
                        <a:ea typeface="宋体" charset="-122"/>
                        <a:cs typeface="等线"/>
                      </a:endParaRPr>
                    </a:p>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pPr>
                      <a:r>
                        <a:rPr kumimoji="0" lang="zh-CN" altLang="en-US" sz="2800" b="1" i="0" u="none" strike="noStrike" cap="none" normalizeH="0" baseline="0">
                          <a:ln>
                            <a:noFill/>
                          </a:ln>
                          <a:solidFill>
                            <a:schemeClr val="tx1"/>
                          </a:solidFill>
                          <a:effectLst/>
                          <a:latin typeface="Times New Roman" pitchFamily="18" charset="0"/>
                          <a:ea typeface="宋体" charset="-122"/>
                          <a:cs typeface="等线"/>
                        </a:rPr>
                        <a:t>同</a:t>
                      </a:r>
                      <a:endParaRPr kumimoji="0" lang="en-US" altLang="zh-CN" sz="2800" b="1" i="0" u="none" strike="noStrike" cap="none" normalizeH="0" baseline="0">
                        <a:ln>
                          <a:noFill/>
                        </a:ln>
                        <a:solidFill>
                          <a:schemeClr val="tx1"/>
                        </a:solidFill>
                        <a:effectLst/>
                        <a:latin typeface="Times New Roman" pitchFamily="18" charset="0"/>
                        <a:ea typeface="宋体" charset="-122"/>
                        <a:cs typeface="等线"/>
                      </a:endParaRPr>
                    </a:p>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pPr>
                      <a:r>
                        <a:rPr kumimoji="0" lang="zh-CN" altLang="en-US" sz="2800" b="1" i="0" u="none" strike="noStrike" cap="none" normalizeH="0" baseline="0">
                          <a:ln>
                            <a:noFill/>
                          </a:ln>
                          <a:solidFill>
                            <a:schemeClr val="tx1"/>
                          </a:solidFill>
                          <a:effectLst/>
                          <a:latin typeface="Times New Roman" pitchFamily="18" charset="0"/>
                          <a:ea typeface="宋体" charset="-122"/>
                          <a:cs typeface="等线"/>
                        </a:rPr>
                        <a:t>点</a:t>
                      </a: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a:ln>
                            <a:noFill/>
                          </a:ln>
                          <a:solidFill>
                            <a:schemeClr val="tx1"/>
                          </a:solidFill>
                          <a:effectLst/>
                          <a:latin typeface="Times New Roman" pitchFamily="18" charset="0"/>
                          <a:ea typeface="等线"/>
                          <a:cs typeface="Times New Roman" panose="02020603050405020304" pitchFamily="18" charset="0"/>
                        </a:rPr>
                        <a:t>都是</a:t>
                      </a:r>
                      <a:r>
                        <a:rPr kumimoji="0" lang="zh-CN" altLang="en-US" sz="2800" b="1" i="0" u="none" strike="noStrike" cap="none" normalizeH="0" baseline="0">
                          <a:ln>
                            <a:noFill/>
                          </a:ln>
                          <a:solidFill>
                            <a:srgbClr val="FF0000"/>
                          </a:solidFill>
                          <a:effectLst/>
                          <a:latin typeface="Times New Roman" pitchFamily="18" charset="0"/>
                          <a:ea typeface="等线"/>
                          <a:cs typeface="Times New Roman" panose="02020603050405020304" pitchFamily="18" charset="0"/>
                        </a:rPr>
                        <a:t>经济政策</a:t>
                      </a:r>
                      <a:r>
                        <a:rPr kumimoji="0" lang="zh-CN" altLang="en-US" sz="2800" b="1" i="0" u="none" strike="noStrike" cap="none" normalizeH="0" baseline="0">
                          <a:ln>
                            <a:noFill/>
                          </a:ln>
                          <a:solidFill>
                            <a:schemeClr val="tx1"/>
                          </a:solidFill>
                          <a:effectLst/>
                          <a:latin typeface="Times New Roman" pitchFamily="18" charset="0"/>
                          <a:ea typeface="等线"/>
                          <a:cs typeface="Times New Roman" panose="02020603050405020304" pitchFamily="18" charset="0"/>
                        </a:rPr>
                        <a:t>，都属于宏观调控的基本手段；</a:t>
                      </a: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a:ln>
                            <a:noFill/>
                          </a:ln>
                          <a:solidFill>
                            <a:schemeClr val="tx1"/>
                          </a:solidFill>
                          <a:effectLst/>
                          <a:latin typeface="Times New Roman" pitchFamily="18" charset="0"/>
                          <a:ea typeface="等线"/>
                          <a:cs typeface="Times New Roman" panose="02020603050405020304" pitchFamily="18" charset="0"/>
                        </a:rPr>
                        <a:t>运用的基本原理相同，即</a:t>
                      </a:r>
                      <a:r>
                        <a:rPr kumimoji="0" lang="zh-CN" altLang="en-US" sz="2800" b="1" i="0" u="none" strike="noStrike" cap="none" normalizeH="0" baseline="0">
                          <a:ln>
                            <a:noFill/>
                          </a:ln>
                          <a:solidFill>
                            <a:srgbClr val="FF0000"/>
                          </a:solidFill>
                          <a:effectLst/>
                          <a:latin typeface="Times New Roman" pitchFamily="18" charset="0"/>
                          <a:ea typeface="等线"/>
                          <a:cs typeface="Times New Roman" panose="02020603050405020304" pitchFamily="18" charset="0"/>
                        </a:rPr>
                        <a:t>逆风向调节</a:t>
                      </a:r>
                      <a:r>
                        <a:rPr kumimoji="0" lang="zh-CN" altLang="en-US" sz="2800" b="1" i="0" u="none" strike="noStrike" cap="none" normalizeH="0" baseline="0">
                          <a:ln>
                            <a:noFill/>
                          </a:ln>
                          <a:solidFill>
                            <a:schemeClr val="tx1"/>
                          </a:solidFill>
                          <a:effectLst/>
                          <a:latin typeface="Times New Roman" pitchFamily="18" charset="0"/>
                          <a:ea typeface="等线"/>
                          <a:cs typeface="Times New Roman" panose="02020603050405020304" pitchFamily="18" charset="0"/>
                        </a:rPr>
                        <a:t>；</a:t>
                      </a: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a:ln>
                            <a:noFill/>
                          </a:ln>
                          <a:solidFill>
                            <a:schemeClr val="tx1"/>
                          </a:solidFill>
                          <a:effectLst/>
                          <a:latin typeface="Times New Roman" pitchFamily="18" charset="0"/>
                          <a:ea typeface="等线"/>
                          <a:cs typeface="Times New Roman" panose="02020603050405020304" pitchFamily="18" charset="0"/>
                        </a:rPr>
                        <a:t>（财政政策和货币政策都有</a:t>
                      </a:r>
                      <a:r>
                        <a:rPr kumimoji="0" lang="zh-CN" altLang="en-US" sz="2800" b="1" i="0" u="none" strike="noStrike" cap="none" normalizeH="0" baseline="0">
                          <a:ln>
                            <a:noFill/>
                          </a:ln>
                          <a:solidFill>
                            <a:srgbClr val="FF0000"/>
                          </a:solidFill>
                          <a:effectLst/>
                          <a:latin typeface="Times New Roman" pitchFamily="18" charset="0"/>
                          <a:ea typeface="等线"/>
                          <a:cs typeface="Times New Roman" panose="02020603050405020304" pitchFamily="18" charset="0"/>
                        </a:rPr>
                        <a:t>扩张性和紧缩性</a:t>
                      </a:r>
                      <a:r>
                        <a:rPr kumimoji="0" lang="zh-CN" altLang="en-US" sz="2800" b="1" i="0" u="none" strike="noStrike" cap="none" normalizeH="0" baseline="0">
                          <a:ln>
                            <a:noFill/>
                          </a:ln>
                          <a:solidFill>
                            <a:schemeClr val="tx1"/>
                          </a:solidFill>
                          <a:effectLst/>
                          <a:latin typeface="Times New Roman" pitchFamily="18" charset="0"/>
                          <a:ea typeface="等线"/>
                          <a:cs typeface="Times New Roman" panose="02020603050405020304" pitchFamily="18" charset="0"/>
                        </a:rPr>
                        <a:t>之分。</a:t>
                      </a: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a:ln>
                            <a:noFill/>
                          </a:ln>
                          <a:solidFill>
                            <a:srgbClr val="FF0000"/>
                          </a:solidFill>
                          <a:effectLst/>
                          <a:latin typeface="Times New Roman" pitchFamily="18" charset="0"/>
                          <a:ea typeface="等线"/>
                          <a:cs typeface="Times New Roman" panose="02020603050405020304" pitchFamily="18" charset="0"/>
                        </a:rPr>
                        <a:t>扩张性政策通常用于对付经济衰退，</a:t>
                      </a:r>
                      <a:r>
                        <a:rPr kumimoji="0" lang="zh-CN" altLang="en-US" sz="2800" b="1" i="0" u="none" strike="noStrike" cap="none" normalizeH="0" baseline="0">
                          <a:ln>
                            <a:noFill/>
                          </a:ln>
                          <a:solidFill>
                            <a:schemeClr val="accent1"/>
                          </a:solidFill>
                          <a:effectLst/>
                          <a:latin typeface="Times New Roman" pitchFamily="18" charset="0"/>
                          <a:ea typeface="等线"/>
                          <a:cs typeface="Times New Roman" panose="02020603050405020304" pitchFamily="18" charset="0"/>
                        </a:rPr>
                        <a:t>紧缩性政策通常用于对付经济过热。</a:t>
                      </a: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a:ln>
                            <a:noFill/>
                          </a:ln>
                          <a:solidFill>
                            <a:srgbClr val="FF0000"/>
                          </a:solidFill>
                          <a:effectLst/>
                          <a:latin typeface="Times New Roman" pitchFamily="18" charset="0"/>
                          <a:ea typeface="等线"/>
                          <a:cs typeface="Times New Roman" panose="02020603050405020304" pitchFamily="18" charset="0"/>
                        </a:rPr>
                        <a:t>扩张性财政政策表现为增加财政支出、增发国债、降低税率，</a:t>
                      </a:r>
                      <a:r>
                        <a:rPr kumimoji="0" lang="zh-CN" altLang="en-US" sz="2800" b="1" i="0" u="none" strike="noStrike" cap="none" normalizeH="0" baseline="0">
                          <a:ln>
                            <a:noFill/>
                          </a:ln>
                          <a:solidFill>
                            <a:srgbClr val="1F4E79"/>
                          </a:solidFill>
                          <a:effectLst/>
                          <a:latin typeface="Times New Roman" pitchFamily="18" charset="0"/>
                          <a:ea typeface="等线"/>
                          <a:cs typeface="Times New Roman" panose="02020603050405020304" pitchFamily="18" charset="0"/>
                        </a:rPr>
                        <a:t>扩张性货币政策表现为降低存贷款利率、存款准备金率等；</a:t>
                      </a:r>
                      <a:r>
                        <a:rPr kumimoji="0" lang="zh-CN" altLang="en-US" sz="2800" b="1" i="0" u="none" strike="noStrike" cap="none" normalizeH="0" baseline="0">
                          <a:ln>
                            <a:noFill/>
                          </a:ln>
                          <a:solidFill>
                            <a:schemeClr val="tx1"/>
                          </a:solidFill>
                          <a:effectLst/>
                          <a:latin typeface="Times New Roman" pitchFamily="18" charset="0"/>
                          <a:ea typeface="等线"/>
                          <a:cs typeface="Times New Roman" panose="02020603050405020304" pitchFamily="18" charset="0"/>
                        </a:rPr>
                        <a:t>紧缩性政策反其道而行。）都属于</a:t>
                      </a:r>
                      <a:r>
                        <a:rPr kumimoji="0" lang="zh-CN" altLang="en-US" sz="2800" b="1" i="0" u="none" strike="noStrike" cap="none" normalizeH="0" baseline="0">
                          <a:ln>
                            <a:noFill/>
                          </a:ln>
                          <a:solidFill>
                            <a:srgbClr val="FF0000"/>
                          </a:solidFill>
                          <a:effectLst/>
                          <a:latin typeface="Times New Roman" pitchFamily="18" charset="0"/>
                          <a:ea typeface="等线"/>
                          <a:cs typeface="Times New Roman" panose="02020603050405020304" pitchFamily="18" charset="0"/>
                        </a:rPr>
                        <a:t>总需求调节工具</a:t>
                      </a:r>
                      <a:r>
                        <a:rPr kumimoji="0" lang="zh-CN" altLang="en-US" sz="2800" b="1" i="0" u="none" strike="noStrike" cap="none" normalizeH="0" baseline="0">
                          <a:ln>
                            <a:noFill/>
                          </a:ln>
                          <a:solidFill>
                            <a:schemeClr val="tx1"/>
                          </a:solidFill>
                          <a:effectLst/>
                          <a:latin typeface="Times New Roman" pitchFamily="18" charset="0"/>
                          <a:ea typeface="等线"/>
                          <a:cs typeface="Times New Roman" panose="02020603050405020304" pitchFamily="18" charset="0"/>
                        </a:rPr>
                        <a:t>。</a:t>
                      </a: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hMerge="1">
                  <a:txBody>
                    <a:bodyPr/>
                    <a:lstStyle/>
                    <a:p>
                      <a:endParaRPr lang="zh-CN" altLang="en-US"/>
                    </a:p>
                  </a:txBody>
                  <a:tcPr/>
                </a:tc>
                <a:extLst>
                  <a:ext uri="{0D108BD9-81ED-4DB2-BD59-A6C34878D82A}">
                    <a16:rowId xmlns:a16="http://schemas.microsoft.com/office/drawing/2014/main" val="10001"/>
                  </a:ext>
                </a:extLst>
              </a:tr>
            </a:tbl>
          </a:graphicData>
        </a:graphic>
      </p:graphicFrame>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19" descr="Picture2"/>
          <p:cNvPicPr>
            <a:picLocks noChangeAspect="1" noChangeArrowheads="1"/>
          </p:cNvPicPr>
          <p:nvPr>
            <p:custDataLst>
              <p:tags r:id="rId1"/>
            </p:custDataLst>
          </p:nvPr>
        </p:nvPicPr>
        <p:blipFill>
          <a:blip r:embed="rId8"/>
          <a:stretch>
            <a:fillRect/>
          </a:stretch>
        </p:blipFill>
        <p:spPr bwMode="gray">
          <a:xfrm>
            <a:off x="3281363" y="1168400"/>
            <a:ext cx="871537" cy="400050"/>
          </a:xfrm>
          <a:prstGeom prst="rect">
            <a:avLst/>
          </a:prstGeom>
          <a:noFill/>
          <a:ln w="9525">
            <a:noFill/>
            <a:miter lim="800000"/>
          </a:ln>
        </p:spPr>
      </p:pic>
      <p:sp>
        <p:nvSpPr>
          <p:cNvPr id="51202" name="Text Box 30"/>
          <p:cNvSpPr txBox="1">
            <a:spLocks noChangeArrowheads="1"/>
          </p:cNvSpPr>
          <p:nvPr>
            <p:custDataLst>
              <p:tags r:id="rId2"/>
            </p:custDataLst>
          </p:nvPr>
        </p:nvSpPr>
        <p:spPr bwMode="black">
          <a:xfrm>
            <a:off x="5072063" y="1252538"/>
            <a:ext cx="2017712" cy="369887"/>
          </a:xfrm>
          <a:prstGeom prst="rect">
            <a:avLst/>
          </a:prstGeom>
          <a:noFill/>
          <a:ln w="9525" algn="ctr">
            <a:noFill/>
            <a:miter lim="800000"/>
          </a:ln>
        </p:spPr>
        <p:txBody>
          <a:bodyPr>
            <a:spAutoFit/>
          </a:bodyPr>
          <a:lstStyle/>
          <a:p>
            <a:pPr algn="ctr">
              <a:spcBef>
                <a:spcPct val="50000"/>
              </a:spcBef>
            </a:pPr>
            <a:r>
              <a:rPr lang="zh-CN" altLang="en-US" b="1">
                <a:solidFill>
                  <a:srgbClr val="FFFFFF"/>
                </a:solidFill>
                <a:ea typeface="宋体" charset="-122"/>
              </a:rPr>
              <a:t>主要机构</a:t>
            </a:r>
            <a:endParaRPr lang="en-US" altLang="zh-CN" b="1">
              <a:solidFill>
                <a:srgbClr val="FFFFFF"/>
              </a:solidFill>
              <a:ea typeface="宋体"/>
            </a:endParaRPr>
          </a:p>
        </p:txBody>
      </p:sp>
      <p:pic>
        <p:nvPicPr>
          <p:cNvPr id="51203" name="Picture 30" descr="图片3"/>
          <p:cNvPicPr>
            <a:picLocks noChangeAspect="1" noChangeArrowheads="1"/>
          </p:cNvPicPr>
          <p:nvPr>
            <p:custDataLst>
              <p:tags r:id="rId3"/>
            </p:custDataLst>
          </p:nvPr>
        </p:nvPicPr>
        <p:blipFill>
          <a:blip r:embed="rId9"/>
          <a:stretch>
            <a:fillRect/>
          </a:stretch>
        </p:blipFill>
        <p:spPr bwMode="auto">
          <a:xfrm>
            <a:off x="4191000" y="228600"/>
            <a:ext cx="3089275" cy="752475"/>
          </a:xfrm>
          <a:prstGeom prst="rect">
            <a:avLst/>
          </a:prstGeom>
          <a:noFill/>
          <a:ln w="9525">
            <a:noFill/>
            <a:miter lim="800000"/>
          </a:ln>
        </p:spPr>
      </p:pic>
      <p:sp>
        <p:nvSpPr>
          <p:cNvPr id="51204" name="矩形 20"/>
          <p:cNvSpPr>
            <a:spLocks noChangeArrowheads="1"/>
          </p:cNvSpPr>
          <p:nvPr>
            <p:custDataLst>
              <p:tags r:id="rId4"/>
            </p:custDataLst>
          </p:nvPr>
        </p:nvSpPr>
        <p:spPr bwMode="auto">
          <a:xfrm>
            <a:off x="338138" y="1179513"/>
            <a:ext cx="11853862" cy="5678487"/>
          </a:xfrm>
          <a:prstGeom prst="rect">
            <a:avLst/>
          </a:prstGeom>
          <a:noFill/>
          <a:ln w="9525">
            <a:noFill/>
            <a:miter lim="800000"/>
          </a:ln>
        </p:spPr>
        <p:txBody>
          <a:bodyPr>
            <a:spAutoFit/>
          </a:bodyPr>
          <a:lstStyle/>
          <a:p>
            <a:r>
              <a:rPr lang="zh-CN" altLang="en-US" sz="2400" b="1">
                <a:solidFill>
                  <a:srgbClr val="C00000"/>
                </a:solidFill>
                <a:latin typeface="微软雅黑" panose="020B0503020204020204" charset="-122"/>
                <a:ea typeface="微软雅黑" panose="020B0503020204020204" charset="-122"/>
                <a:cs typeface="微软雅黑"/>
              </a:rPr>
              <a:t>一、社会主义市场经济体制的基本特征</a:t>
            </a:r>
          </a:p>
          <a:p>
            <a:pPr>
              <a:lnSpc>
                <a:spcPct val="130000"/>
              </a:lnSpc>
            </a:pPr>
            <a:r>
              <a:rPr lang="en-US" altLang="zh-CN" sz="2400" b="1">
                <a:latin typeface="微软雅黑" panose="020B0503020204020204" charset="-122"/>
                <a:ea typeface="微软雅黑" panose="020B0503020204020204" charset="-122"/>
                <a:cs typeface="微软雅黑"/>
                <a:sym typeface="+mn-ea"/>
              </a:rPr>
              <a:t>1.</a:t>
            </a:r>
            <a:r>
              <a:rPr lang="zh-CN" altLang="en-US" sz="2400" b="1">
                <a:latin typeface="微软雅黑" panose="020B0503020204020204" charset="-122"/>
                <a:ea typeface="微软雅黑" panose="020B0503020204020204" charset="-122"/>
                <a:cs typeface="微软雅黑"/>
                <a:sym typeface="+mn-ea"/>
              </a:rPr>
              <a:t>坚持党的领导，发挥党总揽全局，协调各方的领导核心作用</a:t>
            </a:r>
          </a:p>
          <a:p>
            <a:pPr>
              <a:lnSpc>
                <a:spcPct val="130000"/>
              </a:lnSpc>
            </a:pPr>
            <a:r>
              <a:rPr lang="en-US" altLang="zh-CN" sz="2400" b="1">
                <a:latin typeface="微软雅黑" panose="020B0503020204020204" charset="-122"/>
                <a:ea typeface="微软雅黑" panose="020B0503020204020204" charset="-122"/>
                <a:cs typeface="微软雅黑"/>
                <a:sym typeface="+mn-ea"/>
              </a:rPr>
              <a:t>2.</a:t>
            </a:r>
            <a:r>
              <a:rPr lang="zh-CN" altLang="en-US" sz="2400" b="1">
                <a:latin typeface="微软雅黑" panose="020B0503020204020204" charset="-122"/>
                <a:ea typeface="微软雅黑" panose="020B0503020204020204" charset="-122"/>
                <a:cs typeface="微软雅黑"/>
              </a:rPr>
              <a:t>公有制为主体，多种所有制经济共同发展的基本经济制度</a:t>
            </a:r>
            <a:endParaRPr lang="zh-CN" altLang="en-US" sz="2400" b="1">
              <a:latin typeface="微软雅黑" panose="020B0503020204020204" charset="-122"/>
              <a:ea typeface="微软雅黑"/>
              <a:cs typeface="微软雅黑" panose="020B0503020204020204" charset="-122"/>
              <a:sym typeface="+mn-ea"/>
            </a:endParaRPr>
          </a:p>
          <a:p>
            <a:pPr>
              <a:lnSpc>
                <a:spcPct val="130000"/>
              </a:lnSpc>
            </a:pPr>
            <a:r>
              <a:rPr lang="en-US" altLang="zh-CN" sz="2400" b="1">
                <a:latin typeface="微软雅黑" panose="020B0503020204020204" charset="-122"/>
                <a:ea typeface="微软雅黑" panose="020B0503020204020204" charset="-122"/>
                <a:cs typeface="微软雅黑"/>
                <a:sym typeface="+mn-ea"/>
              </a:rPr>
              <a:t>3.</a:t>
            </a:r>
            <a:r>
              <a:rPr lang="zh-CN" altLang="en-US" sz="2400" b="1">
                <a:latin typeface="微软雅黑" panose="020B0503020204020204" charset="-122"/>
                <a:ea typeface="微软雅黑" panose="020B0503020204020204" charset="-122"/>
                <a:cs typeface="微软雅黑"/>
              </a:rPr>
              <a:t>促进全体人民实现共同富裕</a:t>
            </a:r>
            <a:endParaRPr lang="en-US" altLang="zh-CN" sz="2400" b="1">
              <a:latin typeface="微软雅黑" panose="020B0503020204020204" charset="-122"/>
              <a:ea typeface="微软雅黑"/>
              <a:cs typeface="微软雅黑" panose="020B0503020204020204" charset="-122"/>
            </a:endParaRPr>
          </a:p>
          <a:p>
            <a:pPr>
              <a:lnSpc>
                <a:spcPct val="130000"/>
              </a:lnSpc>
            </a:pPr>
            <a:r>
              <a:rPr lang="en-US" altLang="zh-CN" sz="2400" b="1">
                <a:latin typeface="微软雅黑" panose="020B0503020204020204" charset="-122"/>
                <a:ea typeface="微软雅黑" panose="020B0503020204020204" charset="-122"/>
                <a:cs typeface="微软雅黑"/>
              </a:rPr>
              <a:t>4.</a:t>
            </a:r>
            <a:r>
              <a:rPr lang="zh-CN" altLang="en-US" sz="2400" b="1">
                <a:latin typeface="微软雅黑" panose="020B0503020204020204" charset="-122"/>
                <a:ea typeface="微软雅黑" panose="020B0503020204020204" charset="-122"/>
                <a:cs typeface="微软雅黑"/>
              </a:rPr>
              <a:t>科学的宏观调控、有效的政府治理</a:t>
            </a:r>
            <a:endParaRPr lang="zh-CN" altLang="en-US" sz="2400" b="1">
              <a:latin typeface="微软雅黑" panose="020B0503020204020204" charset="-122"/>
              <a:ea typeface="微软雅黑" panose="020B0503020204020204" charset="-122"/>
              <a:cs typeface="微软雅黑"/>
              <a:sym typeface="+mn-ea"/>
            </a:endParaRPr>
          </a:p>
          <a:p>
            <a:pPr>
              <a:lnSpc>
                <a:spcPct val="130000"/>
              </a:lnSpc>
            </a:pPr>
            <a:r>
              <a:rPr lang="zh-CN" altLang="en-US" sz="2400" b="1">
                <a:solidFill>
                  <a:srgbClr val="C00000"/>
                </a:solidFill>
                <a:latin typeface="微软雅黑" panose="020B0503020204020204" charset="-122"/>
                <a:ea typeface="微软雅黑" panose="020B0503020204020204" charset="-122"/>
                <a:cs typeface="微软雅黑"/>
                <a:sym typeface="+mn-ea"/>
              </a:rPr>
              <a:t>二、我国政府的经济职能</a:t>
            </a:r>
            <a:endParaRPr lang="zh-CN" altLang="en-US" sz="2400" b="1">
              <a:latin typeface="微软雅黑" panose="020B0503020204020204" charset="-122"/>
              <a:ea typeface="微软雅黑" panose="020B0503020204020204" charset="-122"/>
              <a:cs typeface="微软雅黑"/>
              <a:sym typeface="+mn-ea"/>
            </a:endParaRPr>
          </a:p>
          <a:p>
            <a:pPr>
              <a:lnSpc>
                <a:spcPct val="130000"/>
              </a:lnSpc>
            </a:pPr>
            <a:r>
              <a:rPr lang="en-US" altLang="zh-CN" sz="2400" b="1">
                <a:latin typeface="微软雅黑" panose="020B0503020204020204" charset="-122"/>
                <a:ea typeface="微软雅黑" panose="020B0503020204020204" charset="-122"/>
                <a:cs typeface="微软雅黑"/>
                <a:sym typeface="+mn-ea"/>
              </a:rPr>
              <a:t>1.</a:t>
            </a:r>
            <a:r>
              <a:rPr lang="zh-CN" altLang="en-US" sz="2400" b="1">
                <a:latin typeface="微软雅黑" panose="020B0503020204020204" charset="-122"/>
                <a:ea typeface="微软雅黑" panose="020B0503020204020204" charset="-122"/>
                <a:cs typeface="微软雅黑"/>
                <a:sym typeface="+mn-ea"/>
              </a:rPr>
              <a:t>我国政府的经济职能和作用</a:t>
            </a:r>
          </a:p>
          <a:p>
            <a:pPr>
              <a:lnSpc>
                <a:spcPct val="130000"/>
              </a:lnSpc>
            </a:pPr>
            <a:r>
              <a:rPr lang="en-US" altLang="zh-CN" sz="2400" b="1">
                <a:latin typeface="微软雅黑" panose="020B0503020204020204" charset="-122"/>
                <a:ea typeface="微软雅黑" panose="020B0503020204020204" charset="-122"/>
                <a:cs typeface="微软雅黑"/>
                <a:sym typeface="+mn-ea"/>
              </a:rPr>
              <a:t>2.</a:t>
            </a:r>
            <a:r>
              <a:rPr lang="zh-CN" altLang="en-US" sz="2400" b="1">
                <a:latin typeface="微软雅黑" panose="020B0503020204020204" charset="-122"/>
                <a:ea typeface="微软雅黑" panose="020B0503020204020204" charset="-122"/>
                <a:cs typeface="微软雅黑"/>
                <a:sym typeface="+mn-ea"/>
              </a:rPr>
              <a:t>科学的宏观调控</a:t>
            </a:r>
            <a:endParaRPr lang="en-US" altLang="zh-CN" sz="2400" b="1">
              <a:latin typeface="微软雅黑" panose="020B0503020204020204" charset="-122"/>
              <a:ea typeface="微软雅黑"/>
              <a:cs typeface="微软雅黑" panose="020B0503020204020204" charset="-122"/>
              <a:sym typeface="+mn-ea"/>
            </a:endParaRPr>
          </a:p>
          <a:p>
            <a:pPr>
              <a:lnSpc>
                <a:spcPct val="130000"/>
              </a:lnSpc>
            </a:pPr>
            <a:r>
              <a:rPr lang="zh-CN" altLang="en-US" sz="2400" b="1">
                <a:latin typeface="微软雅黑" panose="020B0503020204020204" charset="-122"/>
                <a:ea typeface="微软雅黑" panose="020B0503020204020204" charset="-122"/>
                <a:cs typeface="微软雅黑"/>
                <a:sym typeface="+mn-ea"/>
              </a:rPr>
              <a:t>（</a:t>
            </a:r>
            <a:r>
              <a:rPr lang="en-US" altLang="zh-CN" sz="2400" b="1">
                <a:latin typeface="微软雅黑" panose="020B0503020204020204" charset="-122"/>
                <a:ea typeface="微软雅黑" panose="020B0503020204020204" charset="-122"/>
                <a:cs typeface="微软雅黑"/>
                <a:sym typeface="+mn-ea"/>
              </a:rPr>
              <a:t>1</a:t>
            </a:r>
            <a:r>
              <a:rPr lang="zh-CN" altLang="en-US" sz="2400" b="1">
                <a:latin typeface="微软雅黑" panose="020B0503020204020204" charset="-122"/>
                <a:ea typeface="微软雅黑" panose="020B0503020204020204" charset="-122"/>
                <a:cs typeface="微软雅黑"/>
                <a:sym typeface="+mn-ea"/>
              </a:rPr>
              <a:t>）含义</a:t>
            </a:r>
          </a:p>
          <a:p>
            <a:pPr>
              <a:lnSpc>
                <a:spcPct val="130000"/>
              </a:lnSpc>
            </a:pPr>
            <a:r>
              <a:rPr lang="zh-CN" altLang="en-US" sz="2400" b="1">
                <a:latin typeface="微软雅黑" panose="020B0503020204020204" charset="-122"/>
                <a:ea typeface="微软雅黑" panose="020B0503020204020204" charset="-122"/>
                <a:cs typeface="微软雅黑"/>
                <a:sym typeface="+mn-ea"/>
              </a:rPr>
              <a:t>（</a:t>
            </a:r>
            <a:r>
              <a:rPr lang="en-US" altLang="zh-CN" sz="2400" b="1">
                <a:latin typeface="微软雅黑" panose="020B0503020204020204" charset="-122"/>
                <a:ea typeface="微软雅黑" panose="020B0503020204020204" charset="-122"/>
                <a:cs typeface="微软雅黑"/>
                <a:sym typeface="+mn-ea"/>
              </a:rPr>
              <a:t>2</a:t>
            </a:r>
            <a:r>
              <a:rPr lang="zh-CN" altLang="en-US" sz="2400" b="1">
                <a:latin typeface="微软雅黑" panose="020B0503020204020204" charset="-122"/>
                <a:ea typeface="微软雅黑" panose="020B0503020204020204" charset="-122"/>
                <a:cs typeface="微软雅黑"/>
                <a:sym typeface="+mn-ea"/>
              </a:rPr>
              <a:t>）宏观调控的目标</a:t>
            </a:r>
          </a:p>
          <a:p>
            <a:pPr>
              <a:lnSpc>
                <a:spcPct val="130000"/>
              </a:lnSpc>
            </a:pPr>
            <a:r>
              <a:rPr lang="zh-CN" altLang="en-US" sz="2400" b="1">
                <a:latin typeface="微软雅黑" panose="020B0503020204020204" charset="-122"/>
                <a:ea typeface="微软雅黑" panose="020B0503020204020204" charset="-122"/>
                <a:cs typeface="微软雅黑"/>
                <a:sym typeface="Times New Roman" pitchFamily="18" charset="0"/>
              </a:rPr>
              <a:t>（</a:t>
            </a:r>
            <a:r>
              <a:rPr lang="en-US" altLang="zh-CN" sz="2400" b="1">
                <a:latin typeface="微软雅黑" panose="020B0503020204020204" charset="-122"/>
                <a:ea typeface="微软雅黑" panose="020B0503020204020204" charset="-122"/>
                <a:cs typeface="微软雅黑"/>
                <a:sym typeface="Times New Roman" pitchFamily="18" charset="0"/>
              </a:rPr>
              <a:t>3</a:t>
            </a:r>
            <a:r>
              <a:rPr lang="zh-CN" altLang="en-US" sz="2400" b="1">
                <a:latin typeface="微软雅黑" panose="020B0503020204020204" charset="-122"/>
                <a:ea typeface="微软雅黑" panose="020B0503020204020204" charset="-122"/>
                <a:cs typeface="微软雅黑"/>
                <a:sym typeface="Times New Roman" pitchFamily="18" charset="0"/>
              </a:rPr>
              <a:t>）宏观调控的、原因、手段</a:t>
            </a:r>
            <a:endParaRPr lang="zh-CN" altLang="en-US" sz="2400" b="1">
              <a:latin typeface="微软雅黑" panose="020B0503020204020204" charset="-122"/>
              <a:ea typeface="微软雅黑" panose="020B0503020204020204" charset="-122"/>
              <a:cs typeface="微软雅黑"/>
              <a:sym typeface="+mn-ea"/>
            </a:endParaRPr>
          </a:p>
          <a:p>
            <a:pPr>
              <a:lnSpc>
                <a:spcPct val="130000"/>
              </a:lnSpc>
            </a:pPr>
            <a:endParaRPr lang="zh-CN" altLang="en-US" sz="2400" b="1">
              <a:latin typeface="微软雅黑" panose="020B0503020204020204" charset="-122"/>
              <a:ea typeface="微软雅黑" panose="020B0503020204020204" charset="-122"/>
              <a:cs typeface="微软雅黑"/>
              <a:sym typeface="+mn-ea"/>
            </a:endParaRPr>
          </a:p>
        </p:txBody>
      </p:sp>
      <p:pic>
        <p:nvPicPr>
          <p:cNvPr id="3074" name="Picture 2"/>
          <p:cNvPicPr>
            <a:picLocks noChangeAspect="1" noChangeArrowheads="1"/>
          </p:cNvPicPr>
          <p:nvPr>
            <p:custDataLst>
              <p:tags r:id="rId5"/>
            </p:custDataLst>
          </p:nvPr>
        </p:nvPicPr>
        <p:blipFill>
          <a:blip r:embed="rId10">
            <a:extLst>
              <a:ext uri="{28A0092B-C50C-407E-A947-70E740481C1C}">
                <a14:useLocalDpi xmlns:a14="http://schemas.microsoft.com/office/drawing/2010/main" val="0"/>
              </a:ext>
            </a:extLst>
          </a:blip>
          <a:stretch>
            <a:fillRect/>
          </a:stretch>
        </p:blipFill>
        <p:spPr bwMode="auto">
          <a:xfrm>
            <a:off x="10096500" y="13677"/>
            <a:ext cx="2095500"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06" name="New picture" hidden="1"/>
          <p:cNvPicPr/>
          <p:nvPr>
            <p:custDataLst>
              <p:tags r:id="rId6"/>
            </p:custDataLst>
          </p:nvPr>
        </p:nvPicPr>
        <p:blipFill>
          <a:blip r:embed="rId11"/>
          <a:stretch>
            <a:fillRect/>
          </a:stretch>
        </p:blipFill>
        <p:spPr>
          <a:xfrm>
            <a:off x="12014200" y="12484100"/>
            <a:ext cx="381000" cy="457200"/>
          </a:xfrm>
          <a:prstGeom prst="cube">
            <a:avLst/>
          </a:prstGeom>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EC0DF8C6-A9DC-47FF-9BF5-1B77672B72F2}"/>
              </a:ext>
            </a:extLst>
          </p:cNvPr>
          <p:cNvSpPr txBox="1"/>
          <p:nvPr>
            <p:custDataLst>
              <p:tags r:id="rId1"/>
            </p:custDataLst>
          </p:nvPr>
        </p:nvSpPr>
        <p:spPr>
          <a:xfrm>
            <a:off x="1149350" y="1363050"/>
            <a:ext cx="9893300" cy="4131900"/>
          </a:xfrm>
          <a:prstGeom prst="rect">
            <a:avLst/>
          </a:prstGeom>
          <a:noFill/>
        </p:spPr>
        <p:txBody>
          <a:bodyPr wrap="square">
            <a:spAutoFit/>
          </a:bodyPr>
          <a:lstStyle/>
          <a:p>
            <a:pPr>
              <a:tabLst>
                <a:tab pos="2933700" algn="l"/>
              </a:tabLst>
            </a:pPr>
            <a:r>
              <a:rPr lang="en-US" altLang="zh-CN" sz="2800" b="1" kern="100">
                <a:effectLst/>
                <a:latin typeface="Times New Roman" panose="02020603050405020304" pitchFamily="18" charset="0"/>
                <a:ea typeface="宋体" panose="02010600030101010101" pitchFamily="2" charset="-122"/>
                <a:cs typeface="Courier New" panose="02070309020205020404" pitchFamily="49" charset="0"/>
              </a:rPr>
              <a:t>4</a:t>
            </a:r>
            <a:r>
              <a:rPr lang="zh-CN" altLang="zh-CN" sz="2800" b="1" kern="10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800" b="1" kern="100">
                <a:effectLst/>
                <a:latin typeface="Times New Roman" panose="02020603050405020304" pitchFamily="18" charset="0"/>
                <a:ea typeface="宋体" panose="02010600030101010101" pitchFamily="2" charset="-122"/>
                <a:cs typeface="Courier New" panose="02070309020205020404" pitchFamily="49" charset="0"/>
              </a:rPr>
              <a:t>2019</a:t>
            </a:r>
            <a:r>
              <a:rPr lang="zh-CN" altLang="zh-CN" sz="2800" b="1" kern="100">
                <a:effectLst/>
                <a:latin typeface="Times New Roman" panose="02020603050405020304" pitchFamily="18" charset="0"/>
                <a:ea typeface="宋体" panose="02010600030101010101" pitchFamily="2" charset="-122"/>
                <a:cs typeface="Times New Roman" panose="02020603050405020304" pitchFamily="18" charset="0"/>
              </a:rPr>
              <a:t>年，文化和旅游部针对</a:t>
            </a:r>
            <a:r>
              <a:rPr lang="en-US" altLang="zh-CN" sz="2800" b="1" kern="100">
                <a:effectLst/>
                <a:latin typeface="宋体" panose="02010600030101010101" pitchFamily="2" charset="-122"/>
                <a:ea typeface="宋体" panose="02010600030101010101" pitchFamily="2" charset="-122"/>
                <a:cs typeface="Times New Roman" panose="02020603050405020304" pitchFamily="18" charset="0"/>
              </a:rPr>
              <a:t>“</a:t>
            </a:r>
            <a:r>
              <a:rPr lang="zh-CN" altLang="zh-CN" sz="2800" b="1" kern="100">
                <a:effectLst/>
                <a:latin typeface="Times New Roman" panose="02020603050405020304" pitchFamily="18" charset="0"/>
                <a:ea typeface="宋体" panose="02010600030101010101" pitchFamily="2" charset="-122"/>
                <a:cs typeface="Times New Roman" panose="02020603050405020304" pitchFamily="18" charset="0"/>
              </a:rPr>
              <a:t>不合理低价游</a:t>
            </a:r>
            <a:r>
              <a:rPr lang="en-US" altLang="zh-CN" sz="2800" b="1" kern="100">
                <a:effectLst/>
                <a:latin typeface="宋体" panose="02010600030101010101" pitchFamily="2" charset="-122"/>
                <a:ea typeface="宋体" panose="02010600030101010101" pitchFamily="2" charset="-122"/>
                <a:cs typeface="Times New Roman" panose="02020603050405020304" pitchFamily="18" charset="0"/>
              </a:rPr>
              <a:t>”“</a:t>
            </a:r>
            <a:r>
              <a:rPr lang="zh-CN" altLang="zh-CN" sz="2800" b="1" kern="100">
                <a:effectLst/>
                <a:latin typeface="Times New Roman" panose="02020603050405020304" pitchFamily="18" charset="0"/>
                <a:ea typeface="宋体" panose="02010600030101010101" pitchFamily="2" charset="-122"/>
                <a:cs typeface="Times New Roman" panose="02020603050405020304" pitchFamily="18" charset="0"/>
              </a:rPr>
              <a:t>一日游</a:t>
            </a:r>
            <a:r>
              <a:rPr lang="en-US" altLang="zh-CN" sz="2800" b="1" kern="100">
                <a:effectLst/>
                <a:latin typeface="宋体" panose="02010600030101010101" pitchFamily="2" charset="-122"/>
                <a:ea typeface="宋体" panose="02010600030101010101" pitchFamily="2" charset="-122"/>
                <a:cs typeface="Times New Roman" panose="02020603050405020304" pitchFamily="18" charset="0"/>
              </a:rPr>
              <a:t>”</a:t>
            </a:r>
            <a:r>
              <a:rPr lang="zh-CN" altLang="zh-CN" sz="2800" b="1" kern="100">
                <a:effectLst/>
                <a:latin typeface="Times New Roman" panose="02020603050405020304" pitchFamily="18" charset="0"/>
                <a:ea typeface="宋体" panose="02010600030101010101" pitchFamily="2" charset="-122"/>
                <a:cs typeface="Times New Roman" panose="02020603050405020304" pitchFamily="18" charset="0"/>
              </a:rPr>
              <a:t>等乱象，加大整治力度，不断净化旅游消费环境。这有利于</a:t>
            </a:r>
            <a:r>
              <a:rPr lang="en-US" altLang="zh-CN" sz="2800" b="1" kern="100">
                <a:effectLst/>
                <a:latin typeface="Times New Roman" panose="02020603050405020304" pitchFamily="18" charset="0"/>
                <a:ea typeface="宋体" panose="02010600030101010101" pitchFamily="2" charset="-122"/>
                <a:cs typeface="Courier New" panose="02070309020205020404" pitchFamily="49" charset="0"/>
              </a:rPr>
              <a:t>(</a:t>
            </a:r>
            <a:r>
              <a:rPr lang="zh-CN" altLang="zh-CN" sz="2800" b="1" kern="10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kern="100">
                <a:effectLst/>
                <a:latin typeface="Times New Roman" panose="02020603050405020304" pitchFamily="18" charset="0"/>
                <a:ea typeface="宋体" panose="02010600030101010101" pitchFamily="2" charset="-122"/>
                <a:cs typeface="Courier New" panose="02070309020205020404" pitchFamily="49" charset="0"/>
              </a:rPr>
              <a:t>)</a:t>
            </a:r>
            <a:endParaRPr lang="zh-CN" altLang="zh-CN" sz="1050" kern="100">
              <a:effectLst/>
              <a:latin typeface="宋体" panose="02010600030101010101" pitchFamily="2" charset="-122"/>
              <a:ea typeface="宋体" pitchFamily="2" charset="-122"/>
              <a:cs typeface="Courier New" panose="02070309020205020404" pitchFamily="49" charset="0"/>
            </a:endParaRPr>
          </a:p>
          <a:p>
            <a:pPr>
              <a:tabLst>
                <a:tab pos="2933700" algn="l"/>
              </a:tabLst>
            </a:pPr>
            <a:r>
              <a:rPr lang="en-US" altLang="zh-CN" sz="2800" b="1" kern="100">
                <a:effectLst/>
                <a:latin typeface="宋体" panose="02010600030101010101" pitchFamily="2" charset="-122"/>
                <a:ea typeface="宋体" panose="02010600030101010101" pitchFamily="2" charset="-122"/>
                <a:cs typeface="Times New Roman" panose="02020603050405020304" pitchFamily="18" charset="0"/>
              </a:rPr>
              <a:t>①</a:t>
            </a:r>
            <a:r>
              <a:rPr lang="zh-CN" altLang="zh-CN" sz="2800" b="1" kern="100">
                <a:effectLst/>
                <a:latin typeface="Times New Roman" panose="02020603050405020304" pitchFamily="18" charset="0"/>
                <a:ea typeface="宋体" panose="02010600030101010101" pitchFamily="2" charset="-122"/>
                <a:cs typeface="Times New Roman" panose="02020603050405020304" pitchFamily="18" charset="0"/>
              </a:rPr>
              <a:t>规范旅游市场的秩序　</a:t>
            </a:r>
            <a:endParaRPr lang="en-US" altLang="zh-CN" sz="2800" b="1" kern="100">
              <a:effectLst/>
              <a:latin typeface="Times New Roman" panose="02020603050405020304" pitchFamily="18" charset="0"/>
              <a:ea typeface="宋体" pitchFamily="2" charset="-122"/>
              <a:cs typeface="Times New Roman" panose="02020603050405020304" pitchFamily="18" charset="0"/>
            </a:endParaRPr>
          </a:p>
          <a:p>
            <a:pPr>
              <a:tabLst>
                <a:tab pos="2933700" algn="l"/>
              </a:tabLst>
            </a:pPr>
            <a:r>
              <a:rPr lang="en-US" altLang="zh-CN" sz="2800" b="1" kern="100">
                <a:effectLst/>
                <a:latin typeface="宋体" panose="02010600030101010101" pitchFamily="2" charset="-122"/>
                <a:ea typeface="宋体" panose="02010600030101010101" pitchFamily="2" charset="-122"/>
                <a:cs typeface="Times New Roman" panose="02020603050405020304" pitchFamily="18" charset="0"/>
              </a:rPr>
              <a:t>②</a:t>
            </a:r>
            <a:r>
              <a:rPr lang="zh-CN" altLang="zh-CN" sz="2800" b="1" kern="100">
                <a:effectLst/>
                <a:latin typeface="Times New Roman" panose="02020603050405020304" pitchFamily="18" charset="0"/>
                <a:ea typeface="宋体" panose="02010600030101010101" pitchFamily="2" charset="-122"/>
                <a:cs typeface="Times New Roman" panose="02020603050405020304" pitchFamily="18" charset="0"/>
              </a:rPr>
              <a:t>消除市场弊病　</a:t>
            </a:r>
            <a:endParaRPr lang="en-US" altLang="zh-CN" sz="2800" b="1" kern="100">
              <a:effectLst/>
              <a:latin typeface="Times New Roman" panose="02020603050405020304" pitchFamily="18" charset="0"/>
              <a:ea typeface="宋体" panose="02010600030101010101" pitchFamily="2" charset="-122"/>
              <a:cs typeface="Times New Roman" panose="02020603050405020304" pitchFamily="18" charset="0"/>
            </a:endParaRPr>
          </a:p>
          <a:p>
            <a:pPr>
              <a:tabLst>
                <a:tab pos="2933700" algn="l"/>
              </a:tabLst>
            </a:pPr>
            <a:r>
              <a:rPr lang="en-US" altLang="zh-CN" sz="2800" b="1" kern="100">
                <a:effectLst/>
                <a:latin typeface="宋体" panose="02010600030101010101" pitchFamily="2" charset="-122"/>
                <a:ea typeface="宋体" panose="02010600030101010101" pitchFamily="2" charset="-122"/>
                <a:cs typeface="Times New Roman" panose="02020603050405020304" pitchFamily="18" charset="0"/>
              </a:rPr>
              <a:t>③</a:t>
            </a:r>
            <a:r>
              <a:rPr lang="zh-CN" altLang="zh-CN" sz="2800" b="1" kern="100">
                <a:effectLst/>
                <a:latin typeface="Times New Roman" panose="02020603050405020304" pitchFamily="18" charset="0"/>
                <a:ea typeface="宋体" panose="02010600030101010101" pitchFamily="2" charset="-122"/>
                <a:cs typeface="Times New Roman" panose="02020603050405020304" pitchFamily="18" charset="0"/>
              </a:rPr>
              <a:t>优化居民的消费结构　</a:t>
            </a:r>
            <a:endParaRPr lang="en-US" altLang="zh-CN" sz="2800" b="1" kern="100">
              <a:effectLst/>
              <a:latin typeface="Times New Roman" panose="02020603050405020304" pitchFamily="18" charset="0"/>
              <a:ea typeface="宋体" panose="02010600030101010101" pitchFamily="2" charset="-122"/>
              <a:cs typeface="Times New Roman" panose="02020603050405020304" pitchFamily="18" charset="0"/>
            </a:endParaRPr>
          </a:p>
          <a:p>
            <a:pPr>
              <a:tabLst>
                <a:tab pos="2933700" algn="l"/>
              </a:tabLst>
            </a:pPr>
            <a:r>
              <a:rPr lang="en-US" altLang="zh-CN" sz="2800" b="1" kern="100">
                <a:effectLst/>
                <a:latin typeface="宋体" panose="02010600030101010101" pitchFamily="2" charset="-122"/>
                <a:ea typeface="宋体" panose="02010600030101010101" pitchFamily="2" charset="-122"/>
                <a:cs typeface="Times New Roman" panose="02020603050405020304" pitchFamily="18" charset="0"/>
              </a:rPr>
              <a:t>④</a:t>
            </a:r>
            <a:r>
              <a:rPr lang="zh-CN" altLang="zh-CN" sz="2800" b="1" kern="100">
                <a:effectLst/>
                <a:latin typeface="Times New Roman" panose="02020603050405020304" pitchFamily="18" charset="0"/>
                <a:ea typeface="宋体" panose="02010600030101010101" pitchFamily="2" charset="-122"/>
                <a:cs typeface="Times New Roman" panose="02020603050405020304" pitchFamily="18" charset="0"/>
              </a:rPr>
              <a:t>提升居民旅游消费意愿</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a:p>
            <a:pPr>
              <a:tabLst>
                <a:tab pos="2933700" algn="l"/>
              </a:tabLst>
            </a:pPr>
            <a:r>
              <a:rPr lang="en-US" altLang="zh-CN" sz="2800" b="1" kern="100">
                <a:effectLst/>
                <a:latin typeface="Times New Roman" panose="02020603050405020304" pitchFamily="18" charset="0"/>
                <a:ea typeface="宋体" panose="02010600030101010101" pitchFamily="2" charset="-122"/>
                <a:cs typeface="Courier New" panose="02070309020205020404" pitchFamily="49" charset="0"/>
              </a:rPr>
              <a:t>A</a:t>
            </a:r>
            <a:r>
              <a:rPr lang="zh-CN" altLang="zh-CN" sz="2800" b="1" kern="10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800" b="1" kern="100">
                <a:effectLst/>
                <a:latin typeface="宋体" panose="02010600030101010101" pitchFamily="2" charset="-122"/>
                <a:ea typeface="宋体" panose="02010600030101010101" pitchFamily="2" charset="-122"/>
                <a:cs typeface="Times New Roman" panose="02020603050405020304" pitchFamily="18" charset="0"/>
              </a:rPr>
              <a:t>①②</a:t>
            </a:r>
            <a:r>
              <a:rPr lang="en-US" altLang="zh-CN" sz="2800" b="1" kern="100">
                <a:effectLst/>
                <a:latin typeface="Times New Roman" panose="02020603050405020304" pitchFamily="18" charset="0"/>
                <a:ea typeface="宋体" panose="02010600030101010101" pitchFamily="2" charset="-122"/>
                <a:cs typeface="Courier New" panose="02070309020205020404" pitchFamily="49" charset="0"/>
              </a:rPr>
              <a:t>  B</a:t>
            </a:r>
            <a:r>
              <a:rPr lang="zh-CN" altLang="zh-CN" sz="2800" b="1" kern="10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800" b="1" kern="100">
                <a:effectLst/>
                <a:latin typeface="宋体" panose="02010600030101010101" pitchFamily="2" charset="-122"/>
                <a:ea typeface="宋体" panose="02010600030101010101" pitchFamily="2" charset="-122"/>
                <a:cs typeface="Times New Roman" panose="02020603050405020304" pitchFamily="18" charset="0"/>
              </a:rPr>
              <a:t>①④</a:t>
            </a:r>
            <a:r>
              <a:rPr lang="en-US" altLang="zh-CN" sz="2800" b="1" kern="100">
                <a:effectLst/>
                <a:latin typeface="Times New Roman" panose="02020603050405020304" pitchFamily="18" charset="0"/>
                <a:ea typeface="宋体" panose="02010600030101010101" pitchFamily="2" charset="-122"/>
                <a:cs typeface="Courier New" panose="02070309020205020404" pitchFamily="49" charset="0"/>
              </a:rPr>
              <a:t>  </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a:p>
            <a:pPr>
              <a:tabLst>
                <a:tab pos="2933700" algn="l"/>
              </a:tabLst>
            </a:pPr>
            <a:r>
              <a:rPr lang="en-US" altLang="zh-CN" sz="2800" b="1" kern="100">
                <a:effectLst/>
                <a:latin typeface="Times New Roman" panose="02020603050405020304" pitchFamily="18" charset="0"/>
                <a:ea typeface="宋体" panose="02010600030101010101" pitchFamily="2" charset="-122"/>
                <a:cs typeface="Courier New" panose="02070309020205020404" pitchFamily="49" charset="0"/>
              </a:rPr>
              <a:t>C</a:t>
            </a:r>
            <a:r>
              <a:rPr lang="zh-CN" altLang="zh-CN" sz="2800" b="1" kern="10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800" b="1" kern="100">
                <a:effectLst/>
                <a:latin typeface="宋体" panose="02010600030101010101" pitchFamily="2" charset="-122"/>
                <a:ea typeface="宋体" panose="02010600030101010101" pitchFamily="2" charset="-122"/>
                <a:cs typeface="Times New Roman" panose="02020603050405020304" pitchFamily="18" charset="0"/>
              </a:rPr>
              <a:t>②③</a:t>
            </a:r>
            <a:r>
              <a:rPr lang="en-US" altLang="zh-CN" sz="2800" b="1" kern="100">
                <a:effectLst/>
                <a:latin typeface="Times New Roman" panose="02020603050405020304" pitchFamily="18" charset="0"/>
                <a:ea typeface="宋体" panose="02010600030101010101" pitchFamily="2" charset="-122"/>
                <a:cs typeface="Courier New" panose="02070309020205020404" pitchFamily="49" charset="0"/>
              </a:rPr>
              <a:t>  D</a:t>
            </a:r>
            <a:r>
              <a:rPr lang="zh-CN" altLang="zh-CN" sz="2800" b="1" kern="100">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800" b="1" kern="100">
                <a:effectLst/>
                <a:latin typeface="宋体" panose="02010600030101010101" pitchFamily="2" charset="-122"/>
                <a:ea typeface="宋体" panose="02010600030101010101" pitchFamily="2" charset="-122"/>
                <a:cs typeface="Times New Roman" panose="02020603050405020304" pitchFamily="18" charset="0"/>
              </a:rPr>
              <a:t>③④</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a:p>
            <a:r>
              <a:rPr lang="en-US" altLang="zh-CN" sz="1050" kern="100">
                <a:effectLst/>
                <a:latin typeface="Times New Roman" panose="02020603050405020304" pitchFamily="18" charset="0"/>
                <a:ea typeface="宋体" panose="02010600030101010101" pitchFamily="2" charset="-122"/>
              </a:rPr>
              <a:t> </a:t>
            </a:r>
            <a:endParaRPr lang="zh-CN" altLang="zh-CN" sz="1050" kern="100">
              <a:effectLst/>
              <a:latin typeface="Times New Roman" panose="02020603050405020304" pitchFamily="18" charset="0"/>
              <a:ea typeface="宋体" pitchFamily="2" charset="-122"/>
            </a:endParaRPr>
          </a:p>
        </p:txBody>
      </p:sp>
      <p:sp>
        <p:nvSpPr>
          <p:cNvPr id="9" name="文本框 8">
            <a:extLst>
              <a:ext uri="{FF2B5EF4-FFF2-40B4-BE49-F238E27FC236}">
                <a16:creationId xmlns:a16="http://schemas.microsoft.com/office/drawing/2014/main" id="{48803F22-5DFD-4DC4-B2BD-EB9BE57E3667}"/>
              </a:ext>
            </a:extLst>
          </p:cNvPr>
          <p:cNvSpPr txBox="1"/>
          <p:nvPr>
            <p:custDataLst>
              <p:tags r:id="rId2"/>
            </p:custDataLst>
          </p:nvPr>
        </p:nvSpPr>
        <p:spPr>
          <a:xfrm>
            <a:off x="9182685" y="4805258"/>
            <a:ext cx="2521634" cy="1200329"/>
          </a:xfrm>
          <a:prstGeom prst="rect">
            <a:avLst/>
          </a:prstGeom>
          <a:noFill/>
        </p:spPr>
        <p:txBody>
          <a:bodyPr wrap="square">
            <a:spAutoFit/>
          </a:bodyPr>
          <a:lstStyle/>
          <a:p>
            <a:r>
              <a:rPr lang="en-US" altLang="zh-CN" sz="7200" b="1" kern="100">
                <a:solidFill>
                  <a:srgbClr val="FF0000"/>
                </a:solidFill>
                <a:effectLst/>
                <a:latin typeface="Times New Roman" panose="02020603050405020304" pitchFamily="18" charset="0"/>
                <a:ea typeface="宋体" panose="02010600030101010101" pitchFamily="2" charset="-122"/>
              </a:rPr>
              <a:t>B</a:t>
            </a:r>
            <a:endParaRPr lang="zh-CN" altLang="en-US" sz="7200">
              <a:solidFill>
                <a:srgbClr val="FF0000"/>
              </a:solidFill>
            </a:endParaRPr>
          </a:p>
        </p:txBody>
      </p:sp>
    </p:spTree>
  </p:cSld>
  <p:clrMapOvr>
    <a:masterClrMapping/>
  </p:clrMapOvr>
  <p:transition spd="slow" advTm="3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BC5B1E87-0287-4408-9758-FA8913FD0153}"/>
              </a:ext>
            </a:extLst>
          </p:cNvPr>
          <p:cNvSpPr txBox="1"/>
          <p:nvPr>
            <p:custDataLst>
              <p:tags r:id="rId1"/>
            </p:custDataLst>
          </p:nvPr>
        </p:nvSpPr>
        <p:spPr>
          <a:xfrm>
            <a:off x="1150033" y="1219017"/>
            <a:ext cx="9893299" cy="5016758"/>
          </a:xfrm>
          <a:prstGeom prst="rect">
            <a:avLst/>
          </a:prstGeom>
          <a:noFill/>
        </p:spPr>
        <p:txBody>
          <a:bodyPr wrap="square">
            <a:spAutoFit/>
          </a:bodyPr>
          <a:lstStyle/>
          <a:p>
            <a:pPr>
              <a:tabLst>
                <a:tab pos="2933700" algn="l"/>
              </a:tabLst>
            </a:pPr>
            <a:r>
              <a:rPr lang="en-US" altLang="zh-CN" sz="3200" b="1" kern="100">
                <a:effectLst/>
                <a:latin typeface="Times New Roman" panose="02020603050405020304" pitchFamily="18" charset="0"/>
                <a:ea typeface="宋体" panose="02010600030101010101" pitchFamily="2" charset="-122"/>
                <a:cs typeface="Courier New" panose="02070309020205020404" pitchFamily="49" charset="0"/>
              </a:rPr>
              <a:t>5</a:t>
            </a:r>
            <a:r>
              <a:rPr lang="zh-CN" altLang="zh-CN" sz="3200" b="1" kern="100">
                <a:effectLst/>
                <a:latin typeface="Times New Roman" panose="02020603050405020304" pitchFamily="18" charset="0"/>
                <a:ea typeface="宋体" panose="02010600030101010101" pitchFamily="2" charset="-122"/>
                <a:cs typeface="Times New Roman" panose="02020603050405020304" pitchFamily="18" charset="0"/>
              </a:rPr>
              <a:t>．根据我国载人航天工程的整体发展规划，我国计划在</a:t>
            </a:r>
            <a:r>
              <a:rPr lang="en-US" altLang="zh-CN" sz="3200" b="1" kern="100">
                <a:effectLst/>
                <a:latin typeface="Times New Roman" panose="02020603050405020304" pitchFamily="18" charset="0"/>
                <a:ea typeface="宋体" panose="02010600030101010101" pitchFamily="2" charset="-122"/>
                <a:cs typeface="Courier New" panose="02070309020205020404" pitchFamily="49" charset="0"/>
              </a:rPr>
              <a:t>2020</a:t>
            </a:r>
            <a:r>
              <a:rPr lang="zh-CN" altLang="zh-CN" sz="3200" b="1" kern="100">
                <a:effectLst/>
                <a:latin typeface="Times New Roman" panose="02020603050405020304" pitchFamily="18" charset="0"/>
                <a:ea typeface="宋体" panose="02010600030101010101" pitchFamily="2" charset="-122"/>
                <a:cs typeface="Times New Roman" panose="02020603050405020304" pitchFamily="18" charset="0"/>
              </a:rPr>
              <a:t>年前后发射试验性核心舱，</a:t>
            </a:r>
            <a:r>
              <a:rPr lang="en-US" altLang="zh-CN" sz="3200" b="1" kern="100">
                <a:effectLst/>
                <a:latin typeface="Times New Roman" panose="02020603050405020304" pitchFamily="18" charset="0"/>
                <a:ea typeface="宋体" panose="02010600030101010101" pitchFamily="2" charset="-122"/>
                <a:cs typeface="Courier New" panose="02070309020205020404" pitchFamily="49" charset="0"/>
              </a:rPr>
              <a:t>2022</a:t>
            </a:r>
            <a:r>
              <a:rPr lang="zh-CN" altLang="zh-CN" sz="3200" b="1" kern="100">
                <a:effectLst/>
                <a:latin typeface="Times New Roman" panose="02020603050405020304" pitchFamily="18" charset="0"/>
                <a:ea typeface="宋体" panose="02010600030101010101" pitchFamily="2" charset="-122"/>
                <a:cs typeface="Times New Roman" panose="02020603050405020304" pitchFamily="18" charset="0"/>
              </a:rPr>
              <a:t>年前后完成中国载人空间站的建造。这些重大科技成就充分说明</a:t>
            </a:r>
            <a:r>
              <a:rPr lang="en-US" altLang="zh-CN" sz="3200" b="1" kern="100">
                <a:effectLst/>
                <a:latin typeface="Times New Roman" panose="02020603050405020304" pitchFamily="18" charset="0"/>
                <a:ea typeface="宋体" panose="02010600030101010101" pitchFamily="2" charset="-122"/>
                <a:cs typeface="Courier New" panose="02070309020205020404" pitchFamily="49" charset="0"/>
              </a:rPr>
              <a:t>(</a:t>
            </a:r>
            <a:r>
              <a:rPr lang="zh-CN" altLang="zh-CN" sz="3200" b="1" kern="10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3200" b="1" kern="100">
                <a:effectLst/>
                <a:latin typeface="Times New Roman" panose="02020603050405020304" pitchFamily="18" charset="0"/>
                <a:ea typeface="宋体" panose="02010600030101010101" pitchFamily="2" charset="-122"/>
                <a:cs typeface="Courier New" panose="02070309020205020404" pitchFamily="49" charset="0"/>
              </a:rPr>
              <a:t>)</a:t>
            </a:r>
            <a:endParaRPr lang="zh-CN" altLang="zh-CN" sz="3200" kern="100">
              <a:effectLst/>
              <a:latin typeface="宋体" panose="02010600030101010101" pitchFamily="2" charset="-122"/>
              <a:ea typeface="宋体" panose="02010600030101010101" pitchFamily="2" charset="-122"/>
              <a:cs typeface="Courier New" panose="02070309020205020404" pitchFamily="49" charset="0"/>
            </a:endParaRPr>
          </a:p>
          <a:p>
            <a:pPr>
              <a:tabLst>
                <a:tab pos="2933700" algn="l"/>
              </a:tabLst>
            </a:pPr>
            <a:r>
              <a:rPr lang="en-US" altLang="zh-CN" sz="3200" b="1" kern="100">
                <a:effectLst/>
                <a:latin typeface="Times New Roman" panose="02020603050405020304" pitchFamily="18" charset="0"/>
                <a:ea typeface="宋体" panose="02010600030101010101" pitchFamily="2" charset="-122"/>
                <a:cs typeface="Courier New" panose="02070309020205020404" pitchFamily="49" charset="0"/>
              </a:rPr>
              <a:t>A</a:t>
            </a:r>
            <a:r>
              <a:rPr lang="zh-CN" altLang="zh-CN" sz="3200" b="1" kern="100">
                <a:effectLst/>
                <a:latin typeface="Times New Roman" panose="02020603050405020304" pitchFamily="18" charset="0"/>
                <a:ea typeface="宋体" panose="02010600030101010101" pitchFamily="2" charset="-122"/>
                <a:cs typeface="Times New Roman" panose="02020603050405020304" pitchFamily="18" charset="0"/>
              </a:rPr>
              <a:t>．在社会主义市场经济条件下，单靠市场机制也可以实现资源的优化配置</a:t>
            </a:r>
            <a:endParaRPr lang="zh-CN" altLang="zh-CN" sz="3200" kern="100">
              <a:effectLst/>
              <a:latin typeface="宋体" panose="02010600030101010101" pitchFamily="2" charset="-122"/>
              <a:ea typeface="宋体" panose="02010600030101010101" pitchFamily="2" charset="-122"/>
              <a:cs typeface="Courier New" panose="02070309020205020404" pitchFamily="49" charset="0"/>
            </a:endParaRPr>
          </a:p>
          <a:p>
            <a:pPr>
              <a:tabLst>
                <a:tab pos="2933700" algn="l"/>
              </a:tabLst>
            </a:pPr>
            <a:r>
              <a:rPr lang="en-US" altLang="zh-CN" sz="3200" b="1" kern="100">
                <a:effectLst/>
                <a:latin typeface="Times New Roman" panose="02020603050405020304" pitchFamily="18" charset="0"/>
                <a:ea typeface="宋体" panose="02010600030101010101" pitchFamily="2" charset="-122"/>
                <a:cs typeface="Courier New" panose="02070309020205020404" pitchFamily="49" charset="0"/>
              </a:rPr>
              <a:t>B</a:t>
            </a:r>
            <a:r>
              <a:rPr lang="zh-CN" altLang="zh-CN" sz="3200" b="1" kern="100">
                <a:effectLst/>
                <a:latin typeface="Times New Roman" panose="02020603050405020304" pitchFamily="18" charset="0"/>
                <a:ea typeface="宋体" panose="02010600030101010101" pitchFamily="2" charset="-122"/>
                <a:cs typeface="Times New Roman" panose="02020603050405020304" pitchFamily="18" charset="0"/>
              </a:rPr>
              <a:t>．社会主义国家能够集中人力、物力、财力办大事</a:t>
            </a:r>
            <a:endParaRPr lang="zh-CN" altLang="zh-CN" sz="3200" kern="100">
              <a:effectLst/>
              <a:latin typeface="宋体" panose="02010600030101010101" pitchFamily="2" charset="-122"/>
              <a:ea typeface="宋体" panose="02010600030101010101" pitchFamily="2" charset="-122"/>
              <a:cs typeface="Courier New" panose="02070309020205020404" pitchFamily="49" charset="0"/>
            </a:endParaRPr>
          </a:p>
          <a:p>
            <a:pPr>
              <a:tabLst>
                <a:tab pos="2933700" algn="l"/>
              </a:tabLst>
            </a:pPr>
            <a:r>
              <a:rPr lang="en-US" altLang="zh-CN" sz="3200" b="1" kern="100">
                <a:effectLst/>
                <a:latin typeface="Times New Roman" panose="02020603050405020304" pitchFamily="18" charset="0"/>
                <a:ea typeface="宋体" panose="02010600030101010101" pitchFamily="2" charset="-122"/>
                <a:cs typeface="Courier New" panose="02070309020205020404" pitchFamily="49" charset="0"/>
              </a:rPr>
              <a:t>C</a:t>
            </a:r>
            <a:r>
              <a:rPr lang="zh-CN" altLang="zh-CN" sz="3200" b="1" kern="100">
                <a:effectLst/>
                <a:latin typeface="Times New Roman" panose="02020603050405020304" pitchFamily="18" charset="0"/>
                <a:ea typeface="宋体" panose="02010600030101010101" pitchFamily="2" charset="-122"/>
                <a:cs typeface="Times New Roman" panose="02020603050405020304" pitchFamily="18" charset="0"/>
              </a:rPr>
              <a:t>．党的领导是社会主义市场经济的重要特征</a:t>
            </a:r>
            <a:endParaRPr lang="zh-CN" altLang="zh-CN" sz="3200" kern="100">
              <a:effectLst/>
              <a:latin typeface="宋体" panose="02010600030101010101" pitchFamily="2" charset="-122"/>
              <a:ea typeface="宋体" panose="02010600030101010101" pitchFamily="2" charset="-122"/>
              <a:cs typeface="Courier New" panose="02070309020205020404" pitchFamily="49" charset="0"/>
            </a:endParaRPr>
          </a:p>
          <a:p>
            <a:pPr>
              <a:tabLst>
                <a:tab pos="2933700" algn="l"/>
              </a:tabLst>
            </a:pPr>
            <a:r>
              <a:rPr lang="en-US" altLang="zh-CN" sz="3200" b="1" kern="100">
                <a:effectLst/>
                <a:latin typeface="Times New Roman" panose="02020603050405020304" pitchFamily="18" charset="0"/>
                <a:ea typeface="宋体" panose="02010600030101010101" pitchFamily="2" charset="-122"/>
                <a:cs typeface="Courier New" panose="02070309020205020404" pitchFamily="49" charset="0"/>
              </a:rPr>
              <a:t>D</a:t>
            </a:r>
            <a:r>
              <a:rPr lang="zh-CN" altLang="zh-CN" sz="3200" b="1" kern="100">
                <a:effectLst/>
                <a:latin typeface="Times New Roman" panose="02020603050405020304" pitchFamily="18" charset="0"/>
                <a:ea typeface="宋体" panose="02010600030101010101" pitchFamily="2" charset="-122"/>
                <a:cs typeface="Times New Roman" panose="02020603050405020304" pitchFamily="18" charset="0"/>
              </a:rPr>
              <a:t>．加强宏观调控是社会主义市场经济的基本特征</a:t>
            </a:r>
            <a:endParaRPr lang="zh-CN" altLang="zh-CN" sz="3200" kern="100">
              <a:effectLst/>
              <a:latin typeface="宋体" panose="02010600030101010101" pitchFamily="2" charset="-122"/>
              <a:ea typeface="宋体" panose="02010600030101010101" pitchFamily="2" charset="-122"/>
              <a:cs typeface="Courier New" panose="02070309020205020404" pitchFamily="49" charset="0"/>
            </a:endParaRPr>
          </a:p>
          <a:p>
            <a:r>
              <a:rPr lang="en-US" altLang="zh-CN" sz="3200" kern="100">
                <a:effectLst/>
                <a:latin typeface="Times New Roman" panose="02020603050405020304" pitchFamily="18" charset="0"/>
                <a:ea typeface="宋体" panose="02010600030101010101" pitchFamily="2" charset="-122"/>
              </a:rPr>
              <a:t> </a:t>
            </a:r>
            <a:endParaRPr lang="zh-CN" altLang="zh-CN" sz="3200" kern="100">
              <a:effectLst/>
              <a:latin typeface="Times New Roman" panose="02020603050405020304" pitchFamily="18" charset="0"/>
              <a:ea typeface="宋体" panose="02010600030101010101" pitchFamily="2" charset="-122"/>
            </a:endParaRPr>
          </a:p>
        </p:txBody>
      </p:sp>
      <p:sp>
        <p:nvSpPr>
          <p:cNvPr id="9" name="文本框 8">
            <a:extLst>
              <a:ext uri="{FF2B5EF4-FFF2-40B4-BE49-F238E27FC236}">
                <a16:creationId xmlns:a16="http://schemas.microsoft.com/office/drawing/2014/main" id="{B495DECC-7CA2-40D7-A23B-947FFE8AA488}"/>
              </a:ext>
            </a:extLst>
          </p:cNvPr>
          <p:cNvSpPr txBox="1"/>
          <p:nvPr>
            <p:custDataLst>
              <p:tags r:id="rId2"/>
            </p:custDataLst>
          </p:nvPr>
        </p:nvSpPr>
        <p:spPr>
          <a:xfrm>
            <a:off x="9210820" y="2385615"/>
            <a:ext cx="2521634" cy="1200329"/>
          </a:xfrm>
          <a:prstGeom prst="rect">
            <a:avLst/>
          </a:prstGeom>
          <a:noFill/>
        </p:spPr>
        <p:txBody>
          <a:bodyPr wrap="square">
            <a:spAutoFit/>
          </a:bodyPr>
          <a:lstStyle/>
          <a:p>
            <a:r>
              <a:rPr lang="en-US" altLang="zh-CN" sz="7200" b="1" kern="100">
                <a:solidFill>
                  <a:srgbClr val="FF0000"/>
                </a:solidFill>
                <a:effectLst/>
                <a:latin typeface="Times New Roman" panose="02020603050405020304" pitchFamily="18" charset="0"/>
                <a:ea typeface="宋体" panose="02010600030101010101" pitchFamily="2" charset="-122"/>
              </a:rPr>
              <a:t>B</a:t>
            </a:r>
            <a:endParaRPr lang="zh-CN" altLang="en-US" sz="7200">
              <a:solidFill>
                <a:srgbClr val="FF0000"/>
              </a:solidFill>
            </a:endParaRPr>
          </a:p>
        </p:txBody>
      </p:sp>
    </p:spTree>
  </p:cSld>
  <p:clrMapOvr>
    <a:masterClrMapping/>
  </p:clrMapOvr>
  <p:transition spd="slow" advTm="3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文本框 16"/>
          <p:cNvSpPr txBox="1">
            <a:spLocks noChangeArrowheads="1"/>
          </p:cNvSpPr>
          <p:nvPr>
            <p:custDataLst>
              <p:tags r:id="rId1"/>
            </p:custDataLst>
          </p:nvPr>
        </p:nvSpPr>
        <p:spPr bwMode="auto">
          <a:xfrm>
            <a:off x="284163" y="0"/>
            <a:ext cx="4672012" cy="579438"/>
          </a:xfrm>
          <a:prstGeom prst="rect">
            <a:avLst/>
          </a:prstGeom>
          <a:noFill/>
          <a:ln w="9525">
            <a:noFill/>
            <a:miter lim="800000"/>
          </a:ln>
        </p:spPr>
        <p:txBody>
          <a:bodyPr wrap="none">
            <a:spAutoFit/>
          </a:bodyPr>
          <a:lstStyle/>
          <a:p>
            <a:r>
              <a:rPr lang="zh-CN" altLang="en-US" sz="3200" b="1">
                <a:solidFill>
                  <a:srgbClr val="C00000"/>
                </a:solidFill>
                <a:latin typeface="微软雅黑" panose="020B0503020204020204" charset="-122"/>
                <a:ea typeface="微软雅黑" panose="020B0503020204020204" charset="-122"/>
                <a:cs typeface="微软雅黑"/>
              </a:rPr>
              <a:t>二、我国政府的经济职能</a:t>
            </a:r>
          </a:p>
        </p:txBody>
      </p:sp>
      <p:sp>
        <p:nvSpPr>
          <p:cNvPr id="45058" name="矩形 4"/>
          <p:cNvSpPr>
            <a:spLocks noChangeArrowheads="1"/>
          </p:cNvSpPr>
          <p:nvPr>
            <p:custDataLst>
              <p:tags r:id="rId2"/>
            </p:custDataLst>
          </p:nvPr>
        </p:nvSpPr>
        <p:spPr bwMode="auto">
          <a:xfrm>
            <a:off x="419100" y="685800"/>
            <a:ext cx="3043238" cy="519113"/>
          </a:xfrm>
          <a:prstGeom prst="rect">
            <a:avLst/>
          </a:prstGeom>
          <a:noFill/>
          <a:ln w="9525">
            <a:noFill/>
            <a:miter lim="800000"/>
          </a:ln>
        </p:spPr>
        <p:txBody>
          <a:bodyPr wrap="none">
            <a:spAutoFit/>
          </a:bodyPr>
          <a:lstStyle/>
          <a:p>
            <a:r>
              <a:rPr lang="en-US" altLang="zh-CN" sz="2800" b="1">
                <a:solidFill>
                  <a:srgbClr val="C00000"/>
                </a:solidFill>
                <a:latin typeface="微软雅黑" panose="020B0503020204020204" charset="-122"/>
                <a:ea typeface="微软雅黑" panose="020B0503020204020204" charset="-122"/>
                <a:cs typeface="微软雅黑"/>
              </a:rPr>
              <a:t>2.</a:t>
            </a:r>
            <a:r>
              <a:rPr lang="zh-CN" altLang="en-US" sz="2800" b="1">
                <a:solidFill>
                  <a:srgbClr val="C00000"/>
                </a:solidFill>
                <a:latin typeface="微软雅黑" panose="020B0503020204020204" charset="-122"/>
                <a:ea typeface="微软雅黑" panose="020B0503020204020204" charset="-122"/>
                <a:cs typeface="微软雅黑"/>
              </a:rPr>
              <a:t>科学的宏观调控</a:t>
            </a:r>
          </a:p>
        </p:txBody>
      </p:sp>
      <p:sp>
        <p:nvSpPr>
          <p:cNvPr id="72709" name="Text Box 3"/>
          <p:cNvSpPr>
            <a:spLocks noChangeArrowheads="1"/>
          </p:cNvSpPr>
          <p:nvPr>
            <p:custDataLst>
              <p:tags r:id="rId3"/>
            </p:custDataLst>
          </p:nvPr>
        </p:nvSpPr>
        <p:spPr bwMode="auto">
          <a:xfrm>
            <a:off x="290513" y="1306513"/>
            <a:ext cx="10339387" cy="519112"/>
          </a:xfrm>
          <a:prstGeom prst="rect">
            <a:avLst/>
          </a:prstGeom>
          <a:noFill/>
          <a:ln w="9525">
            <a:noFill/>
            <a:miter lim="800000"/>
          </a:ln>
        </p:spPr>
        <p:txBody>
          <a:bodyPr>
            <a:spAutoFit/>
          </a:bodyPr>
          <a:lstStyle/>
          <a:p>
            <a:pPr>
              <a:spcBef>
                <a:spcPct val="50000"/>
              </a:spcBef>
            </a:pPr>
            <a:r>
              <a:rPr lang="zh-CN" altLang="en-US" sz="2800" b="1">
                <a:latin typeface="黑体" pitchFamily="2" charset="-122"/>
                <a:ea typeface="黑体" panose="02010609060101010101" pitchFamily="2" charset="-122"/>
                <a:cs typeface="Times New Roman" panose="02020603050405020304" pitchFamily="18" charset="0"/>
                <a:sym typeface="Times New Roman" pitchFamily="18" charset="0"/>
              </a:rPr>
              <a:t>（</a:t>
            </a:r>
            <a:r>
              <a:rPr lang="en-US" altLang="zh-CN" sz="2800" b="1">
                <a:latin typeface="黑体" pitchFamily="2" charset="-122"/>
                <a:ea typeface="黑体" panose="02010609060101010101" pitchFamily="2" charset="-122"/>
                <a:cs typeface="Times New Roman" panose="02020603050405020304" pitchFamily="18" charset="0"/>
                <a:sym typeface="Times New Roman" pitchFamily="18" charset="0"/>
              </a:rPr>
              <a:t>3</a:t>
            </a:r>
            <a:r>
              <a:rPr lang="zh-CN" altLang="en-US" sz="2800" b="1">
                <a:latin typeface="黑体" pitchFamily="2" charset="-122"/>
                <a:ea typeface="黑体" panose="02010609060101010101" pitchFamily="2" charset="-122"/>
                <a:cs typeface="Times New Roman" panose="02020603050405020304" pitchFamily="18" charset="0"/>
                <a:sym typeface="Times New Roman" pitchFamily="18" charset="0"/>
              </a:rPr>
              <a:t>）宏观调控的原因</a:t>
            </a:r>
          </a:p>
        </p:txBody>
      </p:sp>
      <p:sp>
        <p:nvSpPr>
          <p:cNvPr id="72711" name="Rectangle 7"/>
          <p:cNvSpPr>
            <a:spLocks noChangeArrowheads="1"/>
          </p:cNvSpPr>
          <p:nvPr>
            <p:custDataLst>
              <p:tags r:id="rId4"/>
            </p:custDataLst>
          </p:nvPr>
        </p:nvSpPr>
        <p:spPr bwMode="auto">
          <a:xfrm>
            <a:off x="0" y="1981200"/>
            <a:ext cx="11901488" cy="457200"/>
          </a:xfrm>
          <a:prstGeom prst="rect">
            <a:avLst/>
          </a:prstGeom>
          <a:noFill/>
          <a:ln w="9525">
            <a:noFill/>
            <a:miter lim="800000"/>
          </a:ln>
        </p:spPr>
        <p:txBody>
          <a:bodyPr>
            <a:spAutoFit/>
          </a:bodyPr>
          <a:lstStyle/>
          <a:p>
            <a:r>
              <a:rPr lang="zh-CN" altLang="en-US" sz="2400" b="1">
                <a:solidFill>
                  <a:srgbClr val="CC0000"/>
                </a:solidFill>
                <a:latin typeface="宋体" charset="-122"/>
                <a:ea typeface="黑体" panose="02010609060101010101" pitchFamily="2" charset="-122"/>
                <a:sym typeface="微软雅黑" panose="020B0503020204020204" charset="-122"/>
              </a:rPr>
              <a:t>①</a:t>
            </a:r>
            <a:r>
              <a:rPr lang="zh-CN" altLang="en-US" sz="2400" b="1">
                <a:solidFill>
                  <a:schemeClr val="folHlink"/>
                </a:solidFill>
                <a:ea typeface="黑体" panose="02010609060101010101" pitchFamily="2" charset="-122"/>
                <a:sym typeface="微软雅黑" panose="020B0503020204020204" charset="-122"/>
              </a:rPr>
              <a:t>科学的宏观调控是政府的主要经济职能之一</a:t>
            </a:r>
          </a:p>
        </p:txBody>
      </p:sp>
      <p:sp>
        <p:nvSpPr>
          <p:cNvPr id="72712" name="Rectangle 8"/>
          <p:cNvSpPr>
            <a:spLocks noChangeArrowheads="1"/>
          </p:cNvSpPr>
          <p:nvPr>
            <p:custDataLst>
              <p:tags r:id="rId5"/>
            </p:custDataLst>
          </p:nvPr>
        </p:nvSpPr>
        <p:spPr bwMode="auto">
          <a:xfrm>
            <a:off x="0" y="3548063"/>
            <a:ext cx="12192000" cy="1200329"/>
          </a:xfrm>
          <a:prstGeom prst="rect">
            <a:avLst/>
          </a:prstGeom>
          <a:noFill/>
          <a:ln w="9525">
            <a:noFill/>
            <a:miter lim="800000"/>
          </a:ln>
        </p:spPr>
        <p:txBody>
          <a:bodyPr>
            <a:spAutoFit/>
          </a:bodyPr>
          <a:lstStyle/>
          <a:p>
            <a:pPr eaLnBrk="0" hangingPunct="0"/>
            <a:r>
              <a:rPr lang="zh-CN" altLang="en-US" sz="2400" b="1">
                <a:solidFill>
                  <a:srgbClr val="F8472A"/>
                </a:solidFill>
                <a:latin typeface="黑体" pitchFamily="2" charset="-122"/>
                <a:ea typeface="黑体" panose="02010609060101010101" pitchFamily="2" charset="-122"/>
                <a:sym typeface="微软雅黑" panose="020B0503020204020204" charset="-122"/>
              </a:rPr>
              <a:t>③</a:t>
            </a:r>
            <a:r>
              <a:rPr lang="zh-CN" altLang="en-US" sz="2400" b="1">
                <a:solidFill>
                  <a:srgbClr val="CC0000"/>
                </a:solidFill>
                <a:ea typeface="黑体" panose="02010609060101010101" pitchFamily="2" charset="-122"/>
                <a:sym typeface="微软雅黑" panose="020B0503020204020204" charset="-122"/>
              </a:rPr>
              <a:t>市场的调节作用不是万能的，市场调节具有自发性、盲目性和滞后性的弊端。为了弥补市场调节的不足，需要</a:t>
            </a:r>
            <a:r>
              <a:rPr lang="zh-CN" altLang="en-US" sz="2400" b="1">
                <a:solidFill>
                  <a:srgbClr val="FF0000"/>
                </a:solidFill>
                <a:ea typeface="黑体" panose="02010609060101010101" pitchFamily="2" charset="-122"/>
                <a:sym typeface="微软雅黑" panose="020B0503020204020204" charset="-122"/>
              </a:rPr>
              <a:t>加强国家的宏观调控</a:t>
            </a:r>
            <a:r>
              <a:rPr lang="zh-CN" altLang="en-US" sz="2400" b="1">
                <a:solidFill>
                  <a:srgbClr val="CC0000"/>
                </a:solidFill>
                <a:ea typeface="黑体" panose="02010609060101010101" pitchFamily="2" charset="-122"/>
                <a:sym typeface="微软雅黑" panose="020B0503020204020204" charset="-122"/>
              </a:rPr>
              <a:t>。</a:t>
            </a:r>
          </a:p>
          <a:p>
            <a:pPr eaLnBrk="0" hangingPunct="0"/>
            <a:endParaRPr lang="zh-CN" altLang="en-US" sz="2400" b="1">
              <a:solidFill>
                <a:srgbClr val="F8472A"/>
              </a:solidFill>
              <a:ea typeface="黑体" panose="02010609060101010101" pitchFamily="2" charset="-122"/>
              <a:sym typeface="微软雅黑" panose="020B0503020204020204" charset="-122"/>
            </a:endParaRPr>
          </a:p>
        </p:txBody>
      </p:sp>
      <p:sp>
        <p:nvSpPr>
          <p:cNvPr id="72713" name="Rectangle 9"/>
          <p:cNvSpPr>
            <a:spLocks noChangeArrowheads="1"/>
          </p:cNvSpPr>
          <p:nvPr>
            <p:custDataLst>
              <p:tags r:id="rId6"/>
            </p:custDataLst>
          </p:nvPr>
        </p:nvSpPr>
        <p:spPr bwMode="auto">
          <a:xfrm>
            <a:off x="0" y="2706688"/>
            <a:ext cx="11826875" cy="457200"/>
          </a:xfrm>
          <a:prstGeom prst="rect">
            <a:avLst/>
          </a:prstGeom>
          <a:noFill/>
          <a:ln w="9525">
            <a:noFill/>
            <a:miter lim="800000"/>
          </a:ln>
        </p:spPr>
        <p:txBody>
          <a:bodyPr wrap="none">
            <a:spAutoFit/>
          </a:bodyPr>
          <a:lstStyle/>
          <a:p>
            <a:pPr eaLnBrk="0" hangingPunct="0"/>
            <a:r>
              <a:rPr lang="zh-CN" altLang="en-US" sz="2400" b="1">
                <a:solidFill>
                  <a:schemeClr val="folHlink"/>
                </a:solidFill>
                <a:latin typeface="黑体" pitchFamily="2" charset="-122"/>
                <a:ea typeface="黑体" panose="02010609060101010101" pitchFamily="2" charset="-122"/>
                <a:sym typeface="微软雅黑" panose="020B0503020204020204" charset="-122"/>
              </a:rPr>
              <a:t>②</a:t>
            </a:r>
            <a:r>
              <a:rPr lang="zh-CN" altLang="en-US" sz="2400" b="1">
                <a:solidFill>
                  <a:srgbClr val="F8472A"/>
                </a:solidFill>
                <a:ea typeface="黑体" panose="02010609060101010101" pitchFamily="2" charset="-122"/>
                <a:sym typeface="微软雅黑" panose="020B0503020204020204" charset="-122"/>
              </a:rPr>
              <a:t>科学的宏观调控、有效的政府治理，是发挥社会主义市场经济体制优势的内在要求。</a:t>
            </a:r>
          </a:p>
        </p:txBody>
      </p:sp>
    </p:spTree>
    <p:extLst>
      <p:ext uri="{BB962C8B-B14F-4D97-AF65-F5344CB8AC3E}">
        <p14:creationId xmlns:p14="http://schemas.microsoft.com/office/powerpoint/2010/main" val="120574092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2709"/>
                                        </p:tgtEl>
                                        <p:attrNameLst>
                                          <p:attrName>style.visibility</p:attrName>
                                        </p:attrNameLst>
                                      </p:cBhvr>
                                      <p:to>
                                        <p:strVal val="visible"/>
                                      </p:to>
                                    </p:set>
                                    <p:animEffect transition="in" filter="diamond(in)">
                                      <p:cBhvr>
                                        <p:cTn id="7" dur="2000"/>
                                        <p:tgtEl>
                                          <p:spTgt spid="72709"/>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2711"/>
                                        </p:tgtEl>
                                        <p:attrNameLst>
                                          <p:attrName>style.visibility</p:attrName>
                                        </p:attrNameLst>
                                      </p:cBhvr>
                                      <p:to>
                                        <p:strVal val="visible"/>
                                      </p:to>
                                    </p:set>
                                    <p:animEffect transition="in" filter="blinds(horizontal)">
                                      <p:cBhvr>
                                        <p:cTn id="12" dur="500"/>
                                        <p:tgtEl>
                                          <p:spTgt spid="72711"/>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2713"/>
                                        </p:tgtEl>
                                        <p:attrNameLst>
                                          <p:attrName>style.visibility</p:attrName>
                                        </p:attrNameLst>
                                      </p:cBhvr>
                                      <p:to>
                                        <p:strVal val="visible"/>
                                      </p:to>
                                    </p:set>
                                    <p:animEffect transition="in" filter="box(in)">
                                      <p:cBhvr>
                                        <p:cTn id="17" dur="500"/>
                                        <p:tgtEl>
                                          <p:spTgt spid="72713"/>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2712"/>
                                        </p:tgtEl>
                                        <p:attrNameLst>
                                          <p:attrName>style.visibility</p:attrName>
                                        </p:attrNameLst>
                                      </p:cBhvr>
                                      <p:to>
                                        <p:strVal val="visible"/>
                                      </p:to>
                                    </p:set>
                                    <p:animEffect transition="in" filter="checkerboard(across)">
                                      <p:cBhvr>
                                        <p:cTn id="22" dur="500"/>
                                        <p:tgtEl>
                                          <p:spTgt spid="727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9" grpId="0"/>
      <p:bldP spid="72711" grpId="0"/>
      <p:bldP spid="72712" grpId="0"/>
      <p:bldP spid="727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136" name="Group 32"/>
          <p:cNvGraphicFramePr>
            <a:graphicFrameLocks noGrp="1"/>
          </p:cNvGraphicFramePr>
          <p:nvPr>
            <p:ph idx="4294967295"/>
            <p:custDataLst>
              <p:tags r:id="rId1"/>
            </p:custDataLst>
          </p:nvPr>
        </p:nvGraphicFramePr>
        <p:xfrm>
          <a:off x="0" y="846138"/>
          <a:ext cx="12192000" cy="5348606"/>
        </p:xfrm>
        <a:graphic>
          <a:graphicData uri="http://schemas.openxmlformats.org/drawingml/2006/table">
            <a:tbl>
              <a:tblPr/>
              <a:tblGrid>
                <a:gridCol w="625475">
                  <a:extLst>
                    <a:ext uri="{9D8B030D-6E8A-4147-A177-3AD203B41FA5}">
                      <a16:colId xmlns:a16="http://schemas.microsoft.com/office/drawing/2014/main" val="20000"/>
                    </a:ext>
                  </a:extLst>
                </a:gridCol>
                <a:gridCol w="1362075">
                  <a:extLst>
                    <a:ext uri="{9D8B030D-6E8A-4147-A177-3AD203B41FA5}">
                      <a16:colId xmlns:a16="http://schemas.microsoft.com/office/drawing/2014/main" val="20001"/>
                    </a:ext>
                  </a:extLst>
                </a:gridCol>
                <a:gridCol w="4781550">
                  <a:extLst>
                    <a:ext uri="{9D8B030D-6E8A-4147-A177-3AD203B41FA5}">
                      <a16:colId xmlns:a16="http://schemas.microsoft.com/office/drawing/2014/main" val="20002"/>
                    </a:ext>
                  </a:extLst>
                </a:gridCol>
                <a:gridCol w="5422900">
                  <a:extLst>
                    <a:ext uri="{9D8B030D-6E8A-4147-A177-3AD203B41FA5}">
                      <a16:colId xmlns:a16="http://schemas.microsoft.com/office/drawing/2014/main" val="20003"/>
                    </a:ext>
                  </a:extLst>
                </a:gridCol>
              </a:tblGrid>
              <a:tr h="579438">
                <a:tc gridSpan="2">
                  <a:txBody>
                    <a:bodyPr/>
                    <a:lstStyle/>
                    <a:p>
                      <a:pPr marL="0" marR="0" lvl="0" indent="0" algn="l" defTabSz="914400" rtl="0" eaLnBrk="1" fontAlgn="base" latinLnBrk="0" hangingPunct="1">
                        <a:lnSpc>
                          <a:spcPct val="100000"/>
                        </a:lnSpc>
                        <a:spcBef>
                          <a:spcPct val="0"/>
                        </a:spcBef>
                        <a:spcAft>
                          <a:spcPct val="0"/>
                        </a:spcAft>
                        <a:buClr>
                          <a:schemeClr val="hlink"/>
                        </a:buClr>
                        <a:buSzPct val="75000"/>
                        <a:buFont typeface="Wingdings" pitchFamily="2" charset="2"/>
                        <a:buNone/>
                      </a:pPr>
                      <a:r>
                        <a:rPr kumimoji="0" lang="en-US" altLang="zh-CN" sz="2400" b="0" i="0" u="none" strike="noStrike" cap="none" normalizeH="0" baseline="0">
                          <a:ln>
                            <a:noFill/>
                          </a:ln>
                          <a:solidFill>
                            <a:schemeClr val="tx1"/>
                          </a:solidFill>
                          <a:effectLst/>
                          <a:latin typeface="Arial"/>
                          <a:ea typeface="宋体" charset="-122"/>
                          <a:cs typeface="等线"/>
                        </a:rPr>
                        <a:t> </a:t>
                      </a:r>
                      <a:endParaRPr kumimoji="0" lang="en-US" altLang="zh-CN" sz="2400" b="1" i="0" u="none" strike="noStrike" cap="none" normalizeH="0" baseline="0">
                        <a:ln>
                          <a:noFill/>
                        </a:ln>
                        <a:solidFill>
                          <a:schemeClr val="accent1"/>
                        </a:solidFill>
                        <a:effectLst/>
                        <a:latin typeface="Arial"/>
                        <a:ea typeface="宋体" charset="-122"/>
                        <a:cs typeface="等线"/>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h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pPr>
                      <a:r>
                        <a:rPr kumimoji="0" lang="zh-CN" altLang="en-US" sz="2800" b="1" i="0" u="none" strike="noStrike" cap="none" normalizeH="0" baseline="0">
                          <a:ln>
                            <a:noFill/>
                          </a:ln>
                          <a:solidFill>
                            <a:schemeClr val="tx1"/>
                          </a:solidFill>
                          <a:effectLst/>
                          <a:latin typeface="Times New Roman" pitchFamily="18" charset="0"/>
                          <a:ea typeface="宋体" charset="-122"/>
                          <a:cs typeface="等线"/>
                        </a:rPr>
                        <a:t>财政政策</a:t>
                      </a: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pPr>
                      <a:r>
                        <a:rPr kumimoji="0" lang="zh-CN" altLang="en-US" sz="2800" b="1" i="0" u="none" strike="noStrike" cap="none" normalizeH="0" baseline="0">
                          <a:ln>
                            <a:noFill/>
                          </a:ln>
                          <a:solidFill>
                            <a:schemeClr val="tx1"/>
                          </a:solidFill>
                          <a:effectLst/>
                          <a:latin typeface="Times New Roman" pitchFamily="18" charset="0"/>
                          <a:ea typeface="宋体" charset="-122"/>
                          <a:cs typeface="等线"/>
                        </a:rPr>
                        <a:t>货币政策</a:t>
                      </a: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998663">
                <a:tc rowSpan="4">
                  <a:txBody>
                    <a:bodyPr/>
                    <a:lstStyle/>
                    <a:p>
                      <a:pPr marL="0" marR="0" lvl="0" indent="0" algn="l" defTabSz="914400" rtl="0" eaLnBrk="1" fontAlgn="base" latinLnBrk="0" hangingPunct="1">
                        <a:lnSpc>
                          <a:spcPct val="100000"/>
                        </a:lnSpc>
                        <a:spcBef>
                          <a:spcPct val="0"/>
                        </a:spcBef>
                        <a:spcAft>
                          <a:spcPct val="0"/>
                        </a:spcAft>
                        <a:buClr>
                          <a:schemeClr val="hlink"/>
                        </a:buClr>
                        <a:buSzPct val="75000"/>
                        <a:buFont typeface="Wingdings" pitchFamily="2" charset="2"/>
                        <a:buNone/>
                      </a:pPr>
                      <a:endParaRPr kumimoji="0" lang="zh-CN" altLang="en-US" sz="2400" b="0" i="0" u="none" strike="noStrike" cap="none" normalizeH="0" baseline="0">
                        <a:ln>
                          <a:noFill/>
                        </a:ln>
                        <a:solidFill>
                          <a:schemeClr val="tx1"/>
                        </a:solidFill>
                        <a:effectLst/>
                        <a:latin typeface="Times New Roman" pitchFamily="18" charset="0"/>
                        <a:ea typeface="宋体" charset="-122"/>
                        <a:cs typeface="等线"/>
                      </a:endParaRPr>
                    </a:p>
                    <a:p>
                      <a:pPr marL="0" marR="0" lvl="0" indent="0" algn="l" defTabSz="914400" rtl="0" eaLnBrk="1" fontAlgn="base" latinLnBrk="0" hangingPunct="1">
                        <a:lnSpc>
                          <a:spcPct val="100000"/>
                        </a:lnSpc>
                        <a:spcBef>
                          <a:spcPct val="0"/>
                        </a:spcBef>
                        <a:spcAft>
                          <a:spcPct val="0"/>
                        </a:spcAft>
                        <a:buClr>
                          <a:schemeClr val="hlink"/>
                        </a:buClr>
                        <a:buSzPct val="75000"/>
                        <a:buFont typeface="Wingdings" pitchFamily="2" charset="2"/>
                        <a:buNone/>
                      </a:pPr>
                      <a:endParaRPr kumimoji="0" lang="zh-CN" altLang="en-US" sz="2400" b="0" i="0" u="none" strike="noStrike" cap="none" normalizeH="0" baseline="0">
                        <a:ln>
                          <a:noFill/>
                        </a:ln>
                        <a:solidFill>
                          <a:schemeClr val="tx1"/>
                        </a:solidFill>
                        <a:effectLst/>
                        <a:latin typeface="Times New Roman" pitchFamily="18" charset="0"/>
                        <a:ea typeface="宋体" charset="-122"/>
                        <a:cs typeface="等线"/>
                      </a:endParaRPr>
                    </a:p>
                    <a:p>
                      <a:pPr marL="0" marR="0" lvl="0" indent="0" algn="l" defTabSz="914400" rtl="0" eaLnBrk="1" fontAlgn="base" latinLnBrk="0" hangingPunct="1">
                        <a:lnSpc>
                          <a:spcPct val="100000"/>
                        </a:lnSpc>
                        <a:spcBef>
                          <a:spcPct val="0"/>
                        </a:spcBef>
                        <a:spcAft>
                          <a:spcPct val="0"/>
                        </a:spcAft>
                        <a:buClr>
                          <a:schemeClr val="hlink"/>
                        </a:buClr>
                        <a:buSzPct val="75000"/>
                        <a:buFont typeface="Wingdings" pitchFamily="2" charset="2"/>
                        <a:buNone/>
                      </a:pPr>
                      <a:endParaRPr kumimoji="0" lang="zh-CN" altLang="en-US" sz="2400" b="0" i="0" u="none" strike="noStrike" cap="none" normalizeH="0" baseline="0">
                        <a:ln>
                          <a:noFill/>
                        </a:ln>
                        <a:solidFill>
                          <a:schemeClr val="tx1"/>
                        </a:solidFill>
                        <a:effectLst/>
                        <a:latin typeface="Times New Roman" pitchFamily="18" charset="0"/>
                        <a:ea typeface="宋体" charset="-122"/>
                        <a:cs typeface="等线"/>
                      </a:endParaRPr>
                    </a:p>
                    <a:p>
                      <a:pPr marL="0" marR="0" lvl="0" indent="0" algn="l" defTabSz="914400" rtl="0" eaLnBrk="1" fontAlgn="base" latinLnBrk="0" hangingPunct="1">
                        <a:lnSpc>
                          <a:spcPct val="100000"/>
                        </a:lnSpc>
                        <a:spcBef>
                          <a:spcPct val="0"/>
                        </a:spcBef>
                        <a:spcAft>
                          <a:spcPct val="0"/>
                        </a:spcAft>
                        <a:buClr>
                          <a:schemeClr val="hlink"/>
                        </a:buClr>
                        <a:buSzPct val="75000"/>
                        <a:buFont typeface="Wingdings" pitchFamily="2" charset="2"/>
                        <a:buNone/>
                      </a:pPr>
                      <a:endParaRPr kumimoji="0" lang="zh-CN" altLang="en-US" sz="2400" b="0" i="0" u="none" strike="noStrike" cap="none" normalizeH="0" baseline="0">
                        <a:ln>
                          <a:noFill/>
                        </a:ln>
                        <a:solidFill>
                          <a:schemeClr val="tx1"/>
                        </a:solidFill>
                        <a:effectLst/>
                        <a:latin typeface="Times New Roman" pitchFamily="18" charset="0"/>
                        <a:ea typeface="宋体" charset="-122"/>
                        <a:cs typeface="等线"/>
                      </a:endParaRPr>
                    </a:p>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pPr>
                      <a:r>
                        <a:rPr kumimoji="0" lang="zh-CN" altLang="en-US" sz="2800" b="1" i="0" u="none" strike="noStrike" cap="none" normalizeH="0" baseline="0">
                          <a:ln>
                            <a:noFill/>
                          </a:ln>
                          <a:solidFill>
                            <a:schemeClr val="tx1"/>
                          </a:solidFill>
                          <a:effectLst/>
                          <a:latin typeface="Times New Roman" pitchFamily="18" charset="0"/>
                          <a:ea typeface="宋体" charset="-122"/>
                          <a:cs typeface="等线"/>
                        </a:rPr>
                        <a:t>不同点</a:t>
                      </a: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5000"/>
                        <a:buFont typeface="Wingdings" pitchFamily="2" charset="2"/>
                        <a:buNone/>
                      </a:pPr>
                      <a:endParaRPr kumimoji="0" lang="zh-CN" altLang="en-US" sz="2400" b="0" i="0" u="none" strike="noStrike" cap="none" normalizeH="0" baseline="0">
                        <a:ln>
                          <a:noFill/>
                        </a:ln>
                        <a:solidFill>
                          <a:schemeClr val="tx1"/>
                        </a:solidFill>
                        <a:effectLst/>
                        <a:latin typeface="Times New Roman" pitchFamily="18" charset="0"/>
                        <a:ea typeface="宋体"/>
                        <a:cs typeface="等线"/>
                      </a:endParaRPr>
                    </a:p>
                    <a:p>
                      <a:pPr marL="0" marR="0" lvl="0" indent="0" algn="l" defTabSz="914400" rtl="0" eaLnBrk="1" fontAlgn="base" latinLnBrk="0" hangingPunct="1">
                        <a:lnSpc>
                          <a:spcPct val="100000"/>
                        </a:lnSpc>
                        <a:spcBef>
                          <a:spcPct val="0"/>
                        </a:spcBef>
                        <a:spcAft>
                          <a:spcPct val="0"/>
                        </a:spcAft>
                        <a:buClr>
                          <a:schemeClr val="hlink"/>
                        </a:buClr>
                        <a:buSzPct val="75000"/>
                        <a:buFont typeface="Wingdings" pitchFamily="2" charset="2"/>
                        <a:buNone/>
                      </a:pPr>
                      <a:endParaRPr kumimoji="0" lang="zh-CN" altLang="en-US" sz="2400" b="0" i="0" u="none" strike="noStrike" cap="none" normalizeH="0" baseline="0">
                        <a:ln>
                          <a:noFill/>
                        </a:ln>
                        <a:solidFill>
                          <a:schemeClr val="tx1"/>
                        </a:solidFill>
                        <a:effectLst/>
                        <a:latin typeface="Times New Roman" pitchFamily="18" charset="0"/>
                        <a:ea typeface="宋体" charset="-122"/>
                        <a:cs typeface="等线"/>
                      </a:endParaRPr>
                    </a:p>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pPr>
                      <a:r>
                        <a:rPr kumimoji="0" lang="zh-CN" altLang="en-US" sz="2800" b="1" i="0" u="none" strike="noStrike" cap="none" normalizeH="0" baseline="0">
                          <a:ln>
                            <a:noFill/>
                          </a:ln>
                          <a:solidFill>
                            <a:schemeClr val="tx1"/>
                          </a:solidFill>
                          <a:effectLst/>
                          <a:latin typeface="Times New Roman" pitchFamily="18" charset="0"/>
                          <a:ea typeface="宋体" charset="-122"/>
                          <a:cs typeface="等线"/>
                        </a:rPr>
                        <a:t>含义</a:t>
                      </a: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a:ln>
                            <a:noFill/>
                          </a:ln>
                          <a:solidFill>
                            <a:schemeClr val="tx1"/>
                          </a:solidFill>
                          <a:effectLst/>
                          <a:latin typeface="Times New Roman" pitchFamily="18" charset="0"/>
                          <a:ea typeface="等线"/>
                          <a:cs typeface="Times New Roman" panose="02020603050405020304" pitchFamily="18" charset="0"/>
                        </a:rPr>
                        <a:t>财政政策是指</a:t>
                      </a:r>
                      <a:r>
                        <a:rPr kumimoji="0" lang="zh-CN" altLang="en-US" sz="2800" b="1" i="0" u="none" strike="noStrike" cap="none" normalizeH="0" baseline="0">
                          <a:ln>
                            <a:noFill/>
                          </a:ln>
                          <a:solidFill>
                            <a:srgbClr val="FF0000"/>
                          </a:solidFill>
                          <a:effectLst/>
                          <a:latin typeface="Times New Roman" pitchFamily="18" charset="0"/>
                          <a:ea typeface="等线"/>
                          <a:cs typeface="Times New Roman" panose="02020603050405020304" pitchFamily="18" charset="0"/>
                        </a:rPr>
                        <a:t>政府</a:t>
                      </a:r>
                      <a:r>
                        <a:rPr kumimoji="0" lang="zh-CN" altLang="en-US" sz="2800" b="1" i="0" u="none" strike="noStrike" cap="none" normalizeH="0" baseline="0">
                          <a:ln>
                            <a:noFill/>
                          </a:ln>
                          <a:solidFill>
                            <a:schemeClr val="tx1"/>
                          </a:solidFill>
                          <a:effectLst/>
                          <a:latin typeface="Times New Roman" pitchFamily="18" charset="0"/>
                          <a:ea typeface="等线"/>
                          <a:cs typeface="Times New Roman" panose="02020603050405020304" pitchFamily="18" charset="0"/>
                        </a:rPr>
                        <a:t>通过</a:t>
                      </a:r>
                      <a:endParaRPr kumimoji="0" lang="en-US" altLang="zh-CN" sz="2800" b="1" i="0" u="none" strike="noStrike" cap="none" normalizeH="0" baseline="0">
                        <a:ln>
                          <a:noFill/>
                        </a:ln>
                        <a:solidFill>
                          <a:schemeClr val="tx1"/>
                        </a:solidFill>
                        <a:effectLst/>
                        <a:latin typeface="Times New Roman" pitchFamily="18" charset="0"/>
                        <a:ea typeface="等线" panose="02010600030101010101"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a:ln>
                            <a:noFill/>
                          </a:ln>
                          <a:solidFill>
                            <a:schemeClr val="tx1"/>
                          </a:solidFill>
                          <a:effectLst/>
                          <a:latin typeface="Times New Roman" pitchFamily="18" charset="0"/>
                          <a:ea typeface="等线"/>
                          <a:cs typeface="Times New Roman" panose="02020603050405020304" pitchFamily="18" charset="0"/>
                        </a:rPr>
                        <a:t>对</a:t>
                      </a:r>
                      <a:r>
                        <a:rPr kumimoji="0" lang="zh-CN" altLang="en-US" sz="2800" b="1" i="0" u="none" strike="noStrike" cap="none" normalizeH="0" baseline="0">
                          <a:ln>
                            <a:noFill/>
                          </a:ln>
                          <a:solidFill>
                            <a:srgbClr val="FF0000"/>
                          </a:solidFill>
                          <a:effectLst/>
                          <a:latin typeface="Times New Roman" pitchFamily="18" charset="0"/>
                          <a:ea typeface="等线"/>
                          <a:cs typeface="Times New Roman" panose="02020603050405020304" pitchFamily="18" charset="0"/>
                        </a:rPr>
                        <a:t>财政收支总量</a:t>
                      </a:r>
                      <a:r>
                        <a:rPr kumimoji="0" lang="zh-CN" altLang="en-US" sz="2800" b="1" i="0" u="none" strike="noStrike" cap="none" normalizeH="0" baseline="0">
                          <a:ln>
                            <a:noFill/>
                          </a:ln>
                          <a:solidFill>
                            <a:schemeClr val="tx1"/>
                          </a:solidFill>
                          <a:effectLst/>
                          <a:latin typeface="Times New Roman" pitchFamily="18" charset="0"/>
                          <a:ea typeface="等线"/>
                          <a:cs typeface="Times New Roman" panose="02020603050405020304" pitchFamily="18" charset="0"/>
                        </a:rPr>
                        <a:t>的调节</a:t>
                      </a:r>
                      <a:endParaRPr kumimoji="0" lang="en-US" altLang="zh-CN" sz="2800" b="1" i="0" u="none" strike="noStrike" cap="none" normalizeH="0" baseline="0">
                        <a:ln>
                          <a:noFill/>
                        </a:ln>
                        <a:solidFill>
                          <a:schemeClr val="tx1"/>
                        </a:solidFill>
                        <a:effectLst/>
                        <a:latin typeface="Times New Roman" pitchFamily="18" charset="0"/>
                        <a:ea typeface="等线"/>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a:ln>
                            <a:noFill/>
                          </a:ln>
                          <a:solidFill>
                            <a:schemeClr val="tx1"/>
                          </a:solidFill>
                          <a:effectLst/>
                          <a:latin typeface="Times New Roman" pitchFamily="18" charset="0"/>
                          <a:ea typeface="等线"/>
                          <a:cs typeface="Times New Roman" panose="02020603050405020304" pitchFamily="18" charset="0"/>
                        </a:rPr>
                        <a:t>来影响</a:t>
                      </a:r>
                      <a:r>
                        <a:rPr kumimoji="0" lang="zh-CN" altLang="en-US" sz="2800" b="1" i="0" u="none" strike="noStrike" cap="none" normalizeH="0" baseline="0">
                          <a:ln>
                            <a:noFill/>
                          </a:ln>
                          <a:solidFill>
                            <a:srgbClr val="FF0000"/>
                          </a:solidFill>
                          <a:effectLst/>
                          <a:latin typeface="Times New Roman" pitchFamily="18" charset="0"/>
                          <a:ea typeface="等线"/>
                          <a:cs typeface="Times New Roman" panose="02020603050405020304" pitchFamily="18" charset="0"/>
                        </a:rPr>
                        <a:t>总需求</a:t>
                      </a:r>
                      <a:r>
                        <a:rPr kumimoji="0" lang="en-US" altLang="zh-CN" sz="2800" b="1" i="0" u="none" strike="noStrike" cap="none" normalizeH="0" baseline="0">
                          <a:ln>
                            <a:noFill/>
                          </a:ln>
                          <a:solidFill>
                            <a:schemeClr val="tx1"/>
                          </a:solidFill>
                          <a:effectLst/>
                          <a:latin typeface="Times New Roman" pitchFamily="18" charset="0"/>
                          <a:ea typeface="等线"/>
                          <a:cs typeface="Times New Roman" panose="02020603050405020304" pitchFamily="18" charset="0"/>
                        </a:rPr>
                        <a:t>,</a:t>
                      </a:r>
                      <a:r>
                        <a:rPr kumimoji="0" lang="zh-CN" altLang="en-US" sz="2800" b="1" i="0" u="none" strike="noStrike" cap="none" normalizeH="0" baseline="0">
                          <a:ln>
                            <a:noFill/>
                          </a:ln>
                          <a:solidFill>
                            <a:schemeClr val="tx1"/>
                          </a:solidFill>
                          <a:effectLst/>
                          <a:latin typeface="Times New Roman" pitchFamily="18" charset="0"/>
                          <a:ea typeface="等线"/>
                          <a:cs typeface="Times New Roman" panose="02020603050405020304" pitchFamily="18" charset="0"/>
                        </a:rPr>
                        <a:t>使之与总</a:t>
                      </a:r>
                      <a:endParaRPr kumimoji="0" lang="en-US" altLang="zh-CN" sz="2800" b="1" i="0" u="none" strike="noStrike" cap="none" normalizeH="0" baseline="0">
                        <a:ln>
                          <a:noFill/>
                        </a:ln>
                        <a:solidFill>
                          <a:schemeClr val="tx1"/>
                        </a:solidFill>
                        <a:effectLst/>
                        <a:latin typeface="Times New Roman" pitchFamily="18" charset="0"/>
                        <a:ea typeface="等线"/>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800" b="1" i="0" u="none" strike="noStrike" cap="none" normalizeH="0" baseline="0">
                          <a:ln>
                            <a:noFill/>
                          </a:ln>
                          <a:solidFill>
                            <a:schemeClr val="tx1"/>
                          </a:solidFill>
                          <a:effectLst/>
                          <a:latin typeface="Times New Roman" pitchFamily="18" charset="0"/>
                          <a:ea typeface="等线"/>
                          <a:cs typeface="Times New Roman" panose="02020603050405020304" pitchFamily="18" charset="0"/>
                        </a:rPr>
                        <a:t>供给相适应的经济政策。</a:t>
                      </a:r>
                    </a:p>
                    <a:p>
                      <a:pPr marL="0" marR="0" lvl="0" indent="0" algn="l" defTabSz="914400" rtl="0" eaLnBrk="1" fontAlgn="base" latinLnBrk="0" hangingPunct="1">
                        <a:lnSpc>
                          <a:spcPct val="100000"/>
                        </a:lnSpc>
                        <a:spcBef>
                          <a:spcPct val="0"/>
                        </a:spcBef>
                        <a:spcAft>
                          <a:spcPct val="0"/>
                        </a:spcAft>
                        <a:buClr>
                          <a:schemeClr val="hlink"/>
                        </a:buClr>
                        <a:buSzPct val="75000"/>
                        <a:buFont typeface="Wingdings" pitchFamily="2" charset="2"/>
                        <a:buNone/>
                      </a:pPr>
                      <a:endParaRPr kumimoji="0" lang="en-US" altLang="zh-CN" sz="2400" b="1" i="0" u="none" strike="noStrike" cap="none" normalizeH="0" baseline="0">
                        <a:ln>
                          <a:noFill/>
                        </a:ln>
                        <a:solidFill>
                          <a:schemeClr val="accent1"/>
                        </a:solidFill>
                        <a:effectLst/>
                        <a:latin typeface="Arial"/>
                        <a:ea typeface="宋体"/>
                        <a:cs typeface="等线"/>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5000"/>
                        <a:buFont typeface="Wingdings" pitchFamily="2" charset="2"/>
                        <a:buNone/>
                      </a:pPr>
                      <a:r>
                        <a:rPr kumimoji="0" lang="en-US" altLang="zh-CN" sz="2400" b="0" i="0" u="none" strike="noStrike" cap="none" normalizeH="0" baseline="0">
                          <a:ln>
                            <a:noFill/>
                          </a:ln>
                          <a:solidFill>
                            <a:schemeClr val="tx1"/>
                          </a:solidFill>
                          <a:effectLst/>
                          <a:latin typeface="Arial"/>
                          <a:ea typeface="宋体" charset="-122"/>
                          <a:cs typeface="等线"/>
                        </a:rPr>
                        <a:t> </a:t>
                      </a:r>
                      <a:r>
                        <a:rPr kumimoji="0" lang="zh-CN" altLang="en-US" sz="2800" b="1" i="0" u="none" strike="noStrike" cap="none" normalizeH="0" baseline="0">
                          <a:ln>
                            <a:noFill/>
                          </a:ln>
                          <a:solidFill>
                            <a:schemeClr val="tx1"/>
                          </a:solidFill>
                          <a:effectLst/>
                          <a:latin typeface="Times New Roman" pitchFamily="18" charset="0"/>
                          <a:ea typeface="等线"/>
                          <a:cs typeface="Times New Roman" panose="02020603050405020304" pitchFamily="18" charset="0"/>
                        </a:rPr>
                        <a:t>货币政策是指</a:t>
                      </a:r>
                      <a:r>
                        <a:rPr kumimoji="0" lang="zh-CN" altLang="en-US" sz="2800" b="1" i="0" u="none" strike="noStrike" cap="none" normalizeH="0" baseline="0">
                          <a:ln>
                            <a:noFill/>
                          </a:ln>
                          <a:solidFill>
                            <a:srgbClr val="FF0000"/>
                          </a:solidFill>
                          <a:effectLst/>
                          <a:latin typeface="Times New Roman" pitchFamily="18" charset="0"/>
                          <a:ea typeface="等线"/>
                          <a:cs typeface="Times New Roman" panose="02020603050405020304" pitchFamily="18" charset="0"/>
                        </a:rPr>
                        <a:t>中央银行</a:t>
                      </a:r>
                      <a:r>
                        <a:rPr kumimoji="0" lang="zh-CN" altLang="en-US" sz="2800" b="1" i="0" u="none" strike="noStrike" cap="none" normalizeH="0" baseline="0">
                          <a:ln>
                            <a:noFill/>
                          </a:ln>
                          <a:solidFill>
                            <a:schemeClr val="tx1"/>
                          </a:solidFill>
                          <a:effectLst/>
                          <a:latin typeface="Times New Roman" pitchFamily="18" charset="0"/>
                          <a:ea typeface="等线"/>
                          <a:cs typeface="Times New Roman" panose="02020603050405020304" pitchFamily="18" charset="0"/>
                        </a:rPr>
                        <a:t>为实现一定的宏观经济目标</a:t>
                      </a:r>
                      <a:r>
                        <a:rPr kumimoji="0" lang="en-US" altLang="zh-CN" sz="2800" b="1" i="0" u="none" strike="noStrike" cap="none" normalizeH="0" baseline="0">
                          <a:ln>
                            <a:noFill/>
                          </a:ln>
                          <a:solidFill>
                            <a:schemeClr val="tx1"/>
                          </a:solidFill>
                          <a:effectLst/>
                          <a:latin typeface="Times New Roman" pitchFamily="18" charset="0"/>
                          <a:ea typeface="等线"/>
                          <a:cs typeface="Times New Roman" panose="02020603050405020304" pitchFamily="18" charset="0"/>
                        </a:rPr>
                        <a:t>,</a:t>
                      </a:r>
                      <a:r>
                        <a:rPr kumimoji="0" lang="zh-CN" altLang="en-US" sz="2800" b="1" i="0" u="none" strike="noStrike" cap="none" normalizeH="0" baseline="0">
                          <a:ln>
                            <a:noFill/>
                          </a:ln>
                          <a:solidFill>
                            <a:schemeClr val="tx1"/>
                          </a:solidFill>
                          <a:effectLst/>
                          <a:latin typeface="Times New Roman" pitchFamily="18" charset="0"/>
                          <a:ea typeface="等线"/>
                          <a:cs typeface="Times New Roman" panose="02020603050405020304" pitchFamily="18" charset="0"/>
                        </a:rPr>
                        <a:t>而对</a:t>
                      </a:r>
                      <a:r>
                        <a:rPr kumimoji="0" lang="zh-CN" altLang="en-US" sz="2800" b="1" i="0" u="none" strike="noStrike" cap="none" normalizeH="0" baseline="0">
                          <a:ln>
                            <a:noFill/>
                          </a:ln>
                          <a:solidFill>
                            <a:srgbClr val="FF0000"/>
                          </a:solidFill>
                          <a:effectLst/>
                          <a:latin typeface="Times New Roman" pitchFamily="18" charset="0"/>
                          <a:ea typeface="等线"/>
                          <a:cs typeface="Times New Roman" panose="02020603050405020304" pitchFamily="18" charset="0"/>
                        </a:rPr>
                        <a:t>货币供应量、信贷量、利率</a:t>
                      </a:r>
                      <a:r>
                        <a:rPr kumimoji="0" lang="zh-CN" altLang="en-US" sz="2800" b="1" i="0" u="none" strike="noStrike" cap="none" normalizeH="0" baseline="0">
                          <a:ln>
                            <a:noFill/>
                          </a:ln>
                          <a:solidFill>
                            <a:schemeClr val="tx1"/>
                          </a:solidFill>
                          <a:effectLst/>
                          <a:latin typeface="Times New Roman" pitchFamily="18" charset="0"/>
                          <a:ea typeface="等线"/>
                          <a:cs typeface="Times New Roman" panose="02020603050405020304" pitchFamily="18" charset="0"/>
                        </a:rPr>
                        <a:t>等进行调节和控制而采取的政策措施。</a:t>
                      </a: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84225">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pPr>
                      <a:r>
                        <a:rPr kumimoji="0" lang="zh-CN" altLang="en-US" sz="2000" b="1" i="0" u="none" strike="noStrike" cap="none" normalizeH="0" baseline="0">
                          <a:ln>
                            <a:noFill/>
                          </a:ln>
                          <a:solidFill>
                            <a:schemeClr val="tx1"/>
                          </a:solidFill>
                          <a:effectLst/>
                          <a:latin typeface="Times New Roman" pitchFamily="18" charset="0"/>
                          <a:ea typeface="宋体" charset="-122"/>
                          <a:cs typeface="等线"/>
                        </a:rPr>
                        <a:t>制定者</a:t>
                      </a:r>
                    </a:p>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pPr>
                      <a:r>
                        <a:rPr kumimoji="0" lang="zh-CN" altLang="en-US" sz="2000" b="1" i="0" u="none" strike="noStrike" cap="none" normalizeH="0" baseline="0">
                          <a:ln>
                            <a:noFill/>
                          </a:ln>
                          <a:solidFill>
                            <a:schemeClr val="tx1"/>
                          </a:solidFill>
                          <a:effectLst/>
                          <a:latin typeface="Times New Roman" pitchFamily="18" charset="0"/>
                          <a:ea typeface="宋体" charset="-122"/>
                          <a:cs typeface="等线"/>
                          <a:sym typeface="Arial"/>
                        </a:rPr>
                        <a:t>实施者</a:t>
                      </a: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pPr>
                      <a:r>
                        <a:rPr kumimoji="0" lang="en-US" altLang="zh-CN" sz="2400" b="0" i="0" u="none" strike="noStrike" cap="none" normalizeH="0" baseline="0">
                          <a:ln>
                            <a:noFill/>
                          </a:ln>
                          <a:solidFill>
                            <a:schemeClr val="tx1"/>
                          </a:solidFill>
                          <a:effectLst/>
                          <a:latin typeface="Arial"/>
                          <a:ea typeface="宋体" charset="-122"/>
                          <a:cs typeface="等线"/>
                        </a:rPr>
                        <a:t> </a:t>
                      </a:r>
                      <a:r>
                        <a:rPr kumimoji="0" lang="zh-CN" altLang="en-US" sz="2800" b="1" i="0" u="none" strike="noStrike" cap="none" normalizeH="0" baseline="0">
                          <a:ln>
                            <a:noFill/>
                          </a:ln>
                          <a:solidFill>
                            <a:schemeClr val="tx1"/>
                          </a:solidFill>
                          <a:effectLst/>
                          <a:latin typeface="Times New Roman" pitchFamily="18" charset="0"/>
                          <a:ea typeface="等线"/>
                          <a:cs typeface="Times New Roman" panose="02020603050405020304" pitchFamily="18" charset="0"/>
                        </a:rPr>
                        <a:t>国务院</a:t>
                      </a:r>
                      <a:r>
                        <a:rPr kumimoji="0" lang="zh-CN" altLang="en-US" sz="2800" b="1" i="0" u="none" strike="noStrike" cap="none" normalizeH="0" baseline="0">
                          <a:ln>
                            <a:noFill/>
                          </a:ln>
                          <a:solidFill>
                            <a:srgbClr val="FF0000"/>
                          </a:solidFill>
                          <a:effectLst/>
                          <a:latin typeface="Times New Roman" pitchFamily="18" charset="0"/>
                          <a:ea typeface="等线"/>
                          <a:cs typeface="Times New Roman" panose="02020603050405020304" pitchFamily="18" charset="0"/>
                        </a:rPr>
                        <a:t>财政部</a:t>
                      </a: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pPr>
                      <a:r>
                        <a:rPr kumimoji="0" lang="en-US" altLang="zh-CN" sz="2400" b="0" i="0" u="none" strike="noStrike" cap="none" normalizeH="0" baseline="0">
                          <a:ln>
                            <a:noFill/>
                          </a:ln>
                          <a:solidFill>
                            <a:schemeClr val="tx1"/>
                          </a:solidFill>
                          <a:effectLst/>
                          <a:latin typeface="Arial"/>
                          <a:ea typeface="宋体" charset="-122"/>
                          <a:cs typeface="等线"/>
                        </a:rPr>
                        <a:t> </a:t>
                      </a:r>
                      <a:r>
                        <a:rPr kumimoji="0" lang="zh-CN" altLang="en-US" sz="2800" b="1" i="0" u="none" strike="noStrike" cap="none" normalizeH="0" baseline="0">
                          <a:ln>
                            <a:noFill/>
                          </a:ln>
                          <a:solidFill>
                            <a:srgbClr val="FF0000"/>
                          </a:solidFill>
                          <a:effectLst/>
                          <a:latin typeface="Times New Roman" pitchFamily="18" charset="0"/>
                          <a:ea typeface="等线"/>
                          <a:cs typeface="Times New Roman" panose="02020603050405020304" pitchFamily="18" charset="0"/>
                        </a:rPr>
                        <a:t>中央银行</a:t>
                      </a: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92213">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5000"/>
                        <a:buFont typeface="Wingdings" pitchFamily="2" charset="2"/>
                        <a:buNone/>
                      </a:pPr>
                      <a:r>
                        <a:rPr kumimoji="0" lang="zh-CN" altLang="en-US" sz="2800" b="1" i="0" u="none" strike="noStrike" cap="none" normalizeH="0" baseline="0">
                          <a:ln>
                            <a:noFill/>
                          </a:ln>
                          <a:solidFill>
                            <a:schemeClr val="tx1"/>
                          </a:solidFill>
                          <a:effectLst/>
                          <a:latin typeface="Times New Roman" pitchFamily="18" charset="0"/>
                          <a:ea typeface="宋体" charset="-122"/>
                          <a:cs typeface="等线"/>
                        </a:rPr>
                        <a:t>运用杠杆</a:t>
                      </a: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5000"/>
                        <a:buFont typeface="Wingdings" pitchFamily="2" charset="2"/>
                        <a:buNone/>
                      </a:pPr>
                      <a:r>
                        <a:rPr kumimoji="0" lang="en-US" altLang="zh-CN" sz="2400" b="0" i="0" u="none" strike="noStrike" cap="none" normalizeH="0" baseline="0">
                          <a:ln>
                            <a:noFill/>
                          </a:ln>
                          <a:solidFill>
                            <a:schemeClr val="tx1"/>
                          </a:solidFill>
                          <a:effectLst/>
                          <a:latin typeface="Arial"/>
                          <a:ea typeface="宋体" charset="-122"/>
                          <a:cs typeface="等线"/>
                        </a:rPr>
                        <a:t> </a:t>
                      </a:r>
                      <a:r>
                        <a:rPr kumimoji="0" lang="zh-CN" altLang="en-US" sz="2800" b="1" i="0" u="none" strike="noStrike" cap="none" normalizeH="0" baseline="0">
                          <a:ln>
                            <a:noFill/>
                          </a:ln>
                          <a:solidFill>
                            <a:schemeClr val="tx1"/>
                          </a:solidFill>
                          <a:effectLst/>
                          <a:latin typeface="Times New Roman" pitchFamily="18" charset="0"/>
                          <a:ea typeface="等线"/>
                          <a:cs typeface="Times New Roman" panose="02020603050405020304" pitchFamily="18" charset="0"/>
                        </a:rPr>
                        <a:t>税率、税收、国债、财政支出、</a:t>
                      </a: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5000"/>
                        <a:buFont typeface="Wingdings" pitchFamily="2" charset="2"/>
                        <a:buNone/>
                      </a:pPr>
                      <a:r>
                        <a:rPr kumimoji="0" lang="en-US" altLang="zh-CN" sz="2400" b="1" i="0" u="none" strike="noStrike" cap="none" normalizeH="0" baseline="0">
                          <a:ln>
                            <a:noFill/>
                          </a:ln>
                          <a:solidFill>
                            <a:schemeClr val="tx1"/>
                          </a:solidFill>
                          <a:effectLst/>
                          <a:latin typeface="Arial"/>
                          <a:ea typeface="黑体" panose="02010609060101010101" pitchFamily="2" charset="-122"/>
                          <a:cs typeface="等线"/>
                        </a:rPr>
                        <a:t> </a:t>
                      </a:r>
                      <a:r>
                        <a:rPr kumimoji="0" lang="zh-CN" altLang="en-US" sz="2400" b="1" i="0" u="none" strike="noStrike" cap="none" normalizeH="0" baseline="0">
                          <a:ln>
                            <a:noFill/>
                          </a:ln>
                          <a:solidFill>
                            <a:schemeClr val="tx1"/>
                          </a:solidFill>
                          <a:effectLst/>
                          <a:latin typeface="Arial"/>
                          <a:ea typeface="黑体" panose="02010609060101010101" pitchFamily="2" charset="-122"/>
                          <a:cs typeface="等线"/>
                        </a:rPr>
                        <a:t>公开市场业务、</a:t>
                      </a:r>
                      <a:r>
                        <a:rPr kumimoji="0" lang="zh-CN" altLang="en-US" sz="2800" b="1" i="0" u="none" strike="noStrike" cap="none" normalizeH="0" baseline="0">
                          <a:ln>
                            <a:noFill/>
                          </a:ln>
                          <a:solidFill>
                            <a:schemeClr val="tx1"/>
                          </a:solidFill>
                          <a:effectLst/>
                          <a:latin typeface="Times New Roman" pitchFamily="18" charset="0"/>
                          <a:ea typeface="等线"/>
                          <a:cs typeface="Times New Roman" panose="02020603050405020304" pitchFamily="18" charset="0"/>
                        </a:rPr>
                        <a:t>存款准备金率、利率、汇率、信贷量规模等</a:t>
                      </a: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28650">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75000"/>
                        <a:buFont typeface="Wingdings" pitchFamily="2" charset="2"/>
                        <a:buNone/>
                      </a:pPr>
                      <a:r>
                        <a:rPr kumimoji="0" lang="zh-CN" altLang="en-US" sz="2800" b="1" i="0" u="none" strike="noStrike" cap="none" normalizeH="0" baseline="0">
                          <a:ln>
                            <a:noFill/>
                          </a:ln>
                          <a:solidFill>
                            <a:schemeClr val="tx1"/>
                          </a:solidFill>
                          <a:effectLst/>
                          <a:latin typeface="Times New Roman" pitchFamily="18" charset="0"/>
                          <a:ea typeface="宋体" charset="-122"/>
                          <a:cs typeface="等线"/>
                        </a:rPr>
                        <a:t>效果</a:t>
                      </a: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pPr>
                      <a:r>
                        <a:rPr kumimoji="0" lang="en-US" altLang="zh-CN" sz="2400" b="0" i="0" u="none" strike="noStrike" cap="none" normalizeH="0" baseline="0">
                          <a:ln>
                            <a:noFill/>
                          </a:ln>
                          <a:solidFill>
                            <a:schemeClr val="tx1"/>
                          </a:solidFill>
                          <a:effectLst/>
                          <a:latin typeface="Arial"/>
                          <a:ea typeface="宋体" charset="-122"/>
                          <a:cs typeface="等线"/>
                        </a:rPr>
                        <a:t> </a:t>
                      </a:r>
                      <a:r>
                        <a:rPr kumimoji="0" lang="zh-CN" altLang="en-US" sz="2800" b="1" i="0" u="none" strike="noStrike" cap="none" normalizeH="0" baseline="0">
                          <a:ln>
                            <a:noFill/>
                          </a:ln>
                          <a:solidFill>
                            <a:schemeClr val="tx1"/>
                          </a:solidFill>
                          <a:effectLst/>
                          <a:latin typeface="Times New Roman" pitchFamily="18" charset="0"/>
                          <a:ea typeface="等线"/>
                          <a:cs typeface="Times New Roman" panose="02020603050405020304" pitchFamily="18" charset="0"/>
                        </a:rPr>
                        <a:t>产生效果的速度快</a:t>
                      </a: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
                          <a:schemeClr val="hlink"/>
                        </a:buClr>
                        <a:buSzPct val="75000"/>
                        <a:buFont typeface="Wingdings" pitchFamily="2" charset="2"/>
                        <a:buNone/>
                      </a:pPr>
                      <a:r>
                        <a:rPr kumimoji="0" lang="en-US" altLang="zh-CN" sz="2400" b="0" i="0" u="none" strike="noStrike" cap="none" normalizeH="0" baseline="0">
                          <a:ln>
                            <a:noFill/>
                          </a:ln>
                          <a:solidFill>
                            <a:schemeClr val="tx1"/>
                          </a:solidFill>
                          <a:effectLst/>
                          <a:latin typeface="Arial"/>
                          <a:ea typeface="宋体" charset="-122"/>
                          <a:cs typeface="等线"/>
                        </a:rPr>
                        <a:t> </a:t>
                      </a:r>
                      <a:r>
                        <a:rPr kumimoji="0" lang="zh-CN" altLang="en-US" sz="2800" b="1" i="0" u="none" strike="noStrike" cap="none" normalizeH="0" baseline="0">
                          <a:ln>
                            <a:noFill/>
                          </a:ln>
                          <a:solidFill>
                            <a:schemeClr val="tx1"/>
                          </a:solidFill>
                          <a:effectLst/>
                          <a:latin typeface="Times New Roman" pitchFamily="18" charset="0"/>
                          <a:ea typeface="等线"/>
                          <a:cs typeface="Times New Roman" panose="02020603050405020304" pitchFamily="18" charset="0"/>
                        </a:rPr>
                        <a:t>产生效果的速度慢</a:t>
                      </a: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2073385"/>
      </p:ext>
    </p:extLst>
  </p:cSld>
  <p:clrMapOvr>
    <a:masterClrMapping/>
  </p:clrMapOvr>
  <p:transition spd="slow">
    <p:zo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177" name="表格 53279"/>
          <p:cNvGraphicFramePr>
            <a:graphicFrameLocks noGrp="1"/>
          </p:cNvGraphicFramePr>
          <p:nvPr/>
        </p:nvGraphicFramePr>
        <p:xfrm>
          <a:off x="26988" y="1293812"/>
          <a:ext cx="12036425" cy="4757737"/>
        </p:xfrm>
        <a:graphic>
          <a:graphicData uri="http://schemas.openxmlformats.org/drawingml/2006/table">
            <a:tbl>
              <a:tblPr/>
              <a:tblGrid>
                <a:gridCol w="517525">
                  <a:extLst>
                    <a:ext uri="{9D8B030D-6E8A-4147-A177-3AD203B41FA5}">
                      <a16:colId xmlns:a16="http://schemas.microsoft.com/office/drawing/2014/main" val="20000"/>
                    </a:ext>
                  </a:extLst>
                </a:gridCol>
                <a:gridCol w="422275">
                  <a:extLst>
                    <a:ext uri="{9D8B030D-6E8A-4147-A177-3AD203B41FA5}">
                      <a16:colId xmlns:a16="http://schemas.microsoft.com/office/drawing/2014/main" val="20001"/>
                    </a:ext>
                  </a:extLst>
                </a:gridCol>
                <a:gridCol w="4813300">
                  <a:extLst>
                    <a:ext uri="{9D8B030D-6E8A-4147-A177-3AD203B41FA5}">
                      <a16:colId xmlns:a16="http://schemas.microsoft.com/office/drawing/2014/main" val="20002"/>
                    </a:ext>
                  </a:extLst>
                </a:gridCol>
                <a:gridCol w="3622675">
                  <a:extLst>
                    <a:ext uri="{9D8B030D-6E8A-4147-A177-3AD203B41FA5}">
                      <a16:colId xmlns:a16="http://schemas.microsoft.com/office/drawing/2014/main" val="20003"/>
                    </a:ext>
                  </a:extLst>
                </a:gridCol>
                <a:gridCol w="2660650">
                  <a:extLst>
                    <a:ext uri="{9D8B030D-6E8A-4147-A177-3AD203B41FA5}">
                      <a16:colId xmlns:a16="http://schemas.microsoft.com/office/drawing/2014/main" val="20004"/>
                    </a:ext>
                  </a:extLst>
                </a:gridCol>
              </a:tblGrid>
              <a:tr h="950912">
                <a:tc gridSpan="2">
                  <a:txBody>
                    <a:bodyPr/>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marL="0" lvl="0" indent="0" algn="just" defTabSz="914400">
                        <a:tabLst>
                          <a:tab pos="1028700" algn="l"/>
                          <a:tab pos="1849438" algn="l"/>
                          <a:tab pos="2536825" algn="l"/>
                          <a:tab pos="3221038" algn="l"/>
                        </a:tabLst>
                      </a:pPr>
                      <a:r>
                        <a:rPr lang="en-US" altLang="zh-CN" sz="2800">
                          <a:solidFill>
                            <a:srgbClr val="848587"/>
                          </a:solidFill>
                          <a:latin typeface="Calibri" pitchFamily="34" charset="0"/>
                        </a:rPr>
                        <a:t> </a:t>
                      </a:r>
                      <a:endParaRPr lang="en-US" altLang="zh-CN" sz="2800">
                        <a:solidFill>
                          <a:srgbClr val="848587"/>
                        </a:solidFill>
                        <a:latin typeface="等线" charset="-122"/>
                      </a:endParaRPr>
                    </a:p>
                  </a:txBody>
                  <a:tcPr marL="0" marR="0" marT="0" marB="0" anchor="ctr">
                    <a:lnL>
                      <a:solidFill>
                        <a:srgbClr val="848587"/>
                      </a:solidFill>
                      <a:prstDash val="sysDash"/>
                      <a:miter lim="800000"/>
                    </a:lnL>
                    <a:lnR>
                      <a:solidFill>
                        <a:srgbClr val="848587"/>
                      </a:solidFill>
                      <a:prstDash val="sysDash"/>
                      <a:miter lim="800000"/>
                    </a:lnR>
                    <a:lnT w="28575">
                      <a:solidFill>
                        <a:srgbClr val="848587"/>
                      </a:solidFill>
                      <a:miter lim="800000"/>
                    </a:lnT>
                    <a:lnB>
                      <a:solidFill>
                        <a:srgbClr val="848587"/>
                      </a:solidFill>
                      <a:prstDash val="sysDash"/>
                      <a:miter lim="800000"/>
                    </a:lnB>
                    <a:solidFill>
                      <a:srgbClr val="FFFFFF"/>
                    </a:solidFill>
                  </a:tcPr>
                </a:tc>
                <a:tc hMerge="1">
                  <a:txBody>
                    <a:bodyPr/>
                    <a:lstStyle/>
                    <a:p>
                      <a:endParaRPr/>
                    </a:p>
                  </a:txBody>
                  <a:tcPr>
                    <a:lnR>
                      <a:prstDash val="sysDash"/>
                      <a:miter lim="800000"/>
                    </a:lnR>
                    <a:lnT w="28575">
                      <a:solidFill>
                        <a:srgbClr val="848587"/>
                      </a:solidFill>
                      <a:miter lim="800000"/>
                    </a:lnT>
                    <a:lnB>
                      <a:solidFill>
                        <a:srgbClr val="848587"/>
                      </a:solidFill>
                      <a:prstDash val="sysDash"/>
                      <a:miter lim="800000"/>
                    </a:lnB>
                  </a:tcPr>
                </a:tc>
                <a:tc>
                  <a:txBody>
                    <a:bodyPr/>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marL="0" lvl="0" indent="0" algn="ctr" defTabSz="914400">
                        <a:tabLst>
                          <a:tab pos="1028700" algn="l"/>
                          <a:tab pos="1849438" algn="l"/>
                          <a:tab pos="2536825" algn="l"/>
                          <a:tab pos="3221038" algn="l"/>
                        </a:tabLst>
                      </a:pPr>
                      <a:r>
                        <a:rPr lang="zh-CN" altLang="en-US" sz="2800">
                          <a:solidFill>
                            <a:schemeClr val="tx2"/>
                          </a:solidFill>
                          <a:latin typeface="Calibri" pitchFamily="34" charset="0"/>
                          <a:ea typeface="等线"/>
                        </a:rPr>
                        <a:t>扩张性财政政策</a:t>
                      </a:r>
                      <a:endParaRPr lang="zh-CN" altLang="en-US" sz="2800">
                        <a:solidFill>
                          <a:schemeClr val="tx2"/>
                        </a:solidFill>
                        <a:latin typeface="等线"/>
                        <a:ea typeface="等线"/>
                      </a:endParaRPr>
                    </a:p>
                  </a:txBody>
                  <a:tcPr marL="0" marR="0" marT="0" marB="0" anchor="ctr">
                    <a:lnL>
                      <a:solidFill>
                        <a:srgbClr val="848587"/>
                      </a:solidFill>
                      <a:prstDash val="sysDash"/>
                      <a:miter lim="800000"/>
                    </a:lnL>
                    <a:lnR>
                      <a:solidFill>
                        <a:srgbClr val="848587"/>
                      </a:solidFill>
                      <a:prstDash val="sysDash"/>
                      <a:miter lim="800000"/>
                    </a:lnR>
                    <a:lnT w="28575">
                      <a:solidFill>
                        <a:srgbClr val="848587"/>
                      </a:solidFill>
                      <a:miter lim="800000"/>
                    </a:lnT>
                    <a:lnB>
                      <a:solidFill>
                        <a:srgbClr val="848587"/>
                      </a:solidFill>
                      <a:prstDash val="sysDash"/>
                      <a:miter lim="800000"/>
                    </a:lnB>
                    <a:solidFill>
                      <a:srgbClr val="FFFFFF"/>
                    </a:solidFill>
                  </a:tcPr>
                </a:tc>
                <a:tc>
                  <a:txBody>
                    <a:bodyPr/>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marL="0" lvl="0" indent="0" algn="ctr" defTabSz="914400">
                        <a:tabLst>
                          <a:tab pos="1028700" algn="l"/>
                          <a:tab pos="1849438" algn="l"/>
                          <a:tab pos="2536825" algn="l"/>
                          <a:tab pos="3221038" algn="l"/>
                        </a:tabLst>
                      </a:pPr>
                      <a:r>
                        <a:rPr lang="zh-CN" altLang="en-US" sz="2800">
                          <a:solidFill>
                            <a:schemeClr val="tx2"/>
                          </a:solidFill>
                          <a:latin typeface="Calibri" pitchFamily="34" charset="0"/>
                          <a:ea typeface="等线"/>
                        </a:rPr>
                        <a:t>紧缩性财政政策</a:t>
                      </a:r>
                      <a:endParaRPr lang="zh-CN" altLang="en-US" sz="2800">
                        <a:solidFill>
                          <a:schemeClr val="tx2"/>
                        </a:solidFill>
                        <a:latin typeface="等线"/>
                        <a:ea typeface="等线"/>
                      </a:endParaRPr>
                    </a:p>
                  </a:txBody>
                  <a:tcPr marL="0" marR="0" marT="0" marB="0" anchor="ctr">
                    <a:lnL>
                      <a:solidFill>
                        <a:srgbClr val="848587"/>
                      </a:solidFill>
                      <a:prstDash val="sysDash"/>
                      <a:miter lim="800000"/>
                    </a:lnL>
                    <a:lnR>
                      <a:solidFill>
                        <a:srgbClr val="848587"/>
                      </a:solidFill>
                      <a:prstDash val="sysDash"/>
                      <a:miter lim="800000"/>
                    </a:lnR>
                    <a:lnT w="28575">
                      <a:solidFill>
                        <a:srgbClr val="848587"/>
                      </a:solidFill>
                      <a:miter lim="800000"/>
                    </a:lnT>
                    <a:lnB>
                      <a:solidFill>
                        <a:srgbClr val="848587"/>
                      </a:solidFill>
                      <a:prstDash val="sysDash"/>
                      <a:miter lim="800000"/>
                    </a:lnB>
                    <a:solidFill>
                      <a:srgbClr val="FFFFFF"/>
                    </a:solidFill>
                  </a:tcPr>
                </a:tc>
                <a:tc>
                  <a:txBody>
                    <a:bodyPr/>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marL="0" lvl="0" indent="0" algn="ctr" defTabSz="914400">
                        <a:tabLst>
                          <a:tab pos="1028700" algn="l"/>
                          <a:tab pos="1849438" algn="l"/>
                          <a:tab pos="2536825" algn="l"/>
                          <a:tab pos="3221038" algn="l"/>
                        </a:tabLst>
                      </a:pPr>
                      <a:r>
                        <a:rPr lang="zh-CN" altLang="en-US" sz="2800">
                          <a:solidFill>
                            <a:schemeClr val="tx2"/>
                          </a:solidFill>
                          <a:latin typeface="Calibri" pitchFamily="34" charset="0"/>
                          <a:ea typeface="等线"/>
                        </a:rPr>
                        <a:t>稳健的财政政策</a:t>
                      </a:r>
                      <a:endParaRPr lang="zh-CN" altLang="en-US" sz="2800">
                        <a:solidFill>
                          <a:schemeClr val="tx2"/>
                        </a:solidFill>
                        <a:latin typeface="等线" charset="-122"/>
                        <a:ea typeface="等线"/>
                      </a:endParaRPr>
                    </a:p>
                  </a:txBody>
                  <a:tcPr marL="0" marR="0" marT="0" marB="0" anchor="ctr">
                    <a:lnL>
                      <a:solidFill>
                        <a:srgbClr val="848587"/>
                      </a:solidFill>
                      <a:prstDash val="sysDash"/>
                      <a:miter lim="800000"/>
                    </a:lnL>
                    <a:lnR>
                      <a:solidFill>
                        <a:srgbClr val="848587"/>
                      </a:solidFill>
                      <a:prstDash val="sysDash"/>
                      <a:miter lim="800000"/>
                    </a:lnR>
                    <a:lnT w="28575">
                      <a:solidFill>
                        <a:srgbClr val="848587"/>
                      </a:solidFill>
                      <a:miter lim="800000"/>
                    </a:lnT>
                    <a:lnB>
                      <a:solidFill>
                        <a:srgbClr val="848587"/>
                      </a:solidFill>
                      <a:prstDash val="sysDash"/>
                      <a:miter lim="800000"/>
                    </a:lnB>
                    <a:solidFill>
                      <a:srgbClr val="FFFFFF"/>
                    </a:solidFill>
                  </a:tcPr>
                </a:tc>
                <a:extLst>
                  <a:ext uri="{0D108BD9-81ED-4DB2-BD59-A6C34878D82A}">
                    <a16:rowId xmlns:a16="http://schemas.microsoft.com/office/drawing/2014/main" val="10000"/>
                  </a:ext>
                </a:extLst>
              </a:tr>
              <a:tr h="1428750">
                <a:tc rowSpan="2">
                  <a:txBody>
                    <a:bodyPr/>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marL="0" lvl="0" indent="0" algn="ctr" defTabSz="914400">
                        <a:tabLst>
                          <a:tab pos="1028700" algn="l"/>
                          <a:tab pos="1849438" algn="l"/>
                          <a:tab pos="2536825" algn="l"/>
                          <a:tab pos="3221038" algn="l"/>
                        </a:tabLst>
                      </a:pPr>
                      <a:r>
                        <a:rPr lang="zh-CN" altLang="en-US" sz="2800">
                          <a:solidFill>
                            <a:srgbClr val="404040"/>
                          </a:solidFill>
                          <a:latin typeface="Calibri" pitchFamily="34" charset="0"/>
                          <a:ea typeface="等线"/>
                        </a:rPr>
                        <a:t>区</a:t>
                      </a:r>
                    </a:p>
                    <a:p>
                      <a:pPr marL="0" lvl="0" indent="0" algn="ctr" defTabSz="914400">
                        <a:tabLst>
                          <a:tab pos="1028700" algn="l"/>
                          <a:tab pos="1849438" algn="l"/>
                          <a:tab pos="2536825" algn="l"/>
                          <a:tab pos="3221038" algn="l"/>
                        </a:tabLst>
                      </a:pPr>
                      <a:r>
                        <a:rPr lang="zh-CN" altLang="en-US" sz="2800">
                          <a:solidFill>
                            <a:srgbClr val="404040"/>
                          </a:solidFill>
                          <a:latin typeface="Calibri" pitchFamily="34" charset="0"/>
                          <a:ea typeface="等线"/>
                        </a:rPr>
                        <a:t>别</a:t>
                      </a:r>
                      <a:endParaRPr lang="zh-CN" altLang="en-US" sz="2800">
                        <a:solidFill>
                          <a:srgbClr val="404040"/>
                        </a:solidFill>
                        <a:latin typeface="等线"/>
                        <a:ea typeface="等线"/>
                      </a:endParaRPr>
                    </a:p>
                  </a:txBody>
                  <a:tcPr marL="0" marR="0" marT="0" marB="0" anchor="ctr">
                    <a:lnL>
                      <a:solidFill>
                        <a:srgbClr val="848587"/>
                      </a:solidFill>
                      <a:prstDash val="sysDash"/>
                      <a:miter lim="800000"/>
                    </a:lnL>
                    <a:lnR>
                      <a:solidFill>
                        <a:srgbClr val="848587"/>
                      </a:solidFill>
                      <a:prstDash val="sysDash"/>
                      <a:miter lim="800000"/>
                    </a:lnR>
                    <a:lnT>
                      <a:solidFill>
                        <a:srgbClr val="848587"/>
                      </a:solidFill>
                      <a:prstDash val="sysDash"/>
                      <a:miter lim="800000"/>
                    </a:lnT>
                    <a:lnB w="28575">
                      <a:solidFill>
                        <a:srgbClr val="848587"/>
                      </a:solidFill>
                      <a:miter lim="800000"/>
                    </a:lnB>
                    <a:solidFill>
                      <a:srgbClr val="FFFFFF"/>
                    </a:solidFill>
                  </a:tcPr>
                </a:tc>
                <a:tc>
                  <a:txBody>
                    <a:bodyPr/>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marL="0" lvl="0" indent="0" algn="just" defTabSz="914400">
                        <a:tabLst>
                          <a:tab pos="1028700" algn="l"/>
                          <a:tab pos="1849438" algn="l"/>
                          <a:tab pos="2536825" algn="l"/>
                          <a:tab pos="3221038" algn="l"/>
                        </a:tabLst>
                      </a:pPr>
                      <a:r>
                        <a:rPr lang="zh-CN" altLang="en-US" sz="2800">
                          <a:solidFill>
                            <a:srgbClr val="0000CC"/>
                          </a:solidFill>
                          <a:latin typeface="Calibri" pitchFamily="34" charset="0"/>
                          <a:ea typeface="等线"/>
                        </a:rPr>
                        <a:t>原因</a:t>
                      </a:r>
                      <a:endParaRPr lang="zh-CN" altLang="en-US" sz="2800">
                        <a:solidFill>
                          <a:srgbClr val="0000CC"/>
                        </a:solidFill>
                        <a:latin typeface="等线"/>
                        <a:ea typeface="等线"/>
                      </a:endParaRPr>
                    </a:p>
                  </a:txBody>
                  <a:tcPr marL="0" marR="0" marT="0" marB="0" anchor="ctr">
                    <a:lnL>
                      <a:solidFill>
                        <a:srgbClr val="848587"/>
                      </a:solidFill>
                      <a:prstDash val="sysDash"/>
                      <a:miter lim="800000"/>
                    </a:lnL>
                    <a:lnR>
                      <a:solidFill>
                        <a:srgbClr val="848587"/>
                      </a:solidFill>
                      <a:prstDash val="sysDash"/>
                      <a:miter lim="800000"/>
                    </a:lnR>
                    <a:lnT>
                      <a:solidFill>
                        <a:srgbClr val="848587"/>
                      </a:solidFill>
                      <a:prstDash val="sysDash"/>
                      <a:miter lim="800000"/>
                    </a:lnT>
                    <a:lnB w="28575">
                      <a:solidFill>
                        <a:srgbClr val="848587"/>
                      </a:solidFill>
                      <a:miter lim="800000"/>
                    </a:lnB>
                    <a:solidFill>
                      <a:srgbClr val="FFFFFF"/>
                    </a:solidFill>
                  </a:tcPr>
                </a:tc>
                <a:tc>
                  <a:txBody>
                    <a:bodyPr/>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marL="0" lvl="0" indent="0" algn="just" defTabSz="914400">
                        <a:tabLst>
                          <a:tab pos="1028700" algn="l"/>
                          <a:tab pos="1849438" algn="l"/>
                          <a:tab pos="2536825" algn="l"/>
                          <a:tab pos="3221038" algn="l"/>
                        </a:tabLst>
                      </a:pPr>
                      <a:r>
                        <a:rPr lang="zh-CN" altLang="en-US" sz="2800">
                          <a:latin typeface="楷体_GB2312" charset="-122"/>
                          <a:ea typeface="楷体_GB2312" charset="-122"/>
                        </a:rPr>
                        <a:t>经济增长</a:t>
                      </a:r>
                      <a:r>
                        <a:rPr lang="zh-CN" altLang="en-US" sz="2800" i="1" u="sng">
                          <a:solidFill>
                            <a:srgbClr val="FF0000"/>
                          </a:solidFill>
                          <a:latin typeface="楷体_GB2312" charset="-122"/>
                          <a:ea typeface="楷体_GB2312" charset="-122"/>
                        </a:rPr>
                        <a:t>滞缓</a:t>
                      </a:r>
                      <a:r>
                        <a:rPr lang="zh-CN" altLang="en-US" sz="2800">
                          <a:latin typeface="楷体_GB2312" charset="-122"/>
                          <a:ea typeface="楷体_GB2312" charset="-122"/>
                        </a:rPr>
                        <a:t>、一部分经济资源未被利用、经济运行主要受需求不足制约。</a:t>
                      </a:r>
                    </a:p>
                  </a:txBody>
                  <a:tcPr marL="22860" marR="22860" marT="0" marB="0" anchor="ctr">
                    <a:lnL>
                      <a:solidFill>
                        <a:srgbClr val="848587"/>
                      </a:solidFill>
                      <a:prstDash val="sysDash"/>
                      <a:miter lim="800000"/>
                    </a:lnL>
                    <a:lnR>
                      <a:solidFill>
                        <a:srgbClr val="848587"/>
                      </a:solidFill>
                      <a:prstDash val="sysDash"/>
                      <a:miter lim="800000"/>
                    </a:lnR>
                    <a:lnT>
                      <a:solidFill>
                        <a:srgbClr val="848587"/>
                      </a:solidFill>
                      <a:prstDash val="sysDash"/>
                      <a:miter lim="800000"/>
                    </a:lnT>
                    <a:lnB w="28575">
                      <a:solidFill>
                        <a:srgbClr val="848587"/>
                      </a:solidFill>
                      <a:miter lim="800000"/>
                    </a:lnB>
                    <a:solidFill>
                      <a:srgbClr val="FFFFFF"/>
                    </a:solidFill>
                  </a:tcPr>
                </a:tc>
                <a:tc>
                  <a:txBody>
                    <a:bodyPr/>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marL="0" lvl="0" indent="-457200" algn="just" defTabSz="914400">
                        <a:spcBef>
                          <a:spcPts val="125"/>
                        </a:spcBef>
                        <a:tabLst>
                          <a:tab pos="1028700" algn="l"/>
                          <a:tab pos="1849438" algn="l"/>
                          <a:tab pos="2536825" algn="l"/>
                          <a:tab pos="3221038" algn="l"/>
                        </a:tabLst>
                      </a:pPr>
                      <a:r>
                        <a:rPr lang="zh-CN" altLang="en-US" sz="2800">
                          <a:latin typeface="楷体_GB2312" charset="-122"/>
                          <a:ea typeface="楷体_GB2312" charset="-122"/>
                        </a:rPr>
                        <a:t>经济</a:t>
                      </a:r>
                      <a:r>
                        <a:rPr lang="zh-CN" altLang="en-US" sz="2800" i="1" u="sng">
                          <a:solidFill>
                            <a:srgbClr val="FF0000"/>
                          </a:solidFill>
                          <a:latin typeface="楷体_GB2312" charset="-122"/>
                          <a:ea typeface="楷体_GB2312" charset="-122"/>
                        </a:rPr>
                        <a:t>过热</a:t>
                      </a:r>
                      <a:r>
                        <a:rPr lang="zh-CN" altLang="en-US" sz="2800">
                          <a:latin typeface="楷体_GB2312" charset="-122"/>
                          <a:ea typeface="楷体_GB2312" charset="-122"/>
                        </a:rPr>
                        <a:t>、物价上涨、经济的正常运行受供给能力制约。</a:t>
                      </a:r>
                      <a:endParaRPr lang="zh-CN" altLang="en-US" sz="2800">
                        <a:latin typeface="楷体_GB2312"/>
                        <a:ea typeface="楷体_GB2312"/>
                      </a:endParaRPr>
                    </a:p>
                  </a:txBody>
                  <a:tcPr marL="22860" marR="22860" marT="0" marB="0" anchor="ctr">
                    <a:lnL>
                      <a:solidFill>
                        <a:srgbClr val="848587"/>
                      </a:solidFill>
                      <a:prstDash val="sysDash"/>
                      <a:miter lim="800000"/>
                    </a:lnL>
                    <a:lnR>
                      <a:solidFill>
                        <a:srgbClr val="848587"/>
                      </a:solidFill>
                      <a:prstDash val="sysDash"/>
                      <a:miter lim="800000"/>
                    </a:lnR>
                    <a:lnT>
                      <a:solidFill>
                        <a:srgbClr val="848587"/>
                      </a:solidFill>
                      <a:prstDash val="sysDash"/>
                      <a:miter lim="800000"/>
                    </a:lnT>
                    <a:lnB w="28575">
                      <a:solidFill>
                        <a:srgbClr val="848587"/>
                      </a:solidFill>
                      <a:miter lim="800000"/>
                    </a:lnB>
                    <a:solidFill>
                      <a:srgbClr val="FFFFFF"/>
                    </a:solidFill>
                  </a:tcPr>
                </a:tc>
                <a:tc>
                  <a:txBody>
                    <a:bodyPr/>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marL="0" lvl="0" indent="0" algn="just" defTabSz="914400">
                        <a:tabLst>
                          <a:tab pos="1028700" algn="l"/>
                          <a:tab pos="1849438" algn="l"/>
                          <a:tab pos="2536825" algn="l"/>
                          <a:tab pos="3221038" algn="l"/>
                        </a:tabLst>
                      </a:pPr>
                      <a:r>
                        <a:rPr lang="zh-CN" altLang="en-US" sz="2800">
                          <a:latin typeface="楷体_GB2312" charset="-122"/>
                          <a:ea typeface="楷体_GB2312" charset="-122"/>
                        </a:rPr>
                        <a:t>经济</a:t>
                      </a:r>
                      <a:r>
                        <a:rPr lang="zh-CN" altLang="en-US" sz="2800" i="1" u="sng">
                          <a:solidFill>
                            <a:srgbClr val="FF0000"/>
                          </a:solidFill>
                          <a:latin typeface="楷体_GB2312" charset="-122"/>
                          <a:ea typeface="楷体_GB2312" charset="-122"/>
                        </a:rPr>
                        <a:t>平稳</a:t>
                      </a:r>
                      <a:r>
                        <a:rPr lang="zh-CN" altLang="en-US" sz="2800">
                          <a:latin typeface="楷体_GB2312" charset="-122"/>
                          <a:ea typeface="楷体_GB2312" charset="-122"/>
                        </a:rPr>
                        <a:t>运行,没有明显的通胀和通缩迹象</a:t>
                      </a:r>
                      <a:r>
                        <a:rPr lang="zh-CN" altLang="en-US" sz="2800">
                          <a:latin typeface="Calibri" pitchFamily="34" charset="0"/>
                          <a:ea typeface="等线"/>
                        </a:rPr>
                        <a:t>。</a:t>
                      </a:r>
                      <a:endParaRPr lang="zh-CN" altLang="en-US" sz="2800">
                        <a:latin typeface="等线" charset="-122"/>
                        <a:ea typeface="等线"/>
                      </a:endParaRPr>
                    </a:p>
                  </a:txBody>
                  <a:tcPr marL="22860" marR="22860" marT="0" marB="0" anchor="ctr">
                    <a:lnL>
                      <a:solidFill>
                        <a:srgbClr val="848587"/>
                      </a:solidFill>
                      <a:prstDash val="sysDash"/>
                      <a:miter lim="800000"/>
                    </a:lnL>
                    <a:lnR>
                      <a:solidFill>
                        <a:srgbClr val="848587"/>
                      </a:solidFill>
                      <a:prstDash val="sysDash"/>
                      <a:miter lim="800000"/>
                    </a:lnR>
                    <a:lnT>
                      <a:solidFill>
                        <a:srgbClr val="848587"/>
                      </a:solidFill>
                      <a:prstDash val="sysDash"/>
                      <a:miter lim="800000"/>
                    </a:lnT>
                    <a:lnB w="28575">
                      <a:solidFill>
                        <a:srgbClr val="848587"/>
                      </a:solidFill>
                      <a:miter lim="800000"/>
                    </a:lnB>
                    <a:solidFill>
                      <a:srgbClr val="FFFFFF"/>
                    </a:solidFill>
                  </a:tcPr>
                </a:tc>
                <a:extLst>
                  <a:ext uri="{0D108BD9-81ED-4DB2-BD59-A6C34878D82A}">
                    <a16:rowId xmlns:a16="http://schemas.microsoft.com/office/drawing/2014/main" val="10001"/>
                  </a:ext>
                </a:extLst>
              </a:tr>
              <a:tr h="1901825">
                <a:tc vMerge="1">
                  <a:txBody>
                    <a:bodyPr/>
                    <a:lstStyle/>
                    <a:p>
                      <a:endParaRPr/>
                    </a:p>
                  </a:txBody>
                  <a:tcPr>
                    <a:lnL>
                      <a:solidFill>
                        <a:srgbClr val="848587"/>
                      </a:solidFill>
                      <a:prstDash val="sysDash"/>
                      <a:miter lim="800000"/>
                    </a:lnL>
                    <a:lnR>
                      <a:solidFill>
                        <a:srgbClr val="848587"/>
                      </a:solidFill>
                      <a:prstDash val="sysDash"/>
                      <a:miter lim="800000"/>
                    </a:lnR>
                    <a:lnB w="28575">
                      <a:miter lim="800000"/>
                    </a:lnB>
                  </a:tcPr>
                </a:tc>
                <a:tc>
                  <a:txBody>
                    <a:bodyPr/>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marL="0" lvl="0" indent="0" algn="just" defTabSz="914400">
                        <a:tabLst>
                          <a:tab pos="1028700" algn="l"/>
                          <a:tab pos="1849438" algn="l"/>
                          <a:tab pos="2536825" algn="l"/>
                          <a:tab pos="3221038" algn="l"/>
                        </a:tabLst>
                      </a:pPr>
                      <a:r>
                        <a:rPr lang="zh-CN" altLang="en-US" sz="2800">
                          <a:solidFill>
                            <a:srgbClr val="0000CC"/>
                          </a:solidFill>
                          <a:latin typeface="Calibri" pitchFamily="34" charset="0"/>
                          <a:ea typeface="等线"/>
                        </a:rPr>
                        <a:t>对策</a:t>
                      </a:r>
                      <a:endParaRPr lang="zh-CN" altLang="en-US" sz="2800">
                        <a:solidFill>
                          <a:srgbClr val="0000CC"/>
                        </a:solidFill>
                        <a:latin typeface="等线" charset="-122"/>
                        <a:ea typeface="等线"/>
                      </a:endParaRPr>
                    </a:p>
                  </a:txBody>
                  <a:tcPr marL="0" marR="0" marT="0" marB="0" anchor="ctr">
                    <a:lnL>
                      <a:solidFill>
                        <a:srgbClr val="848587"/>
                      </a:solidFill>
                      <a:prstDash val="sysDash"/>
                      <a:miter lim="800000"/>
                    </a:lnL>
                    <a:lnR>
                      <a:solidFill>
                        <a:srgbClr val="848587"/>
                      </a:solidFill>
                      <a:prstDash val="sysDash"/>
                      <a:miter lim="800000"/>
                    </a:lnR>
                    <a:lnT w="28575">
                      <a:solidFill>
                        <a:srgbClr val="848587"/>
                      </a:solidFill>
                      <a:miter lim="800000"/>
                    </a:lnT>
                    <a:lnB>
                      <a:solidFill>
                        <a:srgbClr val="848587"/>
                      </a:solidFill>
                      <a:prstDash val="sysDash"/>
                      <a:miter lim="800000"/>
                    </a:lnB>
                    <a:solidFill>
                      <a:srgbClr val="FFFFFF"/>
                    </a:solidFill>
                  </a:tcPr>
                </a:tc>
                <a:tc>
                  <a:txBody>
                    <a:bodyPr/>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marL="0" lvl="0" indent="-457200" algn="just" defTabSz="914400">
                        <a:spcBef>
                          <a:spcPts val="125"/>
                        </a:spcBef>
                        <a:tabLst>
                          <a:tab pos="1028700" algn="l"/>
                          <a:tab pos="1849438" algn="l"/>
                          <a:tab pos="2536825" algn="l"/>
                          <a:tab pos="3221038" algn="l"/>
                        </a:tabLst>
                      </a:pPr>
                      <a:r>
                        <a:rPr lang="zh-CN" altLang="en-US" sz="2800" b="0">
                          <a:solidFill>
                            <a:srgbClr val="404040"/>
                          </a:solidFill>
                          <a:latin typeface="楷体_GB2312" charset="-122"/>
                          <a:ea typeface="楷体_GB2312" charset="-122"/>
                        </a:rPr>
                        <a:t>增加经济建设支出、减少税收、增发国债,刺激总需求增长,降低失业率,拉动经济增长。</a:t>
                      </a:r>
                    </a:p>
                  </a:txBody>
                  <a:tcPr marL="22860" marR="22860" marT="0" marB="0" anchor="ctr">
                    <a:lnL>
                      <a:solidFill>
                        <a:srgbClr val="848587"/>
                      </a:solidFill>
                      <a:prstDash val="sysDash"/>
                      <a:miter lim="800000"/>
                    </a:lnL>
                    <a:lnR>
                      <a:solidFill>
                        <a:srgbClr val="848587"/>
                      </a:solidFill>
                      <a:prstDash val="sysDash"/>
                      <a:miter lim="800000"/>
                    </a:lnR>
                    <a:lnT w="28575">
                      <a:solidFill>
                        <a:srgbClr val="848587"/>
                      </a:solidFill>
                      <a:miter lim="800000"/>
                    </a:lnT>
                    <a:lnB>
                      <a:solidFill>
                        <a:srgbClr val="848587"/>
                      </a:solidFill>
                      <a:prstDash val="sysDash"/>
                      <a:miter lim="800000"/>
                    </a:lnB>
                    <a:solidFill>
                      <a:srgbClr val="FFFFFF"/>
                    </a:solidFill>
                  </a:tcPr>
                </a:tc>
                <a:tc>
                  <a:txBody>
                    <a:bodyPr/>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marL="0" lvl="0" indent="-457200" algn="just" defTabSz="914400">
                        <a:spcBef>
                          <a:spcPts val="125"/>
                        </a:spcBef>
                        <a:tabLst>
                          <a:tab pos="1028700" algn="l"/>
                          <a:tab pos="1849438" algn="l"/>
                          <a:tab pos="2536825" algn="l"/>
                          <a:tab pos="3221038" algn="l"/>
                        </a:tabLst>
                      </a:pPr>
                      <a:r>
                        <a:rPr lang="zh-CN" altLang="en-US" sz="2800" b="0">
                          <a:solidFill>
                            <a:srgbClr val="404040"/>
                          </a:solidFill>
                          <a:latin typeface="楷体_GB2312" charset="-122"/>
                          <a:ea typeface="楷体_GB2312" charset="-122"/>
                        </a:rPr>
                        <a:t>减少财政支出、增加税收、少发国债,抑制总需求,稳定物价,给经济“降温”。</a:t>
                      </a:r>
                    </a:p>
                  </a:txBody>
                  <a:tcPr marL="22860" marR="22860" marT="0" marB="0" anchor="ctr">
                    <a:lnL>
                      <a:solidFill>
                        <a:srgbClr val="848587"/>
                      </a:solidFill>
                      <a:prstDash val="sysDash"/>
                      <a:miter lim="800000"/>
                    </a:lnL>
                    <a:lnR>
                      <a:solidFill>
                        <a:srgbClr val="848587"/>
                      </a:solidFill>
                      <a:prstDash val="sysDash"/>
                      <a:miter lim="800000"/>
                    </a:lnR>
                    <a:lnT w="28575">
                      <a:solidFill>
                        <a:srgbClr val="848587"/>
                      </a:solidFill>
                      <a:miter lim="800000"/>
                    </a:lnT>
                    <a:lnB>
                      <a:solidFill>
                        <a:srgbClr val="848587"/>
                      </a:solidFill>
                      <a:prstDash val="sysDash"/>
                      <a:miter lim="800000"/>
                    </a:lnB>
                    <a:solidFill>
                      <a:srgbClr val="FFFFFF"/>
                    </a:solidFill>
                  </a:tcPr>
                </a:tc>
                <a:tc>
                  <a:txBody>
                    <a:bodyPr/>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marL="0" lvl="0" indent="-457200" algn="just" defTabSz="914400">
                        <a:spcBef>
                          <a:spcPts val="125"/>
                        </a:spcBef>
                        <a:tabLst>
                          <a:tab pos="1028700" algn="l"/>
                          <a:tab pos="1849438" algn="l"/>
                          <a:tab pos="2536825" algn="l"/>
                          <a:tab pos="3221038" algn="l"/>
                        </a:tabLst>
                      </a:pPr>
                      <a:r>
                        <a:rPr lang="zh-CN" altLang="en-US" sz="2800" b="0">
                          <a:solidFill>
                            <a:srgbClr val="404040"/>
                          </a:solidFill>
                          <a:latin typeface="楷体_GB2312" charset="-122"/>
                          <a:ea typeface="楷体_GB2312" charset="-122"/>
                        </a:rPr>
                        <a:t>控制赤字、调整结构、推进改革、增收节支。</a:t>
                      </a:r>
                      <a:endParaRPr lang="zh-CN" altLang="en-US" sz="2800" b="0">
                        <a:solidFill>
                          <a:srgbClr val="404040"/>
                        </a:solidFill>
                        <a:latin typeface="楷体_GB2312"/>
                        <a:ea typeface="楷体_GB2312"/>
                      </a:endParaRPr>
                    </a:p>
                  </a:txBody>
                  <a:tcPr marL="22860" marR="22860" marT="0" marB="0" anchor="ctr">
                    <a:lnL>
                      <a:solidFill>
                        <a:srgbClr val="848587"/>
                      </a:solidFill>
                      <a:prstDash val="sysDash"/>
                      <a:miter lim="800000"/>
                    </a:lnL>
                    <a:lnR>
                      <a:solidFill>
                        <a:srgbClr val="848587"/>
                      </a:solidFill>
                      <a:prstDash val="sysDash"/>
                      <a:miter lim="800000"/>
                    </a:lnR>
                    <a:lnT w="28575">
                      <a:solidFill>
                        <a:srgbClr val="848587"/>
                      </a:solidFill>
                      <a:miter lim="800000"/>
                    </a:lnT>
                    <a:lnB>
                      <a:solidFill>
                        <a:srgbClr val="848587"/>
                      </a:solidFill>
                      <a:prstDash val="sysDash"/>
                      <a:miter lim="800000"/>
                    </a:lnB>
                    <a:solidFill>
                      <a:srgbClr val="FFFFFF"/>
                    </a:solidFill>
                  </a:tcPr>
                </a:tc>
                <a:extLst>
                  <a:ext uri="{0D108BD9-81ED-4DB2-BD59-A6C34878D82A}">
                    <a16:rowId xmlns:a16="http://schemas.microsoft.com/office/drawing/2014/main" val="10002"/>
                  </a:ext>
                </a:extLst>
              </a:tr>
              <a:tr h="476250">
                <a:tc gridSpan="2">
                  <a:txBody>
                    <a:bodyPr/>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marL="0" lvl="0" indent="0" algn="ctr" defTabSz="914400">
                        <a:tabLst>
                          <a:tab pos="1028700" algn="l"/>
                          <a:tab pos="1849438" algn="l"/>
                          <a:tab pos="2536825" algn="l"/>
                          <a:tab pos="3221038" algn="l"/>
                        </a:tabLst>
                      </a:pPr>
                      <a:r>
                        <a:rPr lang="zh-CN" altLang="en-US" sz="2800">
                          <a:solidFill>
                            <a:srgbClr val="404040"/>
                          </a:solidFill>
                          <a:latin typeface="Calibri" pitchFamily="34" charset="0"/>
                          <a:ea typeface="等线"/>
                        </a:rPr>
                        <a:t>联系</a:t>
                      </a:r>
                      <a:endParaRPr lang="zh-CN" altLang="en-US" sz="2800">
                        <a:solidFill>
                          <a:srgbClr val="404040"/>
                        </a:solidFill>
                        <a:latin typeface="等线"/>
                        <a:ea typeface="等线"/>
                      </a:endParaRPr>
                    </a:p>
                  </a:txBody>
                  <a:tcPr marL="0" marR="0" marT="0" marB="0" anchor="ctr">
                    <a:lnL>
                      <a:solidFill>
                        <a:srgbClr val="848587"/>
                      </a:solidFill>
                      <a:prstDash val="sysDash"/>
                      <a:miter lim="800000"/>
                    </a:lnL>
                    <a:lnR>
                      <a:solidFill>
                        <a:srgbClr val="848587"/>
                      </a:solidFill>
                      <a:prstDash val="sysDash"/>
                      <a:miter lim="800000"/>
                    </a:lnR>
                    <a:lnT w="28575">
                      <a:solidFill>
                        <a:srgbClr val="848587"/>
                      </a:solidFill>
                      <a:miter lim="800000"/>
                    </a:lnT>
                    <a:lnB w="28575">
                      <a:solidFill>
                        <a:srgbClr val="848587"/>
                      </a:solidFill>
                      <a:miter lim="800000"/>
                    </a:lnB>
                    <a:solidFill>
                      <a:srgbClr val="FFFFFF"/>
                    </a:solidFill>
                  </a:tcPr>
                </a:tc>
                <a:tc hMerge="1">
                  <a:txBody>
                    <a:bodyPr/>
                    <a:lstStyle/>
                    <a:p>
                      <a:endParaRPr/>
                    </a:p>
                  </a:txBody>
                  <a:tcPr>
                    <a:lnR>
                      <a:prstDash val="sysDash"/>
                      <a:miter lim="800000"/>
                    </a:lnR>
                    <a:lnT>
                      <a:solidFill>
                        <a:srgbClr val="848587"/>
                      </a:solidFill>
                      <a:prstDash val="sysDash"/>
                      <a:miter lim="800000"/>
                    </a:lnT>
                    <a:lnB w="28575">
                      <a:solidFill>
                        <a:srgbClr val="848587"/>
                      </a:solidFill>
                      <a:miter lim="800000"/>
                    </a:lnB>
                  </a:tcPr>
                </a:tc>
                <a:tc gridSpan="3">
                  <a:txBody>
                    <a:bodyPr/>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marL="0" lvl="0" indent="0" algn="ctr" defTabSz="914400">
                        <a:tabLst>
                          <a:tab pos="1028700" algn="l"/>
                          <a:tab pos="1849438" algn="l"/>
                          <a:tab pos="2536825" algn="l"/>
                          <a:tab pos="3221038" algn="l"/>
                        </a:tabLst>
                      </a:pPr>
                      <a:r>
                        <a:rPr lang="zh-CN" altLang="en-US" sz="2800">
                          <a:solidFill>
                            <a:srgbClr val="404040"/>
                          </a:solidFill>
                          <a:latin typeface="Calibri" pitchFamily="34" charset="0"/>
                          <a:ea typeface="等线"/>
                        </a:rPr>
                        <a:t>采取哪种财政政策</a:t>
                      </a:r>
                      <a:r>
                        <a:rPr lang="en-US" altLang="zh-CN" sz="2800">
                          <a:solidFill>
                            <a:srgbClr val="404040"/>
                          </a:solidFill>
                          <a:latin typeface="Calibri" pitchFamily="34" charset="0"/>
                        </a:rPr>
                        <a:t>,</a:t>
                      </a:r>
                      <a:r>
                        <a:rPr lang="zh-CN" altLang="en-US" sz="2800">
                          <a:solidFill>
                            <a:srgbClr val="404040"/>
                          </a:solidFill>
                          <a:latin typeface="Calibri" pitchFamily="34" charset="0"/>
                          <a:ea typeface="等线"/>
                        </a:rPr>
                        <a:t>必须依据客观的经济运行状况。</a:t>
                      </a:r>
                      <a:endParaRPr lang="zh-CN" altLang="en-US" sz="2800">
                        <a:solidFill>
                          <a:srgbClr val="404040"/>
                        </a:solidFill>
                        <a:latin typeface="等线" charset="-122"/>
                        <a:ea typeface="等线"/>
                      </a:endParaRPr>
                    </a:p>
                  </a:txBody>
                  <a:tcPr marL="22860" marR="22860" marT="0" marB="0" anchor="ctr">
                    <a:lnL>
                      <a:solidFill>
                        <a:srgbClr val="848587"/>
                      </a:solidFill>
                      <a:prstDash val="sysDash"/>
                      <a:miter lim="800000"/>
                    </a:lnL>
                    <a:lnR>
                      <a:solidFill>
                        <a:srgbClr val="848587"/>
                      </a:solidFill>
                      <a:prstDash val="sysDash"/>
                      <a:miter lim="800000"/>
                    </a:lnR>
                    <a:lnT>
                      <a:solidFill>
                        <a:srgbClr val="848587"/>
                      </a:solidFill>
                      <a:prstDash val="sysDash"/>
                      <a:miter lim="800000"/>
                    </a:lnT>
                    <a:lnB w="28575">
                      <a:solidFill>
                        <a:srgbClr val="848587"/>
                      </a:solidFill>
                      <a:miter lim="800000"/>
                    </a:lnB>
                    <a:solidFill>
                      <a:srgbClr val="FFFFFF"/>
                    </a:solidFill>
                  </a:tcPr>
                </a:tc>
                <a:tc hMerge="1">
                  <a:txBody>
                    <a:bodyPr/>
                    <a:lstStyle/>
                    <a:p>
                      <a:endParaRPr/>
                    </a:p>
                  </a:txBody>
                  <a:tcPr>
                    <a:lnT>
                      <a:solidFill>
                        <a:srgbClr val="848587"/>
                      </a:solidFill>
                      <a:prstDash val="sysDash"/>
                      <a:miter lim="800000"/>
                    </a:lnT>
                    <a:lnB w="28575">
                      <a:solidFill>
                        <a:srgbClr val="848587"/>
                      </a:solidFill>
                      <a:miter lim="800000"/>
                    </a:lnB>
                  </a:tcPr>
                </a:tc>
                <a:tc hMerge="1">
                  <a:txBody>
                    <a:bodyPr/>
                    <a:lstStyle/>
                    <a:p>
                      <a:endParaRPr/>
                    </a:p>
                  </a:txBody>
                  <a:tcPr>
                    <a:lnR>
                      <a:prstDash val="sysDash"/>
                      <a:miter lim="800000"/>
                    </a:lnR>
                    <a:lnT>
                      <a:solidFill>
                        <a:srgbClr val="848587"/>
                      </a:solidFill>
                      <a:prstDash val="sysDash"/>
                      <a:miter lim="800000"/>
                    </a:lnT>
                    <a:lnB w="28575">
                      <a:solidFill>
                        <a:srgbClr val="848587"/>
                      </a:solidFill>
                      <a:miter lim="800000"/>
                    </a:lnB>
                  </a:tcPr>
                </a:tc>
                <a:extLst>
                  <a:ext uri="{0D108BD9-81ED-4DB2-BD59-A6C34878D82A}">
                    <a16:rowId xmlns:a16="http://schemas.microsoft.com/office/drawing/2014/main" val="10003"/>
                  </a:ext>
                </a:extLst>
              </a:tr>
            </a:tbl>
          </a:graphicData>
        </a:graphic>
      </p:graphicFrame>
      <p:sp>
        <p:nvSpPr>
          <p:cNvPr id="50205" name="矩形 5"/>
          <p:cNvSpPr/>
          <p:nvPr/>
        </p:nvSpPr>
        <p:spPr>
          <a:xfrm>
            <a:off x="93662" y="-65088"/>
            <a:ext cx="5280025" cy="506412"/>
          </a:xfrm>
          <a:prstGeom prst="rect">
            <a:avLst/>
          </a:prstGeom>
          <a:solidFill>
            <a:srgbClr val="008000"/>
          </a:solidFill>
          <a:ln>
            <a:noFill/>
            <a:miter lim="800000"/>
          </a:ln>
        </p:spPr>
        <p:txBody>
          <a:bodyPr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lvl="0">
              <a:lnSpc>
                <a:spcPct val="85000"/>
              </a:lnSpc>
            </a:pPr>
            <a:r>
              <a:rPr lang="zh-CN" altLang="en-US" sz="3200" b="0">
                <a:solidFill>
                  <a:schemeClr val="bg1"/>
                </a:solidFill>
                <a:latin typeface="隶书" pitchFamily="49" charset="-122"/>
                <a:ea typeface="隶书" pitchFamily="49" charset="-122"/>
              </a:rPr>
              <a:t>二</a:t>
            </a:r>
            <a:r>
              <a:rPr lang="zh-CN" altLang="zh-CN" sz="3200" b="0">
                <a:solidFill>
                  <a:schemeClr val="bg1"/>
                </a:solidFill>
                <a:latin typeface="隶书" pitchFamily="49" charset="-122"/>
                <a:ea typeface="隶书" pitchFamily="49" charset="-122"/>
              </a:rPr>
              <a:t>、</a:t>
            </a:r>
            <a:r>
              <a:rPr lang="zh-CN" altLang="en-US" sz="3200" b="0">
                <a:solidFill>
                  <a:schemeClr val="bg1"/>
                </a:solidFill>
                <a:latin typeface="隶书" pitchFamily="49" charset="-122"/>
                <a:ea typeface="隶书" pitchFamily="49" charset="-122"/>
              </a:rPr>
              <a:t>我国政府的经济职能</a:t>
            </a:r>
            <a:endParaRPr lang="zh-CN" altLang="zh-CN" sz="3200" b="0">
              <a:solidFill>
                <a:schemeClr val="bg1"/>
              </a:solidFill>
              <a:latin typeface="隶书" pitchFamily="49" charset="-122"/>
              <a:ea typeface="隶书" pitchFamily="49" charset="-122"/>
            </a:endParaRPr>
          </a:p>
        </p:txBody>
      </p:sp>
      <p:sp>
        <p:nvSpPr>
          <p:cNvPr id="50206" name="矩形 6"/>
          <p:cNvSpPr/>
          <p:nvPr/>
        </p:nvSpPr>
        <p:spPr>
          <a:xfrm>
            <a:off x="0" y="582612"/>
            <a:ext cx="5648325" cy="522288"/>
          </a:xfrm>
          <a:prstGeom prst="rect">
            <a:avLst/>
          </a:prstGeom>
          <a:gradFill rotWithShape="1">
            <a:gsLst>
              <a:gs pos="0">
                <a:srgbClr val="FFA2A1"/>
              </a:gs>
              <a:gs pos="35001">
                <a:srgbClr val="FFBEBD"/>
              </a:gs>
              <a:gs pos="100000">
                <a:srgbClr val="FFE5E5"/>
              </a:gs>
            </a:gsLst>
            <a:lin ang="16200000" scaled="1"/>
          </a:gradFill>
          <a:ln>
            <a:solidFill>
              <a:srgbClr val="BE4B48"/>
            </a:solidFill>
            <a:bevel/>
          </a:ln>
          <a:effectLst>
            <a:outerShdw blurRad="40000" dist="20000" dir="5400000">
              <a:srgbClr val="000000">
                <a:alpha val="37999"/>
              </a:srgbClr>
            </a:outerShdw>
          </a:effectLst>
        </p:spPr>
        <p:txBody>
          <a:bodyPr anchor="t" anchorCtr="0">
            <a:spAutoFit/>
          </a:bodyPr>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marL="0" marR="0" lvl="0" indent="0" fontAlgn="base">
              <a:spcBef>
                <a:spcPct val="0"/>
              </a:spcBef>
              <a:spcAft>
                <a:spcPct val="0"/>
              </a:spcAft>
            </a:pPr>
            <a:r>
              <a:rPr lang="zh-CN" altLang="en-US" sz="2800">
                <a:solidFill>
                  <a:srgbClr val="000000"/>
                </a:solidFill>
                <a:latin typeface="华文新魏" pitchFamily="2" charset="-122"/>
                <a:ea typeface="华文新魏" pitchFamily="2" charset="-122"/>
              </a:rPr>
              <a:t>区分不同的财政政策。</a:t>
            </a:r>
          </a:p>
        </p:txBody>
      </p:sp>
      <p:sp>
        <p:nvSpPr>
          <p:cNvPr id="50207" name="对角圆角矩形 17"/>
          <p:cNvSpPr/>
          <p:nvPr/>
        </p:nvSpPr>
        <p:spPr>
          <a:xfrm>
            <a:off x="10306050" y="0"/>
            <a:ext cx="1885950" cy="531812"/>
          </a:xfrm>
          <a:custGeom>
            <a:avLst/>
            <a:gdLst>
              <a:gd name="GT0" fmla="+- l w 0"/>
              <a:gd name="GT1" fmla="+- t h 0"/>
            </a:gdLst>
            <a:ahLst/>
            <a:cxnLst>
              <a:cxn ang="0">
                <a:pos x="2000487" y="34656"/>
              </a:cxn>
              <a:cxn ang="0">
                <a:pos x="1000247" y="69312"/>
              </a:cxn>
              <a:cxn ang="0">
                <a:pos x="0" y="34656"/>
              </a:cxn>
              <a:cxn ang="0">
                <a:pos x="1000247" y="0"/>
              </a:cxn>
            </a:cxnLst>
            <a:rect l="l" t="t" r="GT0" b="GT1"/>
            <a:pathLst>
              <a:path w="2370137" h="630238">
                <a:moveTo>
                  <a:pt x="105042" y="0"/>
                </a:moveTo>
                <a:lnTo>
                  <a:pt x="2370137" y="0"/>
                </a:lnTo>
                <a:lnTo>
                  <a:pt x="2370137" y="525196"/>
                </a:lnTo>
                <a:cubicBezTo>
                  <a:pt x="2370137" y="583209"/>
                  <a:pt x="2323108" y="630237"/>
                  <a:pt x="2265095" y="630238"/>
                </a:cubicBezTo>
                <a:lnTo>
                  <a:pt x="0" y="630238"/>
                </a:lnTo>
                <a:lnTo>
                  <a:pt x="0" y="105042"/>
                </a:lnTo>
                <a:cubicBezTo>
                  <a:pt x="0" y="47028"/>
                  <a:pt x="47028" y="0"/>
                  <a:pt x="105041" y="0"/>
                </a:cubicBezTo>
                <a:close/>
              </a:path>
            </a:pathLst>
          </a:custGeom>
          <a:solidFill>
            <a:srgbClr val="F8472A"/>
          </a:solidFill>
          <a:ln w="12700">
            <a:solidFill>
              <a:srgbClr val="2F528F"/>
            </a:solidFill>
            <a:round/>
          </a:ln>
        </p:spPr>
        <p:txBody>
          <a:bodyPr anchor="ctr" anchorCtr="0"/>
          <a:lstStyle>
            <a:lvl1pPr marL="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1pPr>
            <a:lvl2pPr marL="4572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2pPr>
            <a:lvl3pPr marL="9144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3pPr>
            <a:lvl4pPr marL="13716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4pPr>
            <a:lvl5pPr marL="1828800" indent="0" algn="l" defTabSz="914400" rtl="0" eaLnBrk="1" fontAlgn="base" hangingPunct="1">
              <a:lnSpc>
                <a:spcPct val="100000"/>
              </a:lnSpc>
              <a:spcBef>
                <a:spcPct val="0"/>
              </a:spcBef>
              <a:spcAft>
                <a:spcPct val="0"/>
              </a:spcAft>
              <a:buClrTx/>
              <a:buSzTx/>
              <a:buFontTx/>
              <a:buNone/>
              <a:defRPr lang="zh-CN" altLang="en-US" sz="1800" b="1" i="0" u="none" baseline="0">
                <a:solidFill>
                  <a:schemeClr val="tx1"/>
                </a:solidFill>
                <a:latin typeface="Arial" pitchFamily="34" charset="0"/>
                <a:ea typeface="等线"/>
              </a:defRPr>
            </a:lvl5pPr>
          </a:lstStyle>
          <a:p>
            <a:pPr lvl="0" algn="ctr"/>
            <a:r>
              <a:rPr lang="zh-CN" altLang="en-US" sz="2800">
                <a:solidFill>
                  <a:srgbClr val="FFFFFF"/>
                </a:solidFill>
                <a:latin typeface="微软雅黑" pitchFamily="34" charset="-122"/>
                <a:ea typeface="微软雅黑" pitchFamily="34" charset="-122"/>
              </a:rPr>
              <a:t>疑难突破</a:t>
            </a:r>
            <a:endParaRPr lang="en-US" altLang="zh-CN" sz="2800">
              <a:solidFill>
                <a:srgbClr val="FFFFFF"/>
              </a:solidFill>
              <a:latin typeface="微软雅黑" pitchFamily="34" charset="-122"/>
              <a:ea typeface="微软雅黑" pitchFamily="34" charset="-122"/>
            </a:endParaRPr>
          </a:p>
        </p:txBody>
      </p:sp>
    </p:spTree>
    <p:extLst>
      <p:ext uri="{BB962C8B-B14F-4D97-AF65-F5344CB8AC3E}">
        <p14:creationId xmlns:p14="http://schemas.microsoft.com/office/powerpoint/2010/main" val="326759115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对角圆角矩形 2">
            <a:extLst>
              <a:ext uri="{FF2B5EF4-FFF2-40B4-BE49-F238E27FC236}">
                <a16:creationId xmlns:a16="http://schemas.microsoft.com/office/drawing/2014/main" id="{1C81A155-BCB0-4BB1-BB52-81384AFE830A}"/>
              </a:ext>
            </a:extLst>
          </p:cNvPr>
          <p:cNvSpPr/>
          <p:nvPr>
            <p:custDataLst>
              <p:tags r:id="rId1"/>
            </p:custDataLst>
          </p:nvPr>
        </p:nvSpPr>
        <p:spPr>
          <a:xfrm>
            <a:off x="1449434" y="800532"/>
            <a:ext cx="2370138" cy="630238"/>
          </a:xfrm>
          <a:prstGeom prst="round2Diag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r>
              <a:rPr lang="zh-CN" altLang="en-US" sz="3200" b="1" dirty="0">
                <a:latin typeface="微软雅黑" panose="020B0503020204020204" charset="-122"/>
                <a:ea typeface="微软雅黑" panose="020B0503020204020204" charset="-122"/>
              </a:rPr>
              <a:t>核心素养</a:t>
            </a:r>
          </a:p>
        </p:txBody>
      </p:sp>
      <p:sp>
        <p:nvSpPr>
          <p:cNvPr id="5" name="矩形 4">
            <a:extLst>
              <a:ext uri="{FF2B5EF4-FFF2-40B4-BE49-F238E27FC236}">
                <a16:creationId xmlns:a16="http://schemas.microsoft.com/office/drawing/2014/main" id="{15F616B0-1337-4431-AFB0-93ED10AEEEDC}"/>
              </a:ext>
            </a:extLst>
          </p:cNvPr>
          <p:cNvSpPr/>
          <p:nvPr>
            <p:custDataLst>
              <p:tags r:id="rId2"/>
            </p:custDataLst>
          </p:nvPr>
        </p:nvSpPr>
        <p:spPr>
          <a:xfrm>
            <a:off x="1109663" y="1870075"/>
            <a:ext cx="10458450" cy="4524375"/>
          </a:xfrm>
          <a:prstGeom prst="rect">
            <a:avLst/>
          </a:prstGeom>
        </p:spPr>
        <p:txBody>
          <a:bodyPr>
            <a:spAutoFit/>
          </a:bodyPr>
          <a:lstStyle/>
          <a:p>
            <a:pPr fontAlgn="auto">
              <a:lnSpc>
                <a:spcPct val="150000"/>
              </a:lnSpc>
              <a:spcBef>
                <a:spcPct val="0"/>
              </a:spcBef>
              <a:spcAft>
                <a:spcPct val="0"/>
              </a:spcAft>
              <a:defRPr/>
            </a:pPr>
            <a:r>
              <a:rPr lang="zh-CN" altLang="en-US" sz="2400" b="1" kern="100" dirty="0">
                <a:latin typeface="微软雅黑" panose="020B0503020204020204" charset="-122"/>
                <a:ea typeface="微软雅黑" panose="020B0503020204020204" charset="-122"/>
                <a:cs typeface="Times New Roman" panose="02020603050405020304" pitchFamily="18" charset="0"/>
              </a:rPr>
              <a:t>政治认同：</a:t>
            </a:r>
            <a:r>
              <a:rPr lang="zh-CN" altLang="en-US" sz="2400" kern="100" dirty="0">
                <a:latin typeface="微软雅黑" panose="020B0503020204020204" charset="-122"/>
                <a:ea typeface="微软雅黑" panose="020B0503020204020204" charset="-122"/>
                <a:cs typeface="Times New Roman" panose="02020603050405020304" pitchFamily="18" charset="0"/>
              </a:rPr>
              <a:t>识记我国社会主义市场经济体制的基本特征，体会党的领导是中国特色社会主义</a:t>
            </a:r>
            <a:r>
              <a:rPr lang="zh-CN" altLang="en-US" sz="2400" kern="100" dirty="0">
                <a:solidFill>
                  <a:srgbClr val="FF0000"/>
                </a:solidFill>
                <a:latin typeface="微软雅黑" panose="020B0503020204020204" charset="-122"/>
                <a:ea typeface="微软雅黑" panose="020B0503020204020204" charset="-122"/>
                <a:cs typeface="Times New Roman" panose="02020603050405020304" pitchFamily="18" charset="0"/>
              </a:rPr>
              <a:t>最本质的特征和</a:t>
            </a:r>
            <a:r>
              <a:rPr lang="zh-CN" altLang="en-US" sz="2400" kern="100" dirty="0">
                <a:latin typeface="微软雅黑" panose="020B0503020204020204" charset="-122"/>
                <a:ea typeface="微软雅黑" panose="020B0503020204020204" charset="-122"/>
                <a:cs typeface="Times New Roman" panose="02020603050405020304" pitchFamily="18" charset="0"/>
              </a:rPr>
              <a:t>中国特色社会主义制度的</a:t>
            </a:r>
            <a:r>
              <a:rPr lang="zh-CN" altLang="en-US" sz="2400" kern="100" dirty="0">
                <a:solidFill>
                  <a:srgbClr val="FF0000"/>
                </a:solidFill>
                <a:latin typeface="微软雅黑" panose="020B0503020204020204" charset="-122"/>
                <a:ea typeface="微软雅黑" panose="020B0503020204020204" charset="-122"/>
                <a:cs typeface="Times New Roman" panose="02020603050405020304" pitchFamily="18" charset="0"/>
              </a:rPr>
              <a:t>最大优势</a:t>
            </a:r>
            <a:r>
              <a:rPr lang="zh-CN" altLang="en-US" sz="2400" kern="100" dirty="0">
                <a:latin typeface="微软雅黑" panose="020B0503020204020204" charset="-122"/>
                <a:ea typeface="微软雅黑" panose="020B0503020204020204" charset="-122"/>
                <a:cs typeface="Times New Roman" panose="02020603050405020304" pitchFamily="18" charset="0"/>
              </a:rPr>
              <a:t>，认同我国社会主义市场经济体制。</a:t>
            </a:r>
            <a:endParaRPr lang="en-US" altLang="zh-CN" sz="2400" kern="100" dirty="0">
              <a:latin typeface="微软雅黑" panose="020B0503020204020204" charset="-122"/>
              <a:ea typeface="微软雅黑"/>
              <a:cs typeface="Times New Roman" panose="02020603050405020304" pitchFamily="18" charset="0"/>
            </a:endParaRPr>
          </a:p>
          <a:p>
            <a:pPr fontAlgn="auto">
              <a:lnSpc>
                <a:spcPct val="150000"/>
              </a:lnSpc>
              <a:spcBef>
                <a:spcPct val="0"/>
              </a:spcBef>
              <a:spcAft>
                <a:spcPct val="0"/>
              </a:spcAft>
              <a:defRPr/>
            </a:pPr>
            <a:r>
              <a:rPr lang="zh-CN" altLang="en-US" sz="2400" b="1" kern="100" dirty="0">
                <a:latin typeface="微软雅黑" panose="020B0503020204020204" charset="-122"/>
                <a:ea typeface="微软雅黑" panose="020B0503020204020204" charset="-122"/>
                <a:cs typeface="Times New Roman" panose="02020603050405020304" pitchFamily="18" charset="0"/>
              </a:rPr>
              <a:t>科学精神</a:t>
            </a:r>
            <a:r>
              <a:rPr lang="en-US" altLang="zh-CN" sz="2400" b="1" kern="100" dirty="0">
                <a:latin typeface="微软雅黑" panose="020B0503020204020204" charset="-122"/>
                <a:ea typeface="微软雅黑" panose="020B0503020204020204" charset="-122"/>
                <a:cs typeface="Times New Roman" panose="02020603050405020304" pitchFamily="18" charset="0"/>
              </a:rPr>
              <a:t>: </a:t>
            </a:r>
            <a:r>
              <a:rPr lang="zh-CN" altLang="en-US" sz="2400" kern="100" dirty="0">
                <a:latin typeface="微软雅黑" panose="020B0503020204020204" charset="-122"/>
                <a:ea typeface="微软雅黑" panose="020B0503020204020204" charset="-122"/>
                <a:cs typeface="Times New Roman" panose="02020603050405020304" pitchFamily="18" charset="0"/>
              </a:rPr>
              <a:t>理解我国实行</a:t>
            </a:r>
            <a:r>
              <a:rPr lang="zh-CN" altLang="en-US" sz="2400" kern="100" dirty="0">
                <a:solidFill>
                  <a:srgbClr val="FF0000"/>
                </a:solidFill>
                <a:latin typeface="微软雅黑" panose="020B0503020204020204" charset="-122"/>
                <a:ea typeface="微软雅黑" panose="020B0503020204020204" charset="-122"/>
                <a:cs typeface="Times New Roman" panose="02020603050405020304" pitchFamily="18" charset="0"/>
              </a:rPr>
              <a:t>科学的宏观调控</a:t>
            </a:r>
            <a:r>
              <a:rPr lang="zh-CN" altLang="en-US" sz="2400" kern="100" dirty="0">
                <a:latin typeface="微软雅黑" panose="020B0503020204020204" charset="-122"/>
                <a:ea typeface="微软雅黑" panose="020B0503020204020204" charset="-122"/>
                <a:cs typeface="Times New Roman" panose="02020603050405020304" pitchFamily="18" charset="0"/>
              </a:rPr>
              <a:t>，是基于我国市场经济的局限性。</a:t>
            </a:r>
          </a:p>
          <a:p>
            <a:pPr fontAlgn="auto">
              <a:lnSpc>
                <a:spcPct val="150000"/>
              </a:lnSpc>
              <a:spcBef>
                <a:spcPct val="0"/>
              </a:spcBef>
              <a:spcAft>
                <a:spcPct val="0"/>
              </a:spcAft>
              <a:defRPr/>
            </a:pPr>
            <a:r>
              <a:rPr lang="zh-CN" altLang="en-US" sz="2400" b="1" kern="100" dirty="0">
                <a:latin typeface="微软雅黑" panose="020B0503020204020204" charset="-122"/>
                <a:ea typeface="微软雅黑" panose="020B0503020204020204" charset="-122"/>
                <a:cs typeface="Times New Roman" panose="02020603050405020304" pitchFamily="18" charset="0"/>
              </a:rPr>
              <a:t>法治意识</a:t>
            </a:r>
            <a:r>
              <a:rPr lang="en-US" altLang="zh-CN" sz="2400" b="1" kern="100" dirty="0">
                <a:latin typeface="微软雅黑" panose="020B0503020204020204" charset="-122"/>
                <a:ea typeface="微软雅黑" panose="020B0503020204020204" charset="-122"/>
                <a:cs typeface="Times New Roman" panose="02020603050405020304" pitchFamily="18" charset="0"/>
              </a:rPr>
              <a:t>: </a:t>
            </a:r>
            <a:r>
              <a:rPr lang="zh-CN" altLang="en-US" sz="2400" kern="100" dirty="0">
                <a:latin typeface="微软雅黑" panose="020B0503020204020204" charset="-122"/>
                <a:ea typeface="微软雅黑" panose="020B0503020204020204" charset="-122"/>
                <a:cs typeface="Times New Roman" panose="02020603050405020304" pitchFamily="18" charset="0"/>
              </a:rPr>
              <a:t>学习</a:t>
            </a:r>
            <a:r>
              <a:rPr lang="en-US" altLang="zh-CN" sz="2400" kern="100" dirty="0">
                <a:latin typeface="微软雅黑" panose="020B0503020204020204" charset="-122"/>
                <a:ea typeface="微软雅黑" panose="020B0503020204020204" charset="-122"/>
                <a:cs typeface="Times New Roman" panose="02020603050405020304" pitchFamily="18" charset="0"/>
              </a:rPr>
              <a:t>《</a:t>
            </a:r>
            <a:r>
              <a:rPr lang="zh-CN" altLang="en-US" sz="2400" kern="100" dirty="0">
                <a:latin typeface="微软雅黑" panose="020B0503020204020204" charset="-122"/>
                <a:ea typeface="微软雅黑" panose="020B0503020204020204" charset="-122"/>
                <a:cs typeface="Times New Roman" panose="02020603050405020304" pitchFamily="18" charset="0"/>
              </a:rPr>
              <a:t>宪法</a:t>
            </a:r>
            <a:r>
              <a:rPr lang="en-US" altLang="zh-CN" sz="2400" kern="100" dirty="0">
                <a:latin typeface="微软雅黑" panose="020B0503020204020204" charset="-122"/>
                <a:ea typeface="微软雅黑" panose="020B0503020204020204" charset="-122"/>
                <a:cs typeface="Times New Roman" panose="02020603050405020304" pitchFamily="18" charset="0"/>
              </a:rPr>
              <a:t>》</a:t>
            </a:r>
            <a:r>
              <a:rPr lang="zh-CN" altLang="en-US" sz="2400" kern="100" dirty="0">
                <a:latin typeface="微软雅黑" panose="020B0503020204020204" charset="-122"/>
                <a:ea typeface="微软雅黑" panose="020B0503020204020204" charset="-122"/>
                <a:cs typeface="Times New Roman" panose="02020603050405020304" pitchFamily="18" charset="0"/>
              </a:rPr>
              <a:t>关于“</a:t>
            </a:r>
            <a:r>
              <a:rPr lang="zh-CN" altLang="en-US" sz="2400" kern="100" dirty="0">
                <a:solidFill>
                  <a:srgbClr val="FF0000"/>
                </a:solidFill>
                <a:latin typeface="微软雅黑" panose="020B0503020204020204" charset="-122"/>
                <a:ea typeface="微软雅黑" panose="020B0503020204020204" charset="-122"/>
                <a:cs typeface="Times New Roman" panose="02020603050405020304" pitchFamily="18" charset="0"/>
              </a:rPr>
              <a:t>党对社会主义市场经济领导</a:t>
            </a:r>
            <a:r>
              <a:rPr lang="zh-CN" altLang="en-US" sz="2400" kern="100" dirty="0">
                <a:latin typeface="微软雅黑" panose="020B0503020204020204" charset="-122"/>
                <a:ea typeface="微软雅黑" panose="020B0503020204020204" charset="-122"/>
                <a:cs typeface="Times New Roman" panose="02020603050405020304" pitchFamily="18" charset="0"/>
              </a:rPr>
              <a:t>”的相关表述，增强法治意识。</a:t>
            </a:r>
          </a:p>
          <a:p>
            <a:pPr fontAlgn="auto">
              <a:lnSpc>
                <a:spcPct val="150000"/>
              </a:lnSpc>
              <a:spcBef>
                <a:spcPct val="0"/>
              </a:spcBef>
              <a:spcAft>
                <a:spcPct val="0"/>
              </a:spcAft>
              <a:defRPr/>
            </a:pPr>
            <a:r>
              <a:rPr lang="zh-CN" altLang="en-US" sz="2400" b="1" kern="100" dirty="0">
                <a:latin typeface="微软雅黑" panose="020B0503020204020204" charset="-122"/>
                <a:ea typeface="微软雅黑" panose="020B0503020204020204" charset="-122"/>
                <a:cs typeface="Times New Roman" panose="02020603050405020304" pitchFamily="18" charset="0"/>
              </a:rPr>
              <a:t>公共参与</a:t>
            </a:r>
            <a:r>
              <a:rPr lang="zh-CN" altLang="en-US" sz="2400" kern="100" dirty="0">
                <a:latin typeface="微软雅黑" panose="020B0503020204020204" charset="-122"/>
                <a:ea typeface="微软雅黑" panose="020B0503020204020204" charset="-122"/>
                <a:cs typeface="Times New Roman" panose="02020603050405020304" pitchFamily="18" charset="0"/>
              </a:rPr>
              <a:t>：针对我国当前经济发展存在的问题，运用社会主义市场经济体制的知识提出合理化建议，提高自己参与经济生活的能力。</a:t>
            </a:r>
          </a:p>
        </p:txBody>
      </p:sp>
    </p:spTree>
    <p:extLst>
      <p:ext uri="{BB962C8B-B14F-4D97-AF65-F5344CB8AC3E}">
        <p14:creationId xmlns:p14="http://schemas.microsoft.com/office/powerpoint/2010/main" val="193079659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905885" y="4471035"/>
            <a:ext cx="6670040" cy="1814830"/>
            <a:chOff x="6151" y="7041"/>
            <a:chExt cx="10504" cy="2858"/>
          </a:xfrm>
        </p:grpSpPr>
        <p:pic>
          <p:nvPicPr>
            <p:cNvPr id="13" name="图片 12"/>
            <p:cNvPicPr>
              <a:picLocks noChangeAspect="1"/>
            </p:cNvPicPr>
            <p:nvPr/>
          </p:nvPicPr>
          <p:blipFill>
            <a:blip r:embed="rId3"/>
            <a:stretch>
              <a:fillRect/>
            </a:stretch>
          </p:blipFill>
          <p:spPr>
            <a:xfrm>
              <a:off x="6151" y="7041"/>
              <a:ext cx="5077" cy="2859"/>
            </a:xfrm>
            <a:prstGeom prst="rect">
              <a:avLst/>
            </a:prstGeom>
          </p:spPr>
        </p:pic>
        <p:sp>
          <p:nvSpPr>
            <p:cNvPr id="15" name="文本框 14"/>
            <p:cNvSpPr txBox="1"/>
            <p:nvPr/>
          </p:nvSpPr>
          <p:spPr>
            <a:xfrm>
              <a:off x="11661" y="7139"/>
              <a:ext cx="4994" cy="2761"/>
            </a:xfrm>
            <a:prstGeom prst="rect">
              <a:avLst/>
            </a:prstGeom>
            <a:noFill/>
          </p:spPr>
          <p:txBody>
            <a:bodyPr wrap="square" rtlCol="0">
              <a:spAutoFit/>
            </a:bodyPr>
            <a:lstStyle/>
            <a:p>
              <a:r>
                <a:rPr lang="zh-CN" altLang="en-US"/>
                <a:t>2013年-2019年我国农村累计减贫9348万人，年均减贫1335万人，7年累计减贫幅度达94.4%，农村贫困发生率也从2012年末的10.2%下降到2019年末的0.6%。</a:t>
              </a:r>
            </a:p>
          </p:txBody>
        </p:sp>
      </p:grpSp>
      <p:grpSp>
        <p:nvGrpSpPr>
          <p:cNvPr id="20" name="组合 19"/>
          <p:cNvGrpSpPr/>
          <p:nvPr/>
        </p:nvGrpSpPr>
        <p:grpSpPr>
          <a:xfrm>
            <a:off x="724535" y="3806190"/>
            <a:ext cx="3044220" cy="2480310"/>
            <a:chOff x="1354" y="5822"/>
            <a:chExt cx="4577" cy="3906"/>
          </a:xfrm>
        </p:grpSpPr>
        <p:grpSp>
          <p:nvGrpSpPr>
            <p:cNvPr id="18" name="组合 17"/>
            <p:cNvGrpSpPr/>
            <p:nvPr/>
          </p:nvGrpSpPr>
          <p:grpSpPr>
            <a:xfrm>
              <a:off x="1354" y="5822"/>
              <a:ext cx="4577" cy="3906"/>
              <a:chOff x="6374" y="5650"/>
              <a:chExt cx="3099" cy="3906"/>
            </a:xfrm>
          </p:grpSpPr>
          <p:pic>
            <p:nvPicPr>
              <p:cNvPr id="16" name="图片 15"/>
              <p:cNvPicPr>
                <a:picLocks noChangeAspect="1"/>
              </p:cNvPicPr>
              <p:nvPr/>
            </p:nvPicPr>
            <p:blipFill>
              <a:blip r:embed="rId4"/>
              <a:stretch>
                <a:fillRect/>
              </a:stretch>
            </p:blipFill>
            <p:spPr>
              <a:xfrm>
                <a:off x="6374" y="7396"/>
                <a:ext cx="3098" cy="2160"/>
              </a:xfrm>
              <a:prstGeom prst="rect">
                <a:avLst/>
              </a:prstGeom>
            </p:spPr>
          </p:pic>
          <p:pic>
            <p:nvPicPr>
              <p:cNvPr id="17" name="图片 16"/>
              <p:cNvPicPr>
                <a:picLocks noChangeAspect="1"/>
              </p:cNvPicPr>
              <p:nvPr/>
            </p:nvPicPr>
            <p:blipFill>
              <a:blip r:embed="rId5"/>
              <a:stretch>
                <a:fillRect/>
              </a:stretch>
            </p:blipFill>
            <p:spPr>
              <a:xfrm>
                <a:off x="6379" y="5650"/>
                <a:ext cx="3094" cy="1746"/>
              </a:xfrm>
              <a:prstGeom prst="rect">
                <a:avLst/>
              </a:prstGeom>
            </p:spPr>
          </p:pic>
        </p:grpSp>
        <p:sp>
          <p:nvSpPr>
            <p:cNvPr id="14" name="文本框 13"/>
            <p:cNvSpPr txBox="1"/>
            <p:nvPr/>
          </p:nvSpPr>
          <p:spPr>
            <a:xfrm>
              <a:off x="1361" y="5882"/>
              <a:ext cx="2986" cy="580"/>
            </a:xfrm>
            <a:prstGeom prst="rect">
              <a:avLst/>
            </a:prstGeom>
            <a:noFill/>
          </p:spPr>
          <p:txBody>
            <a:bodyPr wrap="square" rtlCol="0">
              <a:spAutoFit/>
            </a:bodyPr>
            <a:lstStyle/>
            <a:p>
              <a:r>
                <a:rPr lang="en-US" altLang="zh-CN" b="1">
                  <a:solidFill>
                    <a:srgbClr val="FF0000"/>
                  </a:solidFill>
                </a:rPr>
                <a:t>“</a:t>
              </a:r>
              <a:r>
                <a:rPr lang="zh-CN" altLang="en-US" b="1">
                  <a:solidFill>
                    <a:srgbClr val="FF0000"/>
                  </a:solidFill>
                </a:rPr>
                <a:t>智造</a:t>
              </a:r>
              <a:r>
                <a:rPr lang="en-US" altLang="zh-CN" b="1">
                  <a:solidFill>
                    <a:srgbClr val="FF0000"/>
                  </a:solidFill>
                </a:rPr>
                <a:t>”</a:t>
              </a:r>
              <a:r>
                <a:rPr lang="zh-CN" altLang="en-US" b="1">
                  <a:solidFill>
                    <a:srgbClr val="FF0000"/>
                  </a:solidFill>
                </a:rPr>
                <a:t>中国奇迹</a:t>
              </a:r>
            </a:p>
          </p:txBody>
        </p:sp>
      </p:grpSp>
      <p:grpSp>
        <p:nvGrpSpPr>
          <p:cNvPr id="21" name="组合 20"/>
          <p:cNvGrpSpPr/>
          <p:nvPr/>
        </p:nvGrpSpPr>
        <p:grpSpPr>
          <a:xfrm>
            <a:off x="724535" y="1407160"/>
            <a:ext cx="3181350" cy="2124710"/>
            <a:chOff x="1080" y="1266"/>
            <a:chExt cx="5010" cy="3346"/>
          </a:xfrm>
        </p:grpSpPr>
        <p:pic>
          <p:nvPicPr>
            <p:cNvPr id="4" name="图片 3"/>
            <p:cNvPicPr>
              <a:picLocks noChangeAspect="1"/>
            </p:cNvPicPr>
            <p:nvPr/>
          </p:nvPicPr>
          <p:blipFill>
            <a:blip r:embed="rId6"/>
            <a:stretch>
              <a:fillRect/>
            </a:stretch>
          </p:blipFill>
          <p:spPr>
            <a:xfrm>
              <a:off x="1080" y="1266"/>
              <a:ext cx="5010" cy="3346"/>
            </a:xfrm>
            <a:prstGeom prst="rect">
              <a:avLst/>
            </a:prstGeom>
          </p:spPr>
        </p:pic>
        <p:sp>
          <p:nvSpPr>
            <p:cNvPr id="6" name="文本框 5"/>
            <p:cNvSpPr txBox="1"/>
            <p:nvPr/>
          </p:nvSpPr>
          <p:spPr>
            <a:xfrm>
              <a:off x="1080" y="1364"/>
              <a:ext cx="4620" cy="531"/>
            </a:xfrm>
            <a:prstGeom prst="rect">
              <a:avLst/>
            </a:prstGeom>
            <a:noFill/>
          </p:spPr>
          <p:txBody>
            <a:bodyPr wrap="square" rtlCol="0">
              <a:spAutoFit/>
            </a:bodyPr>
            <a:lstStyle/>
            <a:p>
              <a:r>
                <a:rPr lang="zh-CN" altLang="en-US" sz="1600" b="1">
                  <a:solidFill>
                    <a:srgbClr val="FF0000"/>
                  </a:solidFill>
                </a:rPr>
                <a:t>浦东奇迹，用改革书写中国梦</a:t>
              </a:r>
            </a:p>
          </p:txBody>
        </p:sp>
      </p:grpSp>
      <p:sp>
        <p:nvSpPr>
          <p:cNvPr id="22" name="文本框 21"/>
          <p:cNvSpPr txBox="1"/>
          <p:nvPr/>
        </p:nvSpPr>
        <p:spPr>
          <a:xfrm>
            <a:off x="3110865" y="793750"/>
            <a:ext cx="2865729" cy="461665"/>
          </a:xfrm>
          <a:prstGeom prst="rect">
            <a:avLst/>
          </a:prstGeom>
          <a:solidFill>
            <a:schemeClr val="accent6">
              <a:lumMod val="60000"/>
              <a:lumOff val="40000"/>
            </a:schemeClr>
          </a:solidFill>
        </p:spPr>
        <p:txBody>
          <a:bodyPr wrap="square" rtlCol="0">
            <a:spAutoFit/>
          </a:bodyPr>
          <a:lstStyle/>
          <a:p>
            <a:r>
              <a:rPr lang="zh-CN" altLang="en-US" sz="2400" b="1" dirty="0"/>
              <a:t>如何成就中国奇迹</a:t>
            </a:r>
          </a:p>
        </p:txBody>
      </p:sp>
      <p:grpSp>
        <p:nvGrpSpPr>
          <p:cNvPr id="2" name="组合 1"/>
          <p:cNvGrpSpPr/>
          <p:nvPr/>
        </p:nvGrpSpPr>
        <p:grpSpPr>
          <a:xfrm>
            <a:off x="4013835" y="1387475"/>
            <a:ext cx="6602095" cy="2162810"/>
            <a:chOff x="6321" y="2185"/>
            <a:chExt cx="10397" cy="3406"/>
          </a:xfrm>
        </p:grpSpPr>
        <p:sp>
          <p:nvSpPr>
            <p:cNvPr id="12" name="文本框 11"/>
            <p:cNvSpPr txBox="1"/>
            <p:nvPr/>
          </p:nvSpPr>
          <p:spPr>
            <a:xfrm>
              <a:off x="11598" y="2801"/>
              <a:ext cx="5120" cy="2761"/>
            </a:xfrm>
            <a:prstGeom prst="rect">
              <a:avLst/>
            </a:prstGeom>
            <a:noFill/>
          </p:spPr>
          <p:txBody>
            <a:bodyPr wrap="square" rtlCol="0">
              <a:spAutoFit/>
            </a:bodyPr>
            <a:lstStyle/>
            <a:p>
              <a:r>
                <a:rPr lang="en-US" altLang="zh-CN"/>
                <a:t>绥中36—1油田海上石油生产设施。依靠自主研发，海油人攻克了海上稠油注海水强采及长距离海底稠油混输等关键技术。目前渤海稠油产量超过世界其他国家海上稠油总产量。</a:t>
              </a:r>
              <a:endParaRPr lang="zh-CN" altLang="en-US"/>
            </a:p>
          </p:txBody>
        </p:sp>
        <p:grpSp>
          <p:nvGrpSpPr>
            <p:cNvPr id="24" name="组合 23"/>
            <p:cNvGrpSpPr/>
            <p:nvPr/>
          </p:nvGrpSpPr>
          <p:grpSpPr>
            <a:xfrm>
              <a:off x="6321" y="2185"/>
              <a:ext cx="5112" cy="3406"/>
              <a:chOff x="6321" y="2185"/>
              <a:chExt cx="5112" cy="3406"/>
            </a:xfrm>
          </p:grpSpPr>
          <p:pic>
            <p:nvPicPr>
              <p:cNvPr id="11" name="图片 10"/>
              <p:cNvPicPr>
                <a:picLocks noChangeAspect="1"/>
              </p:cNvPicPr>
              <p:nvPr/>
            </p:nvPicPr>
            <p:blipFill>
              <a:blip r:embed="rId7"/>
              <a:stretch>
                <a:fillRect/>
              </a:stretch>
            </p:blipFill>
            <p:spPr>
              <a:xfrm>
                <a:off x="6321" y="2185"/>
                <a:ext cx="5113" cy="3407"/>
              </a:xfrm>
              <a:prstGeom prst="rect">
                <a:avLst/>
              </a:prstGeom>
            </p:spPr>
          </p:pic>
          <p:sp>
            <p:nvSpPr>
              <p:cNvPr id="23" name="文本框 22"/>
              <p:cNvSpPr txBox="1"/>
              <p:nvPr/>
            </p:nvSpPr>
            <p:spPr>
              <a:xfrm>
                <a:off x="6321" y="2216"/>
                <a:ext cx="3971" cy="531"/>
              </a:xfrm>
              <a:prstGeom prst="rect">
                <a:avLst/>
              </a:prstGeom>
              <a:noFill/>
            </p:spPr>
            <p:txBody>
              <a:bodyPr wrap="square" rtlCol="0">
                <a:spAutoFit/>
              </a:bodyPr>
              <a:lstStyle/>
              <a:p>
                <a:r>
                  <a:rPr lang="en-US" altLang="zh-CN" sz="1600" b="1">
                    <a:solidFill>
                      <a:srgbClr val="FF0000"/>
                    </a:solidFill>
                    <a:sym typeface="+mn-ea"/>
                  </a:rPr>
                  <a:t>“</a:t>
                </a:r>
                <a:r>
                  <a:rPr lang="zh-CN" altLang="en-US" sz="1600" b="1">
                    <a:solidFill>
                      <a:srgbClr val="FF0000"/>
                    </a:solidFill>
                    <a:sym typeface="+mn-ea"/>
                  </a:rPr>
                  <a:t>蓝色国土</a:t>
                </a:r>
                <a:r>
                  <a:rPr lang="en-US" altLang="zh-CN" sz="1600" b="1">
                    <a:solidFill>
                      <a:srgbClr val="FF0000"/>
                    </a:solidFill>
                    <a:sym typeface="+mn-ea"/>
                  </a:rPr>
                  <a:t>”</a:t>
                </a:r>
                <a:r>
                  <a:rPr lang="zh-CN" altLang="en-US" sz="1600" b="1">
                    <a:solidFill>
                      <a:srgbClr val="FF0000"/>
                    </a:solidFill>
                    <a:sym typeface="+mn-ea"/>
                  </a:rPr>
                  <a:t>上的中国奇迹</a:t>
                </a:r>
              </a:p>
            </p:txBody>
          </p:sp>
        </p:grpSp>
      </p:grpSp>
      <p:sp>
        <p:nvSpPr>
          <p:cNvPr id="8" name="文本框 7"/>
          <p:cNvSpPr txBox="1"/>
          <p:nvPr/>
        </p:nvSpPr>
        <p:spPr>
          <a:xfrm>
            <a:off x="120015" y="1118870"/>
            <a:ext cx="379730" cy="4523105"/>
          </a:xfrm>
          <a:prstGeom prst="rect">
            <a:avLst/>
          </a:prstGeom>
          <a:noFill/>
        </p:spPr>
        <p:txBody>
          <a:bodyPr wrap="square" rtlCol="0">
            <a:spAutoFit/>
          </a:bodyPr>
          <a:lstStyle/>
          <a:p>
            <a:r>
              <a:rPr lang="zh-CN" altLang="en-US" b="1">
                <a:solidFill>
                  <a:schemeClr val="tx1"/>
                </a:solidFill>
              </a:rPr>
              <a:t>高效课堂  </a:t>
            </a:r>
          </a:p>
          <a:p>
            <a:endParaRPr lang="zh-CN" altLang="en-US" b="1">
              <a:solidFill>
                <a:schemeClr val="tx1"/>
              </a:solidFill>
            </a:endParaRPr>
          </a:p>
          <a:p>
            <a:r>
              <a:rPr lang="zh-CN" altLang="en-US" b="1">
                <a:solidFill>
                  <a:schemeClr val="tx1"/>
                </a:solidFill>
              </a:rPr>
              <a:t>轻松学  </a:t>
            </a:r>
          </a:p>
          <a:p>
            <a:endParaRPr lang="zh-CN" altLang="en-US" b="1">
              <a:solidFill>
                <a:schemeClr val="tx1"/>
              </a:solidFill>
            </a:endParaRPr>
          </a:p>
          <a:p>
            <a:r>
              <a:rPr lang="zh-CN" altLang="en-US" b="1">
                <a:solidFill>
                  <a:schemeClr val="tx1"/>
                </a:solidFill>
              </a:rPr>
              <a:t>全维度  </a:t>
            </a:r>
          </a:p>
          <a:p>
            <a:endParaRPr lang="zh-CN" altLang="en-US" b="1">
              <a:solidFill>
                <a:schemeClr val="tx1"/>
              </a:solidFill>
            </a:endParaRPr>
          </a:p>
          <a:p>
            <a:r>
              <a:rPr lang="zh-CN" altLang="en-US" b="1">
                <a:solidFill>
                  <a:schemeClr val="tx1"/>
                </a:solidFill>
              </a:rPr>
              <a:t>高质量</a:t>
            </a:r>
            <a:r>
              <a:rPr lang="zh-CN" altLang="en-US"/>
              <a:t>  </a:t>
            </a:r>
          </a:p>
        </p:txBody>
      </p:sp>
      <p:cxnSp>
        <p:nvCxnSpPr>
          <p:cNvPr id="10" name="直接连接符 9"/>
          <p:cNvCxnSpPr/>
          <p:nvPr/>
        </p:nvCxnSpPr>
        <p:spPr>
          <a:xfrm flipH="1">
            <a:off x="499745" y="575945"/>
            <a:ext cx="552" cy="610616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049389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8" presetClass="entr" presetSubtype="12"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strips(downLeft)">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
          <p:cNvSpPr>
            <a:spLocks noChangeArrowheads="1"/>
          </p:cNvSpPr>
          <p:nvPr>
            <p:custDataLst>
              <p:tags r:id="rId1"/>
            </p:custDataLst>
          </p:nvPr>
        </p:nvSpPr>
        <p:spPr bwMode="auto">
          <a:xfrm>
            <a:off x="260350" y="1149350"/>
            <a:ext cx="11931650" cy="1374775"/>
          </a:xfrm>
          <a:prstGeom prst="rect">
            <a:avLst/>
          </a:prstGeom>
          <a:noFill/>
          <a:ln w="9525">
            <a:noFill/>
            <a:miter lim="800000"/>
          </a:ln>
        </p:spPr>
        <p:txBody>
          <a:bodyPr>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zh-CN" sz="2800" b="1" i="0" u="none" strike="noStrike" kern="1200" cap="none" spc="0" normalizeH="0" baseline="0" noProof="0">
                <a:ln>
                  <a:noFill/>
                </a:ln>
                <a:solidFill>
                  <a:srgbClr val="C00000"/>
                </a:solidFill>
                <a:effectLst/>
                <a:uLnTx/>
                <a:uFillTx/>
                <a:latin typeface="微软雅黑" panose="020B0503020204020204" charset="-122"/>
                <a:ea typeface="微软雅黑" panose="020B0503020204020204" charset="-122"/>
                <a:cs typeface="微软雅黑"/>
              </a:rPr>
              <a:t>1.</a:t>
            </a:r>
            <a:r>
              <a:rPr kumimoji="0" lang="zh-CN" altLang="en-US" sz="2800" b="1" i="0" u="none" strike="noStrike" kern="1200" cap="none" spc="0" normalizeH="0" baseline="0" noProof="0">
                <a:ln>
                  <a:noFill/>
                </a:ln>
                <a:solidFill>
                  <a:srgbClr val="C00000"/>
                </a:solidFill>
                <a:effectLst/>
                <a:uLnTx/>
                <a:uFillTx/>
                <a:latin typeface="微软雅黑" panose="020B0503020204020204" charset="-122"/>
                <a:ea typeface="微软雅黑" panose="020B0503020204020204" charset="-122"/>
                <a:cs typeface="微软雅黑"/>
              </a:rPr>
              <a:t>坚持党的领导，发挥党总揽全局，协调各方的领导核心作用，是我国社会主义市场经济体制的一个重要特征。</a:t>
            </a:r>
          </a:p>
        </p:txBody>
      </p:sp>
      <p:sp>
        <p:nvSpPr>
          <p:cNvPr id="27650" name="文本框 3"/>
          <p:cNvSpPr txBox="1">
            <a:spLocks noChangeArrowheads="1"/>
          </p:cNvSpPr>
          <p:nvPr>
            <p:custDataLst>
              <p:tags r:id="rId2"/>
            </p:custDataLst>
          </p:nvPr>
        </p:nvSpPr>
        <p:spPr bwMode="auto">
          <a:xfrm>
            <a:off x="1158875" y="461963"/>
            <a:ext cx="7161213" cy="585787"/>
          </a:xfrm>
          <a:prstGeom prst="rect">
            <a:avLst/>
          </a:prstGeom>
          <a:noFill/>
          <a:ln w="9525">
            <a:noFill/>
            <a:miter lim="800000"/>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3200" b="1" i="0" u="none" strike="noStrike" kern="1200" cap="none" spc="0" normalizeH="0" baseline="0" noProof="0">
                <a:ln>
                  <a:noFill/>
                </a:ln>
                <a:solidFill>
                  <a:srgbClr val="C00000"/>
                </a:solidFill>
                <a:effectLst/>
                <a:uLnTx/>
                <a:uFillTx/>
                <a:latin typeface="微软雅黑" panose="020B0503020204020204" charset="-122"/>
                <a:ea typeface="微软雅黑" panose="020B0503020204020204" charset="-122"/>
                <a:cs typeface="微软雅黑"/>
              </a:rPr>
              <a:t>一、社会主义市场经济体制的基本特征</a:t>
            </a:r>
          </a:p>
        </p:txBody>
      </p:sp>
      <p:pic>
        <p:nvPicPr>
          <p:cNvPr id="2" name="图片 1"/>
          <p:cNvPicPr>
            <a:picLocks noChangeAspect="1"/>
          </p:cNvPicPr>
          <p:nvPr>
            <p:custDataLst>
              <p:tags r:id="rId3"/>
            </p:custDataLst>
          </p:nvPr>
        </p:nvPicPr>
        <p:blipFill>
          <a:blip r:embed="rId8"/>
          <a:stretch>
            <a:fillRect/>
          </a:stretch>
        </p:blipFill>
        <p:spPr>
          <a:xfrm>
            <a:off x="116172" y="3391724"/>
            <a:ext cx="6153528" cy="31755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图片 4"/>
          <p:cNvPicPr>
            <a:picLocks noChangeAspect="1"/>
          </p:cNvPicPr>
          <p:nvPr>
            <p:custDataLst>
              <p:tags r:id="rId4"/>
            </p:custDataLst>
          </p:nvPr>
        </p:nvPicPr>
        <p:blipFill>
          <a:blip r:embed="rId9"/>
          <a:stretch>
            <a:fillRect/>
          </a:stretch>
        </p:blipFill>
        <p:spPr>
          <a:xfrm>
            <a:off x="6269700" y="3429000"/>
            <a:ext cx="5922300" cy="31755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7" name="直接箭头连接符 6"/>
          <p:cNvCxnSpPr/>
          <p:nvPr>
            <p:custDataLst>
              <p:tags r:id="rId5"/>
            </p:custDataLst>
          </p:nvPr>
        </p:nvCxnSpPr>
        <p:spPr>
          <a:xfrm flipH="1">
            <a:off x="3003550" y="1781175"/>
            <a:ext cx="7938" cy="1509713"/>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文本框 8"/>
          <p:cNvSpPr txBox="1">
            <a:spLocks noChangeArrowheads="1"/>
          </p:cNvSpPr>
          <p:nvPr>
            <p:custDataLst>
              <p:tags r:id="rId6"/>
            </p:custDataLst>
          </p:nvPr>
        </p:nvSpPr>
        <p:spPr bwMode="auto">
          <a:xfrm>
            <a:off x="3113088" y="2586038"/>
            <a:ext cx="1112837" cy="461962"/>
          </a:xfrm>
          <a:prstGeom prst="rect">
            <a:avLst/>
          </a:prstGeom>
          <a:noFill/>
          <a:ln w="9525">
            <a:noFill/>
            <a:miter lim="800000"/>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1200" cap="none" spc="0" normalizeH="0" baseline="0" noProof="0">
                <a:ln>
                  <a:noFill/>
                </a:ln>
                <a:solidFill>
                  <a:prstClr val="black"/>
                </a:solidFill>
                <a:effectLst/>
                <a:uLnTx/>
                <a:uFillTx/>
                <a:latin typeface="黑体" pitchFamily="2" charset="-122"/>
                <a:ea typeface="黑体" panose="02010609060101010101" pitchFamily="2" charset="-122"/>
              </a:rPr>
              <a:t>原因：</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nodeType="clickPar">
                      <p:stCondLst>
                        <p:cond delay="indefinite"/>
                      </p:stCondLst>
                      <p:childTnLst>
                        <p:par>
                          <p:cTn id="17" fill="hold" nodeType="afterGroup">
                            <p:stCondLst>
                              <p:cond delay="0"/>
                            </p:stCondLst>
                            <p:childTnLst>
                              <p:par>
                                <p:cTn id="18" presetID="21" presetClass="entr" presetSubtype="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heel(1)">
                                      <p:cBhvr>
                                        <p:cTn id="20" dur="2000"/>
                                        <p:tgtEl>
                                          <p:spTgt spid="2"/>
                                        </p:tgtEl>
                                      </p:cBhvr>
                                    </p:animEffect>
                                  </p:childTnLst>
                                </p:cTn>
                              </p:par>
                            </p:childTnLst>
                          </p:cTn>
                        </p:par>
                      </p:childTnLst>
                    </p:cTn>
                  </p:par>
                  <p:par>
                    <p:cTn id="21" fill="hold" nodeType="clickPar">
                      <p:stCondLst>
                        <p:cond delay="indefinite"/>
                      </p:stCondLst>
                      <p:childTnLst>
                        <p:par>
                          <p:cTn id="22" fill="hold" nodeType="afterGroup">
                            <p:stCondLst>
                              <p:cond delay="0"/>
                            </p:stCondLst>
                            <p:childTnLst>
                              <p:par>
                                <p:cTn id="23" presetID="6" presetClass="entr" presetSubtype="16"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ircle(in)">
                                      <p:cBhvr>
                                        <p:cTn id="2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custDataLst>
              <p:tags r:id="rId1"/>
            </p:custDataLst>
          </p:nvPr>
        </p:nvSpPr>
        <p:spPr>
          <a:xfrm>
            <a:off x="1055554" y="1385947"/>
            <a:ext cx="10043856" cy="4308831"/>
          </a:xfrm>
          <a:prstGeom prst="rect">
            <a:avLst/>
          </a:prstGeom>
        </p:spPr>
        <p:txBody>
          <a:bodyPr wrap="square" lIns="121881" tIns="60940" rIns="121881" bIns="60940">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spcBef>
                <a:spcPts val="1200"/>
              </a:spcBef>
            </a:pPr>
            <a:r>
              <a:rPr lang="en-US" altLang="zh-CN" sz="3600" b="1" kern="100" dirty="0">
                <a:solidFill>
                  <a:srgbClr val="FF0000"/>
                </a:solidFill>
                <a:latin typeface="黑体" panose="02010609060101010101" pitchFamily="49" charset="-122"/>
                <a:ea typeface="黑体" panose="02010609060101010101" pitchFamily="49" charset="-122"/>
                <a:cs typeface="Courier New" panose="02070309020205020404" pitchFamily="49" charset="0"/>
              </a:rPr>
              <a:t>1.</a:t>
            </a:r>
            <a:r>
              <a:rPr lang="zh-CN" altLang="zh-CN" sz="3600" b="1" kern="100" dirty="0">
                <a:solidFill>
                  <a:srgbClr val="FF0000"/>
                </a:solidFill>
                <a:latin typeface="黑体" panose="02010609060101010101" pitchFamily="49" charset="-122"/>
                <a:ea typeface="黑体" panose="02010609060101010101" pitchFamily="49" charset="-122"/>
                <a:cs typeface="Courier New" panose="02070309020205020404" pitchFamily="49" charset="0"/>
              </a:rPr>
              <a:t>坚持党的领导</a:t>
            </a:r>
          </a:p>
          <a:p>
            <a:pPr>
              <a:spcBef>
                <a:spcPts val="1200"/>
              </a:spcBef>
            </a:pPr>
            <a:r>
              <a:rPr lang="zh-CN" altLang="en-US" sz="3600" kern="100" dirty="0">
                <a:latin typeface="宋体" panose="02010600030101010101" pitchFamily="2" charset="-122"/>
                <a:ea typeface="宋体" panose="02010600030101010101" pitchFamily="2" charset="-122"/>
                <a:cs typeface="Times New Roman" panose="02020603050405020304" pitchFamily="18" charset="0"/>
              </a:rPr>
              <a:t>①原因：</a:t>
            </a:r>
            <a:r>
              <a:rPr lang="zh-CN" altLang="zh-CN" sz="3600" kern="100" dirty="0">
                <a:latin typeface="宋体" panose="02010600030101010101" pitchFamily="2" charset="-122"/>
                <a:ea typeface="宋体" panose="02010600030101010101" pitchFamily="2" charset="-122"/>
                <a:cs typeface="Times New Roman" panose="02020603050405020304" pitchFamily="18" charset="0"/>
              </a:rPr>
              <a:t>我国是共产党领导的社会主义国家，党的领导是中国特色社会主义的</a:t>
            </a:r>
            <a:r>
              <a:rPr lang="zh-CN" altLang="en-US" sz="3600" u="sng"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最本质特征</a:t>
            </a:r>
            <a:r>
              <a:rPr lang="zh-CN" altLang="zh-CN" sz="3600"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和</a:t>
            </a:r>
            <a:r>
              <a:rPr lang="zh-CN" altLang="zh-CN" sz="3600" kern="100" dirty="0">
                <a:latin typeface="宋体" panose="02010600030101010101" pitchFamily="2" charset="-122"/>
                <a:ea typeface="宋体" panose="02010600030101010101" pitchFamily="2" charset="-122"/>
                <a:cs typeface="Times New Roman" panose="02020603050405020304" pitchFamily="18" charset="0"/>
              </a:rPr>
              <a:t>中国特色社会主义制度的</a:t>
            </a:r>
            <a:r>
              <a:rPr lang="zh-CN" altLang="en-US" sz="3600" u="sng"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最大优势</a:t>
            </a:r>
            <a:r>
              <a:rPr lang="zh-CN" altLang="zh-CN" sz="3600" kern="100" dirty="0">
                <a:latin typeface="宋体" panose="02010600030101010101" pitchFamily="2" charset="-122"/>
                <a:ea typeface="宋体" panose="02010600030101010101" pitchFamily="2" charset="-122"/>
                <a:cs typeface="Times New Roman" panose="02020603050405020304" pitchFamily="18" charset="0"/>
              </a:rPr>
              <a:t>。</a:t>
            </a:r>
            <a:endParaRPr lang="en-US" altLang="zh-CN" sz="3600" kern="100" dirty="0">
              <a:latin typeface="宋体" panose="02010600030101010101" pitchFamily="2" charset="-122"/>
              <a:ea typeface="宋体" pitchFamily="2" charset="-122"/>
              <a:cs typeface="Times New Roman" panose="02020603050405020304" pitchFamily="18" charset="0"/>
            </a:endParaRPr>
          </a:p>
          <a:p>
            <a:pPr>
              <a:spcBef>
                <a:spcPts val="1200"/>
              </a:spcBef>
            </a:pPr>
            <a:r>
              <a:rPr lang="zh-CN" altLang="en-US" sz="3600" kern="100" dirty="0">
                <a:latin typeface="宋体" panose="02010600030101010101" pitchFamily="2" charset="-122"/>
                <a:ea typeface="宋体" panose="02010600030101010101" pitchFamily="2" charset="-122"/>
                <a:cs typeface="Times New Roman" panose="02020603050405020304" pitchFamily="18" charset="0"/>
              </a:rPr>
              <a:t>②要求：</a:t>
            </a:r>
            <a:r>
              <a:rPr lang="zh-CN" altLang="zh-CN" sz="3600" kern="100" dirty="0">
                <a:latin typeface="宋体" panose="02010600030101010101" pitchFamily="2" charset="-122"/>
                <a:ea typeface="宋体" panose="02010600030101010101" pitchFamily="2" charset="-122"/>
                <a:cs typeface="Times New Roman" panose="02020603050405020304" pitchFamily="18" charset="0"/>
              </a:rPr>
              <a:t>坚持党的领导，发挥党总揽全局、协调各方的领导核心作用，是我国社会主义市场经济体制的一个重要特征。</a:t>
            </a:r>
            <a:endParaRPr lang="zh-CN" altLang="zh-CN" sz="1600" kern="100" dirty="0">
              <a:latin typeface="宋体" panose="02010600030101010101" pitchFamily="2" charset="-122"/>
              <a:ea typeface="宋体" pitchFamily="2" charset="-122"/>
              <a:cs typeface="Courier New" panose="02070309020205020404" pitchFamily="49" charset="0"/>
            </a:endParaRPr>
          </a:p>
        </p:txBody>
      </p:sp>
      <p:sp>
        <p:nvSpPr>
          <p:cNvPr id="22" name="矩形 21"/>
          <p:cNvSpPr/>
          <p:nvPr>
            <p:custDataLst>
              <p:tags r:id="rId2"/>
            </p:custDataLst>
          </p:nvPr>
        </p:nvSpPr>
        <p:spPr>
          <a:xfrm>
            <a:off x="1055554" y="466814"/>
            <a:ext cx="10497037" cy="677068"/>
          </a:xfrm>
          <a:prstGeom prst="rect">
            <a:avLst/>
          </a:prstGeom>
        </p:spPr>
        <p:txBody>
          <a:bodyPr wrap="square" lIns="121881" tIns="60940" rIns="121881" bIns="60940">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r>
              <a:rPr lang="zh-CN" altLang="en-US" sz="3600" b="1" kern="100" dirty="0">
                <a:solidFill>
                  <a:srgbClr val="FF0000"/>
                </a:solidFill>
                <a:latin typeface="Times New Roman" panose="02020603050405020304"/>
                <a:ea typeface="微软雅黑" panose="020B0503020204020204" pitchFamily="34" charset="-122"/>
                <a:cs typeface="Times New Roman" panose="02020603050405020304"/>
              </a:rPr>
              <a:t>一、</a:t>
            </a:r>
            <a:r>
              <a:rPr lang="zh-CN" altLang="zh-CN" sz="3600" dirty="0">
                <a:solidFill>
                  <a:srgbClr val="FF0000"/>
                </a:solidFill>
              </a:rPr>
              <a:t>社会主义市场经济体制的基本特征</a:t>
            </a:r>
            <a:endParaRPr lang="zh-CN" altLang="zh-CN" sz="3600" b="1" kern="100" dirty="0">
              <a:solidFill>
                <a:srgbClr val="FF0000"/>
              </a:solidFill>
              <a:latin typeface="Times New Roman" charset="0"/>
              <a:ea typeface="微软雅黑" pitchFamily="34" charset="-122"/>
              <a:cs typeface="Times New Roman" panose="02020603050405020304" charset="0"/>
            </a:endParaRPr>
          </a:p>
        </p:txBody>
      </p:sp>
      <p:pic>
        <p:nvPicPr>
          <p:cNvPr id="2" name="图片 28" descr="C_108.jpg">
            <a:extLst>
              <a:ext uri="{FF2B5EF4-FFF2-40B4-BE49-F238E27FC236}">
                <a16:creationId xmlns:a16="http://schemas.microsoft.com/office/drawing/2014/main" id="{E50BECA1-B8B7-40B6-A94B-ECD7ECE8F04F}"/>
              </a:ext>
            </a:extLst>
          </p:cNvPr>
          <p:cNvPicPr>
            <a:picLocks noChangeAspect="1"/>
          </p:cNvPicPr>
          <p:nvPr>
            <p:custDataLst>
              <p:tags r:id="rId3"/>
            </p:custDataLst>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brightnessContrast bright="10000" contrast="-15000"/>
                    </a14:imgEffect>
                  </a14:imgLayer>
                </a14:imgProps>
              </a:ext>
              <a:ext uri="{28A0092B-C50C-407E-A947-70E740481C1C}">
                <a14:useLocalDpi xmlns:a14="http://schemas.microsoft.com/office/drawing/2010/main"/>
              </a:ext>
            </a:extLst>
          </a:blip>
          <a:stretch>
            <a:fillRect/>
          </a:stretch>
        </p:blipFill>
        <p:spPr bwMode="auto">
          <a:xfrm>
            <a:off x="1055555" y="1032416"/>
            <a:ext cx="7286054" cy="222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820420" y="1303020"/>
            <a:ext cx="9956800" cy="830997"/>
          </a:xfrm>
          <a:prstGeom prst="rect">
            <a:avLst/>
          </a:prstGeom>
          <a:noFill/>
        </p:spPr>
        <p:txBody>
          <a:bodyPr wrap="square" rtlCol="0">
            <a:spAutoFit/>
          </a:bodyPr>
          <a:lstStyle/>
          <a:p>
            <a:r>
              <a:rPr lang="zh-CN" altLang="en-US" sz="2400" b="1" dirty="0"/>
              <a:t>2.公有制为主体、多种所有制经济共同发展的基本经济制度是社会主义市场经济体制的</a:t>
            </a:r>
            <a:r>
              <a:rPr lang="zh-CN" altLang="en-US" sz="2400" b="1" dirty="0">
                <a:solidFill>
                  <a:srgbClr val="FF0000"/>
                </a:solidFill>
              </a:rPr>
              <a:t>根基</a:t>
            </a:r>
          </a:p>
        </p:txBody>
      </p:sp>
      <p:grpSp>
        <p:nvGrpSpPr>
          <p:cNvPr id="36" name="组合 35"/>
          <p:cNvGrpSpPr/>
          <p:nvPr/>
        </p:nvGrpSpPr>
        <p:grpSpPr>
          <a:xfrm>
            <a:off x="1138555" y="2311400"/>
            <a:ext cx="1214120" cy="3124835"/>
            <a:chOff x="1793" y="3640"/>
            <a:chExt cx="1912" cy="4921"/>
          </a:xfrm>
        </p:grpSpPr>
        <p:grpSp>
          <p:nvGrpSpPr>
            <p:cNvPr id="17" name="组合 16"/>
            <p:cNvGrpSpPr/>
            <p:nvPr/>
          </p:nvGrpSpPr>
          <p:grpSpPr>
            <a:xfrm>
              <a:off x="1867" y="3640"/>
              <a:ext cx="1838" cy="2320"/>
              <a:chOff x="3269" y="3811"/>
              <a:chExt cx="1838" cy="2320"/>
            </a:xfrm>
          </p:grpSpPr>
          <p:sp>
            <p:nvSpPr>
              <p:cNvPr id="12" name="椭圆 11"/>
              <p:cNvSpPr/>
              <p:nvPr/>
            </p:nvSpPr>
            <p:spPr>
              <a:xfrm>
                <a:off x="3269" y="3811"/>
                <a:ext cx="1729" cy="2320"/>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3457" y="4317"/>
                <a:ext cx="1650" cy="1307"/>
              </a:xfrm>
              <a:prstGeom prst="rect">
                <a:avLst/>
              </a:prstGeom>
              <a:noFill/>
            </p:spPr>
            <p:txBody>
              <a:bodyPr wrap="square" rtlCol="0">
                <a:spAutoFit/>
              </a:bodyPr>
              <a:lstStyle/>
              <a:p>
                <a:r>
                  <a:rPr lang="zh-CN" altLang="en-US" sz="2400" b="1" dirty="0"/>
                  <a:t>市场经济</a:t>
                </a:r>
              </a:p>
            </p:txBody>
          </p:sp>
        </p:grpSp>
        <p:grpSp>
          <p:nvGrpSpPr>
            <p:cNvPr id="16" name="组合 15"/>
            <p:cNvGrpSpPr/>
            <p:nvPr/>
          </p:nvGrpSpPr>
          <p:grpSpPr>
            <a:xfrm>
              <a:off x="1793" y="6241"/>
              <a:ext cx="1912" cy="2320"/>
              <a:chOff x="3194" y="6690"/>
              <a:chExt cx="1912" cy="2320"/>
            </a:xfrm>
          </p:grpSpPr>
          <p:sp>
            <p:nvSpPr>
              <p:cNvPr id="13" name="椭圆 12"/>
              <p:cNvSpPr/>
              <p:nvPr/>
            </p:nvSpPr>
            <p:spPr>
              <a:xfrm>
                <a:off x="3269" y="6690"/>
                <a:ext cx="1729" cy="2320"/>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3194" y="7293"/>
                <a:ext cx="1913" cy="1113"/>
              </a:xfrm>
              <a:prstGeom prst="rect">
                <a:avLst/>
              </a:prstGeom>
              <a:noFill/>
            </p:spPr>
            <p:txBody>
              <a:bodyPr wrap="square" rtlCol="0">
                <a:spAutoFit/>
              </a:bodyPr>
              <a:lstStyle/>
              <a:p>
                <a:r>
                  <a:rPr lang="zh-CN" altLang="en-US" sz="2000" b="1"/>
                  <a:t>社会主义基本制度</a:t>
                </a:r>
              </a:p>
            </p:txBody>
          </p:sp>
        </p:grpSp>
      </p:grpSp>
      <p:grpSp>
        <p:nvGrpSpPr>
          <p:cNvPr id="37" name="组合 36"/>
          <p:cNvGrpSpPr/>
          <p:nvPr/>
        </p:nvGrpSpPr>
        <p:grpSpPr>
          <a:xfrm>
            <a:off x="2352675" y="3270250"/>
            <a:ext cx="1906905" cy="1136015"/>
            <a:chOff x="3705" y="5150"/>
            <a:chExt cx="3003" cy="1789"/>
          </a:xfrm>
        </p:grpSpPr>
        <p:sp>
          <p:nvSpPr>
            <p:cNvPr id="18" name="文本框 17"/>
            <p:cNvSpPr txBox="1"/>
            <p:nvPr/>
          </p:nvSpPr>
          <p:spPr>
            <a:xfrm>
              <a:off x="4716" y="5515"/>
              <a:ext cx="1993" cy="1113"/>
            </a:xfrm>
            <a:prstGeom prst="rect">
              <a:avLst/>
            </a:prstGeom>
            <a:solidFill>
              <a:schemeClr val="accent2">
                <a:lumMod val="40000"/>
                <a:lumOff val="60000"/>
              </a:schemeClr>
            </a:solidFill>
          </p:spPr>
          <p:txBody>
            <a:bodyPr wrap="square" rtlCol="0">
              <a:spAutoFit/>
            </a:bodyPr>
            <a:lstStyle/>
            <a:p>
              <a:r>
                <a:rPr lang="zh-CN" altLang="en-US" sz="2000" b="1"/>
                <a:t>社会主义市场经济</a:t>
              </a:r>
            </a:p>
          </p:txBody>
        </p:sp>
        <p:cxnSp>
          <p:nvCxnSpPr>
            <p:cNvPr id="20" name="直接箭头连接符 19"/>
            <p:cNvCxnSpPr/>
            <p:nvPr/>
          </p:nvCxnSpPr>
          <p:spPr>
            <a:xfrm flipV="1">
              <a:off x="3876" y="6225"/>
              <a:ext cx="787" cy="71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a:off x="3705" y="5150"/>
              <a:ext cx="917" cy="60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38" name="组合 37"/>
          <p:cNvGrpSpPr/>
          <p:nvPr/>
        </p:nvGrpSpPr>
        <p:grpSpPr>
          <a:xfrm>
            <a:off x="4319905" y="2311400"/>
            <a:ext cx="1790065" cy="1473200"/>
            <a:chOff x="6803" y="3640"/>
            <a:chExt cx="2819" cy="2320"/>
          </a:xfrm>
        </p:grpSpPr>
        <p:cxnSp>
          <p:nvCxnSpPr>
            <p:cNvPr id="23" name="直接箭头连接符 22"/>
            <p:cNvCxnSpPr/>
            <p:nvPr/>
          </p:nvCxnSpPr>
          <p:spPr>
            <a:xfrm flipV="1">
              <a:off x="6803" y="5259"/>
              <a:ext cx="1091" cy="51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a:xfrm>
              <a:off x="7894" y="3640"/>
              <a:ext cx="1729" cy="2320"/>
              <a:chOff x="3269" y="3811"/>
              <a:chExt cx="1729" cy="2320"/>
            </a:xfrm>
          </p:grpSpPr>
          <p:sp>
            <p:nvSpPr>
              <p:cNvPr id="25" name="椭圆 24"/>
              <p:cNvSpPr/>
              <p:nvPr/>
            </p:nvSpPr>
            <p:spPr>
              <a:xfrm>
                <a:off x="3269" y="3811"/>
                <a:ext cx="1729" cy="2320"/>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3348" y="4317"/>
                <a:ext cx="1650" cy="1113"/>
              </a:xfrm>
              <a:prstGeom prst="rect">
                <a:avLst/>
              </a:prstGeom>
              <a:noFill/>
            </p:spPr>
            <p:txBody>
              <a:bodyPr wrap="square" rtlCol="0">
                <a:spAutoFit/>
              </a:bodyPr>
              <a:lstStyle/>
              <a:p>
                <a:r>
                  <a:rPr lang="zh-CN" altLang="en-US" sz="2000" b="1" dirty="0"/>
                  <a:t>市场经济优势</a:t>
                </a:r>
              </a:p>
            </p:txBody>
          </p:sp>
        </p:grpSp>
      </p:grpSp>
      <p:grpSp>
        <p:nvGrpSpPr>
          <p:cNvPr id="39" name="组合 38"/>
          <p:cNvGrpSpPr/>
          <p:nvPr/>
        </p:nvGrpSpPr>
        <p:grpSpPr>
          <a:xfrm>
            <a:off x="4319905" y="3963035"/>
            <a:ext cx="1901190" cy="1473200"/>
            <a:chOff x="6803" y="6241"/>
            <a:chExt cx="2994" cy="2320"/>
          </a:xfrm>
        </p:grpSpPr>
        <p:cxnSp>
          <p:nvCxnSpPr>
            <p:cNvPr id="22" name="直接箭头连接符 21"/>
            <p:cNvCxnSpPr/>
            <p:nvPr/>
          </p:nvCxnSpPr>
          <p:spPr>
            <a:xfrm>
              <a:off x="6803" y="6241"/>
              <a:ext cx="1231" cy="45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8" name="组合 27"/>
            <p:cNvGrpSpPr/>
            <p:nvPr/>
          </p:nvGrpSpPr>
          <p:grpSpPr>
            <a:xfrm>
              <a:off x="7973" y="6241"/>
              <a:ext cx="1824" cy="2320"/>
              <a:chOff x="3269" y="6690"/>
              <a:chExt cx="1824" cy="2320"/>
            </a:xfrm>
          </p:grpSpPr>
          <p:sp>
            <p:nvSpPr>
              <p:cNvPr id="29" name="椭圆 28"/>
              <p:cNvSpPr/>
              <p:nvPr/>
            </p:nvSpPr>
            <p:spPr>
              <a:xfrm>
                <a:off x="3269" y="6690"/>
                <a:ext cx="1729" cy="2320"/>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3426" y="6840"/>
                <a:ext cx="1667" cy="2082"/>
              </a:xfrm>
              <a:prstGeom prst="rect">
                <a:avLst/>
              </a:prstGeom>
              <a:noFill/>
            </p:spPr>
            <p:txBody>
              <a:bodyPr wrap="square" rtlCol="0">
                <a:spAutoFit/>
              </a:bodyPr>
              <a:lstStyle/>
              <a:p>
                <a:r>
                  <a:rPr lang="zh-CN" altLang="en-US" sz="2000" b="1"/>
                  <a:t>社会主义基本制度优越性</a:t>
                </a:r>
              </a:p>
            </p:txBody>
          </p:sp>
        </p:grpSp>
      </p:grpSp>
      <p:grpSp>
        <p:nvGrpSpPr>
          <p:cNvPr id="35" name="组合 34"/>
          <p:cNvGrpSpPr/>
          <p:nvPr/>
        </p:nvGrpSpPr>
        <p:grpSpPr>
          <a:xfrm>
            <a:off x="7202170" y="2311400"/>
            <a:ext cx="3575050" cy="2559685"/>
            <a:chOff x="11373" y="3566"/>
            <a:chExt cx="5630" cy="4031"/>
          </a:xfrm>
        </p:grpSpPr>
        <p:sp>
          <p:nvSpPr>
            <p:cNvPr id="31" name="文本框 30"/>
            <p:cNvSpPr txBox="1"/>
            <p:nvPr/>
          </p:nvSpPr>
          <p:spPr>
            <a:xfrm>
              <a:off x="11373" y="4545"/>
              <a:ext cx="5630" cy="3052"/>
            </a:xfrm>
            <a:prstGeom prst="rect">
              <a:avLst/>
            </a:prstGeom>
            <a:solidFill>
              <a:schemeClr val="accent1">
                <a:lumMod val="40000"/>
                <a:lumOff val="60000"/>
              </a:schemeClr>
            </a:solidFill>
          </p:spPr>
          <p:txBody>
            <a:bodyPr wrap="square" rtlCol="0">
              <a:spAutoFit/>
            </a:bodyPr>
            <a:lstStyle/>
            <a:p>
              <a:r>
                <a:rPr sz="2400" b="1"/>
                <a:t>我国的市场经济与社会主义基本经济制度结合在一起，既能发挥市场经济的优势，又能发挥我国社会主义制度的优越性。</a:t>
              </a:r>
            </a:p>
          </p:txBody>
        </p:sp>
        <p:sp>
          <p:nvSpPr>
            <p:cNvPr id="32" name="文本框 31"/>
            <p:cNvSpPr txBox="1"/>
            <p:nvPr/>
          </p:nvSpPr>
          <p:spPr>
            <a:xfrm>
              <a:off x="11842" y="3566"/>
              <a:ext cx="4500" cy="725"/>
            </a:xfrm>
            <a:prstGeom prst="rect">
              <a:avLst/>
            </a:prstGeom>
            <a:noFill/>
          </p:spPr>
          <p:txBody>
            <a:bodyPr wrap="square" rtlCol="0">
              <a:spAutoFit/>
            </a:bodyPr>
            <a:lstStyle/>
            <a:p>
              <a:r>
                <a:rPr lang="en-US" altLang="zh-CN" sz="2400" b="1">
                  <a:solidFill>
                    <a:srgbClr val="FF0000"/>
                  </a:solidFill>
                  <a:sym typeface="+mn-ea"/>
                </a:rPr>
                <a:t>“</a:t>
              </a:r>
              <a:r>
                <a:rPr lang="zh-CN" sz="2400" b="1">
                  <a:solidFill>
                    <a:srgbClr val="FF0000"/>
                  </a:solidFill>
                  <a:sym typeface="+mn-ea"/>
                </a:rPr>
                <a:t>两制结合</a:t>
              </a:r>
              <a:r>
                <a:rPr lang="en-US" altLang="zh-CN" sz="2400" b="1">
                  <a:solidFill>
                    <a:srgbClr val="FF0000"/>
                  </a:solidFill>
                  <a:sym typeface="+mn-ea"/>
                </a:rPr>
                <a:t>”</a:t>
              </a:r>
              <a:r>
                <a:rPr lang="zh-CN" sz="2400" b="1">
                  <a:solidFill>
                    <a:srgbClr val="FF0000"/>
                  </a:solidFill>
                  <a:sym typeface="+mn-ea"/>
                </a:rPr>
                <a:t>的</a:t>
              </a:r>
              <a:r>
                <a:rPr lang="zh-CN" sz="2400" b="1">
                  <a:solidFill>
                    <a:srgbClr val="0E46D6"/>
                  </a:solidFill>
                  <a:sym typeface="+mn-ea"/>
                </a:rPr>
                <a:t>优势？</a:t>
              </a:r>
              <a:endParaRPr lang="zh-CN" altLang="en-US" sz="2400" b="1">
                <a:solidFill>
                  <a:srgbClr val="0E46D6"/>
                </a:solidFill>
                <a:sym typeface="+mn-ea"/>
              </a:endParaRPr>
            </a:p>
          </p:txBody>
        </p:sp>
      </p:grpSp>
      <p:grpSp>
        <p:nvGrpSpPr>
          <p:cNvPr id="40" name="组合 39"/>
          <p:cNvGrpSpPr/>
          <p:nvPr/>
        </p:nvGrpSpPr>
        <p:grpSpPr>
          <a:xfrm>
            <a:off x="6357620" y="1885950"/>
            <a:ext cx="752475" cy="4074160"/>
            <a:chOff x="10012" y="2970"/>
            <a:chExt cx="1185" cy="6416"/>
          </a:xfrm>
        </p:grpSpPr>
        <p:cxnSp>
          <p:nvCxnSpPr>
            <p:cNvPr id="33" name="直接连接符 32"/>
            <p:cNvCxnSpPr/>
            <p:nvPr/>
          </p:nvCxnSpPr>
          <p:spPr>
            <a:xfrm flipH="1">
              <a:off x="10012" y="2970"/>
              <a:ext cx="0" cy="6416"/>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4" name="右箭头 33"/>
            <p:cNvSpPr/>
            <p:nvPr/>
          </p:nvSpPr>
          <p:spPr>
            <a:xfrm>
              <a:off x="10189" y="5774"/>
              <a:ext cx="1008" cy="7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文本框 2"/>
          <p:cNvSpPr txBox="1"/>
          <p:nvPr/>
        </p:nvSpPr>
        <p:spPr>
          <a:xfrm>
            <a:off x="60960" y="1118870"/>
            <a:ext cx="379730" cy="4523105"/>
          </a:xfrm>
          <a:prstGeom prst="rect">
            <a:avLst/>
          </a:prstGeom>
          <a:noFill/>
        </p:spPr>
        <p:txBody>
          <a:bodyPr wrap="square" rtlCol="0">
            <a:spAutoFit/>
          </a:bodyPr>
          <a:lstStyle/>
          <a:p>
            <a:r>
              <a:rPr lang="zh-CN" altLang="en-US" b="1">
                <a:solidFill>
                  <a:schemeClr val="tx1"/>
                </a:solidFill>
              </a:rPr>
              <a:t>高效课堂  </a:t>
            </a:r>
          </a:p>
          <a:p>
            <a:endParaRPr lang="zh-CN" altLang="en-US" b="1">
              <a:solidFill>
                <a:schemeClr val="tx1"/>
              </a:solidFill>
            </a:endParaRPr>
          </a:p>
          <a:p>
            <a:r>
              <a:rPr lang="zh-CN" altLang="en-US" b="1">
                <a:solidFill>
                  <a:schemeClr val="tx1"/>
                </a:solidFill>
              </a:rPr>
              <a:t>轻松学  </a:t>
            </a:r>
          </a:p>
          <a:p>
            <a:endParaRPr lang="zh-CN" altLang="en-US" b="1">
              <a:solidFill>
                <a:schemeClr val="tx1"/>
              </a:solidFill>
            </a:endParaRPr>
          </a:p>
          <a:p>
            <a:r>
              <a:rPr lang="zh-CN" altLang="en-US" b="1">
                <a:solidFill>
                  <a:schemeClr val="tx1"/>
                </a:solidFill>
              </a:rPr>
              <a:t>全维度  </a:t>
            </a:r>
          </a:p>
          <a:p>
            <a:endParaRPr lang="zh-CN" altLang="en-US" b="1">
              <a:solidFill>
                <a:schemeClr val="tx1"/>
              </a:solidFill>
            </a:endParaRPr>
          </a:p>
          <a:p>
            <a:r>
              <a:rPr lang="zh-CN" altLang="en-US" b="1">
                <a:solidFill>
                  <a:schemeClr val="tx1"/>
                </a:solidFill>
              </a:rPr>
              <a:t>高质量</a:t>
            </a:r>
            <a:r>
              <a:rPr lang="zh-CN" altLang="en-US"/>
              <a:t>  </a:t>
            </a:r>
          </a:p>
        </p:txBody>
      </p:sp>
      <p:cxnSp>
        <p:nvCxnSpPr>
          <p:cNvPr id="2" name="直接连接符 1"/>
          <p:cNvCxnSpPr/>
          <p:nvPr/>
        </p:nvCxnSpPr>
        <p:spPr>
          <a:xfrm flipH="1">
            <a:off x="440690" y="575945"/>
            <a:ext cx="552" cy="6106160"/>
          </a:xfrm>
          <a:prstGeom prst="line">
            <a:avLst/>
          </a:prstGeom>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890921F8-38D5-4E9A-8FB8-F8E37D99EE18}"/>
              </a:ext>
            </a:extLst>
          </p:cNvPr>
          <p:cNvSpPr txBox="1"/>
          <p:nvPr/>
        </p:nvSpPr>
        <p:spPr>
          <a:xfrm>
            <a:off x="593891" y="517943"/>
            <a:ext cx="6473836" cy="523220"/>
          </a:xfrm>
          <a:prstGeom prst="rect">
            <a:avLst/>
          </a:prstGeom>
          <a:noFill/>
        </p:spPr>
        <p:txBody>
          <a:bodyPr wrap="square" rtlCol="0">
            <a:spAutoFit/>
          </a:bodyPr>
          <a:lstStyle/>
          <a:p>
            <a:r>
              <a:rPr lang="zh-CN" altLang="en-US" b="1" kern="100" dirty="0">
                <a:solidFill>
                  <a:srgbClr val="FF0000"/>
                </a:solidFill>
                <a:latin typeface="Times New Roman" panose="02020603050405020304"/>
                <a:ea typeface="微软雅黑" panose="020B0503020204020204" pitchFamily="34" charset="-122"/>
                <a:cs typeface="Times New Roman" panose="02020603050405020304"/>
              </a:rPr>
              <a:t>一、</a:t>
            </a:r>
            <a:r>
              <a:rPr lang="zh-CN" altLang="zh-CN" sz="2800" dirty="0">
                <a:solidFill>
                  <a:srgbClr val="FF0000"/>
                </a:solidFill>
              </a:rPr>
              <a:t>社会主义市场经济体制的基本特征</a:t>
            </a:r>
            <a:endParaRPr lang="zh-CN" altLang="zh-CN" sz="2800" b="1" kern="100" dirty="0">
              <a:solidFill>
                <a:srgbClr val="FF0000"/>
              </a:solidFill>
              <a:latin typeface="Times New Roman" charset="0"/>
              <a:ea typeface="微软雅黑" pitchFamily="34" charset="-122"/>
              <a:cs typeface="Times New Roman" panose="020206030504050203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22" presetClass="entr" presetSubtype="4"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down)">
                                      <p:cBhvr>
                                        <p:cTn id="11" dur="500"/>
                                        <p:tgtEl>
                                          <p:spTgt spid="37"/>
                                        </p:tgtEl>
                                      </p:cBhvr>
                                    </p:animEffect>
                                  </p:childTnLst>
                                </p:cTn>
                              </p:par>
                            </p:childTnLst>
                          </p:cTn>
                        </p:par>
                      </p:childTnLst>
                    </p:cTn>
                  </p:par>
                  <p:par>
                    <p:cTn id="12" fill="hold" nodeType="clickPar">
                      <p:stCondLst>
                        <p:cond delay="indefinite"/>
                      </p:stCondLst>
                      <p:childTnLst>
                        <p:par>
                          <p:cTn id="13" fill="hold" nodeType="afterGroup">
                            <p:stCondLst>
                              <p:cond delay="0"/>
                            </p:stCondLst>
                            <p:childTnLst>
                              <p:par>
                                <p:cTn id="14" presetID="18" presetClass="entr" presetSubtype="12" fill="hold" nodeType="click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strips(downLeft)">
                                      <p:cBhvr>
                                        <p:cTn id="16" dur="500"/>
                                        <p:tgtEl>
                                          <p:spTgt spid="38"/>
                                        </p:tgtEl>
                                      </p:cBhvr>
                                    </p:animEffect>
                                  </p:childTnLst>
                                </p:cTn>
                              </p:par>
                            </p:childTnLst>
                          </p:cTn>
                        </p:par>
                      </p:childTnLst>
                    </p:cTn>
                  </p:par>
                  <p:par>
                    <p:cTn id="17" fill="hold" nodeType="clickPar">
                      <p:stCondLst>
                        <p:cond delay="indefinite"/>
                      </p:stCondLst>
                      <p:childTnLst>
                        <p:par>
                          <p:cTn id="18" fill="hold" nodeType="afterGroup">
                            <p:stCondLst>
                              <p:cond delay="0"/>
                            </p:stCondLst>
                            <p:childTnLst>
                              <p:par>
                                <p:cTn id="19" presetID="16" presetClass="entr" presetSubtype="21" fill="hold" nodeType="click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barn(inVertical)">
                                      <p:cBhvr>
                                        <p:cTn id="21" dur="500"/>
                                        <p:tgtEl>
                                          <p:spTgt spid="39"/>
                                        </p:tgtEl>
                                      </p:cBhvr>
                                    </p:animEffect>
                                  </p:childTnLst>
                                </p:cTn>
                              </p:par>
                            </p:childTnLst>
                          </p:cTn>
                        </p:par>
                      </p:childTnLst>
                    </p:cTn>
                  </p:par>
                  <p:par>
                    <p:cTn id="22" fill="hold" nodeType="clickPar">
                      <p:stCondLst>
                        <p:cond delay="indefinite"/>
                      </p:stCondLst>
                      <p:childTnLst>
                        <p:par>
                          <p:cTn id="23" fill="hold" nodeType="afterGroup">
                            <p:stCondLst>
                              <p:cond delay="0"/>
                            </p:stCondLst>
                            <p:childTnLst>
                              <p:par>
                                <p:cTn id="24" presetID="22" presetClass="entr" presetSubtype="4" fill="hold" nodeType="click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down)">
                                      <p:cBhvr>
                                        <p:cTn id="26" dur="500"/>
                                        <p:tgtEl>
                                          <p:spTgt spid="40"/>
                                        </p:tgtEl>
                                      </p:cBhvr>
                                    </p:animEffect>
                                  </p:childTnLst>
                                </p:cTn>
                              </p:par>
                            </p:childTnLst>
                          </p:cTn>
                        </p:par>
                      </p:childTnLst>
                    </p:cTn>
                  </p:par>
                  <p:par>
                    <p:cTn id="27" fill="hold" nodeType="clickPar">
                      <p:stCondLst>
                        <p:cond delay="indefinite"/>
                      </p:stCondLst>
                      <p:childTnLst>
                        <p:par>
                          <p:cTn id="28" fill="hold" nodeType="afterGroup">
                            <p:stCondLst>
                              <p:cond delay="0"/>
                            </p:stCondLst>
                            <p:childTnLst>
                              <p:par>
                                <p:cTn id="29" presetID="16" presetClass="entr" presetSubtype="21" fill="hold" nodeType="click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barn(inVertical)">
                                      <p:cBhvr>
                                        <p:cTn id="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矩形 2"/>
          <p:cNvSpPr>
            <a:spLocks noChangeArrowheads="1"/>
          </p:cNvSpPr>
          <p:nvPr>
            <p:custDataLst>
              <p:tags r:id="rId1"/>
            </p:custDataLst>
          </p:nvPr>
        </p:nvSpPr>
        <p:spPr bwMode="auto">
          <a:xfrm>
            <a:off x="87313" y="1149350"/>
            <a:ext cx="11712575" cy="661988"/>
          </a:xfrm>
          <a:prstGeom prst="rect">
            <a:avLst/>
          </a:prstGeom>
          <a:noFill/>
          <a:ln w="9525">
            <a:noFill/>
            <a:miter lim="800000"/>
          </a:ln>
        </p:spPr>
        <p:txBody>
          <a:bodyPr>
            <a:spAutoFit/>
          </a:bodyPr>
          <a:lstStyle/>
          <a:p>
            <a:pPr>
              <a:lnSpc>
                <a:spcPct val="150000"/>
              </a:lnSpc>
            </a:pPr>
            <a:r>
              <a:rPr lang="en-US" altLang="zh-CN" sz="2800" b="1" dirty="0">
                <a:solidFill>
                  <a:srgbClr val="C00000"/>
                </a:solidFill>
                <a:latin typeface="微软雅黑" panose="020B0503020204020204" charset="-122"/>
                <a:ea typeface="微软雅黑" panose="020B0503020204020204" charset="-122"/>
                <a:cs typeface="微软雅黑"/>
              </a:rPr>
              <a:t>3.</a:t>
            </a:r>
            <a:r>
              <a:rPr lang="zh-CN" altLang="en-US" sz="2800" b="1" dirty="0">
                <a:solidFill>
                  <a:srgbClr val="C00000"/>
                </a:solidFill>
                <a:latin typeface="微软雅黑" panose="020B0503020204020204" charset="-122"/>
                <a:ea typeface="微软雅黑" panose="020B0503020204020204" charset="-122"/>
                <a:cs typeface="微软雅黑"/>
              </a:rPr>
              <a:t>促进全体人民实现共同富裕是社会主义市场经济体制的根本目标。</a:t>
            </a:r>
          </a:p>
        </p:txBody>
      </p:sp>
      <p:sp>
        <p:nvSpPr>
          <p:cNvPr id="32770" name="文本框 3"/>
          <p:cNvSpPr txBox="1">
            <a:spLocks noChangeArrowheads="1"/>
          </p:cNvSpPr>
          <p:nvPr>
            <p:custDataLst>
              <p:tags r:id="rId2"/>
            </p:custDataLst>
          </p:nvPr>
        </p:nvSpPr>
        <p:spPr bwMode="auto">
          <a:xfrm>
            <a:off x="1158875" y="461963"/>
            <a:ext cx="7161213" cy="585787"/>
          </a:xfrm>
          <a:prstGeom prst="rect">
            <a:avLst/>
          </a:prstGeom>
          <a:noFill/>
          <a:ln w="9525">
            <a:noFill/>
            <a:miter lim="800000"/>
          </a:ln>
        </p:spPr>
        <p:txBody>
          <a:bodyPr wrap="none">
            <a:spAutoFit/>
          </a:bodyPr>
          <a:lstStyle/>
          <a:p>
            <a:r>
              <a:rPr lang="zh-CN" altLang="en-US" sz="3200" b="1" dirty="0">
                <a:solidFill>
                  <a:srgbClr val="C00000"/>
                </a:solidFill>
                <a:latin typeface="微软雅黑" panose="020B0503020204020204" charset="-122"/>
                <a:ea typeface="微软雅黑" panose="020B0503020204020204" charset="-122"/>
                <a:cs typeface="微软雅黑"/>
              </a:rPr>
              <a:t>一、社会主义市场经济体制的基本特征</a:t>
            </a:r>
          </a:p>
        </p:txBody>
      </p:sp>
      <p:pic>
        <p:nvPicPr>
          <p:cNvPr id="5" name="图片 4"/>
          <p:cNvPicPr>
            <a:picLocks noChangeAspect="1"/>
          </p:cNvPicPr>
          <p:nvPr>
            <p:custDataLst>
              <p:tags r:id="rId3"/>
            </p:custDataLst>
          </p:nvPr>
        </p:nvPicPr>
        <p:blipFill>
          <a:blip r:embed="rId6"/>
          <a:srcRect b="26382"/>
          <a:stretch>
            <a:fillRect/>
          </a:stretch>
        </p:blipFill>
        <p:spPr>
          <a:xfrm>
            <a:off x="5840850" y="2657233"/>
            <a:ext cx="4762500" cy="38356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图片 5"/>
          <p:cNvPicPr>
            <a:picLocks noChangeAspect="1"/>
          </p:cNvPicPr>
          <p:nvPr>
            <p:custDataLst>
              <p:tags r:id="rId4"/>
            </p:custDataLst>
          </p:nvPr>
        </p:nvPicPr>
        <p:blipFill>
          <a:blip r:embed="rId7"/>
          <a:stretch>
            <a:fillRect/>
          </a:stretch>
        </p:blipFill>
        <p:spPr>
          <a:xfrm>
            <a:off x="1158815" y="2487550"/>
            <a:ext cx="3888716" cy="38148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9" grpId="0"/>
    </p:bldLst>
  </p:timing>
</p:sld>
</file>

<file path=ppt/tags/tag1.xml><?xml version="1.0" encoding="utf-8"?>
<p:tagLst xmlns:a="http://schemas.openxmlformats.org/drawingml/2006/main" xmlns:r="http://schemas.openxmlformats.org/officeDocument/2006/relationships" xmlns:p="http://schemas.openxmlformats.org/presentationml/2006/main">
  <p:tag name="AS_UNIQUEID" val="22"/>
</p:tagLst>
</file>

<file path=ppt/tags/tag10.xml><?xml version="1.0" encoding="utf-8"?>
<p:tagLst xmlns:a="http://schemas.openxmlformats.org/drawingml/2006/main" xmlns:r="http://schemas.openxmlformats.org/officeDocument/2006/relationships" xmlns:p="http://schemas.openxmlformats.org/presentationml/2006/main">
  <p:tag name="AS_UNIQUEID" val="35"/>
</p:tagLst>
</file>

<file path=ppt/tags/tag100.xml><?xml version="1.0" encoding="utf-8"?>
<p:tagLst xmlns:a="http://schemas.openxmlformats.org/drawingml/2006/main" xmlns:r="http://schemas.openxmlformats.org/officeDocument/2006/relationships" xmlns:p="http://schemas.openxmlformats.org/presentationml/2006/main">
  <p:tag name="AS_UNIQUEID" val="6"/>
</p:tagLst>
</file>

<file path=ppt/tags/tag101.xml><?xml version="1.0" encoding="utf-8"?>
<p:tagLst xmlns:a="http://schemas.openxmlformats.org/drawingml/2006/main" xmlns:r="http://schemas.openxmlformats.org/officeDocument/2006/relationships" xmlns:p="http://schemas.openxmlformats.org/presentationml/2006/main">
  <p:tag name="AS_UNIQUEID" val="7"/>
</p:tagLst>
</file>

<file path=ppt/tags/tag102.xml><?xml version="1.0" encoding="utf-8"?>
<p:tagLst xmlns:a="http://schemas.openxmlformats.org/drawingml/2006/main" xmlns:r="http://schemas.openxmlformats.org/officeDocument/2006/relationships" xmlns:p="http://schemas.openxmlformats.org/presentationml/2006/main">
  <p:tag name="AS_UNIQUEID" val="8"/>
</p:tagLst>
</file>

<file path=ppt/tags/tag103.xml><?xml version="1.0" encoding="utf-8"?>
<p:tagLst xmlns:a="http://schemas.openxmlformats.org/drawingml/2006/main" xmlns:r="http://schemas.openxmlformats.org/officeDocument/2006/relationships" xmlns:p="http://schemas.openxmlformats.org/presentationml/2006/main">
  <p:tag name="AS_UNIQUEID" val="217"/>
</p:tagLst>
</file>

<file path=ppt/tags/tag104.xml><?xml version="1.0" encoding="utf-8"?>
<p:tagLst xmlns:a="http://schemas.openxmlformats.org/drawingml/2006/main" xmlns:r="http://schemas.openxmlformats.org/officeDocument/2006/relationships" xmlns:p="http://schemas.openxmlformats.org/presentationml/2006/main">
  <p:tag name="AS_UNIQUEID" val="126"/>
</p:tagLst>
</file>

<file path=ppt/tags/tag105.xml><?xml version="1.0" encoding="utf-8"?>
<p:tagLst xmlns:a="http://schemas.openxmlformats.org/drawingml/2006/main" xmlns:r="http://schemas.openxmlformats.org/officeDocument/2006/relationships" xmlns:p="http://schemas.openxmlformats.org/presentationml/2006/main">
  <p:tag name="AS_UNIQUEID" val="127"/>
</p:tagLst>
</file>

<file path=ppt/tags/tag106.xml><?xml version="1.0" encoding="utf-8"?>
<p:tagLst xmlns:a="http://schemas.openxmlformats.org/drawingml/2006/main" xmlns:r="http://schemas.openxmlformats.org/officeDocument/2006/relationships" xmlns:p="http://schemas.openxmlformats.org/presentationml/2006/main">
  <p:tag name="AS_UNIQUEID" val="122"/>
</p:tagLst>
</file>

<file path=ppt/tags/tag107.xml><?xml version="1.0" encoding="utf-8"?>
<p:tagLst xmlns:a="http://schemas.openxmlformats.org/drawingml/2006/main" xmlns:r="http://schemas.openxmlformats.org/officeDocument/2006/relationships" xmlns:p="http://schemas.openxmlformats.org/presentationml/2006/main">
  <p:tag name="AS_UNIQUEID" val="123"/>
</p:tagLst>
</file>

<file path=ppt/tags/tag108.xml><?xml version="1.0" encoding="utf-8"?>
<p:tagLst xmlns:a="http://schemas.openxmlformats.org/drawingml/2006/main" xmlns:r="http://schemas.openxmlformats.org/officeDocument/2006/relationships" xmlns:p="http://schemas.openxmlformats.org/presentationml/2006/main">
  <p:tag name="AS_UNIQUEID" val="124"/>
</p:tagLst>
</file>

<file path=ppt/tags/tag109.xml><?xml version="1.0" encoding="utf-8"?>
<p:tagLst xmlns:a="http://schemas.openxmlformats.org/drawingml/2006/main" xmlns:r="http://schemas.openxmlformats.org/officeDocument/2006/relationships" xmlns:p="http://schemas.openxmlformats.org/presentationml/2006/main">
  <p:tag name="AS_UNIQUEID" val="133"/>
</p:tagLst>
</file>

<file path=ppt/tags/tag11.xml><?xml version="1.0" encoding="utf-8"?>
<p:tagLst xmlns:a="http://schemas.openxmlformats.org/drawingml/2006/main" xmlns:r="http://schemas.openxmlformats.org/officeDocument/2006/relationships" xmlns:p="http://schemas.openxmlformats.org/presentationml/2006/main">
  <p:tag name="AS_UNIQUEID" val="36"/>
</p:tagLst>
</file>

<file path=ppt/tags/tag110.xml><?xml version="1.0" encoding="utf-8"?>
<p:tagLst xmlns:a="http://schemas.openxmlformats.org/drawingml/2006/main" xmlns:r="http://schemas.openxmlformats.org/officeDocument/2006/relationships" xmlns:p="http://schemas.openxmlformats.org/presentationml/2006/main">
  <p:tag name="AS_UNIQUEID" val="134"/>
</p:tagLst>
</file>

<file path=ppt/tags/tag111.xml><?xml version="1.0" encoding="utf-8"?>
<p:tagLst xmlns:a="http://schemas.openxmlformats.org/drawingml/2006/main" xmlns:r="http://schemas.openxmlformats.org/officeDocument/2006/relationships" xmlns:p="http://schemas.openxmlformats.org/presentationml/2006/main">
  <p:tag name="AS_UNIQUEID" val="129"/>
</p:tagLst>
</file>

<file path=ppt/tags/tag112.xml><?xml version="1.0" encoding="utf-8"?>
<p:tagLst xmlns:a="http://schemas.openxmlformats.org/drawingml/2006/main" xmlns:r="http://schemas.openxmlformats.org/officeDocument/2006/relationships" xmlns:p="http://schemas.openxmlformats.org/presentationml/2006/main">
  <p:tag name="AS_UNIQUEID" val="130"/>
</p:tagLst>
</file>

<file path=ppt/tags/tag113.xml><?xml version="1.0" encoding="utf-8"?>
<p:tagLst xmlns:a="http://schemas.openxmlformats.org/drawingml/2006/main" xmlns:r="http://schemas.openxmlformats.org/officeDocument/2006/relationships" xmlns:p="http://schemas.openxmlformats.org/presentationml/2006/main">
  <p:tag name="AS_UNIQUEID" val="131"/>
</p:tagLst>
</file>

<file path=ppt/tags/tag114.xml><?xml version="1.0" encoding="utf-8"?>
<p:tagLst xmlns:a="http://schemas.openxmlformats.org/drawingml/2006/main" xmlns:r="http://schemas.openxmlformats.org/officeDocument/2006/relationships" xmlns:p="http://schemas.openxmlformats.org/presentationml/2006/main">
  <p:tag name="AS_UNIQUEID" val="197"/>
</p:tagLst>
</file>

<file path=ppt/tags/tag115.xml><?xml version="1.0" encoding="utf-8"?>
<p:tagLst xmlns:a="http://schemas.openxmlformats.org/drawingml/2006/main" xmlns:r="http://schemas.openxmlformats.org/officeDocument/2006/relationships" xmlns:p="http://schemas.openxmlformats.org/presentationml/2006/main">
  <p:tag name="AS_UNIQUEID" val="198"/>
</p:tagLst>
</file>

<file path=ppt/tags/tag116.xml><?xml version="1.0" encoding="utf-8"?>
<p:tagLst xmlns:a="http://schemas.openxmlformats.org/drawingml/2006/main" xmlns:r="http://schemas.openxmlformats.org/officeDocument/2006/relationships" xmlns:p="http://schemas.openxmlformats.org/presentationml/2006/main">
  <p:tag name="AS_UNIQUEID" val="199"/>
</p:tagLst>
</file>

<file path=ppt/tags/tag117.xml><?xml version="1.0" encoding="utf-8"?>
<p:tagLst xmlns:a="http://schemas.openxmlformats.org/drawingml/2006/main" xmlns:r="http://schemas.openxmlformats.org/officeDocument/2006/relationships" xmlns:p="http://schemas.openxmlformats.org/presentationml/2006/main">
  <p:tag name="AS_UNIQUEID" val="200"/>
</p:tagLst>
</file>

<file path=ppt/tags/tag118.xml><?xml version="1.0" encoding="utf-8"?>
<p:tagLst xmlns:a="http://schemas.openxmlformats.org/drawingml/2006/main" xmlns:r="http://schemas.openxmlformats.org/officeDocument/2006/relationships" xmlns:p="http://schemas.openxmlformats.org/presentationml/2006/main">
  <p:tag name="AS_UNIQUEID" val="201"/>
</p:tagLst>
</file>

<file path=ppt/tags/tag119.xml><?xml version="1.0" encoding="utf-8"?>
<p:tagLst xmlns:a="http://schemas.openxmlformats.org/drawingml/2006/main" xmlns:r="http://schemas.openxmlformats.org/officeDocument/2006/relationships" xmlns:p="http://schemas.openxmlformats.org/presentationml/2006/main">
  <p:tag name="AS_UNIQUEID" val="202"/>
</p:tagLst>
</file>

<file path=ppt/tags/tag12.xml><?xml version="1.0" encoding="utf-8"?>
<p:tagLst xmlns:a="http://schemas.openxmlformats.org/drawingml/2006/main" xmlns:r="http://schemas.openxmlformats.org/officeDocument/2006/relationships" xmlns:p="http://schemas.openxmlformats.org/presentationml/2006/main">
  <p:tag name="AS_UNIQUEID" val="37"/>
</p:tagLst>
</file>

<file path=ppt/tags/tag120.xml><?xml version="1.0" encoding="utf-8"?>
<p:tagLst xmlns:a="http://schemas.openxmlformats.org/drawingml/2006/main" xmlns:r="http://schemas.openxmlformats.org/officeDocument/2006/relationships" xmlns:p="http://schemas.openxmlformats.org/presentationml/2006/main">
  <p:tag name="AS_UNIQUEID" val="212"/>
</p:tagLst>
</file>

<file path=ppt/tags/tag13.xml><?xml version="1.0" encoding="utf-8"?>
<p:tagLst xmlns:a="http://schemas.openxmlformats.org/drawingml/2006/main" xmlns:r="http://schemas.openxmlformats.org/officeDocument/2006/relationships" xmlns:p="http://schemas.openxmlformats.org/presentationml/2006/main">
  <p:tag name="AS_UNIQUEID" val="39"/>
</p:tagLst>
</file>

<file path=ppt/tags/tag14.xml><?xml version="1.0" encoding="utf-8"?>
<p:tagLst xmlns:a="http://schemas.openxmlformats.org/drawingml/2006/main" xmlns:r="http://schemas.openxmlformats.org/officeDocument/2006/relationships" xmlns:p="http://schemas.openxmlformats.org/presentationml/2006/main">
  <p:tag name="AS_UNIQUEID" val="40"/>
</p:tagLst>
</file>

<file path=ppt/tags/tag15.xml><?xml version="1.0" encoding="utf-8"?>
<p:tagLst xmlns:a="http://schemas.openxmlformats.org/drawingml/2006/main" xmlns:r="http://schemas.openxmlformats.org/officeDocument/2006/relationships" xmlns:p="http://schemas.openxmlformats.org/presentationml/2006/main">
  <p:tag name="AS_UNIQUEID" val="41"/>
</p:tagLst>
</file>

<file path=ppt/tags/tag16.xml><?xml version="1.0" encoding="utf-8"?>
<p:tagLst xmlns:a="http://schemas.openxmlformats.org/drawingml/2006/main" xmlns:r="http://schemas.openxmlformats.org/officeDocument/2006/relationships" xmlns:p="http://schemas.openxmlformats.org/presentationml/2006/main">
  <p:tag name="AS_UNIQUEID" val="42"/>
</p:tagLst>
</file>

<file path=ppt/tags/tag17.xml><?xml version="1.0" encoding="utf-8"?>
<p:tagLst xmlns:a="http://schemas.openxmlformats.org/drawingml/2006/main" xmlns:r="http://schemas.openxmlformats.org/officeDocument/2006/relationships" xmlns:p="http://schemas.openxmlformats.org/presentationml/2006/main">
  <p:tag name="AS_UNIQUEID" val="44"/>
</p:tagLst>
</file>

<file path=ppt/tags/tag18.xml><?xml version="1.0" encoding="utf-8"?>
<p:tagLst xmlns:a="http://schemas.openxmlformats.org/drawingml/2006/main" xmlns:r="http://schemas.openxmlformats.org/officeDocument/2006/relationships" xmlns:p="http://schemas.openxmlformats.org/presentationml/2006/main">
  <p:tag name="AS_UNIQUEID" val="45"/>
</p:tagLst>
</file>

<file path=ppt/tags/tag19.xml><?xml version="1.0" encoding="utf-8"?>
<p:tagLst xmlns:a="http://schemas.openxmlformats.org/drawingml/2006/main" xmlns:r="http://schemas.openxmlformats.org/officeDocument/2006/relationships" xmlns:p="http://schemas.openxmlformats.org/presentationml/2006/main">
  <p:tag name="AS_UNIQUEID" val="46"/>
</p:tagLst>
</file>

<file path=ppt/tags/tag2.xml><?xml version="1.0" encoding="utf-8"?>
<p:tagLst xmlns:a="http://schemas.openxmlformats.org/drawingml/2006/main" xmlns:r="http://schemas.openxmlformats.org/officeDocument/2006/relationships" xmlns:p="http://schemas.openxmlformats.org/presentationml/2006/main">
  <p:tag name="AS_UNIQUEID" val="23"/>
</p:tagLst>
</file>

<file path=ppt/tags/tag20.xml><?xml version="1.0" encoding="utf-8"?>
<p:tagLst xmlns:a="http://schemas.openxmlformats.org/drawingml/2006/main" xmlns:r="http://schemas.openxmlformats.org/officeDocument/2006/relationships" xmlns:p="http://schemas.openxmlformats.org/presentationml/2006/main">
  <p:tag name="AS_UNIQUEID" val="47"/>
</p:tagLst>
</file>

<file path=ppt/tags/tag21.xml><?xml version="1.0" encoding="utf-8"?>
<p:tagLst xmlns:a="http://schemas.openxmlformats.org/drawingml/2006/main" xmlns:r="http://schemas.openxmlformats.org/officeDocument/2006/relationships" xmlns:p="http://schemas.openxmlformats.org/presentationml/2006/main">
  <p:tag name="AS_UNIQUEID" val="48"/>
</p:tagLst>
</file>

<file path=ppt/tags/tag22.xml><?xml version="1.0" encoding="utf-8"?>
<p:tagLst xmlns:a="http://schemas.openxmlformats.org/drawingml/2006/main" xmlns:r="http://schemas.openxmlformats.org/officeDocument/2006/relationships" xmlns:p="http://schemas.openxmlformats.org/presentationml/2006/main">
  <p:tag name="AS_UNIQUEID" val="50"/>
</p:tagLst>
</file>

<file path=ppt/tags/tag23.xml><?xml version="1.0" encoding="utf-8"?>
<p:tagLst xmlns:a="http://schemas.openxmlformats.org/drawingml/2006/main" xmlns:r="http://schemas.openxmlformats.org/officeDocument/2006/relationships" xmlns:p="http://schemas.openxmlformats.org/presentationml/2006/main">
  <p:tag name="AS_UNIQUEID" val="51"/>
</p:tagLst>
</file>

<file path=ppt/tags/tag24.xml><?xml version="1.0" encoding="utf-8"?>
<p:tagLst xmlns:a="http://schemas.openxmlformats.org/drawingml/2006/main" xmlns:r="http://schemas.openxmlformats.org/officeDocument/2006/relationships" xmlns:p="http://schemas.openxmlformats.org/presentationml/2006/main">
  <p:tag name="AS_UNIQUEID" val="52"/>
</p:tagLst>
</file>

<file path=ppt/tags/tag25.xml><?xml version="1.0" encoding="utf-8"?>
<p:tagLst xmlns:a="http://schemas.openxmlformats.org/drawingml/2006/main" xmlns:r="http://schemas.openxmlformats.org/officeDocument/2006/relationships" xmlns:p="http://schemas.openxmlformats.org/presentationml/2006/main">
  <p:tag name="AS_UNIQUEID" val="53"/>
</p:tagLst>
</file>

<file path=ppt/tags/tag26.xml><?xml version="1.0" encoding="utf-8"?>
<p:tagLst xmlns:a="http://schemas.openxmlformats.org/drawingml/2006/main" xmlns:r="http://schemas.openxmlformats.org/officeDocument/2006/relationships" xmlns:p="http://schemas.openxmlformats.org/presentationml/2006/main">
  <p:tag name="AS_UNIQUEID" val="54"/>
</p:tagLst>
</file>

<file path=ppt/tags/tag27.xml><?xml version="1.0" encoding="utf-8"?>
<p:tagLst xmlns:a="http://schemas.openxmlformats.org/drawingml/2006/main" xmlns:r="http://schemas.openxmlformats.org/officeDocument/2006/relationships" xmlns:p="http://schemas.openxmlformats.org/presentationml/2006/main">
  <p:tag name="AS_UNIQUEID" val="56"/>
</p:tagLst>
</file>

<file path=ppt/tags/tag28.xml><?xml version="1.0" encoding="utf-8"?>
<p:tagLst xmlns:a="http://schemas.openxmlformats.org/drawingml/2006/main" xmlns:r="http://schemas.openxmlformats.org/officeDocument/2006/relationships" xmlns:p="http://schemas.openxmlformats.org/presentationml/2006/main">
  <p:tag name="AS_UNIQUEID" val="57"/>
</p:tagLst>
</file>

<file path=ppt/tags/tag29.xml><?xml version="1.0" encoding="utf-8"?>
<p:tagLst xmlns:a="http://schemas.openxmlformats.org/drawingml/2006/main" xmlns:r="http://schemas.openxmlformats.org/officeDocument/2006/relationships" xmlns:p="http://schemas.openxmlformats.org/presentationml/2006/main">
  <p:tag name="AS_UNIQUEID" val="58"/>
</p:tagLst>
</file>

<file path=ppt/tags/tag3.xml><?xml version="1.0" encoding="utf-8"?>
<p:tagLst xmlns:a="http://schemas.openxmlformats.org/drawingml/2006/main" xmlns:r="http://schemas.openxmlformats.org/officeDocument/2006/relationships" xmlns:p="http://schemas.openxmlformats.org/presentationml/2006/main">
  <p:tag name="AS_UNIQUEID" val="24"/>
</p:tagLst>
</file>

<file path=ppt/tags/tag30.xml><?xml version="1.0" encoding="utf-8"?>
<p:tagLst xmlns:a="http://schemas.openxmlformats.org/drawingml/2006/main" xmlns:r="http://schemas.openxmlformats.org/officeDocument/2006/relationships" xmlns:p="http://schemas.openxmlformats.org/presentationml/2006/main">
  <p:tag name="AS_UNIQUEID" val="59"/>
</p:tagLst>
</file>

<file path=ppt/tags/tag31.xml><?xml version="1.0" encoding="utf-8"?>
<p:tagLst xmlns:a="http://schemas.openxmlformats.org/drawingml/2006/main" xmlns:r="http://schemas.openxmlformats.org/officeDocument/2006/relationships" xmlns:p="http://schemas.openxmlformats.org/presentationml/2006/main">
  <p:tag name="AS_UNIQUEID" val="60"/>
</p:tagLst>
</file>

<file path=ppt/tags/tag32.xml><?xml version="1.0" encoding="utf-8"?>
<p:tagLst xmlns:a="http://schemas.openxmlformats.org/drawingml/2006/main" xmlns:r="http://schemas.openxmlformats.org/officeDocument/2006/relationships" xmlns:p="http://schemas.openxmlformats.org/presentationml/2006/main">
  <p:tag name="AS_UNIQUEID" val="61"/>
</p:tagLst>
</file>

<file path=ppt/tags/tag33.xml><?xml version="1.0" encoding="utf-8"?>
<p:tagLst xmlns:a="http://schemas.openxmlformats.org/drawingml/2006/main" xmlns:r="http://schemas.openxmlformats.org/officeDocument/2006/relationships" xmlns:p="http://schemas.openxmlformats.org/presentationml/2006/main">
  <p:tag name="AS_UNIQUEID" val="238"/>
</p:tagLst>
</file>

<file path=ppt/tags/tag34.xml><?xml version="1.0" encoding="utf-8"?>
<p:tagLst xmlns:a="http://schemas.openxmlformats.org/drawingml/2006/main" xmlns:r="http://schemas.openxmlformats.org/officeDocument/2006/relationships" xmlns:p="http://schemas.openxmlformats.org/presentationml/2006/main">
  <p:tag name="AS_UNIQUEID" val="77"/>
</p:tagLst>
</file>

<file path=ppt/tags/tag35.xml><?xml version="1.0" encoding="utf-8"?>
<p:tagLst xmlns:a="http://schemas.openxmlformats.org/drawingml/2006/main" xmlns:r="http://schemas.openxmlformats.org/officeDocument/2006/relationships" xmlns:p="http://schemas.openxmlformats.org/presentationml/2006/main">
  <p:tag name="AS_UNIQUEID" val="76"/>
</p:tagLst>
</file>

<file path=ppt/tags/tag36.xml><?xml version="1.0" encoding="utf-8"?>
<p:tagLst xmlns:a="http://schemas.openxmlformats.org/drawingml/2006/main" xmlns:r="http://schemas.openxmlformats.org/officeDocument/2006/relationships" xmlns:p="http://schemas.openxmlformats.org/presentationml/2006/main">
  <p:tag name="AS_UNIQUEID" val="89"/>
</p:tagLst>
</file>

<file path=ppt/tags/tag37.xml><?xml version="1.0" encoding="utf-8"?>
<p:tagLst xmlns:a="http://schemas.openxmlformats.org/drawingml/2006/main" xmlns:r="http://schemas.openxmlformats.org/officeDocument/2006/relationships" xmlns:p="http://schemas.openxmlformats.org/presentationml/2006/main">
  <p:tag name="AS_UNIQUEID" val="90"/>
</p:tagLst>
</file>

<file path=ppt/tags/tag38.xml><?xml version="1.0" encoding="utf-8"?>
<p:tagLst xmlns:a="http://schemas.openxmlformats.org/drawingml/2006/main" xmlns:r="http://schemas.openxmlformats.org/officeDocument/2006/relationships" xmlns:p="http://schemas.openxmlformats.org/presentationml/2006/main">
  <p:tag name="AS_UNIQUEID" val="91"/>
</p:tagLst>
</file>

<file path=ppt/tags/tag39.xml><?xml version="1.0" encoding="utf-8"?>
<p:tagLst xmlns:a="http://schemas.openxmlformats.org/drawingml/2006/main" xmlns:r="http://schemas.openxmlformats.org/officeDocument/2006/relationships" xmlns:p="http://schemas.openxmlformats.org/presentationml/2006/main">
  <p:tag name="AS_UNIQUEID" val="92"/>
</p:tagLst>
</file>

<file path=ppt/tags/tag4.xml><?xml version="1.0" encoding="utf-8"?>
<p:tagLst xmlns:a="http://schemas.openxmlformats.org/drawingml/2006/main" xmlns:r="http://schemas.openxmlformats.org/officeDocument/2006/relationships" xmlns:p="http://schemas.openxmlformats.org/presentationml/2006/main">
  <p:tag name="AS_UNIQUEID" val="27"/>
</p:tagLst>
</file>

<file path=ppt/tags/tag40.xml><?xml version="1.0" encoding="utf-8"?>
<p:tagLst xmlns:a="http://schemas.openxmlformats.org/drawingml/2006/main" xmlns:r="http://schemas.openxmlformats.org/officeDocument/2006/relationships" xmlns:p="http://schemas.openxmlformats.org/presentationml/2006/main">
  <p:tag name="AS_UNIQUEID" val="93"/>
</p:tagLst>
</file>

<file path=ppt/tags/tag41.xml><?xml version="1.0" encoding="utf-8"?>
<p:tagLst xmlns:a="http://schemas.openxmlformats.org/drawingml/2006/main" xmlns:r="http://schemas.openxmlformats.org/officeDocument/2006/relationships" xmlns:p="http://schemas.openxmlformats.org/presentationml/2006/main">
  <p:tag name="AS_UNIQUEID" val="94"/>
</p:tagLst>
</file>

<file path=ppt/tags/tag42.xml><?xml version="1.0" encoding="utf-8"?>
<p:tagLst xmlns:a="http://schemas.openxmlformats.org/drawingml/2006/main" xmlns:r="http://schemas.openxmlformats.org/officeDocument/2006/relationships" xmlns:p="http://schemas.openxmlformats.org/presentationml/2006/main">
  <p:tag name="AS_UNIQUEID" val="23"/>
</p:tagLst>
</file>

<file path=ppt/tags/tag43.xml><?xml version="1.0" encoding="utf-8"?>
<p:tagLst xmlns:a="http://schemas.openxmlformats.org/drawingml/2006/main" xmlns:r="http://schemas.openxmlformats.org/officeDocument/2006/relationships" xmlns:p="http://schemas.openxmlformats.org/presentationml/2006/main">
  <p:tag name="AS_UNIQUEID" val="24"/>
</p:tagLst>
</file>

<file path=ppt/tags/tag44.xml><?xml version="1.0" encoding="utf-8"?>
<p:tagLst xmlns:a="http://schemas.openxmlformats.org/drawingml/2006/main" xmlns:r="http://schemas.openxmlformats.org/officeDocument/2006/relationships" xmlns:p="http://schemas.openxmlformats.org/presentationml/2006/main">
  <p:tag name="AS_UNIQUEID" val="25"/>
</p:tagLst>
</file>

<file path=ppt/tags/tag45.xml><?xml version="1.0" encoding="utf-8"?>
<p:tagLst xmlns:a="http://schemas.openxmlformats.org/drawingml/2006/main" xmlns:r="http://schemas.openxmlformats.org/officeDocument/2006/relationships" xmlns:p="http://schemas.openxmlformats.org/presentationml/2006/main">
  <p:tag name="AS_UNIQUEID" val="118"/>
</p:tagLst>
</file>

<file path=ppt/tags/tag46.xml><?xml version="1.0" encoding="utf-8"?>
<p:tagLst xmlns:a="http://schemas.openxmlformats.org/drawingml/2006/main" xmlns:r="http://schemas.openxmlformats.org/officeDocument/2006/relationships" xmlns:p="http://schemas.openxmlformats.org/presentationml/2006/main">
  <p:tag name="AS_UNIQUEID" val="119"/>
</p:tagLst>
</file>

<file path=ppt/tags/tag47.xml><?xml version="1.0" encoding="utf-8"?>
<p:tagLst xmlns:a="http://schemas.openxmlformats.org/drawingml/2006/main" xmlns:r="http://schemas.openxmlformats.org/officeDocument/2006/relationships" xmlns:p="http://schemas.openxmlformats.org/presentationml/2006/main">
  <p:tag name="AS_UNIQUEID" val="120"/>
</p:tagLst>
</file>

<file path=ppt/tags/tag48.xml><?xml version="1.0" encoding="utf-8"?>
<p:tagLst xmlns:a="http://schemas.openxmlformats.org/drawingml/2006/main" xmlns:r="http://schemas.openxmlformats.org/officeDocument/2006/relationships" xmlns:p="http://schemas.openxmlformats.org/presentationml/2006/main">
  <p:tag name="AS_UNIQUEID" val="121"/>
</p:tagLst>
</file>

<file path=ppt/tags/tag49.xml><?xml version="1.0" encoding="utf-8"?>
<p:tagLst xmlns:a="http://schemas.openxmlformats.org/drawingml/2006/main" xmlns:r="http://schemas.openxmlformats.org/officeDocument/2006/relationships" xmlns:p="http://schemas.openxmlformats.org/presentationml/2006/main">
  <p:tag name="AS_UNIQUEID" val="29"/>
</p:tagLst>
</file>

<file path=ppt/tags/tag5.xml><?xml version="1.0" encoding="utf-8"?>
<p:tagLst xmlns:a="http://schemas.openxmlformats.org/drawingml/2006/main" xmlns:r="http://schemas.openxmlformats.org/officeDocument/2006/relationships" xmlns:p="http://schemas.openxmlformats.org/presentationml/2006/main">
  <p:tag name="AS_UNIQUEID" val="28"/>
</p:tagLst>
</file>

<file path=ppt/tags/tag50.xml><?xml version="1.0" encoding="utf-8"?>
<p:tagLst xmlns:a="http://schemas.openxmlformats.org/drawingml/2006/main" xmlns:r="http://schemas.openxmlformats.org/officeDocument/2006/relationships" xmlns:p="http://schemas.openxmlformats.org/presentationml/2006/main">
  <p:tag name="AS_UNIQUEID" val="123"/>
</p:tagLst>
</file>

<file path=ppt/tags/tag51.xml><?xml version="1.0" encoding="utf-8"?>
<p:tagLst xmlns:a="http://schemas.openxmlformats.org/drawingml/2006/main" xmlns:r="http://schemas.openxmlformats.org/officeDocument/2006/relationships" xmlns:p="http://schemas.openxmlformats.org/presentationml/2006/main">
  <p:tag name="AS_UNIQUEID" val="124"/>
</p:tagLst>
</file>

<file path=ppt/tags/tag52.xml><?xml version="1.0" encoding="utf-8"?>
<p:tagLst xmlns:a="http://schemas.openxmlformats.org/drawingml/2006/main" xmlns:r="http://schemas.openxmlformats.org/officeDocument/2006/relationships" xmlns:p="http://schemas.openxmlformats.org/presentationml/2006/main">
  <p:tag name="AS_UNIQUEID" val="125"/>
</p:tagLst>
</file>

<file path=ppt/tags/tag53.xml><?xml version="1.0" encoding="utf-8"?>
<p:tagLst xmlns:a="http://schemas.openxmlformats.org/drawingml/2006/main" xmlns:r="http://schemas.openxmlformats.org/officeDocument/2006/relationships" xmlns:p="http://schemas.openxmlformats.org/presentationml/2006/main">
  <p:tag name="AS_UNIQUEID" val="126"/>
</p:tagLst>
</file>

<file path=ppt/tags/tag54.xml><?xml version="1.0" encoding="utf-8"?>
<p:tagLst xmlns:a="http://schemas.openxmlformats.org/drawingml/2006/main" xmlns:r="http://schemas.openxmlformats.org/officeDocument/2006/relationships" xmlns:p="http://schemas.openxmlformats.org/presentationml/2006/main">
  <p:tag name="AS_UNIQUEID" val="127"/>
</p:tagLst>
</file>

<file path=ppt/tags/tag55.xml><?xml version="1.0" encoding="utf-8"?>
<p:tagLst xmlns:a="http://schemas.openxmlformats.org/drawingml/2006/main" xmlns:r="http://schemas.openxmlformats.org/officeDocument/2006/relationships" xmlns:p="http://schemas.openxmlformats.org/presentationml/2006/main">
  <p:tag name="AS_UNIQUEID" val="128"/>
</p:tagLst>
</file>

<file path=ppt/tags/tag56.xml><?xml version="1.0" encoding="utf-8"?>
<p:tagLst xmlns:a="http://schemas.openxmlformats.org/drawingml/2006/main" xmlns:r="http://schemas.openxmlformats.org/officeDocument/2006/relationships" xmlns:p="http://schemas.openxmlformats.org/presentationml/2006/main">
  <p:tag name="AS_UNIQUEID" val="129"/>
</p:tagLst>
</file>

<file path=ppt/tags/tag57.xml><?xml version="1.0" encoding="utf-8"?>
<p:tagLst xmlns:a="http://schemas.openxmlformats.org/drawingml/2006/main" xmlns:r="http://schemas.openxmlformats.org/officeDocument/2006/relationships" xmlns:p="http://schemas.openxmlformats.org/presentationml/2006/main">
  <p:tag name="AS_UNIQUEID" val="130"/>
</p:tagLst>
</file>

<file path=ppt/tags/tag58.xml><?xml version="1.0" encoding="utf-8"?>
<p:tagLst xmlns:a="http://schemas.openxmlformats.org/drawingml/2006/main" xmlns:r="http://schemas.openxmlformats.org/officeDocument/2006/relationships" xmlns:p="http://schemas.openxmlformats.org/presentationml/2006/main">
  <p:tag name="AS_UNIQUEID" val="131"/>
</p:tagLst>
</file>

<file path=ppt/tags/tag59.xml><?xml version="1.0" encoding="utf-8"?>
<p:tagLst xmlns:a="http://schemas.openxmlformats.org/drawingml/2006/main" xmlns:r="http://schemas.openxmlformats.org/officeDocument/2006/relationships" xmlns:p="http://schemas.openxmlformats.org/presentationml/2006/main">
  <p:tag name="AS_UNIQUEID" val="132"/>
</p:tagLst>
</file>

<file path=ppt/tags/tag6.xml><?xml version="1.0" encoding="utf-8"?>
<p:tagLst xmlns:a="http://schemas.openxmlformats.org/drawingml/2006/main" xmlns:r="http://schemas.openxmlformats.org/officeDocument/2006/relationships" xmlns:p="http://schemas.openxmlformats.org/presentationml/2006/main">
  <p:tag name="AS_UNIQUEID" val="29"/>
</p:tagLst>
</file>

<file path=ppt/tags/tag60.xml><?xml version="1.0" encoding="utf-8"?>
<p:tagLst xmlns:a="http://schemas.openxmlformats.org/drawingml/2006/main" xmlns:r="http://schemas.openxmlformats.org/officeDocument/2006/relationships" xmlns:p="http://schemas.openxmlformats.org/presentationml/2006/main">
  <p:tag name="AS_UNIQUEID" val="133"/>
</p:tagLst>
</file>

<file path=ppt/tags/tag61.xml><?xml version="1.0" encoding="utf-8"?>
<p:tagLst xmlns:a="http://schemas.openxmlformats.org/drawingml/2006/main" xmlns:r="http://schemas.openxmlformats.org/officeDocument/2006/relationships" xmlns:p="http://schemas.openxmlformats.org/presentationml/2006/main">
  <p:tag name="AS_UNIQUEID" val="134"/>
</p:tagLst>
</file>

<file path=ppt/tags/tag62.xml><?xml version="1.0" encoding="utf-8"?>
<p:tagLst xmlns:a="http://schemas.openxmlformats.org/drawingml/2006/main" xmlns:r="http://schemas.openxmlformats.org/officeDocument/2006/relationships" xmlns:p="http://schemas.openxmlformats.org/presentationml/2006/main">
  <p:tag name="AS_UNIQUEID" val="135"/>
</p:tagLst>
</file>

<file path=ppt/tags/tag63.xml><?xml version="1.0" encoding="utf-8"?>
<p:tagLst xmlns:a="http://schemas.openxmlformats.org/drawingml/2006/main" xmlns:r="http://schemas.openxmlformats.org/officeDocument/2006/relationships" xmlns:p="http://schemas.openxmlformats.org/presentationml/2006/main">
  <p:tag name="AS_UNIQUEID" val="137"/>
</p:tagLst>
</file>

<file path=ppt/tags/tag64.xml><?xml version="1.0" encoding="utf-8"?>
<p:tagLst xmlns:a="http://schemas.openxmlformats.org/drawingml/2006/main" xmlns:r="http://schemas.openxmlformats.org/officeDocument/2006/relationships" xmlns:p="http://schemas.openxmlformats.org/presentationml/2006/main">
  <p:tag name="AS_UNIQUEID" val="138"/>
</p:tagLst>
</file>

<file path=ppt/tags/tag65.xml><?xml version="1.0" encoding="utf-8"?>
<p:tagLst xmlns:a="http://schemas.openxmlformats.org/drawingml/2006/main" xmlns:r="http://schemas.openxmlformats.org/officeDocument/2006/relationships" xmlns:p="http://schemas.openxmlformats.org/presentationml/2006/main">
  <p:tag name="AS_UNIQUEID" val="139"/>
</p:tagLst>
</file>

<file path=ppt/tags/tag66.xml><?xml version="1.0" encoding="utf-8"?>
<p:tagLst xmlns:a="http://schemas.openxmlformats.org/drawingml/2006/main" xmlns:r="http://schemas.openxmlformats.org/officeDocument/2006/relationships" xmlns:p="http://schemas.openxmlformats.org/presentationml/2006/main">
  <p:tag name="AS_UNIQUEID" val="140"/>
</p:tagLst>
</file>

<file path=ppt/tags/tag67.xml><?xml version="1.0" encoding="utf-8"?>
<p:tagLst xmlns:a="http://schemas.openxmlformats.org/drawingml/2006/main" xmlns:r="http://schemas.openxmlformats.org/officeDocument/2006/relationships" xmlns:p="http://schemas.openxmlformats.org/presentationml/2006/main">
  <p:tag name="AS_UNIQUEID" val="105"/>
</p:tagLst>
</file>

<file path=ppt/tags/tag68.xml><?xml version="1.0" encoding="utf-8"?>
<p:tagLst xmlns:a="http://schemas.openxmlformats.org/drawingml/2006/main" xmlns:r="http://schemas.openxmlformats.org/officeDocument/2006/relationships" xmlns:p="http://schemas.openxmlformats.org/presentationml/2006/main">
  <p:tag name="AS_UNIQUEID" val="106"/>
</p:tagLst>
</file>

<file path=ppt/tags/tag69.xml><?xml version="1.0" encoding="utf-8"?>
<p:tagLst xmlns:a="http://schemas.openxmlformats.org/drawingml/2006/main" xmlns:r="http://schemas.openxmlformats.org/officeDocument/2006/relationships" xmlns:p="http://schemas.openxmlformats.org/presentationml/2006/main">
  <p:tag name="AS_UNIQUEID" val="101"/>
</p:tagLst>
</file>

<file path=ppt/tags/tag7.xml><?xml version="1.0" encoding="utf-8"?>
<p:tagLst xmlns:a="http://schemas.openxmlformats.org/drawingml/2006/main" xmlns:r="http://schemas.openxmlformats.org/officeDocument/2006/relationships" xmlns:p="http://schemas.openxmlformats.org/presentationml/2006/main">
  <p:tag name="AS_UNIQUEID" val="30"/>
</p:tagLst>
</file>

<file path=ppt/tags/tag70.xml><?xml version="1.0" encoding="utf-8"?>
<p:tagLst xmlns:a="http://schemas.openxmlformats.org/drawingml/2006/main" xmlns:r="http://schemas.openxmlformats.org/officeDocument/2006/relationships" xmlns:p="http://schemas.openxmlformats.org/presentationml/2006/main">
  <p:tag name="AS_UNIQUEID" val="102"/>
</p:tagLst>
</file>

<file path=ppt/tags/tag71.xml><?xml version="1.0" encoding="utf-8"?>
<p:tagLst xmlns:a="http://schemas.openxmlformats.org/drawingml/2006/main" xmlns:r="http://schemas.openxmlformats.org/officeDocument/2006/relationships" xmlns:p="http://schemas.openxmlformats.org/presentationml/2006/main">
  <p:tag name="AS_UNIQUEID" val="103"/>
</p:tagLst>
</file>

<file path=ppt/tags/tag72.xml><?xml version="1.0" encoding="utf-8"?>
<p:tagLst xmlns:a="http://schemas.openxmlformats.org/drawingml/2006/main" xmlns:r="http://schemas.openxmlformats.org/officeDocument/2006/relationships" xmlns:p="http://schemas.openxmlformats.org/presentationml/2006/main">
  <p:tag name="AS_UNIQUEID" val="112"/>
</p:tagLst>
</file>

<file path=ppt/tags/tag73.xml><?xml version="1.0" encoding="utf-8"?>
<p:tagLst xmlns:a="http://schemas.openxmlformats.org/drawingml/2006/main" xmlns:r="http://schemas.openxmlformats.org/officeDocument/2006/relationships" xmlns:p="http://schemas.openxmlformats.org/presentationml/2006/main">
  <p:tag name="AS_UNIQUEID" val="113"/>
</p:tagLst>
</file>

<file path=ppt/tags/tag74.xml><?xml version="1.0" encoding="utf-8"?>
<p:tagLst xmlns:a="http://schemas.openxmlformats.org/drawingml/2006/main" xmlns:r="http://schemas.openxmlformats.org/officeDocument/2006/relationships" xmlns:p="http://schemas.openxmlformats.org/presentationml/2006/main">
  <p:tag name="AS_UNIQUEID" val="108"/>
</p:tagLst>
</file>

<file path=ppt/tags/tag75.xml><?xml version="1.0" encoding="utf-8"?>
<p:tagLst xmlns:a="http://schemas.openxmlformats.org/drawingml/2006/main" xmlns:r="http://schemas.openxmlformats.org/officeDocument/2006/relationships" xmlns:p="http://schemas.openxmlformats.org/presentationml/2006/main">
  <p:tag name="AS_UNIQUEID" val="109"/>
</p:tagLst>
</file>

<file path=ppt/tags/tag76.xml><?xml version="1.0" encoding="utf-8"?>
<p:tagLst xmlns:a="http://schemas.openxmlformats.org/drawingml/2006/main" xmlns:r="http://schemas.openxmlformats.org/officeDocument/2006/relationships" xmlns:p="http://schemas.openxmlformats.org/presentationml/2006/main">
  <p:tag name="AS_UNIQUEID" val="110"/>
</p:tagLst>
</file>

<file path=ppt/tags/tag77.xml><?xml version="1.0" encoding="utf-8"?>
<p:tagLst xmlns:a="http://schemas.openxmlformats.org/drawingml/2006/main" xmlns:r="http://schemas.openxmlformats.org/officeDocument/2006/relationships" xmlns:p="http://schemas.openxmlformats.org/presentationml/2006/main">
  <p:tag name="AS_UNIQUEID" val="119"/>
</p:tagLst>
</file>

<file path=ppt/tags/tag78.xml><?xml version="1.0" encoding="utf-8"?>
<p:tagLst xmlns:a="http://schemas.openxmlformats.org/drawingml/2006/main" xmlns:r="http://schemas.openxmlformats.org/officeDocument/2006/relationships" xmlns:p="http://schemas.openxmlformats.org/presentationml/2006/main">
  <p:tag name="AS_UNIQUEID" val="120"/>
</p:tagLst>
</file>

<file path=ppt/tags/tag79.xml><?xml version="1.0" encoding="utf-8"?>
<p:tagLst xmlns:a="http://schemas.openxmlformats.org/drawingml/2006/main" xmlns:r="http://schemas.openxmlformats.org/officeDocument/2006/relationships" xmlns:p="http://schemas.openxmlformats.org/presentationml/2006/main">
  <p:tag name="AS_UNIQUEID" val="115"/>
</p:tagLst>
</file>

<file path=ppt/tags/tag8.xml><?xml version="1.0" encoding="utf-8"?>
<p:tagLst xmlns:a="http://schemas.openxmlformats.org/drawingml/2006/main" xmlns:r="http://schemas.openxmlformats.org/officeDocument/2006/relationships" xmlns:p="http://schemas.openxmlformats.org/presentationml/2006/main">
  <p:tag name="AS_UNIQUEID" val="31"/>
</p:tagLst>
</file>

<file path=ppt/tags/tag80.xml><?xml version="1.0" encoding="utf-8"?>
<p:tagLst xmlns:a="http://schemas.openxmlformats.org/drawingml/2006/main" xmlns:r="http://schemas.openxmlformats.org/officeDocument/2006/relationships" xmlns:p="http://schemas.openxmlformats.org/presentationml/2006/main">
  <p:tag name="AS_UNIQUEID" val="116"/>
</p:tagLst>
</file>

<file path=ppt/tags/tag81.xml><?xml version="1.0" encoding="utf-8"?>
<p:tagLst xmlns:a="http://schemas.openxmlformats.org/drawingml/2006/main" xmlns:r="http://schemas.openxmlformats.org/officeDocument/2006/relationships" xmlns:p="http://schemas.openxmlformats.org/presentationml/2006/main">
  <p:tag name="AS_UNIQUEID" val="117"/>
</p:tagLst>
</file>

<file path=ppt/tags/tag82.xml><?xml version="1.0" encoding="utf-8"?>
<p:tagLst xmlns:a="http://schemas.openxmlformats.org/drawingml/2006/main" xmlns:r="http://schemas.openxmlformats.org/officeDocument/2006/relationships" xmlns:p="http://schemas.openxmlformats.org/presentationml/2006/main">
  <p:tag name="AS_UNIQUEID" val="154"/>
</p:tagLst>
</file>

<file path=ppt/tags/tag83.xml><?xml version="1.0" encoding="utf-8"?>
<p:tagLst xmlns:a="http://schemas.openxmlformats.org/drawingml/2006/main" xmlns:r="http://schemas.openxmlformats.org/officeDocument/2006/relationships" xmlns:p="http://schemas.openxmlformats.org/presentationml/2006/main">
  <p:tag name="AS_UNIQUEID" val="155"/>
</p:tagLst>
</file>

<file path=ppt/tags/tag84.xml><?xml version="1.0" encoding="utf-8"?>
<p:tagLst xmlns:a="http://schemas.openxmlformats.org/drawingml/2006/main" xmlns:r="http://schemas.openxmlformats.org/officeDocument/2006/relationships" xmlns:p="http://schemas.openxmlformats.org/presentationml/2006/main">
  <p:tag name="AS_UNIQUEID" val="156"/>
</p:tagLst>
</file>

<file path=ppt/tags/tag85.xml><?xml version="1.0" encoding="utf-8"?>
<p:tagLst xmlns:a="http://schemas.openxmlformats.org/drawingml/2006/main" xmlns:r="http://schemas.openxmlformats.org/officeDocument/2006/relationships" xmlns:p="http://schemas.openxmlformats.org/presentationml/2006/main">
  <p:tag name="AS_UNIQUEID" val="162"/>
</p:tagLst>
</file>

<file path=ppt/tags/tag86.xml><?xml version="1.0" encoding="utf-8"?>
<p:tagLst xmlns:a="http://schemas.openxmlformats.org/drawingml/2006/main" xmlns:r="http://schemas.openxmlformats.org/officeDocument/2006/relationships" xmlns:p="http://schemas.openxmlformats.org/presentationml/2006/main">
  <p:tag name="AS_UNIQUEID" val="163"/>
</p:tagLst>
</file>

<file path=ppt/tags/tag87.xml><?xml version="1.0" encoding="utf-8"?>
<p:tagLst xmlns:a="http://schemas.openxmlformats.org/drawingml/2006/main" xmlns:r="http://schemas.openxmlformats.org/officeDocument/2006/relationships" xmlns:p="http://schemas.openxmlformats.org/presentationml/2006/main">
  <p:tag name="AS_UNIQUEID" val="158"/>
</p:tagLst>
</file>

<file path=ppt/tags/tag88.xml><?xml version="1.0" encoding="utf-8"?>
<p:tagLst xmlns:a="http://schemas.openxmlformats.org/drawingml/2006/main" xmlns:r="http://schemas.openxmlformats.org/officeDocument/2006/relationships" xmlns:p="http://schemas.openxmlformats.org/presentationml/2006/main">
  <p:tag name="AS_UNIQUEID" val="159"/>
</p:tagLst>
</file>

<file path=ppt/tags/tag89.xml><?xml version="1.0" encoding="utf-8"?>
<p:tagLst xmlns:a="http://schemas.openxmlformats.org/drawingml/2006/main" xmlns:r="http://schemas.openxmlformats.org/officeDocument/2006/relationships" xmlns:p="http://schemas.openxmlformats.org/presentationml/2006/main">
  <p:tag name="AS_UNIQUEID" val="160"/>
</p:tagLst>
</file>

<file path=ppt/tags/tag9.xml><?xml version="1.0" encoding="utf-8"?>
<p:tagLst xmlns:a="http://schemas.openxmlformats.org/drawingml/2006/main" xmlns:r="http://schemas.openxmlformats.org/officeDocument/2006/relationships" xmlns:p="http://schemas.openxmlformats.org/presentationml/2006/main">
  <p:tag name="AS_UNIQUEID" val="34"/>
</p:tagLst>
</file>

<file path=ppt/tags/tag90.xml><?xml version="1.0" encoding="utf-8"?>
<p:tagLst xmlns:a="http://schemas.openxmlformats.org/drawingml/2006/main" xmlns:r="http://schemas.openxmlformats.org/officeDocument/2006/relationships" xmlns:p="http://schemas.openxmlformats.org/presentationml/2006/main">
  <p:tag name="AS_UNIQUEID" val="204"/>
</p:tagLst>
</file>

<file path=ppt/tags/tag91.xml><?xml version="1.0" encoding="utf-8"?>
<p:tagLst xmlns:a="http://schemas.openxmlformats.org/drawingml/2006/main" xmlns:r="http://schemas.openxmlformats.org/officeDocument/2006/relationships" xmlns:p="http://schemas.openxmlformats.org/presentationml/2006/main">
  <p:tag name="AS_UNIQUEID" val="205"/>
</p:tagLst>
</file>

<file path=ppt/tags/tag92.xml><?xml version="1.0" encoding="utf-8"?>
<p:tagLst xmlns:a="http://schemas.openxmlformats.org/drawingml/2006/main" xmlns:r="http://schemas.openxmlformats.org/officeDocument/2006/relationships" xmlns:p="http://schemas.openxmlformats.org/presentationml/2006/main">
  <p:tag name="AS_UNIQUEID" val="206"/>
</p:tagLst>
</file>

<file path=ppt/tags/tag93.xml><?xml version="1.0" encoding="utf-8"?>
<p:tagLst xmlns:a="http://schemas.openxmlformats.org/drawingml/2006/main" xmlns:r="http://schemas.openxmlformats.org/officeDocument/2006/relationships" xmlns:p="http://schemas.openxmlformats.org/presentationml/2006/main">
  <p:tag name="AS_UNIQUEID" val="207"/>
</p:tagLst>
</file>

<file path=ppt/tags/tag94.xml><?xml version="1.0" encoding="utf-8"?>
<p:tagLst xmlns:a="http://schemas.openxmlformats.org/drawingml/2006/main" xmlns:r="http://schemas.openxmlformats.org/officeDocument/2006/relationships" xmlns:p="http://schemas.openxmlformats.org/presentationml/2006/main">
  <p:tag name="AS_UNIQUEID" val="208"/>
</p:tagLst>
</file>

<file path=ppt/tags/tag95.xml><?xml version="1.0" encoding="utf-8"?>
<p:tagLst xmlns:a="http://schemas.openxmlformats.org/drawingml/2006/main" xmlns:r="http://schemas.openxmlformats.org/officeDocument/2006/relationships" xmlns:p="http://schemas.openxmlformats.org/presentationml/2006/main">
  <p:tag name="AS_UNIQUEID" val="209"/>
</p:tagLst>
</file>

<file path=ppt/tags/tag96.xml><?xml version="1.0" encoding="utf-8"?>
<p:tagLst xmlns:a="http://schemas.openxmlformats.org/drawingml/2006/main" xmlns:r="http://schemas.openxmlformats.org/officeDocument/2006/relationships" xmlns:p="http://schemas.openxmlformats.org/presentationml/2006/main">
  <p:tag name="AS_UNIQUEID" val="210"/>
</p:tagLst>
</file>

<file path=ppt/tags/tag97.xml><?xml version="1.0" encoding="utf-8"?>
<p:tagLst xmlns:a="http://schemas.openxmlformats.org/drawingml/2006/main" xmlns:r="http://schemas.openxmlformats.org/officeDocument/2006/relationships" xmlns:p="http://schemas.openxmlformats.org/presentationml/2006/main">
  <p:tag name="AS_UNIQUEID" val="214"/>
</p:tagLst>
</file>

<file path=ppt/tags/tag98.xml><?xml version="1.0" encoding="utf-8"?>
<p:tagLst xmlns:a="http://schemas.openxmlformats.org/drawingml/2006/main" xmlns:r="http://schemas.openxmlformats.org/officeDocument/2006/relationships" xmlns:p="http://schemas.openxmlformats.org/presentationml/2006/main">
  <p:tag name="AS_UNIQUEID" val="4"/>
</p:tagLst>
</file>

<file path=ppt/tags/tag99.xml><?xml version="1.0" encoding="utf-8"?>
<p:tagLst xmlns:a="http://schemas.openxmlformats.org/drawingml/2006/main" xmlns:r="http://schemas.openxmlformats.org/officeDocument/2006/relationships" xmlns:p="http://schemas.openxmlformats.org/presentationml/2006/main">
  <p:tag name="AS_UNIQUEID" val="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589</TotalTime>
  <Words>3015</Words>
  <Application>Microsoft Office PowerPoint</Application>
  <PresentationFormat>宽屏</PresentationFormat>
  <Paragraphs>386</Paragraphs>
  <Slides>38</Slides>
  <Notes>13</Notes>
  <HiddenSlides>0</HiddenSlides>
  <MMClips>0</MMClips>
  <ScaleCrop>false</ScaleCrop>
  <HeadingPairs>
    <vt:vector size="6" baseType="variant">
      <vt:variant>
        <vt:lpstr>已用的字体</vt:lpstr>
      </vt:variant>
      <vt:variant>
        <vt:i4>16</vt:i4>
      </vt:variant>
      <vt:variant>
        <vt:lpstr>主题</vt:lpstr>
      </vt:variant>
      <vt:variant>
        <vt:i4>3</vt:i4>
      </vt:variant>
      <vt:variant>
        <vt:lpstr>幻灯片标题</vt:lpstr>
      </vt:variant>
      <vt:variant>
        <vt:i4>38</vt:i4>
      </vt:variant>
    </vt:vector>
  </HeadingPairs>
  <TitlesOfParts>
    <vt:vector size="57" baseType="lpstr">
      <vt:lpstr>等线</vt:lpstr>
      <vt:lpstr>等线 Light</vt:lpstr>
      <vt:lpstr>黑体</vt:lpstr>
      <vt:lpstr>华文楷体</vt:lpstr>
      <vt:lpstr>华文新魏</vt:lpstr>
      <vt:lpstr>华文中宋</vt:lpstr>
      <vt:lpstr>楷体</vt:lpstr>
      <vt:lpstr>楷体_GB2312</vt:lpstr>
      <vt:lpstr>隶书</vt:lpstr>
      <vt:lpstr>迷你简北魏楷书</vt:lpstr>
      <vt:lpstr>宋体</vt:lpstr>
      <vt:lpstr>微软雅黑</vt:lpstr>
      <vt:lpstr>Arial</vt:lpstr>
      <vt:lpstr>Calibri</vt:lpstr>
      <vt:lpstr>Times New Roman</vt:lpstr>
      <vt:lpstr>Wingdings</vt:lpstr>
      <vt:lpstr>Office 主题​​</vt:lpstr>
      <vt:lpstr>1_Office 主题​​</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179563555@qq.com</dc:creator>
  <cp:lastModifiedBy>179563555@qq.com</cp:lastModifiedBy>
  <cp:revision>33</cp:revision>
  <dcterms:created xsi:type="dcterms:W3CDTF">2020-11-29T03:31:41Z</dcterms:created>
  <dcterms:modified xsi:type="dcterms:W3CDTF">2020-12-02T07:22:57Z</dcterms:modified>
</cp:coreProperties>
</file>