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3"/>
  </p:sldMasterIdLst>
  <p:notesMasterIdLst>
    <p:notesMasterId r:id="rId15"/>
  </p:notesMasterIdLst>
  <p:sldIdLst>
    <p:sldId id="585" r:id="rId4"/>
    <p:sldId id="1053" r:id="rId5"/>
    <p:sldId id="1130" r:id="rId6"/>
    <p:sldId id="1160" r:id="rId7"/>
    <p:sldId id="1055" r:id="rId8"/>
    <p:sldId id="1138" r:id="rId9"/>
    <p:sldId id="1122" r:id="rId10"/>
    <p:sldId id="1123" r:id="rId11"/>
    <p:sldId id="1137" r:id="rId12"/>
    <p:sldId id="1124" r:id="rId13"/>
    <p:sldId id="1184" r:id="rId14"/>
    <p:sldId id="1118" r:id="rId16"/>
    <p:sldId id="1132" r:id="rId17"/>
    <p:sldId id="1139" r:id="rId18"/>
    <p:sldId id="1140" r:id="rId19"/>
    <p:sldId id="1125" r:id="rId20"/>
    <p:sldId id="1185" r:id="rId21"/>
    <p:sldId id="1127" r:id="rId22"/>
    <p:sldId id="1128" r:id="rId23"/>
    <p:sldId id="1129" r:id="rId24"/>
    <p:sldId id="1142" r:id="rId25"/>
    <p:sldId id="1069" r:id="rId26"/>
  </p:sldIdLst>
  <p:sldSz cx="12192000" cy="6858000"/>
  <p:notesSz cx="6858000" cy="9144000"/>
  <p:custDataLst>
    <p:tags r:id="rId30"/>
  </p:custData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等线" panose="02010600030101010101"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等线" panose="02010600030101010101"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等线" panose="02010600030101010101"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等线" panose="02010600030101010101"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等线" panose="02010600030101010101"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等线" panose="02010600030101010101"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等线" panose="02010600030101010101"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等线" panose="02010600030101010101"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等线" panose="02010600030101010101"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1052" userDrawn="1">
          <p15:clr>
            <a:srgbClr val="A4A3A4"/>
          </p15:clr>
        </p15:guide>
        <p15:guide id="3" pos="4906" userDrawn="1">
          <p15:clr>
            <a:srgbClr val="A4A3A4"/>
          </p15:clr>
        </p15:guide>
        <p15:guide id="4" pos="2806" userDrawn="1">
          <p15:clr>
            <a:srgbClr val="A4A3A4"/>
          </p15:clr>
        </p15:guide>
        <p15:guide id="5"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C00000"/>
    <a:srgbClr val="F8472A"/>
    <a:srgbClr val="AF2023"/>
    <a:srgbClr val="C55A11"/>
    <a:srgbClr val="BC3649"/>
    <a:srgbClr val="FFFFF5"/>
    <a:srgbClr val="26262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039"/>
    <p:restoredTop sz="91920"/>
  </p:normalViewPr>
  <p:slideViewPr>
    <p:cSldViewPr snapToGrid="0" showGuides="1">
      <p:cViewPr varScale="1">
        <p:scale>
          <a:sx n="121" d="100"/>
          <a:sy n="121" d="100"/>
        </p:scale>
        <p:origin x="132" y="258"/>
      </p:cViewPr>
      <p:guideLst>
        <p:guide orient="horz" pos="2160"/>
        <p:guide orient="horz" pos="1052"/>
        <p:guide pos="4906"/>
        <p:guide pos="2806"/>
        <p:guide pos="3840"/>
      </p:guideLst>
    </p:cSldViewPr>
  </p:slideViewPr>
  <p:notesTextViewPr>
    <p:cViewPr>
      <p:scale>
        <a:sx n="3" d="2"/>
        <a:sy n="3" d="2"/>
      </p:scale>
      <p:origin x="0" y="0"/>
    </p:cViewPr>
  </p:notesTextViewPr>
  <p:sorterViewPr>
    <p:cViewPr>
      <p:scale>
        <a:sx n="100" d="100"/>
        <a:sy n="100" d="100"/>
      </p:scale>
      <p:origin x="0" y="-582"/>
    </p:cViewPr>
  </p:sorter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gs" Target="tags/tag2.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notesMaster" Target="notesMasters/notes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fontAlgn="auto">
              <a:defRPr/>
            </a:pPr>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fontAlgn="auto">
              <a:defRPr/>
            </a:pPr>
            <a:fld id="{AA0A2781-F472-4AED-8507-04E53532A3EF}" type="datetimeFigureOut">
              <a:rPr lang="zh-CN" altLang="en-US" strike="noStrike" noProof="1">
                <a:latin typeface="+mn-lt"/>
                <a:ea typeface="+mn-ea"/>
                <a:cs typeface="+mn-cs"/>
              </a:rPr>
            </a:fld>
            <a:endParaRPr lang="zh-CN" altLang="en-US" strike="noStrike" noProof="1"/>
          </a:p>
        </p:txBody>
      </p:sp>
      <p:sp>
        <p:nvSpPr>
          <p:cNvPr id="19460"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9461"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fontAlgn="auto">
              <a:defRPr/>
            </a:pPr>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fontAlgn="auto">
              <a:defRPr/>
            </a:pPr>
            <a:fld id="{7BD0E04E-43D1-4B3D-AE8E-9A0AEB652098}" type="slidenum">
              <a:rPr lang="zh-CN" altLang="en-US" strike="noStrike" noProof="1">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等线" panose="02010600030101010101" charset="-122"/>
      </a:defRPr>
    </a:lvl1pPr>
    <a:lvl2pPr marL="457200" algn="l" rtl="0" eaLnBrk="0" fontAlgn="base" hangingPunct="0">
      <a:spcBef>
        <a:spcPct val="30000"/>
      </a:spcBef>
      <a:spcAft>
        <a:spcPct val="0"/>
      </a:spcAft>
      <a:defRPr sz="1200" kern="1200">
        <a:solidFill>
          <a:schemeClr val="tx1"/>
        </a:solidFill>
        <a:latin typeface="+mn-lt"/>
        <a:ea typeface="+mn-ea"/>
        <a:cs typeface="等线" panose="02010600030101010101" charset="-122"/>
      </a:defRPr>
    </a:lvl2pPr>
    <a:lvl3pPr marL="914400" algn="l" rtl="0" eaLnBrk="0" fontAlgn="base" hangingPunct="0">
      <a:spcBef>
        <a:spcPct val="30000"/>
      </a:spcBef>
      <a:spcAft>
        <a:spcPct val="0"/>
      </a:spcAft>
      <a:defRPr sz="1200" kern="1200">
        <a:solidFill>
          <a:schemeClr val="tx1"/>
        </a:solidFill>
        <a:latin typeface="+mn-lt"/>
        <a:ea typeface="+mn-ea"/>
        <a:cs typeface="等线" panose="02010600030101010101" charset="-122"/>
      </a:defRPr>
    </a:lvl3pPr>
    <a:lvl4pPr marL="1371600" algn="l" rtl="0" eaLnBrk="0" fontAlgn="base" hangingPunct="0">
      <a:spcBef>
        <a:spcPct val="30000"/>
      </a:spcBef>
      <a:spcAft>
        <a:spcPct val="0"/>
      </a:spcAft>
      <a:defRPr sz="1200" kern="1200">
        <a:solidFill>
          <a:schemeClr val="tx1"/>
        </a:solidFill>
        <a:latin typeface="+mn-lt"/>
        <a:ea typeface="+mn-ea"/>
        <a:cs typeface="等线" panose="02010600030101010101" charset="-122"/>
      </a:defRPr>
    </a:lvl4pPr>
    <a:lvl5pPr marL="1828800" algn="l" rtl="0" eaLnBrk="0" fontAlgn="base" hangingPunct="0">
      <a:spcBef>
        <a:spcPct val="30000"/>
      </a:spcBef>
      <a:spcAft>
        <a:spcPct val="0"/>
      </a:spcAft>
      <a:defRPr sz="1200" kern="1200">
        <a:solidFill>
          <a:schemeClr val="tx1"/>
        </a:solidFill>
        <a:latin typeface="+mn-lt"/>
        <a:ea typeface="+mn-ea"/>
        <a:cs typeface="等线" panose="0201060003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1"/>
          <p:cNvSpPr>
            <a:spLocks noGrp="1" noRot="1" noChangeAspect="1" noTextEdit="1"/>
          </p:cNvSpPr>
          <p:nvPr>
            <p:ph type="sldImg"/>
          </p:nvPr>
        </p:nvSpPr>
        <p:spPr>
          <a:ln>
            <a:miter/>
          </a:ln>
        </p:spPr>
      </p:sp>
      <p:sp>
        <p:nvSpPr>
          <p:cNvPr id="33794"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a:p>
        </p:txBody>
      </p:sp>
      <p:sp>
        <p:nvSpPr>
          <p:cNvPr id="33795"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marL="0" lvl="0" indent="0" algn="r" eaLnBrk="1" latinLnBrk="0" hangingPunct="1"/>
            <a:fld id="{9A0DB2DC-4C9A-4742-B13C-FB6460FD3503}" type="slidenum">
              <a:rPr lang="zh-CN" altLang="en-US" sz="1200">
                <a:latin typeface="等线" panose="02010600030101010101" charset="-122"/>
                <a:ea typeface="等线" panose="02010600030101010101" charset="-122"/>
              </a:rPr>
            </a:fld>
            <a:endParaRPr lang="zh-CN" altLang="en-US" sz="1200">
              <a:latin typeface="等线" panose="02010600030101010101" charset="-122"/>
              <a:ea typeface="等线" panose="02010600030101010101"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noTextEdit="1"/>
          </p:cNvSpPr>
          <p:nvPr>
            <p:ph type="sldImg"/>
          </p:nvPr>
        </p:nvSpPr>
        <p:spPr>
          <a:ln>
            <a:miter/>
          </a:ln>
        </p:spPr>
      </p:sp>
      <p:sp>
        <p:nvSpPr>
          <p:cNvPr id="36866"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a:p>
        </p:txBody>
      </p:sp>
      <p:sp>
        <p:nvSpPr>
          <p:cNvPr id="36867"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marL="0" lvl="0" indent="0" algn="r" eaLnBrk="1" latinLnBrk="0" hangingPunct="1"/>
            <a:fld id="{9A0DB2DC-4C9A-4742-B13C-FB6460FD3503}" type="slidenum">
              <a:rPr lang="zh-CN" altLang="en-US" sz="1200">
                <a:latin typeface="等线" panose="02010600030101010101" charset="-122"/>
                <a:ea typeface="等线" panose="02010600030101010101" charset="-122"/>
              </a:rPr>
            </a:fld>
            <a:endParaRPr lang="zh-CN" altLang="en-US" sz="1200">
              <a:latin typeface="等线" panose="02010600030101010101" charset="-122"/>
              <a:ea typeface="等线" panose="02010600030101010101"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Rot="1" noChangeAspect="1" noTextEdit="1"/>
          </p:cNvSpPr>
          <p:nvPr>
            <p:ph type="sldImg"/>
          </p:nvPr>
        </p:nvSpPr>
        <p:spPr>
          <a:ln>
            <a:miter/>
          </a:ln>
        </p:spPr>
      </p:sp>
      <p:sp>
        <p:nvSpPr>
          <p:cNvPr id="38914" name="备注占位符 2"/>
          <p:cNvSpPr>
            <a:spLocks noGrp="1"/>
          </p:cNvSpPr>
          <p:nvPr>
            <p:ph type="body"/>
          </p:nvPr>
        </p:nvSpPr>
        <p:spPr/>
        <p:txBody>
          <a:bodyPr wrap="square" lIns="91440" tIns="45720" rIns="91440" bIns="45720" anchor="t" anchorCtr="0"/>
          <a:p>
            <a:pPr lvl="0" eaLnBrk="1" hangingPunct="1">
              <a:spcBef>
                <a:spcPct val="0"/>
              </a:spcBef>
            </a:pPr>
            <a:endParaRPr lang="zh-CN" altLang="en-US"/>
          </a:p>
        </p:txBody>
      </p:sp>
      <p:sp>
        <p:nvSpPr>
          <p:cNvPr id="38915"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nchorCtr="0"/>
          <a:p>
            <a:pPr marL="0" lvl="0" indent="0" algn="r" eaLnBrk="1" latinLnBrk="0" hangingPunct="1"/>
            <a:fld id="{9A0DB2DC-4C9A-4742-B13C-FB6460FD3503}" type="slidenum">
              <a:rPr lang="zh-CN" altLang="en-US" sz="1200">
                <a:latin typeface="等线" panose="02010600030101010101" charset="-122"/>
                <a:ea typeface="等线" panose="02010600030101010101" charset="-122"/>
              </a:rPr>
            </a:fld>
            <a:endParaRPr lang="zh-CN" altLang="en-US" sz="1200">
              <a:latin typeface="等线" panose="02010600030101010101" charset="-122"/>
              <a:ea typeface="等线" panose="02010600030101010101"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页">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本讲内容&amp;金句">
    <p:bg>
      <p:bgPr>
        <a:solidFill>
          <a:srgbClr val="FFFFF5"/>
        </a:solidFill>
        <a:effectLst/>
      </p:bgPr>
    </p:bg>
    <p:spTree>
      <p:nvGrpSpPr>
        <p:cNvPr id="1" name=""/>
        <p:cNvGrpSpPr/>
        <p:nvPr/>
      </p:nvGrpSpPr>
      <p:grpSpPr>
        <a:xfrm>
          <a:off x="0" y="0"/>
          <a:ext cx="0" cy="0"/>
          <a:chOff x="0" y="0"/>
          <a:chExt cx="0" cy="0"/>
        </a:xfrm>
      </p:grpSpPr>
      <p:pic>
        <p:nvPicPr>
          <p:cNvPr id="9218" name="图片 36"/>
          <p:cNvPicPr>
            <a:picLocks noChangeAspect="1"/>
          </p:cNvPicPr>
          <p:nvPr userDrawn="1"/>
        </p:nvPicPr>
        <p:blipFill>
          <a:blip r:embed="rId2"/>
          <a:srcRect l="247" t="-2" b="909"/>
          <a:stretch>
            <a:fillRect/>
          </a:stretch>
        </p:blipFill>
        <p:spPr>
          <a:xfrm>
            <a:off x="0" y="6165850"/>
            <a:ext cx="12192000" cy="692150"/>
          </a:xfrm>
          <a:prstGeom prst="rect">
            <a:avLst/>
          </a:prstGeom>
          <a:noFill/>
          <a:ln w="9525">
            <a:noFill/>
          </a:ln>
        </p:spPr>
      </p:pic>
      <p:pic>
        <p:nvPicPr>
          <p:cNvPr id="9219" name="图片 32" descr="图片包含 轮廓&#10;&#10;已生成高可信度的说明"/>
          <p:cNvPicPr>
            <a:picLocks noChangeAspect="1"/>
          </p:cNvPicPr>
          <p:nvPr userDrawn="1"/>
        </p:nvPicPr>
        <p:blipFill>
          <a:blip r:embed="rId3"/>
          <a:stretch>
            <a:fillRect/>
          </a:stretch>
        </p:blipFill>
        <p:spPr>
          <a:xfrm>
            <a:off x="0" y="0"/>
            <a:ext cx="3287713" cy="1441450"/>
          </a:xfrm>
          <a:prstGeom prst="rect">
            <a:avLst/>
          </a:prstGeom>
          <a:noFill/>
          <a:ln w="9525">
            <a:noFill/>
          </a:ln>
        </p:spPr>
      </p:pic>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正文】一部分">
    <p:bg>
      <p:bgPr>
        <a:solidFill>
          <a:srgbClr val="FFFFF5"/>
        </a:solidFill>
        <a:effectLst/>
      </p:bgPr>
    </p:bg>
    <p:spTree>
      <p:nvGrpSpPr>
        <p:cNvPr id="1" name=""/>
        <p:cNvGrpSpPr/>
        <p:nvPr/>
      </p:nvGrpSpPr>
      <p:grpSpPr>
        <a:xfrm>
          <a:off x="0" y="0"/>
          <a:ext cx="0" cy="0"/>
          <a:chOff x="0" y="0"/>
          <a:chExt cx="0" cy="0"/>
        </a:xfrm>
      </p:grpSpPr>
      <p:cxnSp>
        <p:nvCxnSpPr>
          <p:cNvPr id="2" name="直接箭头连接符 79"/>
          <p:cNvCxnSpPr>
            <a:stCxn id="40" idx="3"/>
          </p:cNvCxnSpPr>
          <p:nvPr userDrawn="1"/>
        </p:nvCxnSpPr>
        <p:spPr bwMode="auto">
          <a:xfrm>
            <a:off x="4945063" y="258763"/>
            <a:ext cx="6911975" cy="1588"/>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 name="直接连接符 8"/>
          <p:cNvCxnSpPr/>
          <p:nvPr userDrawn="1"/>
        </p:nvCxnSpPr>
        <p:spPr>
          <a:xfrm>
            <a:off x="350838" y="6583363"/>
            <a:ext cx="75501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5"/>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lvl1pPr fontAlgn="auto">
              <a:spcBef>
                <a:spcPts val="0"/>
              </a:spcBef>
              <a:spcAft>
                <a:spcPts val="0"/>
              </a:spcAft>
              <a:defRPr>
                <a:latin typeface="+mn-lt"/>
                <a:ea typeface="+mn-ea"/>
                <a:cs typeface="+mn-cs"/>
              </a:defRPr>
            </a:lvl1pPr>
          </a:lstStyle>
          <a:p>
            <a:pPr fontAlgn="auto">
              <a:defRPr/>
            </a:pPr>
            <a:fld id="{1B62EE9D-C513-43F2-A61C-E519116DB04E}" type="datetimeFigureOut">
              <a:rPr lang="zh-CN" altLang="en-US" strike="noStrike" noProof="1">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038600" y="6356350"/>
            <a:ext cx="4114800" cy="365125"/>
          </a:xfrm>
        </p:spPr>
        <p:txBody>
          <a:bodyPr/>
          <a:lstStyle>
            <a:lvl1pPr fontAlgn="auto">
              <a:spcBef>
                <a:spcPts val="0"/>
              </a:spcBef>
              <a:spcAft>
                <a:spcPts val="0"/>
              </a:spcAft>
              <a:defRPr>
                <a:latin typeface="+mn-lt"/>
                <a:ea typeface="+mn-ea"/>
                <a:cs typeface="+mn-cs"/>
              </a:defRPr>
            </a:lvl1pPr>
          </a:lstStyle>
          <a:p>
            <a:pPr fontAlgn="auto">
              <a:defRPr/>
            </a:pPr>
            <a:endParaRPr lang="zh-CN" altLang="en-US" strike="noStrike" noProof="1"/>
          </a:p>
        </p:txBody>
      </p:sp>
      <p:sp>
        <p:nvSpPr>
          <p:cNvPr id="4" name="灯片编号占位符 3"/>
          <p:cNvSpPr>
            <a:spLocks noGrp="1"/>
          </p:cNvSpPr>
          <p:nvPr>
            <p:ph type="sldNum" sz="quarter" idx="12"/>
          </p:nvPr>
        </p:nvSpPr>
        <p:spPr>
          <a:xfrm>
            <a:off x="8610600" y="6356350"/>
            <a:ext cx="2743200" cy="365125"/>
          </a:xfrm>
        </p:spPr>
        <p:txBody>
          <a:bodyPr/>
          <a:lstStyle>
            <a:lvl1pPr fontAlgn="auto">
              <a:spcBef>
                <a:spcPts val="0"/>
              </a:spcBef>
              <a:spcAft>
                <a:spcPts val="0"/>
              </a:spcAft>
              <a:defRPr>
                <a:latin typeface="+mn-lt"/>
                <a:ea typeface="+mn-ea"/>
                <a:cs typeface="+mn-cs"/>
              </a:defRPr>
            </a:lvl1pPr>
          </a:lstStyle>
          <a:p>
            <a:pPr fontAlgn="auto">
              <a:defRPr/>
            </a:pPr>
            <a:fld id="{AB218274-3B70-4C3F-AF21-EBB6B45BE130}" type="slidenum">
              <a:rPr lang="zh-CN" altLang="en-US" strike="noStrike" noProof="1">
                <a:latin typeface="+mn-lt"/>
                <a:ea typeface="+mn-ea"/>
                <a:cs typeface="+mn-cs"/>
              </a:rPr>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New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标题和表格">
    <p:bg>
      <p:bgPr>
        <a:solidFill>
          <a:srgbClr val="FFFFF5"/>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p:txBody>
          <a:bodyPr/>
          <a:lstStyle/>
          <a:p>
            <a:pPr lvl="0" fontAlgn="base"/>
            <a:endParaRPr lang="zh-CN" altLang="en-US" strike="noStrike" noProof="0"/>
          </a:p>
        </p:txBody>
      </p:sp>
      <p:sp>
        <p:nvSpPr>
          <p:cNvPr id="4" name="日期占位符 3"/>
          <p:cNvSpPr>
            <a:spLocks noGrp="1"/>
          </p:cNvSpPr>
          <p:nvPr>
            <p:ph type="dt" sz="half" idx="10"/>
          </p:nvPr>
        </p:nvSpPr>
        <p:spPr>
          <a:xfrm>
            <a:off x="0" y="0"/>
            <a:ext cx="0" cy="0"/>
          </a:xfrm>
        </p:spPr>
        <p:txBody>
          <a:bodyPr/>
          <a:lstStyle>
            <a:lvl1pPr fontAlgn="auto">
              <a:spcBef>
                <a:spcPts val="0"/>
              </a:spcBef>
              <a:spcAft>
                <a:spcPts val="0"/>
              </a:spcAft>
              <a:defRPr>
                <a:latin typeface="+mn-lt"/>
                <a:ea typeface="+mn-ea"/>
                <a:cs typeface="+mn-cs"/>
              </a:defRPr>
            </a:lvl1pPr>
          </a:lstStyle>
          <a:p>
            <a:pPr fontAlgn="auto">
              <a:defRPr/>
            </a:pPr>
            <a:endParaRPr lang="zh-CN" altLang="en-US" strike="noStrike" noProof="1"/>
          </a:p>
        </p:txBody>
      </p:sp>
      <p:sp>
        <p:nvSpPr>
          <p:cNvPr id="5" name="页脚占位符 4"/>
          <p:cNvSpPr>
            <a:spLocks noGrp="1"/>
          </p:cNvSpPr>
          <p:nvPr>
            <p:ph type="ftr" sz="quarter" idx="11"/>
          </p:nvPr>
        </p:nvSpPr>
        <p:spPr>
          <a:xfrm>
            <a:off x="0" y="0"/>
            <a:ext cx="0" cy="0"/>
          </a:xfrm>
        </p:spPr>
        <p:txBody>
          <a:bodyPr/>
          <a:lstStyle>
            <a:lvl1pPr fontAlgn="auto">
              <a:spcBef>
                <a:spcPts val="0"/>
              </a:spcBef>
              <a:spcAft>
                <a:spcPts val="0"/>
              </a:spcAft>
              <a:defRPr>
                <a:latin typeface="+mn-lt"/>
                <a:ea typeface="+mn-ea"/>
                <a:cs typeface="+mn-cs"/>
              </a:defRPr>
            </a:lvl1pPr>
          </a:lstStyle>
          <a:p>
            <a:pPr fontAlgn="auto">
              <a:defRPr/>
            </a:pPr>
            <a:endParaRPr lang="zh-CN" strike="noStrike" noProof="1"/>
          </a:p>
        </p:txBody>
      </p:sp>
      <p:sp>
        <p:nvSpPr>
          <p:cNvPr id="6" name="灯片编号占位符 5"/>
          <p:cNvSpPr>
            <a:spLocks noGrp="1"/>
          </p:cNvSpPr>
          <p:nvPr>
            <p:ph type="sldNum" sz="quarter" idx="12"/>
          </p:nvPr>
        </p:nvSpPr>
        <p:spPr>
          <a:xfrm>
            <a:off x="0" y="0"/>
            <a:ext cx="0" cy="0"/>
          </a:xfrm>
        </p:spPr>
        <p:txBody>
          <a:bodyPr/>
          <a:lstStyle>
            <a:lvl1pPr fontAlgn="auto">
              <a:spcBef>
                <a:spcPts val="0"/>
              </a:spcBef>
              <a:spcAft>
                <a:spcPts val="0"/>
              </a:spcAft>
              <a:defRPr>
                <a:latin typeface="+mn-lt"/>
                <a:ea typeface="+mn-ea"/>
                <a:cs typeface="+mn-cs"/>
              </a:defRPr>
            </a:lvl1pPr>
          </a:lstStyle>
          <a:p>
            <a:pPr fontAlgn="auto">
              <a:defRPr/>
            </a:pPr>
            <a:fld id="{EB70F063-D198-45A2-BE8D-95D291408660}" type="slidenum">
              <a:rPr lang="en-US" altLang="zh-CN" strike="noStrike" noProof="1">
                <a:latin typeface="+mn-lt"/>
                <a:ea typeface="+mn-ea"/>
                <a:cs typeface="+mn-cs"/>
              </a:rPr>
            </a:fld>
            <a:endParaRPr lang="zh-CN"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仅标题">
    <p:bg>
      <p:bgPr>
        <a:solidFill>
          <a:srgbClr val="FFFFF5"/>
        </a:solidFill>
        <a:effectLst/>
      </p:bgPr>
    </p:bg>
    <p:spTree>
      <p:nvGrpSpPr>
        <p:cNvPr id="1" name=""/>
        <p:cNvGrpSpPr/>
        <p:nvPr/>
      </p:nvGrpSpPr>
      <p:grpSpPr>
        <a:xfrm>
          <a:off x="0" y="0"/>
          <a:ext cx="0" cy="0"/>
          <a:chOff x="0" y="0"/>
          <a:chExt cx="0" cy="0"/>
        </a:xfrm>
      </p:grpSpPr>
      <p:sp>
        <p:nvSpPr>
          <p:cNvPr id="2" name="Freeform 5"/>
          <p:cNvSpPr>
            <a:spLocks noChangeAspect="1"/>
          </p:cNvSpPr>
          <p:nvPr userDrawn="1"/>
        </p:nvSpPr>
        <p:spPr bwMode="auto">
          <a:xfrm>
            <a:off x="239713" y="214313"/>
            <a:ext cx="566738" cy="565150"/>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chemeClr val="accent2"/>
          </a:solidFill>
          <a:ln>
            <a:noFill/>
          </a:ln>
          <a:effectLst/>
        </p:spPr>
        <p:txBody>
          <a:bodyPr lIns="80996" tIns="40498" rIns="80996" bIns="40498"/>
          <a:lstStyle/>
          <a:p>
            <a:pPr fontAlgn="auto">
              <a:spcBef>
                <a:spcPts val="0"/>
              </a:spcBef>
              <a:spcAft>
                <a:spcPts val="0"/>
              </a:spcAft>
              <a:defRPr/>
            </a:pPr>
            <a:endParaRPr lang="zh-CN" altLang="en-US" sz="1205" strike="noStrike" noProof="1">
              <a:latin typeface="+mn-lt"/>
              <a:ea typeface="+mn-ea"/>
              <a:cs typeface="+mn-cs"/>
            </a:endParaRPr>
          </a:p>
        </p:txBody>
      </p:sp>
      <p:cxnSp>
        <p:nvCxnSpPr>
          <p:cNvPr id="3" name="直接连接符 3"/>
          <p:cNvCxnSpPr/>
          <p:nvPr/>
        </p:nvCxnSpPr>
        <p:spPr>
          <a:xfrm>
            <a:off x="806450" y="741363"/>
            <a:ext cx="1105535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316" name="图片 7"/>
          <p:cNvPicPr>
            <a:picLocks noChangeAspect="1"/>
          </p:cNvPicPr>
          <p:nvPr userDrawn="1"/>
        </p:nvPicPr>
        <p:blipFill>
          <a:blip r:embed="rId2"/>
          <a:stretch>
            <a:fillRect/>
          </a:stretch>
        </p:blipFill>
        <p:spPr>
          <a:xfrm>
            <a:off x="10037763" y="252413"/>
            <a:ext cx="1824037" cy="488950"/>
          </a:xfrm>
          <a:prstGeom prst="rect">
            <a:avLst/>
          </a:prstGeom>
          <a:noFill/>
          <a:ln w="9525">
            <a:noFill/>
          </a:ln>
        </p:spPr>
      </p:pic>
    </p:spTree>
  </p:cSld>
  <p:clrMapOvr>
    <a:masterClrMapping/>
  </p:clrMapOvr>
  <p:transition spd="slow" advClick="0" advTm="0">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标题和内容">
    <p:bg>
      <p:bgPr>
        <a:solidFill>
          <a:srgbClr val="FFFFF5"/>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558"/>
            <a:ext cx="10515600" cy="4351176"/>
          </a:xfrm>
        </p:spPr>
        <p:txBody>
          <a:bodyPr/>
          <a:lstStyle>
            <a:lvl1pPr>
              <a:defRPr sz="2400" b="1">
                <a:solidFill>
                  <a:srgbClr val="C00000"/>
                </a:solidFill>
                <a:latin typeface="微软雅黑" panose="020B0503020204020204" charset="-122"/>
                <a:ea typeface="微软雅黑" panose="020B0503020204020204" charset="-122"/>
              </a:defRPr>
            </a:lvl1pPr>
            <a:lvl2pPr>
              <a:defRPr b="1">
                <a:solidFill>
                  <a:srgbClr val="C00000"/>
                </a:solidFill>
                <a:latin typeface="微软雅黑" panose="020B0503020204020204" charset="-122"/>
                <a:ea typeface="微软雅黑" panose="020B0503020204020204" charset="-122"/>
              </a:defRPr>
            </a:lvl2pPr>
            <a:lvl3pPr>
              <a:defRPr b="1">
                <a:solidFill>
                  <a:srgbClr val="C00000"/>
                </a:solidFill>
                <a:latin typeface="微软雅黑" panose="020B0503020204020204" charset="-122"/>
                <a:ea typeface="微软雅黑" panose="020B0503020204020204" charset="-122"/>
              </a:defRPr>
            </a:lvl3pPr>
            <a:lvl4pPr>
              <a:defRPr b="1">
                <a:solidFill>
                  <a:srgbClr val="C00000"/>
                </a:solidFill>
                <a:latin typeface="微软雅黑" panose="020B0503020204020204" charset="-122"/>
                <a:ea typeface="微软雅黑" panose="020B0503020204020204" charset="-122"/>
              </a:defRPr>
            </a:lvl4pPr>
            <a:lvl5pPr>
              <a:defRPr b="1">
                <a:solidFill>
                  <a:srgbClr val="C00000"/>
                </a:solidFill>
                <a:latin typeface="微软雅黑" panose="020B0503020204020204" charset="-122"/>
                <a:ea typeface="微软雅黑" panose="020B0503020204020204" charset="-122"/>
              </a:defRPr>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0" y="0"/>
            <a:ext cx="0" cy="0"/>
          </a:xfrm>
        </p:spPr>
        <p:txBody>
          <a:bodyPr/>
          <a:lstStyle>
            <a:lvl1pPr fontAlgn="auto">
              <a:spcBef>
                <a:spcPts val="0"/>
              </a:spcBef>
              <a:spcAft>
                <a:spcPts val="0"/>
              </a:spcAft>
              <a:defRPr>
                <a:latin typeface="+mn-lt"/>
                <a:ea typeface="+mn-ea"/>
                <a:cs typeface="+mn-cs"/>
              </a:defRPr>
            </a:lvl1pPr>
          </a:lstStyle>
          <a:p>
            <a:pPr fontAlgn="auto">
              <a:defRPr/>
            </a:pPr>
            <a:fld id="{F75C440F-C8D7-4C7D-96A0-4EBAF9E919BA}" type="datetimeFigureOut">
              <a:rPr lang="zh-CN" altLang="en-US" strike="noStrike" noProof="1">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0" y="0"/>
            <a:ext cx="0" cy="0"/>
          </a:xfrm>
        </p:spPr>
        <p:txBody>
          <a:bodyPr/>
          <a:lstStyle>
            <a:lvl1pPr fontAlgn="auto">
              <a:spcBef>
                <a:spcPts val="0"/>
              </a:spcBef>
              <a:spcAft>
                <a:spcPts val="0"/>
              </a:spcAft>
              <a:defRPr>
                <a:latin typeface="+mn-lt"/>
                <a:ea typeface="+mn-ea"/>
                <a:cs typeface="+mn-cs"/>
              </a:defRPr>
            </a:lvl1pPr>
          </a:lstStyle>
          <a:p>
            <a:pPr fontAlgn="auto">
              <a:defRPr/>
            </a:pPr>
            <a:endParaRPr lang="zh-CN" altLang="en-US" strike="noStrike" noProof="1"/>
          </a:p>
        </p:txBody>
      </p:sp>
      <p:sp>
        <p:nvSpPr>
          <p:cNvPr id="6" name="灯片编号占位符 5"/>
          <p:cNvSpPr>
            <a:spLocks noGrp="1"/>
          </p:cNvSpPr>
          <p:nvPr>
            <p:ph type="sldNum" sz="quarter" idx="12"/>
          </p:nvPr>
        </p:nvSpPr>
        <p:spPr>
          <a:xfrm>
            <a:off x="0" y="0"/>
            <a:ext cx="0" cy="0"/>
          </a:xfrm>
        </p:spPr>
        <p:txBody>
          <a:bodyPr/>
          <a:lstStyle>
            <a:lvl1pPr fontAlgn="auto">
              <a:spcBef>
                <a:spcPts val="0"/>
              </a:spcBef>
              <a:spcAft>
                <a:spcPts val="0"/>
              </a:spcAft>
              <a:defRPr>
                <a:latin typeface="+mn-lt"/>
                <a:ea typeface="+mn-ea"/>
                <a:cs typeface="+mn-cs"/>
              </a:defRPr>
            </a:lvl1pPr>
          </a:lstStyle>
          <a:p>
            <a:pPr fontAlgn="auto">
              <a:defRPr/>
            </a:pPr>
            <a:fld id="{60FA4178-647A-4287-834B-E7807AD1565C}" type="slidenum">
              <a:rPr lang="zh-CN" altLang="en-US" strike="noStrike" noProof="1">
                <a:latin typeface="+mn-lt"/>
                <a:ea typeface="+mn-ea"/>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仅标题">
    <p:bg>
      <p:bgPr>
        <a:solidFill>
          <a:srgbClr val="FFFFF5"/>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a:prstGeom prst="rect">
            <a:avLst/>
          </a:prstGeom>
        </p:spPr>
        <p:txBody>
          <a:bodyPr/>
          <a:lstStyle>
            <a:lvl1pPr fontAlgn="auto">
              <a:spcBef>
                <a:spcPts val="0"/>
              </a:spcBef>
              <a:spcAft>
                <a:spcPts val="0"/>
              </a:spcAft>
              <a:defRPr>
                <a:latin typeface="+mn-lt"/>
                <a:ea typeface="+mn-ea"/>
                <a:cs typeface="+mn-cs"/>
              </a:defRPr>
            </a:lvl1pPr>
          </a:lstStyle>
          <a:p>
            <a:pPr fontAlgn="auto">
              <a:defRPr/>
            </a:pPr>
            <a:fld id="{9D1F94E0-19D7-4237-8ECD-6C82FF50EA7E}" type="datetimeFigureOut">
              <a:rPr lang="zh-CN" altLang="en-US" strike="noStrike" noProof="1">
                <a:latin typeface="+mn-lt"/>
                <a:ea typeface="+mn-ea"/>
                <a:cs typeface="+mn-cs"/>
              </a:rPr>
            </a:fld>
            <a:endParaRPr lang="zh-CN" altLang="en-US" strike="noStrike" noProof="1"/>
          </a:p>
        </p:txBody>
      </p:sp>
      <p:sp>
        <p:nvSpPr>
          <p:cNvPr id="4" name="页脚占位符 3"/>
          <p:cNvSpPr>
            <a:spLocks noGrp="1"/>
          </p:cNvSpPr>
          <p:nvPr>
            <p:ph type="ftr" sz="quarter" idx="11"/>
          </p:nvPr>
        </p:nvSpPr>
        <p:spPr>
          <a:xfrm>
            <a:off x="4038600" y="6356350"/>
            <a:ext cx="4114800" cy="365125"/>
          </a:xfrm>
          <a:prstGeom prst="rect">
            <a:avLst/>
          </a:prstGeom>
        </p:spPr>
        <p:txBody>
          <a:bodyPr/>
          <a:lstStyle>
            <a:lvl1pPr fontAlgn="auto">
              <a:spcBef>
                <a:spcPts val="0"/>
              </a:spcBef>
              <a:spcAft>
                <a:spcPts val="0"/>
              </a:spcAft>
              <a:defRPr>
                <a:latin typeface="+mn-lt"/>
                <a:ea typeface="+mn-ea"/>
                <a:cs typeface="+mn-cs"/>
              </a:defRPr>
            </a:lvl1pPr>
          </a:lstStyle>
          <a:p>
            <a:pPr fontAlgn="auto">
              <a:defRPr/>
            </a:pPr>
            <a:endParaRPr lang="zh-CN" altLang="en-US" strike="noStrike" noProof="1"/>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ea typeface="+mn-ea"/>
                <a:cs typeface="+mn-cs"/>
              </a:defRPr>
            </a:lvl1pPr>
          </a:lstStyle>
          <a:p>
            <a:pPr fontAlgn="auto">
              <a:defRPr/>
            </a:pPr>
            <a:fld id="{1F05B628-6D3A-43C6-923E-6DA9078BDC8B}" type="slidenum">
              <a:rPr lang="zh-CN" altLang="en-US" strike="noStrike" noProof="1">
                <a:latin typeface="+mn-lt"/>
                <a:ea typeface="+mn-ea"/>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标题和内容">
    <p:bg>
      <p:bgPr>
        <a:solidFill>
          <a:srgbClr val="FFFFF5"/>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0" y="0"/>
            <a:ext cx="0" cy="0"/>
          </a:xfrm>
        </p:spPr>
        <p:txBody>
          <a:bodyPr/>
          <a:lstStyle>
            <a:lvl1pPr fontAlgn="auto">
              <a:spcBef>
                <a:spcPts val="0"/>
              </a:spcBef>
              <a:spcAft>
                <a:spcPts val="0"/>
              </a:spcAft>
              <a:defRPr>
                <a:latin typeface="+mn-lt"/>
                <a:ea typeface="+mn-ea"/>
                <a:cs typeface="+mn-cs"/>
              </a:defRPr>
            </a:lvl1pPr>
          </a:lstStyle>
          <a:p>
            <a:pPr fontAlgn="auto">
              <a:defRPr/>
            </a:pPr>
            <a:endParaRPr lang="en-US" altLang="zh-CN" strike="noStrike" noProof="1"/>
          </a:p>
        </p:txBody>
      </p:sp>
      <p:sp>
        <p:nvSpPr>
          <p:cNvPr id="5" name="页脚占位符 4"/>
          <p:cNvSpPr>
            <a:spLocks noGrp="1"/>
          </p:cNvSpPr>
          <p:nvPr>
            <p:ph type="ftr" sz="quarter" idx="11"/>
          </p:nvPr>
        </p:nvSpPr>
        <p:spPr>
          <a:xfrm>
            <a:off x="0" y="0"/>
            <a:ext cx="0" cy="0"/>
          </a:xfrm>
        </p:spPr>
        <p:txBody>
          <a:bodyPr/>
          <a:lstStyle>
            <a:lvl1pPr fontAlgn="auto">
              <a:spcBef>
                <a:spcPts val="0"/>
              </a:spcBef>
              <a:spcAft>
                <a:spcPts val="0"/>
              </a:spcAft>
              <a:defRPr>
                <a:latin typeface="+mn-lt"/>
                <a:ea typeface="+mn-ea"/>
                <a:cs typeface="+mn-cs"/>
              </a:defRPr>
            </a:lvl1pPr>
          </a:lstStyle>
          <a:p>
            <a:pPr fontAlgn="auto">
              <a:defRPr/>
            </a:pPr>
            <a:endParaRPr lang="en-US" altLang="zh-CN" strike="noStrike" noProof="1"/>
          </a:p>
        </p:txBody>
      </p:sp>
      <p:sp>
        <p:nvSpPr>
          <p:cNvPr id="6" name="灯片编号占位符 5"/>
          <p:cNvSpPr>
            <a:spLocks noGrp="1"/>
          </p:cNvSpPr>
          <p:nvPr>
            <p:ph type="sldNum" sz="quarter" idx="12"/>
          </p:nvPr>
        </p:nvSpPr>
        <p:spPr>
          <a:xfrm>
            <a:off x="0" y="0"/>
            <a:ext cx="0" cy="0"/>
          </a:xfrm>
        </p:spPr>
        <p:txBody>
          <a:bodyPr/>
          <a:lstStyle>
            <a:lvl1pPr fontAlgn="auto">
              <a:spcBef>
                <a:spcPts val="0"/>
              </a:spcBef>
              <a:spcAft>
                <a:spcPts val="0"/>
              </a:spcAft>
              <a:defRPr>
                <a:latin typeface="+mn-lt"/>
                <a:ea typeface="+mn-ea"/>
                <a:cs typeface="+mn-cs"/>
              </a:defRPr>
            </a:lvl1pPr>
          </a:lstStyle>
          <a:p>
            <a:pPr fontAlgn="auto">
              <a:defRPr/>
            </a:pPr>
            <a:fld id="{FAF03142-5E71-48A3-BF42-95B0CC8A5757}" type="slidenum">
              <a:rPr lang="en-US" altLang="zh-CN" strike="noStrike" noProof="1">
                <a:latin typeface="+mn-lt"/>
                <a:ea typeface="+mn-ea"/>
                <a:cs typeface="+mn-cs"/>
              </a:rPr>
            </a:fld>
            <a:endParaRPr lang="en-US" altLang="zh-CN"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标题幻灯片">
    <p:bg>
      <p:bgPr>
        <a:solidFill>
          <a:srgbClr val="FFFFF5"/>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0" y="0"/>
            <a:ext cx="0" cy="0"/>
          </a:xfrm>
        </p:spPr>
        <p:txBody>
          <a:bodyPr/>
          <a:lstStyle>
            <a:lvl1pPr fontAlgn="auto">
              <a:spcBef>
                <a:spcPts val="0"/>
              </a:spcBef>
              <a:spcAft>
                <a:spcPts val="0"/>
              </a:spcAft>
              <a:defRPr>
                <a:latin typeface="+mn-lt"/>
                <a:ea typeface="+mn-ea"/>
                <a:cs typeface="+mn-cs"/>
              </a:defRPr>
            </a:lvl1pPr>
          </a:lstStyle>
          <a:p>
            <a:pPr fontAlgn="auto">
              <a:defRPr/>
            </a:pPr>
            <a:fld id="{24C4A58F-EE67-4391-8D41-2AE7AF133B0C}" type="datetime1">
              <a:rPr lang="zh-CN" altLang="en-US" strike="noStrike" noProof="1">
                <a:latin typeface="+mn-lt"/>
                <a:ea typeface="+mn-ea"/>
                <a:cs typeface="+mn-cs"/>
              </a:rPr>
            </a:fld>
            <a:endParaRPr lang="zh-CN" altLang="en-US" strike="noStrike" noProof="1"/>
          </a:p>
        </p:txBody>
      </p:sp>
      <p:sp>
        <p:nvSpPr>
          <p:cNvPr id="5" name="页脚占位符 4"/>
          <p:cNvSpPr>
            <a:spLocks noGrp="1"/>
          </p:cNvSpPr>
          <p:nvPr>
            <p:ph type="ftr" sz="quarter" idx="11"/>
          </p:nvPr>
        </p:nvSpPr>
        <p:spPr>
          <a:xfrm>
            <a:off x="0" y="0"/>
            <a:ext cx="0" cy="0"/>
          </a:xfrm>
        </p:spPr>
        <p:txBody>
          <a:bodyPr/>
          <a:lstStyle>
            <a:lvl1pPr fontAlgn="auto">
              <a:spcBef>
                <a:spcPts val="0"/>
              </a:spcBef>
              <a:spcAft>
                <a:spcPts val="0"/>
              </a:spcAft>
              <a:defRPr>
                <a:latin typeface="+mn-lt"/>
                <a:ea typeface="+mn-ea"/>
                <a:cs typeface="+mn-cs"/>
              </a:defRPr>
            </a:lvl1pPr>
          </a:lstStyle>
          <a:p>
            <a:pPr fontAlgn="auto">
              <a:defRPr/>
            </a:pPr>
            <a:endParaRPr lang="zh-CN" altLang="zh-CN" strike="noStrike" noProof="1"/>
          </a:p>
        </p:txBody>
      </p:sp>
      <p:sp>
        <p:nvSpPr>
          <p:cNvPr id="6" name="灯片编号占位符 5"/>
          <p:cNvSpPr>
            <a:spLocks noGrp="1"/>
          </p:cNvSpPr>
          <p:nvPr>
            <p:ph type="sldNum" sz="quarter" idx="12"/>
          </p:nvPr>
        </p:nvSpPr>
        <p:spPr>
          <a:xfrm>
            <a:off x="0" y="0"/>
            <a:ext cx="0" cy="0"/>
          </a:xfrm>
        </p:spPr>
        <p:txBody>
          <a:bodyPr/>
          <a:lstStyle>
            <a:lvl1pPr fontAlgn="auto">
              <a:spcBef>
                <a:spcPts val="0"/>
              </a:spcBef>
              <a:spcAft>
                <a:spcPts val="0"/>
              </a:spcAft>
              <a:defRPr>
                <a:latin typeface="+mn-lt"/>
                <a:ea typeface="+mn-ea"/>
                <a:cs typeface="+mn-cs"/>
              </a:defRPr>
            </a:lvl1pPr>
          </a:lstStyle>
          <a:p>
            <a:pPr fontAlgn="auto">
              <a:defRPr/>
            </a:pPr>
            <a:fld id="{FC89333B-2846-4D51-834C-B2AE0BF0E155}" type="slidenum">
              <a:rPr lang="zh-CN" altLang="en-US" strike="noStrike" noProof="1">
                <a:latin typeface="+mn-lt"/>
                <a:ea typeface="+mn-ea"/>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习语版式">
    <p:bg>
      <p:bgPr>
        <a:solidFill>
          <a:srgbClr val="FFFFF5"/>
        </a:solidFill>
        <a:effectLst/>
      </p:bgPr>
    </p:bg>
    <p:spTree>
      <p:nvGrpSpPr>
        <p:cNvPr id="1" name=""/>
        <p:cNvGrpSpPr/>
        <p:nvPr/>
      </p:nvGrpSpPr>
      <p:grpSpPr>
        <a:xfrm>
          <a:off x="0" y="0"/>
          <a:ext cx="0" cy="0"/>
          <a:chOff x="0" y="0"/>
          <a:chExt cx="0" cy="0"/>
        </a:xfrm>
      </p:grpSpPr>
      <p:sp>
        <p:nvSpPr>
          <p:cNvPr id="2" name="矩形 2"/>
          <p:cNvSpPr/>
          <p:nvPr userDrawn="1"/>
        </p:nvSpPr>
        <p:spPr>
          <a:xfrm>
            <a:off x="0" y="0"/>
            <a:ext cx="12192000" cy="6858000"/>
          </a:xfrm>
          <a:prstGeom prst="rect">
            <a:avLst/>
          </a:prstGeom>
          <a:gradFill>
            <a:gsLst>
              <a:gs pos="48000">
                <a:srgbClr val="ED4F0C"/>
              </a:gs>
              <a:gs pos="100000">
                <a:srgbClr val="E10813"/>
              </a:gs>
              <a:gs pos="0">
                <a:srgbClr val="FFC000"/>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两栏内容">
    <p:bg>
      <p:bgPr>
        <a:solidFill>
          <a:srgbClr val="FFFFF5"/>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371600"/>
            <a:ext cx="5384800"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371600"/>
            <a:ext cx="5384800" cy="49530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0" y="0"/>
            <a:ext cx="0" cy="0"/>
          </a:xfrm>
        </p:spPr>
        <p:txBody>
          <a:bodyPr/>
          <a:lstStyle>
            <a:lvl1pPr fontAlgn="auto">
              <a:spcBef>
                <a:spcPts val="0"/>
              </a:spcBef>
              <a:spcAft>
                <a:spcPts val="0"/>
              </a:spcAft>
              <a:defRPr>
                <a:latin typeface="+mn-lt"/>
                <a:ea typeface="+mn-ea"/>
                <a:cs typeface="+mn-cs"/>
              </a:defRPr>
            </a:lvl1pPr>
          </a:lstStyle>
          <a:p>
            <a:pPr fontAlgn="auto">
              <a:defRPr/>
            </a:pPr>
            <a:endParaRPr lang="en-US" altLang="zh-CN" strike="noStrike" noProof="1"/>
          </a:p>
        </p:txBody>
      </p:sp>
      <p:sp>
        <p:nvSpPr>
          <p:cNvPr id="6" name="页脚占位符 5"/>
          <p:cNvSpPr>
            <a:spLocks noGrp="1"/>
          </p:cNvSpPr>
          <p:nvPr>
            <p:ph type="ftr" sz="quarter" idx="11"/>
          </p:nvPr>
        </p:nvSpPr>
        <p:spPr>
          <a:xfrm>
            <a:off x="0" y="0"/>
            <a:ext cx="0" cy="0"/>
          </a:xfrm>
        </p:spPr>
        <p:txBody>
          <a:bodyPr/>
          <a:lstStyle>
            <a:lvl1pPr fontAlgn="auto">
              <a:spcBef>
                <a:spcPts val="0"/>
              </a:spcBef>
              <a:spcAft>
                <a:spcPts val="0"/>
              </a:spcAft>
              <a:defRPr>
                <a:latin typeface="+mn-lt"/>
                <a:ea typeface="+mn-ea"/>
                <a:cs typeface="+mn-cs"/>
              </a:defRPr>
            </a:lvl1pPr>
          </a:lstStyle>
          <a:p>
            <a:pPr fontAlgn="auto">
              <a:defRPr/>
            </a:pPr>
            <a:endParaRPr lang="en-US" altLang="zh-CN" strike="noStrike" noProof="1"/>
          </a:p>
        </p:txBody>
      </p:sp>
      <p:sp>
        <p:nvSpPr>
          <p:cNvPr id="7" name="灯片编号占位符 6"/>
          <p:cNvSpPr>
            <a:spLocks noGrp="1"/>
          </p:cNvSpPr>
          <p:nvPr>
            <p:ph type="sldNum" sz="quarter" idx="12"/>
          </p:nvPr>
        </p:nvSpPr>
        <p:spPr>
          <a:xfrm>
            <a:off x="0" y="0"/>
            <a:ext cx="0" cy="0"/>
          </a:xfrm>
        </p:spPr>
        <p:txBody>
          <a:bodyPr/>
          <a:lstStyle>
            <a:lvl1pPr fontAlgn="auto">
              <a:spcBef>
                <a:spcPts val="0"/>
              </a:spcBef>
              <a:spcAft>
                <a:spcPts val="0"/>
              </a:spcAft>
              <a:defRPr>
                <a:latin typeface="+mn-lt"/>
                <a:ea typeface="+mn-ea"/>
                <a:cs typeface="+mn-cs"/>
              </a:defRPr>
            </a:lvl1pPr>
          </a:lstStyle>
          <a:p>
            <a:pPr fontAlgn="auto">
              <a:defRPr/>
            </a:pPr>
            <a:fld id="{3E0E2450-8864-4669-A8AD-939644BEF958}" type="slidenum">
              <a:rPr lang="en-US" altLang="zh-CN" strike="noStrike" noProof="1">
                <a:latin typeface="+mn-lt"/>
                <a:ea typeface="+mn-ea"/>
                <a:cs typeface="+mn-cs"/>
              </a:rPr>
            </a:fld>
            <a:endParaRPr lang="en-US" altLang="zh-CN"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背景02">
    <p:bg>
      <p:bgPr>
        <a:solidFill>
          <a:srgbClr val="FFFFF5"/>
        </a:solidFill>
        <a:effectLst/>
      </p:bgPr>
    </p:bg>
    <p:spTree>
      <p:nvGrpSpPr>
        <p:cNvPr id="1" name=""/>
        <p:cNvGrpSpPr/>
        <p:nvPr/>
      </p:nvGrpSpPr>
      <p:grpSpPr>
        <a:xfrm>
          <a:off x="0" y="0"/>
          <a:ext cx="0" cy="0"/>
          <a:chOff x="0" y="0"/>
          <a:chExt cx="0" cy="0"/>
        </a:xfrm>
      </p:grpSpPr>
      <p:sp>
        <p:nvSpPr>
          <p:cNvPr id="2" name="矩形 2"/>
          <p:cNvSpPr/>
          <p:nvPr userDrawn="1"/>
        </p:nvSpPr>
        <p:spPr>
          <a:xfrm flipH="1">
            <a:off x="0" y="0"/>
            <a:ext cx="12192000" cy="6858000"/>
          </a:xfrm>
          <a:prstGeom prst="rect">
            <a:avLst/>
          </a:prstGeom>
          <a:gradFill>
            <a:gsLst>
              <a:gs pos="40000">
                <a:srgbClr val="E1250F"/>
              </a:gs>
              <a:gs pos="0">
                <a:srgbClr val="E10813"/>
              </a:gs>
              <a:gs pos="100000">
                <a:srgbClr val="FFC000"/>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讲内容&amp;金句">
    <p:bg>
      <p:bgPr>
        <a:solidFill>
          <a:srgbClr val="FFFFF5"/>
        </a:solidFill>
        <a:effectLst/>
      </p:bgPr>
    </p:bg>
    <p:spTree>
      <p:nvGrpSpPr>
        <p:cNvPr id="1" name=""/>
        <p:cNvGrpSpPr/>
        <p:nvPr/>
      </p:nvGrpSpPr>
      <p:grpSpPr>
        <a:xfrm>
          <a:off x="0" y="0"/>
          <a:ext cx="0" cy="0"/>
          <a:chOff x="0" y="0"/>
          <a:chExt cx="0" cy="0"/>
        </a:xfrm>
      </p:grpSpPr>
      <p:pic>
        <p:nvPicPr>
          <p:cNvPr id="5122" name="图片 36"/>
          <p:cNvPicPr>
            <a:picLocks noChangeAspect="1"/>
          </p:cNvPicPr>
          <p:nvPr userDrawn="1"/>
        </p:nvPicPr>
        <p:blipFill>
          <a:blip r:embed="rId2"/>
          <a:srcRect l="247" t="-2" b="909"/>
          <a:stretch>
            <a:fillRect/>
          </a:stretch>
        </p:blipFill>
        <p:spPr>
          <a:xfrm>
            <a:off x="0" y="6165850"/>
            <a:ext cx="12192000" cy="692150"/>
          </a:xfrm>
          <a:prstGeom prst="rect">
            <a:avLst/>
          </a:prstGeom>
          <a:noFill/>
          <a:ln w="9525">
            <a:noFill/>
          </a:ln>
        </p:spPr>
      </p:pic>
      <p:pic>
        <p:nvPicPr>
          <p:cNvPr id="5123" name="图片 32" descr="图片包含 轮廓&#10;&#10;已生成高可信度的说明"/>
          <p:cNvPicPr>
            <a:picLocks noChangeAspect="1"/>
          </p:cNvPicPr>
          <p:nvPr userDrawn="1"/>
        </p:nvPicPr>
        <p:blipFill>
          <a:blip r:embed="rId3"/>
          <a:stretch>
            <a:fillRect/>
          </a:stretch>
        </p:blipFill>
        <p:spPr>
          <a:xfrm>
            <a:off x="0" y="0"/>
            <a:ext cx="3287713" cy="1441450"/>
          </a:xfrm>
          <a:prstGeom prst="rect">
            <a:avLst/>
          </a:prstGeom>
          <a:noFill/>
          <a:ln w="9525">
            <a:noFill/>
          </a:ln>
        </p:spPr>
      </p:pic>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正文】一部分">
    <p:bg>
      <p:bgPr>
        <a:solidFill>
          <a:srgbClr val="FFFFF5"/>
        </a:solidFill>
        <a:effectLst/>
      </p:bgPr>
    </p:bg>
    <p:spTree>
      <p:nvGrpSpPr>
        <p:cNvPr id="1" name=""/>
        <p:cNvGrpSpPr/>
        <p:nvPr/>
      </p:nvGrpSpPr>
      <p:grpSpPr>
        <a:xfrm>
          <a:off x="0" y="0"/>
          <a:ext cx="0" cy="0"/>
          <a:chOff x="0" y="0"/>
          <a:chExt cx="0" cy="0"/>
        </a:xfrm>
      </p:grpSpPr>
      <p:cxnSp>
        <p:nvCxnSpPr>
          <p:cNvPr id="2" name="直接箭头连接符 79"/>
          <p:cNvCxnSpPr>
            <a:stCxn id="40" idx="3"/>
          </p:cNvCxnSpPr>
          <p:nvPr userDrawn="1"/>
        </p:nvCxnSpPr>
        <p:spPr bwMode="auto">
          <a:xfrm>
            <a:off x="4945063" y="258763"/>
            <a:ext cx="6911975" cy="1588"/>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 name="直接连接符 8"/>
          <p:cNvCxnSpPr/>
          <p:nvPr userDrawn="1"/>
        </p:nvCxnSpPr>
        <p:spPr>
          <a:xfrm>
            <a:off x="350838" y="6583363"/>
            <a:ext cx="755015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小结">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习语版式">
    <p:bg>
      <p:bgPr>
        <a:solidFill>
          <a:srgbClr val="FFFFF5"/>
        </a:solidFill>
        <a:effectLst/>
      </p:bgPr>
    </p:bg>
    <p:spTree>
      <p:nvGrpSpPr>
        <p:cNvPr id="1" name=""/>
        <p:cNvGrpSpPr/>
        <p:nvPr/>
      </p:nvGrpSpPr>
      <p:grpSpPr>
        <a:xfrm>
          <a:off x="0" y="0"/>
          <a:ext cx="0" cy="0"/>
          <a:chOff x="0" y="0"/>
          <a:chExt cx="0" cy="0"/>
        </a:xfrm>
      </p:grpSpPr>
      <p:sp>
        <p:nvSpPr>
          <p:cNvPr id="2" name="矩形 2"/>
          <p:cNvSpPr/>
          <p:nvPr userDrawn="1"/>
        </p:nvSpPr>
        <p:spPr>
          <a:xfrm>
            <a:off x="0" y="0"/>
            <a:ext cx="12192000" cy="6858000"/>
          </a:xfrm>
          <a:prstGeom prst="rect">
            <a:avLst/>
          </a:prstGeom>
          <a:gradFill>
            <a:gsLst>
              <a:gs pos="48000">
                <a:srgbClr val="ED4F0C"/>
              </a:gs>
              <a:gs pos="100000">
                <a:srgbClr val="E10813"/>
              </a:gs>
              <a:gs pos="0">
                <a:srgbClr val="FFC000"/>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背景02">
    <p:bg>
      <p:bgPr>
        <a:solidFill>
          <a:srgbClr val="FFFFF5"/>
        </a:solidFill>
        <a:effectLst/>
      </p:bgPr>
    </p:bg>
    <p:spTree>
      <p:nvGrpSpPr>
        <p:cNvPr id="1" name=""/>
        <p:cNvGrpSpPr/>
        <p:nvPr/>
      </p:nvGrpSpPr>
      <p:grpSpPr>
        <a:xfrm>
          <a:off x="0" y="0"/>
          <a:ext cx="0" cy="0"/>
          <a:chOff x="0" y="0"/>
          <a:chExt cx="0" cy="0"/>
        </a:xfrm>
      </p:grpSpPr>
      <p:sp>
        <p:nvSpPr>
          <p:cNvPr id="2" name="矩形 2"/>
          <p:cNvSpPr/>
          <p:nvPr userDrawn="1"/>
        </p:nvSpPr>
        <p:spPr>
          <a:xfrm flipH="1">
            <a:off x="0" y="0"/>
            <a:ext cx="12192000" cy="6858000"/>
          </a:xfrm>
          <a:prstGeom prst="rect">
            <a:avLst/>
          </a:prstGeom>
          <a:gradFill>
            <a:gsLst>
              <a:gs pos="40000">
                <a:srgbClr val="E1250F"/>
              </a:gs>
              <a:gs pos="0">
                <a:srgbClr val="E10813"/>
              </a:gs>
              <a:gs pos="100000">
                <a:srgbClr val="FFC000"/>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slideLayout" Target="../slideLayouts/slideLayout15.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4" Type="http://schemas.openxmlformats.org/officeDocument/2006/relationships/theme" Target="../theme/theme2.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1" Type="http://schemas.openxmlformats.org/officeDocument/2006/relationships/slideLayout" Target="../slideLayouts/slideLayout18.xml"/><Relationship Id="rId10" Type="http://schemas.openxmlformats.org/officeDocument/2006/relationships/slideLayout" Target="../slideLayouts/slideLayout17.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5"/>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panose="02010600030101010101" charset="-122"/>
        </a:defRPr>
      </a:lvl1pPr>
      <a:lvl2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5pPr>
      <a:lvl6pPr marL="4572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6pPr>
      <a:lvl7pPr marL="9144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7pPr>
      <a:lvl8pPr marL="13716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8pPr>
      <a:lvl9pPr marL="18288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panose="02010600030101010101"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panose="02010600030101010101"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panose="02010600030101010101"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panose="0201060003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5"/>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panose="02010600030101010101" charset="-122"/>
        </a:defRPr>
      </a:lvl1pPr>
      <a:lvl2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5pPr>
      <a:lvl6pPr marL="4572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6pPr>
      <a:lvl7pPr marL="9144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7pPr>
      <a:lvl8pPr marL="13716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8pPr>
      <a:lvl9pPr marL="18288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panose="02010600030101010101"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panose="02010600030101010101"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panose="02010600030101010101"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等线" panose="0201060003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23.png"/><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8.png"/><Relationship Id="rId1" Type="http://schemas.openxmlformats.org/officeDocument/2006/relationships/image" Target="../media/image27.emf"/></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image" Target="../media/image19.png"/><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1" Type="http://schemas.openxmlformats.org/officeDocument/2006/relationships/slideLayout" Target="../slideLayouts/slideLayout11.xml"/><Relationship Id="rId10" Type="http://schemas.openxmlformats.org/officeDocument/2006/relationships/image" Target="../media/image21.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圆角矩形 3"/>
          <p:cNvSpPr/>
          <p:nvPr/>
        </p:nvSpPr>
        <p:spPr>
          <a:xfrm>
            <a:off x="2730500" y="2470150"/>
            <a:ext cx="6548438" cy="9810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trike="noStrike" noProof="1"/>
          </a:p>
        </p:txBody>
      </p:sp>
      <p:sp>
        <p:nvSpPr>
          <p:cNvPr id="20482" name="文本框 4"/>
          <p:cNvSpPr txBox="1"/>
          <p:nvPr/>
        </p:nvSpPr>
        <p:spPr>
          <a:xfrm>
            <a:off x="2816225" y="2665413"/>
            <a:ext cx="6462713" cy="645160"/>
          </a:xfrm>
          <a:prstGeom prst="rect">
            <a:avLst/>
          </a:prstGeom>
          <a:noFill/>
          <a:ln w="9525">
            <a:noFill/>
          </a:ln>
        </p:spPr>
        <p:txBody>
          <a:bodyPr anchor="t" anchorCtr="0">
            <a:spAutoFit/>
          </a:bodyPr>
          <a:p>
            <a:pPr algn="ctr"/>
            <a:r>
              <a:rPr lang="zh-CN" altLang="en-US" sz="3600" b="1">
                <a:latin typeface="等线" panose="02010600030101010101" charset="-122"/>
                <a:ea typeface="等线" panose="02010600030101010101" charset="-122"/>
              </a:rPr>
              <a:t>第二框</a:t>
            </a:r>
            <a:r>
              <a:rPr lang="en-US" altLang="zh-CN" sz="3600" b="1">
                <a:latin typeface="等线" panose="02010600030101010101" charset="-122"/>
                <a:ea typeface="等线" panose="02010600030101010101" charset="-122"/>
              </a:rPr>
              <a:t>  </a:t>
            </a:r>
            <a:r>
              <a:rPr lang="zh-CN" altLang="en-US" sz="3600" b="1">
                <a:latin typeface="等线" panose="02010600030101010101" charset="-122"/>
                <a:ea typeface="等线" panose="02010600030101010101" charset="-122"/>
              </a:rPr>
              <a:t>更好发挥政府作用</a:t>
            </a:r>
            <a:endParaRPr lang="en-US" altLang="zh-CN" sz="3600" b="1">
              <a:latin typeface="等线" panose="02010600030101010101" charset="-122"/>
              <a:ea typeface="等线" panose="02010600030101010101" charset="-122"/>
            </a:endParaRPr>
          </a:p>
        </p:txBody>
      </p:sp>
      <p:pic>
        <p:nvPicPr>
          <p:cNvPr id="20483" name="图片 5"/>
          <p:cNvPicPr>
            <a:picLocks noChangeAspect="1"/>
          </p:cNvPicPr>
          <p:nvPr/>
        </p:nvPicPr>
        <p:blipFill>
          <a:blip r:embed="rId1"/>
          <a:stretch>
            <a:fillRect/>
          </a:stretch>
        </p:blipFill>
        <p:spPr>
          <a:xfrm>
            <a:off x="6964363" y="3762375"/>
            <a:ext cx="5181600" cy="3352800"/>
          </a:xfrm>
          <a:prstGeom prst="rect">
            <a:avLst/>
          </a:prstGeom>
          <a:noFill/>
          <a:ln w="9525">
            <a:noFill/>
          </a:ln>
        </p:spPr>
      </p:pic>
      <p:sp>
        <p:nvSpPr>
          <p:cNvPr id="3" name="文本框 2"/>
          <p:cNvSpPr txBox="1"/>
          <p:nvPr/>
        </p:nvSpPr>
        <p:spPr>
          <a:xfrm>
            <a:off x="2730500" y="793115"/>
            <a:ext cx="6975475" cy="706755"/>
          </a:xfrm>
          <a:prstGeom prst="rect">
            <a:avLst/>
          </a:prstGeom>
          <a:noFill/>
        </p:spPr>
        <p:txBody>
          <a:bodyPr wrap="square" rtlCol="0">
            <a:spAutoFit/>
          </a:bodyPr>
          <a:p>
            <a:pPr algn="ctr"/>
            <a:r>
              <a:rPr lang="zh-CN" altLang="en-US" sz="4000" b="1"/>
              <a:t>我国的社会主义市场经济体制</a:t>
            </a:r>
            <a:endParaRPr lang="zh-CN" altLang="en-US" sz="4000" b="1"/>
          </a:p>
        </p:txBody>
      </p:sp>
      <p:sp>
        <p:nvSpPr>
          <p:cNvPr id="5" name="文本框 4"/>
          <p:cNvSpPr txBox="1"/>
          <p:nvPr/>
        </p:nvSpPr>
        <p:spPr>
          <a:xfrm>
            <a:off x="7417435" y="5279390"/>
            <a:ext cx="2987675" cy="997585"/>
          </a:xfrm>
          <a:prstGeom prst="rect">
            <a:avLst/>
          </a:prstGeom>
          <a:noFill/>
        </p:spPr>
        <p:txBody>
          <a:bodyPr wrap="square" rtlCol="0">
            <a:noAutofit/>
          </a:bodyPr>
          <a:p>
            <a:endParaRPr lang="en-US" altLang="zh-CN" sz="2400"/>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矩形 2"/>
          <p:cNvSpPr/>
          <p:nvPr/>
        </p:nvSpPr>
        <p:spPr>
          <a:xfrm>
            <a:off x="188913" y="1149350"/>
            <a:ext cx="11887200" cy="1384300"/>
          </a:xfrm>
          <a:prstGeom prst="rect">
            <a:avLst/>
          </a:prstGeom>
          <a:noFill/>
          <a:ln w="9525">
            <a:noFill/>
          </a:ln>
        </p:spPr>
        <p:txBody>
          <a:bodyPr anchor="t" anchorCtr="0">
            <a:spAutoFit/>
          </a:bodyPr>
          <a:p>
            <a:pPr>
              <a:lnSpc>
                <a:spcPct val="150000"/>
              </a:lnSpc>
            </a:pPr>
            <a:r>
              <a:rPr lang="en-US" altLang="zh-CN" sz="2800" b="1">
                <a:solidFill>
                  <a:schemeClr val="tx1"/>
                </a:solidFill>
                <a:latin typeface="微软雅黑" panose="020B0503020204020204" charset="-122"/>
                <a:ea typeface="微软雅黑" panose="020B0503020204020204" charset="-122"/>
              </a:rPr>
              <a:t>4.</a:t>
            </a:r>
            <a:r>
              <a:rPr lang="zh-CN" altLang="en-US" sz="2800" b="1">
                <a:solidFill>
                  <a:schemeClr val="tx1"/>
                </a:solidFill>
                <a:latin typeface="微软雅黑" panose="020B0503020204020204" charset="-122"/>
                <a:ea typeface="微软雅黑" panose="020B0503020204020204" charset="-122"/>
              </a:rPr>
              <a:t>科学的宏观调控、有效的政府治理，是社会主义市场经济体制优势的</a:t>
            </a:r>
            <a:r>
              <a:rPr lang="zh-CN" altLang="en-US" sz="2800" b="1">
                <a:solidFill>
                  <a:srgbClr val="C00000"/>
                </a:solidFill>
                <a:latin typeface="微软雅黑" panose="020B0503020204020204" charset="-122"/>
                <a:ea typeface="微软雅黑" panose="020B0503020204020204" charset="-122"/>
              </a:rPr>
              <a:t>内在要求</a:t>
            </a:r>
            <a:r>
              <a:rPr lang="zh-CN" altLang="en-US" sz="2800" b="1">
                <a:solidFill>
                  <a:schemeClr val="tx1"/>
                </a:solidFill>
                <a:latin typeface="微软雅黑" panose="020B0503020204020204" charset="-122"/>
                <a:ea typeface="微软雅黑" panose="020B0503020204020204" charset="-122"/>
              </a:rPr>
              <a:t>。</a:t>
            </a:r>
            <a:endParaRPr lang="zh-CN" altLang="en-US" sz="2800" b="1">
              <a:solidFill>
                <a:schemeClr val="tx1"/>
              </a:solidFill>
              <a:latin typeface="微软雅黑" panose="020B0503020204020204" charset="-122"/>
              <a:ea typeface="微软雅黑" panose="020B0503020204020204" charset="-122"/>
            </a:endParaRPr>
          </a:p>
        </p:txBody>
      </p:sp>
      <p:sp>
        <p:nvSpPr>
          <p:cNvPr id="31746" name="文本框 3"/>
          <p:cNvSpPr txBox="1"/>
          <p:nvPr/>
        </p:nvSpPr>
        <p:spPr>
          <a:xfrm>
            <a:off x="1158875" y="461963"/>
            <a:ext cx="7161213" cy="585787"/>
          </a:xfrm>
          <a:prstGeom prst="rect">
            <a:avLst/>
          </a:prstGeom>
          <a:noFill/>
          <a:ln w="9525">
            <a:noFill/>
          </a:ln>
        </p:spPr>
        <p:txBody>
          <a:bodyPr wrap="none" anchor="t" anchorCtr="0">
            <a:spAutoFit/>
          </a:bodyPr>
          <a:p>
            <a:r>
              <a:rPr lang="zh-CN" altLang="en-US" sz="3200" b="1">
                <a:solidFill>
                  <a:srgbClr val="C00000"/>
                </a:solidFill>
                <a:latin typeface="微软雅黑" panose="020B0503020204020204" charset="-122"/>
                <a:ea typeface="微软雅黑" panose="020B0503020204020204" charset="-122"/>
              </a:rPr>
              <a:t>一、社会主义市场经济体制的基本特征</a:t>
            </a:r>
            <a:endParaRPr lang="zh-CN" altLang="en-US" sz="3200" b="1">
              <a:solidFill>
                <a:srgbClr val="C00000"/>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307428" y="2850065"/>
            <a:ext cx="6447055" cy="317117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p:cNvPicPr>
            <a:picLocks noChangeAspect="1"/>
          </p:cNvPicPr>
          <p:nvPr/>
        </p:nvPicPr>
        <p:blipFill>
          <a:blip r:embed="rId2"/>
          <a:stretch>
            <a:fillRect/>
          </a:stretch>
        </p:blipFill>
        <p:spPr>
          <a:xfrm>
            <a:off x="7305494" y="2850065"/>
            <a:ext cx="4886505" cy="320992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69" name="图片 4"/>
          <p:cNvPicPr>
            <a:picLocks noChangeAspect="1"/>
          </p:cNvPicPr>
          <p:nvPr/>
        </p:nvPicPr>
        <p:blipFill>
          <a:blip r:embed="rId1"/>
          <a:srcRect l="-114" t="865" r="114" b="9222"/>
          <a:stretch>
            <a:fillRect/>
          </a:stretch>
        </p:blipFill>
        <p:spPr>
          <a:xfrm>
            <a:off x="4672013" y="703263"/>
            <a:ext cx="7143750" cy="4281487"/>
          </a:xfrm>
          <a:prstGeom prst="rect">
            <a:avLst/>
          </a:prstGeom>
          <a:noFill/>
          <a:ln w="9525">
            <a:noFill/>
          </a:ln>
        </p:spPr>
      </p:pic>
      <p:sp>
        <p:nvSpPr>
          <p:cNvPr id="2" name="矩形 1"/>
          <p:cNvSpPr/>
          <p:nvPr/>
        </p:nvSpPr>
        <p:spPr>
          <a:xfrm>
            <a:off x="1201738" y="179388"/>
            <a:ext cx="7816850" cy="521970"/>
          </a:xfrm>
          <a:prstGeom prst="rect">
            <a:avLst/>
          </a:prstGeom>
          <a:noFill/>
          <a:ln w="9525">
            <a:noFill/>
          </a:ln>
        </p:spPr>
        <p:txBody>
          <a:bodyPr anchor="t" anchorCtr="0">
            <a:spAutoFit/>
          </a:bodyPr>
          <a:p>
            <a:r>
              <a:rPr lang="zh-CN" altLang="en-US" sz="2800" b="1">
                <a:latin typeface="黑体" panose="02010609060101010101" pitchFamily="2" charset="-122"/>
                <a:ea typeface="黑体" panose="02010609060101010101" pitchFamily="2" charset="-122"/>
              </a:rPr>
              <a:t>总结：社会主义市场经济体制的基本特征</a:t>
            </a:r>
            <a:endParaRPr lang="zh-CN" altLang="en-US" sz="2800" b="1">
              <a:latin typeface="黑体" panose="02010609060101010101" pitchFamily="2" charset="-122"/>
              <a:ea typeface="黑体" panose="02010609060101010101" pitchFamily="2" charset="-122"/>
            </a:endParaRPr>
          </a:p>
        </p:txBody>
      </p:sp>
      <p:sp>
        <p:nvSpPr>
          <p:cNvPr id="4" name="矩形 3"/>
          <p:cNvSpPr/>
          <p:nvPr/>
        </p:nvSpPr>
        <p:spPr>
          <a:xfrm>
            <a:off x="1652588" y="1830388"/>
            <a:ext cx="4572000" cy="2357438"/>
          </a:xfrm>
          <a:prstGeom prst="rect">
            <a:avLst/>
          </a:prstGeom>
        </p:spPr>
        <p:txBody>
          <a:bodyPr>
            <a:spAutoFit/>
          </a:bodyPr>
          <a:lstStyle/>
          <a:p>
            <a:pPr marL="342900" indent="-342900" defTabSz="0" fontAlgn="auto">
              <a:spcBef>
                <a:spcPct val="20000"/>
              </a:spcBef>
              <a:spcAft>
                <a:spcPts val="0"/>
              </a:spcAft>
              <a:buFont typeface="Arial" panose="020B0604020202020204" pitchFamily="34" charset="0"/>
              <a:buChar char="•"/>
              <a:defRPr/>
            </a:pPr>
            <a:r>
              <a:rPr lang="zh-CN" altLang="en-US" sz="3200" b="1" strike="noStrike" noProof="1" dirty="0">
                <a:solidFill>
                  <a:schemeClr val="accent6"/>
                </a:solidFill>
                <a:latin typeface="华文行楷" panose="02010800040101010101" pitchFamily="2" charset="-122"/>
                <a:ea typeface="华文行楷" panose="02010800040101010101" pitchFamily="2" charset="-122"/>
                <a:cs typeface="+mn-cs"/>
                <a:sym typeface="Calibri" panose="020F0502020204030204" pitchFamily="34" charset="0"/>
              </a:rPr>
              <a:t>重要特征</a:t>
            </a:r>
            <a:r>
              <a:rPr lang="en-US" altLang="zh-CN" sz="3200" b="1" strike="noStrike" noProof="1" dirty="0">
                <a:solidFill>
                  <a:schemeClr val="accent6"/>
                </a:solidFill>
                <a:latin typeface="华文行楷" panose="02010800040101010101" pitchFamily="2" charset="-122"/>
                <a:ea typeface="华文行楷" panose="02010800040101010101" pitchFamily="2" charset="-122"/>
                <a:cs typeface="+mn-cs"/>
                <a:sym typeface="Calibri" panose="020F0502020204030204" pitchFamily="34" charset="0"/>
              </a:rPr>
              <a:t>——</a:t>
            </a:r>
            <a:endParaRPr lang="zh-CN" altLang="en-US" sz="3200" b="1" strike="noStrike" noProof="1" dirty="0">
              <a:solidFill>
                <a:schemeClr val="accent6"/>
              </a:solidFill>
              <a:latin typeface="华文行楷" panose="02010800040101010101" pitchFamily="2" charset="-122"/>
              <a:ea typeface="华文行楷" panose="02010800040101010101" pitchFamily="2" charset="-122"/>
              <a:cs typeface="+mn-cs"/>
              <a:sym typeface="Calibri" panose="020F0502020204030204" pitchFamily="34" charset="0"/>
            </a:endParaRPr>
          </a:p>
          <a:p>
            <a:pPr marL="342900" indent="-342900" defTabSz="0" fontAlgn="auto">
              <a:spcBef>
                <a:spcPct val="20000"/>
              </a:spcBef>
              <a:spcAft>
                <a:spcPts val="0"/>
              </a:spcAft>
              <a:buFont typeface="Arial" panose="020B0604020202020204" pitchFamily="34" charset="0"/>
              <a:buChar char="•"/>
              <a:defRPr/>
            </a:pPr>
            <a:r>
              <a:rPr lang="zh-CN" altLang="en-US" sz="3200" b="1" strike="noStrike" noProof="1" dirty="0">
                <a:solidFill>
                  <a:schemeClr val="accent6"/>
                </a:solidFill>
                <a:latin typeface="华文行楷" panose="02010800040101010101" pitchFamily="2" charset="-122"/>
                <a:ea typeface="华文行楷" panose="02010800040101010101" pitchFamily="2" charset="-122"/>
                <a:cs typeface="+mn-cs"/>
                <a:sym typeface="Calibri" panose="020F0502020204030204" pitchFamily="34" charset="0"/>
              </a:rPr>
              <a:t>根基        </a:t>
            </a:r>
            <a:r>
              <a:rPr lang="en-US" altLang="zh-CN" sz="3200" b="1" strike="noStrike" noProof="1" dirty="0">
                <a:solidFill>
                  <a:schemeClr val="accent6"/>
                </a:solidFill>
                <a:latin typeface="华文行楷" panose="02010800040101010101" pitchFamily="2" charset="-122"/>
                <a:ea typeface="华文行楷" panose="02010800040101010101" pitchFamily="2" charset="-122"/>
                <a:cs typeface="+mn-cs"/>
                <a:sym typeface="Calibri" panose="020F0502020204030204" pitchFamily="34" charset="0"/>
              </a:rPr>
              <a:t>——</a:t>
            </a:r>
            <a:endParaRPr lang="zh-CN" altLang="en-US" sz="3200" b="1" strike="noStrike" noProof="1" dirty="0">
              <a:solidFill>
                <a:schemeClr val="accent6"/>
              </a:solidFill>
              <a:latin typeface="华文行楷" panose="02010800040101010101" pitchFamily="2" charset="-122"/>
              <a:ea typeface="华文行楷" panose="02010800040101010101" pitchFamily="2" charset="-122"/>
              <a:cs typeface="+mn-cs"/>
              <a:sym typeface="Calibri" panose="020F0502020204030204" pitchFamily="34" charset="0"/>
            </a:endParaRPr>
          </a:p>
          <a:p>
            <a:pPr marL="342900" indent="-342900" defTabSz="0" fontAlgn="auto">
              <a:spcBef>
                <a:spcPct val="20000"/>
              </a:spcBef>
              <a:spcAft>
                <a:spcPts val="0"/>
              </a:spcAft>
              <a:buFont typeface="Arial" panose="020B0604020202020204" pitchFamily="34" charset="0"/>
              <a:buChar char="•"/>
              <a:defRPr/>
            </a:pPr>
            <a:r>
              <a:rPr lang="zh-CN" altLang="en-US" sz="3200" b="1" strike="noStrike" noProof="1" dirty="0">
                <a:solidFill>
                  <a:schemeClr val="accent6"/>
                </a:solidFill>
                <a:latin typeface="华文行楷" panose="02010800040101010101" pitchFamily="2" charset="-122"/>
                <a:ea typeface="华文行楷" panose="02010800040101010101" pitchFamily="2" charset="-122"/>
                <a:cs typeface="+mn-cs"/>
                <a:sym typeface="Calibri" panose="020F0502020204030204" pitchFamily="34" charset="0"/>
              </a:rPr>
              <a:t>根本目标</a:t>
            </a:r>
            <a:r>
              <a:rPr lang="en-US" altLang="zh-CN" sz="3200" b="1" strike="noStrike" noProof="1" dirty="0">
                <a:solidFill>
                  <a:schemeClr val="accent6"/>
                </a:solidFill>
                <a:latin typeface="华文行楷" panose="02010800040101010101" pitchFamily="2" charset="-122"/>
                <a:ea typeface="华文行楷" panose="02010800040101010101" pitchFamily="2" charset="-122"/>
                <a:cs typeface="+mn-cs"/>
                <a:sym typeface="Calibri" panose="020F0502020204030204" pitchFamily="34" charset="0"/>
              </a:rPr>
              <a:t>——</a:t>
            </a:r>
            <a:endParaRPr lang="zh-CN" altLang="en-US" sz="3200" b="1" strike="noStrike" noProof="1" dirty="0">
              <a:solidFill>
                <a:schemeClr val="accent6"/>
              </a:solidFill>
              <a:latin typeface="华文行楷" panose="02010800040101010101" pitchFamily="2" charset="-122"/>
              <a:ea typeface="华文行楷" panose="02010800040101010101" pitchFamily="2" charset="-122"/>
              <a:cs typeface="+mn-cs"/>
              <a:sym typeface="Calibri" panose="020F0502020204030204" pitchFamily="34" charset="0"/>
            </a:endParaRPr>
          </a:p>
          <a:p>
            <a:pPr marL="342900" indent="-342900" defTabSz="0" fontAlgn="auto">
              <a:spcBef>
                <a:spcPct val="20000"/>
              </a:spcBef>
              <a:spcAft>
                <a:spcPts val="0"/>
              </a:spcAft>
              <a:buFont typeface="Arial" panose="020B0604020202020204" pitchFamily="34" charset="0"/>
              <a:buChar char="•"/>
              <a:defRPr/>
            </a:pPr>
            <a:r>
              <a:rPr lang="zh-CN" altLang="en-US" sz="3200" b="1" strike="noStrike" noProof="1" dirty="0">
                <a:solidFill>
                  <a:schemeClr val="accent6"/>
                </a:solidFill>
                <a:latin typeface="华文行楷" panose="02010800040101010101" pitchFamily="2" charset="-122"/>
                <a:ea typeface="华文行楷" panose="02010800040101010101" pitchFamily="2" charset="-122"/>
                <a:cs typeface="+mn-cs"/>
                <a:sym typeface="Calibri" panose="020F0502020204030204" pitchFamily="34" charset="0"/>
              </a:rPr>
              <a:t>内在要求</a:t>
            </a:r>
            <a:r>
              <a:rPr lang="en-US" altLang="zh-CN" sz="3200" b="1" strike="noStrike" noProof="1" dirty="0">
                <a:solidFill>
                  <a:schemeClr val="accent6"/>
                </a:solidFill>
                <a:latin typeface="华文行楷" panose="02010800040101010101" pitchFamily="2" charset="-122"/>
                <a:ea typeface="华文行楷" panose="02010800040101010101" pitchFamily="2" charset="-122"/>
                <a:cs typeface="+mn-cs"/>
                <a:sym typeface="Calibri" panose="020F0502020204030204" pitchFamily="34" charset="0"/>
              </a:rPr>
              <a:t>——</a:t>
            </a:r>
            <a:endParaRPr lang="zh-CN" altLang="en-US" sz="3200" b="1" strike="noStrike" noProof="1" dirty="0">
              <a:solidFill>
                <a:schemeClr val="accent6"/>
              </a:solidFill>
              <a:latin typeface="华文行楷" panose="02010800040101010101" pitchFamily="2" charset="-122"/>
              <a:ea typeface="华文行楷" panose="02010800040101010101" pitchFamily="2" charset="-122"/>
              <a:cs typeface="+mn-cs"/>
              <a:sym typeface="Calibri" panose="020F0502020204030204" pitchFamily="34" charset="0"/>
            </a:endParaRPr>
          </a:p>
        </p:txBody>
      </p:sp>
      <p:sp>
        <p:nvSpPr>
          <p:cNvPr id="6" name="Text Box 7"/>
          <p:cNvSpPr txBox="1"/>
          <p:nvPr/>
        </p:nvSpPr>
        <p:spPr>
          <a:xfrm>
            <a:off x="4511675" y="2428875"/>
            <a:ext cx="7680325" cy="579438"/>
          </a:xfrm>
          <a:prstGeom prst="rect">
            <a:avLst/>
          </a:prstGeom>
          <a:noFill/>
          <a:ln w="9525">
            <a:noFill/>
          </a:ln>
        </p:spPr>
        <p:txBody>
          <a:bodyPr anchor="t" anchorCtr="0">
            <a:spAutoFit/>
          </a:bodyPr>
          <a:p>
            <a:pPr>
              <a:spcBef>
                <a:spcPct val="50000"/>
              </a:spcBef>
            </a:pPr>
            <a:r>
              <a:rPr lang="zh-CN" altLang="en-US" sz="3200" b="1">
                <a:latin typeface="Calibri" panose="020F0502020204030204" pitchFamily="34" charset="0"/>
                <a:ea typeface="宋体" panose="02010600030101010101" pitchFamily="2" charset="-122"/>
                <a:sym typeface="Calibri" panose="020F0502020204030204" pitchFamily="34" charset="0"/>
              </a:rPr>
              <a:t>公有制为主体，多种所有制经济共同发展</a:t>
            </a:r>
            <a:endParaRPr lang="zh-CN" altLang="en-US" sz="3200" b="1">
              <a:latin typeface="Calibri" panose="020F0502020204030204" pitchFamily="34" charset="0"/>
              <a:ea typeface="宋体" panose="02010600030101010101" pitchFamily="2" charset="-122"/>
              <a:sym typeface="Calibri" panose="020F0502020204030204" pitchFamily="34" charset="0"/>
            </a:endParaRPr>
          </a:p>
        </p:txBody>
      </p:sp>
      <p:sp>
        <p:nvSpPr>
          <p:cNvPr id="8" name="Text Box 8"/>
          <p:cNvSpPr txBox="1"/>
          <p:nvPr/>
        </p:nvSpPr>
        <p:spPr>
          <a:xfrm>
            <a:off x="4511675" y="3028950"/>
            <a:ext cx="2989263" cy="579438"/>
          </a:xfrm>
          <a:prstGeom prst="rect">
            <a:avLst/>
          </a:prstGeom>
          <a:noFill/>
          <a:ln w="9525">
            <a:noFill/>
          </a:ln>
        </p:spPr>
        <p:txBody>
          <a:bodyPr anchor="t" anchorCtr="0">
            <a:spAutoFit/>
          </a:bodyPr>
          <a:p>
            <a:pPr>
              <a:spcBef>
                <a:spcPct val="50000"/>
              </a:spcBef>
            </a:pPr>
            <a:r>
              <a:rPr lang="zh-CN" altLang="en-US" sz="3200" b="1">
                <a:latin typeface="Calibri" panose="020F0502020204030204" pitchFamily="34" charset="0"/>
                <a:ea typeface="宋体" panose="02010600030101010101" pitchFamily="2" charset="-122"/>
                <a:sym typeface="Calibri" panose="020F0502020204030204" pitchFamily="34" charset="0"/>
              </a:rPr>
              <a:t>共同富裕</a:t>
            </a:r>
            <a:endParaRPr lang="zh-CN" altLang="en-US" sz="3200" b="1">
              <a:latin typeface="Calibri" panose="020F0502020204030204" pitchFamily="34" charset="0"/>
              <a:ea typeface="宋体" panose="02010600030101010101" pitchFamily="2" charset="-122"/>
              <a:sym typeface="Calibri" panose="020F0502020204030204" pitchFamily="34" charset="0"/>
            </a:endParaRPr>
          </a:p>
        </p:txBody>
      </p:sp>
      <p:sp>
        <p:nvSpPr>
          <p:cNvPr id="9" name="Text Box 9"/>
          <p:cNvSpPr txBox="1"/>
          <p:nvPr/>
        </p:nvSpPr>
        <p:spPr>
          <a:xfrm>
            <a:off x="4449763" y="3609975"/>
            <a:ext cx="6846887" cy="1323975"/>
          </a:xfrm>
          <a:prstGeom prst="rect">
            <a:avLst/>
          </a:prstGeom>
          <a:noFill/>
          <a:ln w="9525">
            <a:noFill/>
          </a:ln>
        </p:spPr>
        <p:txBody>
          <a:bodyPr anchor="t" anchorCtr="0">
            <a:spAutoFit/>
          </a:bodyPr>
          <a:p>
            <a:pPr>
              <a:spcBef>
                <a:spcPct val="50000"/>
              </a:spcBef>
            </a:pPr>
            <a:r>
              <a:rPr lang="zh-CN" altLang="en-US" sz="3200" b="1">
                <a:latin typeface="Calibri" panose="020F0502020204030204" pitchFamily="34" charset="0"/>
                <a:ea typeface="宋体" panose="02010600030101010101" pitchFamily="2" charset="-122"/>
                <a:sym typeface="Calibri" panose="020F0502020204030204" pitchFamily="34" charset="0"/>
              </a:rPr>
              <a:t>科学的</a:t>
            </a:r>
            <a:r>
              <a:rPr lang="zh-CN" altLang="en-US" sz="3200" b="1">
                <a:solidFill>
                  <a:srgbClr val="FF0000"/>
                </a:solidFill>
                <a:latin typeface="Calibri" panose="020F0502020204030204" pitchFamily="34" charset="0"/>
                <a:ea typeface="宋体" panose="02010600030101010101" pitchFamily="2" charset="-122"/>
                <a:sym typeface="Calibri" panose="020F0502020204030204" pitchFamily="34" charset="0"/>
              </a:rPr>
              <a:t>宏观调控</a:t>
            </a:r>
            <a:r>
              <a:rPr lang="zh-CN" altLang="en-US" sz="3200" b="1">
                <a:latin typeface="Calibri" panose="020F0502020204030204" pitchFamily="34" charset="0"/>
                <a:ea typeface="宋体" panose="02010600030101010101" pitchFamily="2" charset="-122"/>
                <a:sym typeface="Calibri" panose="020F0502020204030204" pitchFamily="34" charset="0"/>
              </a:rPr>
              <a:t>，有效的政府治理</a:t>
            </a:r>
            <a:endParaRPr lang="zh-CN" altLang="en-US" sz="3200" b="1">
              <a:latin typeface="Calibri" panose="020F0502020204030204" pitchFamily="34" charset="0"/>
              <a:ea typeface="宋体" panose="02010600030101010101" pitchFamily="2" charset="-122"/>
              <a:sym typeface="Calibri" panose="020F0502020204030204" pitchFamily="34" charset="0"/>
            </a:endParaRPr>
          </a:p>
          <a:p>
            <a:pPr>
              <a:spcBef>
                <a:spcPct val="50000"/>
              </a:spcBef>
            </a:pPr>
            <a:endParaRPr lang="zh-CN" altLang="en-US" sz="3200" b="1">
              <a:latin typeface="Calibri" panose="020F0502020204030204" pitchFamily="34" charset="0"/>
              <a:ea typeface="宋体" panose="02010600030101010101" pitchFamily="2" charset="-122"/>
              <a:sym typeface="Calibri" panose="020F0502020204030204" pitchFamily="34" charset="0"/>
            </a:endParaRPr>
          </a:p>
        </p:txBody>
      </p:sp>
      <p:sp>
        <p:nvSpPr>
          <p:cNvPr id="10" name="Text Box 6"/>
          <p:cNvSpPr txBox="1"/>
          <p:nvPr/>
        </p:nvSpPr>
        <p:spPr>
          <a:xfrm>
            <a:off x="4511675" y="1854200"/>
            <a:ext cx="1908175" cy="579438"/>
          </a:xfrm>
          <a:prstGeom prst="rect">
            <a:avLst/>
          </a:prstGeom>
          <a:noFill/>
          <a:ln w="9525">
            <a:noFill/>
          </a:ln>
        </p:spPr>
        <p:txBody>
          <a:bodyPr anchor="t" anchorCtr="0">
            <a:spAutoFit/>
          </a:bodyPr>
          <a:p>
            <a:pPr>
              <a:spcBef>
                <a:spcPct val="50000"/>
              </a:spcBef>
            </a:pPr>
            <a:r>
              <a:rPr lang="zh-CN" altLang="en-US" sz="3200" b="1">
                <a:latin typeface="Calibri" panose="020F0502020204030204" pitchFamily="34" charset="0"/>
                <a:ea typeface="宋体" panose="02010600030101010101" pitchFamily="2" charset="-122"/>
                <a:sym typeface="Calibri" panose="020F0502020204030204" pitchFamily="34" charset="0"/>
              </a:rPr>
              <a:t>党的领导</a:t>
            </a:r>
            <a:endParaRPr lang="zh-CN" altLang="en-US" sz="3200" b="1">
              <a:latin typeface="Calibri" panose="020F0502020204030204" pitchFamily="34" charset="0"/>
              <a:ea typeface="宋体" panose="02010600030101010101" pitchFamily="2" charset="-122"/>
              <a:sym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矩形 15"/>
          <p:cNvSpPr/>
          <p:nvPr/>
        </p:nvSpPr>
        <p:spPr>
          <a:xfrm>
            <a:off x="420688" y="792163"/>
            <a:ext cx="4791075" cy="523875"/>
          </a:xfrm>
          <a:prstGeom prst="rect">
            <a:avLst/>
          </a:prstGeom>
          <a:noFill/>
          <a:ln w="9525">
            <a:noFill/>
          </a:ln>
        </p:spPr>
        <p:txBody>
          <a:bodyPr wrap="none" anchor="t" anchorCtr="0">
            <a:spAutoFit/>
          </a:bodyPr>
          <a:p>
            <a:r>
              <a:rPr lang="en-US" altLang="zh-CN" sz="2800" b="1">
                <a:solidFill>
                  <a:srgbClr val="C00000"/>
                </a:solidFill>
                <a:latin typeface="微软雅黑" panose="020B0503020204020204" charset="-122"/>
                <a:ea typeface="微软雅黑" panose="020B0503020204020204" charset="-122"/>
              </a:rPr>
              <a:t>1.</a:t>
            </a:r>
            <a:r>
              <a:rPr lang="zh-CN" altLang="en-US" sz="2800" b="1">
                <a:solidFill>
                  <a:srgbClr val="C00000"/>
                </a:solidFill>
                <a:latin typeface="微软雅黑" panose="020B0503020204020204" charset="-122"/>
                <a:ea typeface="微软雅黑" panose="020B0503020204020204" charset="-122"/>
              </a:rPr>
              <a:t>我国政府的经济职能和作用</a:t>
            </a:r>
            <a:endParaRPr lang="zh-CN" altLang="en-US" sz="2800" b="1">
              <a:solidFill>
                <a:srgbClr val="C00000"/>
              </a:solidFill>
              <a:latin typeface="微软雅黑" panose="020B0503020204020204" charset="-122"/>
              <a:ea typeface="微软雅黑" panose="020B0503020204020204" charset="-122"/>
            </a:endParaRPr>
          </a:p>
        </p:txBody>
      </p:sp>
      <p:sp>
        <p:nvSpPr>
          <p:cNvPr id="34818" name="文本框 16"/>
          <p:cNvSpPr txBox="1"/>
          <p:nvPr/>
        </p:nvSpPr>
        <p:spPr>
          <a:xfrm>
            <a:off x="512763" y="68263"/>
            <a:ext cx="4699000" cy="584200"/>
          </a:xfrm>
          <a:prstGeom prst="rect">
            <a:avLst/>
          </a:prstGeom>
          <a:noFill/>
          <a:ln w="9525">
            <a:noFill/>
          </a:ln>
        </p:spPr>
        <p:txBody>
          <a:bodyPr wrap="none" anchor="t" anchorCtr="0">
            <a:spAutoFit/>
          </a:bodyPr>
          <a:p>
            <a:r>
              <a:rPr lang="zh-CN" altLang="en-US" sz="3200" b="1">
                <a:solidFill>
                  <a:srgbClr val="C00000"/>
                </a:solidFill>
                <a:latin typeface="微软雅黑" panose="020B0503020204020204" charset="-122"/>
                <a:ea typeface="微软雅黑" panose="020B0503020204020204" charset="-122"/>
              </a:rPr>
              <a:t>二、我国政府的经济职能</a:t>
            </a:r>
            <a:endParaRPr lang="zh-CN" altLang="en-US" sz="3200" b="1">
              <a:solidFill>
                <a:srgbClr val="C00000"/>
              </a:solidFill>
              <a:latin typeface="微软雅黑" panose="020B0503020204020204" charset="-122"/>
              <a:ea typeface="微软雅黑" panose="020B0503020204020204" charset="-122"/>
            </a:endParaRPr>
          </a:p>
        </p:txBody>
      </p:sp>
      <p:sp>
        <p:nvSpPr>
          <p:cNvPr id="37891" name="Text Box 3"/>
          <p:cNvSpPr/>
          <p:nvPr/>
        </p:nvSpPr>
        <p:spPr>
          <a:xfrm>
            <a:off x="63500" y="1644650"/>
            <a:ext cx="12128500" cy="3924300"/>
          </a:xfrm>
          <a:prstGeom prst="rect">
            <a:avLst/>
          </a:prstGeom>
          <a:noFill/>
          <a:ln w="9525">
            <a:noFill/>
          </a:ln>
        </p:spPr>
        <p:txBody>
          <a:bodyPr anchor="t" anchorCtr="0">
            <a:spAutoFit/>
          </a:bodyPr>
          <a:p>
            <a:pPr>
              <a:spcBef>
                <a:spcPts val="600"/>
              </a:spcBef>
            </a:pPr>
            <a:r>
              <a:rPr lang="zh-CN" altLang="en-US" sz="2800" b="1">
                <a:latin typeface="Times New Roman" panose="02020603050405020304" pitchFamily="18" charset="0"/>
                <a:ea typeface="等线" panose="02010600030101010101" charset="-122"/>
                <a:sym typeface="Times New Roman" panose="02020603050405020304" pitchFamily="18" charset="0"/>
              </a:rPr>
              <a:t>（</a:t>
            </a:r>
            <a:r>
              <a:rPr lang="en-US" altLang="zh-CN" sz="2800" b="1">
                <a:latin typeface="Times New Roman" panose="02020603050405020304" pitchFamily="18" charset="0"/>
                <a:ea typeface="等线" panose="02010600030101010101" charset="-122"/>
                <a:sym typeface="Times New Roman" panose="02020603050405020304" pitchFamily="18" charset="0"/>
              </a:rPr>
              <a:t>1</a:t>
            </a:r>
            <a:r>
              <a:rPr lang="zh-CN" altLang="en-US" sz="2800" b="1">
                <a:latin typeface="Times New Roman" panose="02020603050405020304" pitchFamily="18" charset="0"/>
                <a:ea typeface="等线" panose="02010600030101010101" charset="-122"/>
                <a:sym typeface="Times New Roman" panose="02020603050405020304" pitchFamily="18" charset="0"/>
              </a:rPr>
              <a:t>）通过制定国家经济发展战略和规划，</a:t>
            </a:r>
            <a:r>
              <a:rPr lang="zh-CN" altLang="en-US" sz="2800" b="1">
                <a:solidFill>
                  <a:srgbClr val="C00000"/>
                </a:solidFill>
                <a:latin typeface="Times New Roman" panose="02020603050405020304" pitchFamily="18" charset="0"/>
                <a:ea typeface="等线" panose="02010600030101010101" charset="-122"/>
                <a:sym typeface="Times New Roman" panose="02020603050405020304" pitchFamily="18" charset="0"/>
              </a:rPr>
              <a:t>实现经济社会发展目标；</a:t>
            </a:r>
            <a:endParaRPr lang="en-US" altLang="zh-CN" sz="2800" b="1">
              <a:latin typeface="Times New Roman" panose="02020603050405020304" pitchFamily="18" charset="0"/>
              <a:ea typeface="等线" panose="02010600030101010101" charset="-122"/>
              <a:sym typeface="Times New Roman" panose="02020603050405020304" pitchFamily="18" charset="0"/>
            </a:endParaRPr>
          </a:p>
          <a:p>
            <a:pPr>
              <a:spcBef>
                <a:spcPts val="600"/>
              </a:spcBef>
            </a:pPr>
            <a:r>
              <a:rPr lang="zh-CN" altLang="en-US" sz="2800" b="1">
                <a:latin typeface="Times New Roman" panose="02020603050405020304" pitchFamily="18" charset="0"/>
                <a:ea typeface="等线" panose="02010600030101010101" charset="-122"/>
                <a:sym typeface="Times New Roman" panose="02020603050405020304" pitchFamily="18" charset="0"/>
              </a:rPr>
              <a:t>（</a:t>
            </a:r>
            <a:r>
              <a:rPr lang="en-US" altLang="zh-CN" sz="2800" b="1">
                <a:latin typeface="Times New Roman" panose="02020603050405020304" pitchFamily="18" charset="0"/>
                <a:ea typeface="等线" panose="02010600030101010101" charset="-122"/>
                <a:sym typeface="Times New Roman" panose="02020603050405020304" pitchFamily="18" charset="0"/>
              </a:rPr>
              <a:t>2</a:t>
            </a:r>
            <a:r>
              <a:rPr lang="zh-CN" altLang="en-US" sz="2800" b="1">
                <a:latin typeface="Times New Roman" panose="02020603050405020304" pitchFamily="18" charset="0"/>
                <a:ea typeface="等线" panose="02010600030101010101" charset="-122"/>
                <a:sym typeface="Times New Roman" panose="02020603050405020304" pitchFamily="18" charset="0"/>
              </a:rPr>
              <a:t>）通过实施宏观经济政策，</a:t>
            </a:r>
            <a:r>
              <a:rPr lang="zh-CN" altLang="en-US" sz="2800" b="1">
                <a:solidFill>
                  <a:srgbClr val="C00000"/>
                </a:solidFill>
                <a:latin typeface="Times New Roman" panose="02020603050405020304" pitchFamily="18" charset="0"/>
                <a:ea typeface="等线" panose="02010600030101010101" charset="-122"/>
                <a:sym typeface="Times New Roman" panose="02020603050405020304" pitchFamily="18" charset="0"/>
              </a:rPr>
              <a:t>保持宏观经济稳定；</a:t>
            </a:r>
            <a:endParaRPr lang="en-US" altLang="zh-CN" sz="2800" b="1">
              <a:solidFill>
                <a:srgbClr val="C00000"/>
              </a:solidFill>
              <a:latin typeface="Times New Roman" panose="02020603050405020304" pitchFamily="18" charset="0"/>
              <a:ea typeface="等线" panose="02010600030101010101" charset="-122"/>
              <a:sym typeface="Times New Roman" panose="02020603050405020304" pitchFamily="18" charset="0"/>
            </a:endParaRPr>
          </a:p>
          <a:p>
            <a:pPr>
              <a:spcBef>
                <a:spcPts val="600"/>
              </a:spcBef>
            </a:pPr>
            <a:r>
              <a:rPr lang="zh-CN" altLang="en-US" sz="2800" b="1">
                <a:latin typeface="Times New Roman" panose="02020603050405020304" pitchFamily="18" charset="0"/>
                <a:ea typeface="等线" panose="02010600030101010101" charset="-122"/>
                <a:sym typeface="Times New Roman" panose="02020603050405020304" pitchFamily="18" charset="0"/>
              </a:rPr>
              <a:t>（</a:t>
            </a:r>
            <a:r>
              <a:rPr lang="en-US" altLang="zh-CN" sz="2800" b="1">
                <a:latin typeface="Times New Roman" panose="02020603050405020304" pitchFamily="18" charset="0"/>
                <a:ea typeface="等线" panose="02010600030101010101" charset="-122"/>
                <a:sym typeface="Times New Roman" panose="02020603050405020304" pitchFamily="18" charset="0"/>
              </a:rPr>
              <a:t>3</a:t>
            </a:r>
            <a:r>
              <a:rPr lang="zh-CN" altLang="en-US" sz="2800" b="1">
                <a:latin typeface="Times New Roman" panose="02020603050405020304" pitchFamily="18" charset="0"/>
                <a:ea typeface="等线" panose="02010600030101010101" charset="-122"/>
                <a:sym typeface="Times New Roman" panose="02020603050405020304" pitchFamily="18" charset="0"/>
              </a:rPr>
              <a:t>）通过实施产业政策，</a:t>
            </a:r>
            <a:r>
              <a:rPr lang="zh-CN" altLang="en-US" sz="2800" b="1">
                <a:solidFill>
                  <a:srgbClr val="C00000"/>
                </a:solidFill>
                <a:latin typeface="Times New Roman" panose="02020603050405020304" pitchFamily="18" charset="0"/>
                <a:ea typeface="等线" panose="02010600030101010101" charset="-122"/>
                <a:sym typeface="Times New Roman" panose="02020603050405020304" pitchFamily="18" charset="0"/>
              </a:rPr>
              <a:t>促进产业结构不断优化升级，增强国民经济竞争力；</a:t>
            </a:r>
            <a:endParaRPr lang="en-US" altLang="zh-CN" sz="2800" b="1">
              <a:solidFill>
                <a:srgbClr val="C00000"/>
              </a:solidFill>
              <a:latin typeface="Times New Roman" panose="02020603050405020304" pitchFamily="18" charset="0"/>
              <a:ea typeface="等线" panose="02010600030101010101" charset="-122"/>
              <a:sym typeface="Times New Roman" panose="02020603050405020304" pitchFamily="18" charset="0"/>
            </a:endParaRPr>
          </a:p>
          <a:p>
            <a:pPr>
              <a:spcBef>
                <a:spcPts val="600"/>
              </a:spcBef>
            </a:pPr>
            <a:r>
              <a:rPr lang="zh-CN" altLang="en-US" sz="2800" b="1">
                <a:latin typeface="Times New Roman" panose="02020603050405020304" pitchFamily="18" charset="0"/>
                <a:ea typeface="等线" panose="02010600030101010101" charset="-122"/>
                <a:sym typeface="Times New Roman" panose="02020603050405020304" pitchFamily="18" charset="0"/>
              </a:rPr>
              <a:t>（</a:t>
            </a:r>
            <a:r>
              <a:rPr lang="en-US" altLang="zh-CN" sz="2800" b="1">
                <a:latin typeface="Times New Roman" panose="02020603050405020304" pitchFamily="18" charset="0"/>
                <a:ea typeface="等线" panose="02010600030101010101" charset="-122"/>
                <a:sym typeface="Times New Roman" panose="02020603050405020304" pitchFamily="18" charset="0"/>
              </a:rPr>
              <a:t>4</a:t>
            </a:r>
            <a:r>
              <a:rPr lang="zh-CN" altLang="en-US" sz="2800" b="1">
                <a:latin typeface="Times New Roman" panose="02020603050405020304" pitchFamily="18" charset="0"/>
                <a:ea typeface="等线" panose="02010600030101010101" charset="-122"/>
                <a:sym typeface="Times New Roman" panose="02020603050405020304" pitchFamily="18" charset="0"/>
              </a:rPr>
              <a:t>）通过实施区域政策和环境政策，</a:t>
            </a:r>
            <a:r>
              <a:rPr lang="zh-CN" altLang="en-US" sz="2800" b="1">
                <a:solidFill>
                  <a:srgbClr val="C00000"/>
                </a:solidFill>
                <a:latin typeface="Times New Roman" panose="02020603050405020304" pitchFamily="18" charset="0"/>
                <a:ea typeface="等线" panose="02010600030101010101" charset="-122"/>
                <a:sym typeface="Times New Roman" panose="02020603050405020304" pitchFamily="18" charset="0"/>
              </a:rPr>
              <a:t>推动区域经济协调发展和可持续发展；</a:t>
            </a:r>
            <a:endParaRPr lang="en-US" altLang="zh-CN" sz="2800" b="1">
              <a:latin typeface="Times New Roman" panose="02020603050405020304" pitchFamily="18" charset="0"/>
              <a:ea typeface="等线" panose="02010600030101010101" charset="-122"/>
              <a:sym typeface="Times New Roman" panose="02020603050405020304" pitchFamily="18" charset="0"/>
            </a:endParaRPr>
          </a:p>
          <a:p>
            <a:pPr>
              <a:spcBef>
                <a:spcPts val="600"/>
              </a:spcBef>
            </a:pPr>
            <a:r>
              <a:rPr lang="zh-CN" altLang="en-US" sz="2800" b="1">
                <a:latin typeface="Times New Roman" panose="02020603050405020304" pitchFamily="18" charset="0"/>
                <a:ea typeface="等线" panose="02010600030101010101" charset="-122"/>
                <a:sym typeface="Times New Roman" panose="02020603050405020304" pitchFamily="18" charset="0"/>
              </a:rPr>
              <a:t>（</a:t>
            </a:r>
            <a:r>
              <a:rPr lang="en-US" altLang="zh-CN" sz="2800" b="1">
                <a:latin typeface="Times New Roman" panose="02020603050405020304" pitchFamily="18" charset="0"/>
                <a:ea typeface="等线" panose="02010600030101010101" charset="-122"/>
                <a:sym typeface="Times New Roman" panose="02020603050405020304" pitchFamily="18" charset="0"/>
              </a:rPr>
              <a:t>5</a:t>
            </a:r>
            <a:r>
              <a:rPr lang="zh-CN" altLang="en-US" sz="2800" b="1">
                <a:latin typeface="Times New Roman" panose="02020603050405020304" pitchFamily="18" charset="0"/>
                <a:ea typeface="等线" panose="02010600030101010101" charset="-122"/>
                <a:sym typeface="Times New Roman" panose="02020603050405020304" pitchFamily="18" charset="0"/>
              </a:rPr>
              <a:t>）通过加强市场监管，规范市场秩序，</a:t>
            </a:r>
            <a:r>
              <a:rPr lang="zh-CN" altLang="en-US" sz="2800" b="1">
                <a:solidFill>
                  <a:srgbClr val="C00000"/>
                </a:solidFill>
                <a:latin typeface="Times New Roman" panose="02020603050405020304" pitchFamily="18" charset="0"/>
                <a:ea typeface="等线" panose="02010600030101010101" charset="-122"/>
                <a:sym typeface="Times New Roman" panose="02020603050405020304" pitchFamily="18" charset="0"/>
              </a:rPr>
              <a:t>保障公平竞争，弥补市场失灵</a:t>
            </a:r>
            <a:r>
              <a:rPr lang="zh-CN" altLang="en-US" sz="2800" b="1">
                <a:latin typeface="Times New Roman" panose="02020603050405020304" pitchFamily="18" charset="0"/>
                <a:ea typeface="等线" panose="02010600030101010101" charset="-122"/>
                <a:sym typeface="Times New Roman" panose="02020603050405020304" pitchFamily="18" charset="0"/>
              </a:rPr>
              <a:t>；</a:t>
            </a:r>
            <a:endParaRPr lang="en-US" altLang="zh-CN" sz="2800" b="1">
              <a:latin typeface="Times New Roman" panose="02020603050405020304" pitchFamily="18" charset="0"/>
              <a:ea typeface="等线" panose="02010600030101010101" charset="-122"/>
              <a:sym typeface="Times New Roman" panose="02020603050405020304" pitchFamily="18" charset="0"/>
            </a:endParaRPr>
          </a:p>
          <a:p>
            <a:pPr>
              <a:spcBef>
                <a:spcPts val="600"/>
              </a:spcBef>
            </a:pPr>
            <a:r>
              <a:rPr lang="zh-CN" altLang="en-US" sz="2800" b="1">
                <a:latin typeface="Times New Roman" panose="02020603050405020304" pitchFamily="18" charset="0"/>
                <a:ea typeface="等线" panose="02010600030101010101" charset="-122"/>
                <a:sym typeface="Times New Roman" panose="02020603050405020304" pitchFamily="18" charset="0"/>
              </a:rPr>
              <a:t>（</a:t>
            </a:r>
            <a:r>
              <a:rPr lang="en-US" altLang="zh-CN" sz="2800" b="1">
                <a:latin typeface="Times New Roman" panose="02020603050405020304" pitchFamily="18" charset="0"/>
                <a:ea typeface="等线" panose="02010600030101010101" charset="-122"/>
                <a:sym typeface="Times New Roman" panose="02020603050405020304" pitchFamily="18" charset="0"/>
              </a:rPr>
              <a:t>6</a:t>
            </a:r>
            <a:r>
              <a:rPr lang="zh-CN" altLang="en-US" sz="2800" b="1">
                <a:latin typeface="Times New Roman" panose="02020603050405020304" pitchFamily="18" charset="0"/>
                <a:ea typeface="等线" panose="02010600030101010101" charset="-122"/>
                <a:sym typeface="Times New Roman" panose="02020603050405020304" pitchFamily="18" charset="0"/>
              </a:rPr>
              <a:t>）通过加强和优化公共服务，</a:t>
            </a:r>
            <a:r>
              <a:rPr lang="zh-CN" altLang="en-US" sz="2800" b="1">
                <a:solidFill>
                  <a:srgbClr val="C00000"/>
                </a:solidFill>
                <a:latin typeface="Times New Roman" panose="02020603050405020304" pitchFamily="18" charset="0"/>
                <a:ea typeface="等线" panose="02010600030101010101" charset="-122"/>
                <a:sym typeface="Times New Roman" panose="02020603050405020304" pitchFamily="18" charset="0"/>
              </a:rPr>
              <a:t>保障社会公平正义，促进共同富裕，更好满足人民日益增长的美好生活需要。</a:t>
            </a:r>
            <a:endParaRPr lang="zh-CN" altLang="en-US" sz="2800" b="1">
              <a:solidFill>
                <a:srgbClr val="C00000"/>
              </a:solidFill>
              <a:latin typeface="Times New Roman" panose="02020603050405020304" pitchFamily="18" charset="0"/>
              <a:ea typeface="等线" panose="02010600030101010101" charset="-122"/>
              <a:sym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89"/>
                                        </p:tgtEl>
                                        <p:attrNameLst>
                                          <p:attrName>style.visibility</p:attrName>
                                        </p:attrNameLst>
                                      </p:cBhvr>
                                      <p:to>
                                        <p:strVal val="visible"/>
                                      </p:to>
                                    </p:set>
                                    <p:animEffect transition="in" filter="blinds(horizontal)">
                                      <p:cBhvr>
                                        <p:cTn id="7" dur="500"/>
                                        <p:tgtEl>
                                          <p:spTgt spid="3788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checkerboard(across)">
                                      <p:cBhvr>
                                        <p:cTn id="12"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P spid="3789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0" y="812800"/>
            <a:ext cx="12192000" cy="4524375"/>
          </a:xfrm>
          <a:prstGeom prst="rect">
            <a:avLst/>
          </a:prstGeom>
          <a:noFill/>
          <a:ln w="9525">
            <a:noFill/>
          </a:ln>
        </p:spPr>
        <p:txBody>
          <a:bodyPr anchor="t" anchorCtr="0">
            <a:spAutoFit/>
          </a:bodyPr>
          <a:p>
            <a:r>
              <a:rPr lang="en-US" altLang="zh-CN">
                <a:latin typeface="Calibri" panose="020F0502020204030204" pitchFamily="34" charset="0"/>
                <a:ea typeface="宋体" panose="02010600030101010101" pitchFamily="2" charset="-122"/>
              </a:rPr>
              <a:t>    </a:t>
            </a:r>
            <a:r>
              <a:rPr lang="en-US" altLang="zh-CN" sz="2400" b="1">
                <a:latin typeface="Calibri" panose="020F0502020204030204" pitchFamily="34" charset="0"/>
                <a:ea typeface="宋体" panose="02010600030101010101" pitchFamily="2" charset="-122"/>
              </a:rPr>
              <a:t>《</a:t>
            </a:r>
            <a:r>
              <a:rPr lang="zh-CN" altLang="en-US" sz="2400" b="1">
                <a:latin typeface="Calibri" panose="020F0502020204030204" pitchFamily="34" charset="0"/>
                <a:ea typeface="宋体" panose="02010600030101010101" pitchFamily="2" charset="-122"/>
              </a:rPr>
              <a:t>中华人民共和国国民经济和社会发展第</a:t>
            </a:r>
            <a:r>
              <a:rPr lang="en-US" altLang="zh-CN" sz="2400" b="1">
                <a:latin typeface="Calibri" panose="020F0502020204030204" pitchFamily="34" charset="0"/>
                <a:ea typeface="宋体" panose="02010600030101010101" pitchFamily="2" charset="-122"/>
              </a:rPr>
              <a:t>13</a:t>
            </a:r>
            <a:r>
              <a:rPr lang="zh-CN" altLang="en-US" sz="2400" b="1">
                <a:latin typeface="Calibri" panose="020F0502020204030204" pitchFamily="34" charset="0"/>
                <a:ea typeface="宋体" panose="02010600030101010101" pitchFamily="2" charset="-122"/>
              </a:rPr>
              <a:t>个五年规划纲要</a:t>
            </a:r>
            <a:r>
              <a:rPr lang="en-US" altLang="zh-CN" sz="2400" b="1">
                <a:latin typeface="Calibri" panose="020F0502020204030204" pitchFamily="34" charset="0"/>
                <a:ea typeface="宋体" panose="02010600030101010101" pitchFamily="2" charset="-122"/>
              </a:rPr>
              <a:t>》</a:t>
            </a:r>
            <a:r>
              <a:rPr lang="zh-CN" altLang="en-US" sz="2400" b="1">
                <a:latin typeface="Calibri" panose="020F0502020204030204" pitchFamily="34" charset="0"/>
                <a:ea typeface="宋体" panose="02010600030101010101" pitchFamily="2" charset="-122"/>
              </a:rPr>
              <a:t>描绘了</a:t>
            </a:r>
            <a:r>
              <a:rPr lang="en-US" altLang="zh-CN" sz="2400" b="1">
                <a:latin typeface="Calibri" panose="020F0502020204030204" pitchFamily="34" charset="0"/>
                <a:ea typeface="宋体" panose="02010600030101010101" pitchFamily="2" charset="-122"/>
              </a:rPr>
              <a:t>2016</a:t>
            </a:r>
            <a:r>
              <a:rPr lang="zh-CN" altLang="en-US" sz="2400" b="1">
                <a:latin typeface="Calibri" panose="020F0502020204030204" pitchFamily="34" charset="0"/>
                <a:ea typeface="宋体" panose="02010600030101010101" pitchFamily="2" charset="-122"/>
              </a:rPr>
              <a:t>到</a:t>
            </a:r>
            <a:r>
              <a:rPr lang="en-US" altLang="zh-CN" sz="2400" b="1">
                <a:latin typeface="Calibri" panose="020F0502020204030204" pitchFamily="34" charset="0"/>
                <a:ea typeface="宋体" panose="02010600030101010101" pitchFamily="2" charset="-122"/>
              </a:rPr>
              <a:t>2020</a:t>
            </a:r>
            <a:r>
              <a:rPr lang="zh-CN" altLang="en-US" sz="2400" b="1">
                <a:latin typeface="Calibri" panose="020F0502020204030204" pitchFamily="34" charset="0"/>
                <a:ea typeface="宋体" panose="02010600030101010101" pitchFamily="2" charset="-122"/>
              </a:rPr>
              <a:t>年我国经济社会发展的宏伟蓝图，对国家重大建设项目生产力分布和国民经济重要比例关系等作出规划，为国民经济发展远景规定目标和方向。</a:t>
            </a:r>
            <a:endParaRPr lang="zh-CN" altLang="en-US" sz="2400" b="1">
              <a:latin typeface="Calibri" panose="020F0502020204030204" pitchFamily="34" charset="0"/>
              <a:ea typeface="宋体" panose="02010600030101010101" pitchFamily="2" charset="-122"/>
            </a:endParaRPr>
          </a:p>
          <a:p>
            <a:r>
              <a:rPr lang="zh-CN" altLang="en-US" sz="2400" b="1">
                <a:latin typeface="Calibri" panose="020F0502020204030204" pitchFamily="34" charset="0"/>
                <a:ea typeface="宋体" panose="02010600030101010101" pitchFamily="2" charset="-122"/>
              </a:rPr>
              <a:t>      根据各地资源环境条件，社会经济基础等，我国实施主体功能区制度，通过划定优化开发区域、重点开发区域、限制开发区域、禁止开发区域等主体功能区，充分发挥区域优势，实现区域经济优势互补。</a:t>
            </a:r>
            <a:endParaRPr lang="zh-CN" altLang="en-US" sz="2400" b="1">
              <a:latin typeface="Calibri" panose="020F0502020204030204" pitchFamily="34" charset="0"/>
              <a:ea typeface="宋体" panose="02010600030101010101" pitchFamily="2" charset="-122"/>
            </a:endParaRPr>
          </a:p>
          <a:p>
            <a:r>
              <a:rPr lang="zh-CN" altLang="en-US" sz="2400" b="1">
                <a:latin typeface="Calibri" panose="020F0502020204030204" pitchFamily="34" charset="0"/>
                <a:ea typeface="宋体" panose="02010600030101010101" pitchFamily="2" charset="-122"/>
              </a:rPr>
              <a:t>为了增强经济发展后劲，我国大幅减税降费，实施小微企业税收优惠政策，减轻企业负担，货币政策保持稳健中性，采取差别化政策，加强对重点领域和薄弱环节的支持，小微企业贷款增速高于平均增速。</a:t>
            </a:r>
            <a:endParaRPr lang="zh-CN" altLang="en-US" sz="2400" b="1">
              <a:latin typeface="Calibri" panose="020F0502020204030204" pitchFamily="34" charset="0"/>
              <a:ea typeface="宋体" panose="02010600030101010101" pitchFamily="2" charset="-122"/>
            </a:endParaRPr>
          </a:p>
          <a:p>
            <a:r>
              <a:rPr lang="zh-CN" altLang="en-US" sz="2400" b="1">
                <a:latin typeface="Calibri" panose="020F0502020204030204" pitchFamily="34" charset="0"/>
                <a:ea typeface="宋体" panose="02010600030101010101" pitchFamily="2" charset="-122"/>
              </a:rPr>
              <a:t>        我国推进工商注册制度便利化，减少生产经营活动审批事项，清理和废除妨碍全国统一市场和公平竞争的各种规定和做法，严禁并惩处各类违法行为，通过宽进家，严管的政策导向，激发市场活力。</a:t>
            </a:r>
            <a:endParaRPr lang="zh-CN" altLang="en-US" sz="2400" b="1">
              <a:latin typeface="Calibri" panose="020F0502020204030204" pitchFamily="34" charset="0"/>
              <a:ea typeface="宋体" panose="02010600030101010101" pitchFamily="2" charset="-122"/>
            </a:endParaRPr>
          </a:p>
        </p:txBody>
      </p:sp>
      <p:sp>
        <p:nvSpPr>
          <p:cNvPr id="3" name="矩形 2"/>
          <p:cNvSpPr/>
          <p:nvPr/>
        </p:nvSpPr>
        <p:spPr>
          <a:xfrm>
            <a:off x="268288" y="5661025"/>
            <a:ext cx="9936162" cy="460375"/>
          </a:xfrm>
          <a:prstGeom prst="rect">
            <a:avLst/>
          </a:prstGeom>
          <a:noFill/>
          <a:ln w="9525">
            <a:noFill/>
          </a:ln>
        </p:spPr>
        <p:txBody>
          <a:bodyPr anchor="t" anchorCtr="0">
            <a:spAutoFit/>
          </a:bodyPr>
          <a:p>
            <a:r>
              <a:rPr lang="zh-CN" altLang="en-US" sz="2400" b="1">
                <a:solidFill>
                  <a:srgbClr val="FF0000"/>
                </a:solidFill>
                <a:latin typeface="Calibri" panose="020F0502020204030204" pitchFamily="34" charset="0"/>
                <a:ea typeface="宋体" panose="02010600030101010101" pitchFamily="2" charset="-122"/>
              </a:rPr>
              <a:t>上述材料反映出我国政府具有哪些经济职能？</a:t>
            </a:r>
            <a:endParaRPr lang="zh-CN" altLang="en-US" sz="2400" b="1">
              <a:solidFill>
                <a:srgbClr val="FF0000"/>
              </a:solidFill>
              <a:latin typeface="Calibri" panose="020F0502020204030204" pitchFamily="34" charset="0"/>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a:spLocks noChangeArrowheads="1"/>
          </p:cNvSpPr>
          <p:nvPr/>
        </p:nvSpPr>
        <p:spPr bwMode="auto">
          <a:xfrm>
            <a:off x="879475" y="1152525"/>
            <a:ext cx="10752138" cy="5538788"/>
          </a:xfrm>
          <a:prstGeom prst="rect">
            <a:avLst/>
          </a:prstGeom>
          <a:noFill/>
          <a:ln>
            <a:noFill/>
          </a:ln>
        </p:spPr>
        <p:txBody>
          <a:bodyPr>
            <a:spAutoFit/>
          </a:bodyPr>
          <a:lstStyle>
            <a:lvl1pPr>
              <a:spcBef>
                <a:spcPct val="20000"/>
              </a:spcBef>
              <a:buClr>
                <a:schemeClr val="tx2"/>
              </a:buClr>
              <a:buSzPct val="50000"/>
              <a:buFont typeface="Wingdings 2" panose="05020102010507070707" pitchFamily="18" charset="2"/>
              <a:buChar char="ß"/>
              <a:defRPr sz="3200">
                <a:solidFill>
                  <a:schemeClr val="tx1"/>
                </a:solidFill>
                <a:latin typeface="Franklin Gothic Book" panose="020B0503020102020204" pitchFamily="34" charset="0"/>
                <a:ea typeface="黑体" panose="02010609060101010101" pitchFamily="2" charset="-122"/>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Franklin Gothic Book" panose="020B0503020102020204" pitchFamily="34" charset="0"/>
                <a:ea typeface="黑体" panose="02010609060101010101" pitchFamily="2" charset="-122"/>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Franklin Gothic Book" panose="020B0503020102020204" pitchFamily="34" charset="0"/>
                <a:ea typeface="黑体" panose="02010609060101010101" pitchFamily="2" charset="-122"/>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2" charset="-122"/>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2" charset="-122"/>
              </a:defRPr>
            </a:lvl5pPr>
            <a:lvl6pPr marL="2514600" indent="-228600" fontAlgn="base">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2" charset="-122"/>
              </a:defRPr>
            </a:lvl6pPr>
            <a:lvl7pPr marL="2971800" indent="-228600" fontAlgn="base">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2" charset="-122"/>
              </a:defRPr>
            </a:lvl7pPr>
            <a:lvl8pPr marL="3429000" indent="-228600" fontAlgn="base">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2" charset="-122"/>
              </a:defRPr>
            </a:lvl8pPr>
            <a:lvl9pPr marL="3886200" indent="-228600" fontAlgn="base">
              <a:spcBef>
                <a:spcPct val="20000"/>
              </a:spcBef>
              <a:spcAft>
                <a:spcPct val="0"/>
              </a:spcAft>
              <a:buClr>
                <a:schemeClr val="tx2"/>
              </a:buClr>
              <a:buSzPct val="50000"/>
              <a:buFont typeface="Wingdings 2" panose="05020102010507070707" pitchFamily="18" charset="2"/>
              <a:buChar char=""/>
              <a:defRPr sz="2000">
                <a:solidFill>
                  <a:schemeClr val="tx1"/>
                </a:solidFill>
                <a:latin typeface="Franklin Gothic Book" panose="020B0503020102020204" pitchFamily="34" charset="0"/>
                <a:ea typeface="黑体" panose="02010609060101010101" pitchFamily="2" charset="-122"/>
              </a:defRPr>
            </a:lvl9pPr>
          </a:lstStyle>
          <a:p>
            <a:pPr fontAlgn="auto">
              <a:spcBef>
                <a:spcPct val="0"/>
              </a:spcBef>
              <a:spcAft>
                <a:spcPts val="0"/>
              </a:spcAft>
              <a:buClrTx/>
              <a:buSzTx/>
              <a:buFontTx/>
              <a:buNone/>
              <a:defRPr/>
            </a:pPr>
            <a:r>
              <a:rPr lang="en-US" altLang="zh-CN" sz="1800" strike="noStrike" noProof="1" dirty="0">
                <a:latin typeface="Calibri" panose="020F0502020204030204" pitchFamily="34" charset="0"/>
                <a:ea typeface="宋体" panose="02010600030101010101" pitchFamily="2" charset="-122"/>
                <a:cs typeface="+mn-cs"/>
              </a:rPr>
              <a:t>    </a:t>
            </a:r>
            <a:endParaRPr lang="en-US" altLang="zh-CN" sz="1800" strike="noStrike" noProof="1" dirty="0" smtClean="0">
              <a:latin typeface="Calibri" panose="020F0502020204030204" pitchFamily="34" charset="0"/>
              <a:ea typeface="宋体" panose="02010600030101010101" pitchFamily="2" charset="-122"/>
              <a:cs typeface="+mn-cs"/>
            </a:endParaRPr>
          </a:p>
          <a:p>
            <a:pPr indent="630555" fontAlgn="auto">
              <a:spcBef>
                <a:spcPct val="0"/>
              </a:spcBef>
              <a:spcAft>
                <a:spcPts val="0"/>
              </a:spcAft>
              <a:buClrTx/>
              <a:buSzTx/>
              <a:buFontTx/>
              <a:buNone/>
              <a:defRPr/>
            </a:pPr>
            <a:r>
              <a:rPr lang="en-US" altLang="zh-CN" sz="2400" b="1" strike="noStrike" noProof="1" dirty="0" smtClean="0">
                <a:latin typeface="Calibri" panose="020F0502020204030204" pitchFamily="34" charset="0"/>
                <a:ea typeface="宋体" panose="02010600030101010101" pitchFamily="2" charset="-122"/>
                <a:cs typeface="+mn-cs"/>
              </a:rPr>
              <a:t>《</a:t>
            </a:r>
            <a:r>
              <a:rPr lang="zh-CN" altLang="en-US" sz="2400" b="1" strike="noStrike" noProof="1" dirty="0">
                <a:latin typeface="Calibri" panose="020F0502020204030204" pitchFamily="34" charset="0"/>
                <a:ea typeface="宋体" panose="02010600030101010101" pitchFamily="2" charset="-122"/>
                <a:cs typeface="+mn-cs"/>
              </a:rPr>
              <a:t>中华人民共和国国民经济和社会发展第</a:t>
            </a:r>
            <a:r>
              <a:rPr lang="en-US" altLang="zh-CN" sz="2400" b="1" strike="noStrike" noProof="1" dirty="0">
                <a:latin typeface="Calibri" panose="020F0502020204030204" pitchFamily="34" charset="0"/>
                <a:ea typeface="宋体" panose="02010600030101010101" pitchFamily="2" charset="-122"/>
                <a:cs typeface="+mn-cs"/>
              </a:rPr>
              <a:t>13</a:t>
            </a:r>
            <a:r>
              <a:rPr lang="zh-CN" altLang="en-US" sz="2400" b="1" strike="noStrike" noProof="1" dirty="0">
                <a:latin typeface="Calibri" panose="020F0502020204030204" pitchFamily="34" charset="0"/>
                <a:ea typeface="宋体" panose="02010600030101010101" pitchFamily="2" charset="-122"/>
                <a:cs typeface="+mn-cs"/>
              </a:rPr>
              <a:t>个五年规划纲要</a:t>
            </a:r>
            <a:r>
              <a:rPr lang="en-US" altLang="zh-CN" sz="2400" b="1" strike="noStrike" noProof="1" dirty="0">
                <a:latin typeface="Calibri" panose="020F0502020204030204" pitchFamily="34" charset="0"/>
                <a:ea typeface="宋体" panose="02010600030101010101" pitchFamily="2" charset="-122"/>
                <a:cs typeface="+mn-cs"/>
              </a:rPr>
              <a:t>》</a:t>
            </a:r>
            <a:r>
              <a:rPr lang="zh-CN" altLang="en-US" sz="2400" b="1" strike="noStrike" noProof="1" dirty="0">
                <a:latin typeface="Calibri" panose="020F0502020204030204" pitchFamily="34" charset="0"/>
                <a:ea typeface="宋体" panose="02010600030101010101" pitchFamily="2" charset="-122"/>
                <a:cs typeface="+mn-cs"/>
              </a:rPr>
              <a:t>描绘了</a:t>
            </a:r>
            <a:r>
              <a:rPr lang="en-US" altLang="zh-CN" sz="2400" b="1" strike="noStrike" noProof="1" dirty="0">
                <a:latin typeface="Calibri" panose="020F0502020204030204" pitchFamily="34" charset="0"/>
                <a:ea typeface="宋体" panose="02010600030101010101" pitchFamily="2" charset="-122"/>
                <a:cs typeface="+mn-cs"/>
              </a:rPr>
              <a:t>2016</a:t>
            </a:r>
            <a:r>
              <a:rPr lang="zh-CN" altLang="en-US" sz="2400" b="1" strike="noStrike" noProof="1" dirty="0">
                <a:latin typeface="Calibri" panose="020F0502020204030204" pitchFamily="34" charset="0"/>
                <a:ea typeface="宋体" panose="02010600030101010101" pitchFamily="2" charset="-122"/>
                <a:cs typeface="+mn-cs"/>
              </a:rPr>
              <a:t>到</a:t>
            </a:r>
            <a:r>
              <a:rPr lang="en-US" altLang="zh-CN" sz="2400" b="1" strike="noStrike" noProof="1" dirty="0">
                <a:latin typeface="Calibri" panose="020F0502020204030204" pitchFamily="34" charset="0"/>
                <a:ea typeface="宋体" panose="02010600030101010101" pitchFamily="2" charset="-122"/>
                <a:cs typeface="+mn-cs"/>
              </a:rPr>
              <a:t>2020</a:t>
            </a:r>
            <a:r>
              <a:rPr lang="zh-CN" altLang="en-US" sz="2400" b="1" strike="noStrike" noProof="1" dirty="0">
                <a:latin typeface="Calibri" panose="020F0502020204030204" pitchFamily="34" charset="0"/>
                <a:ea typeface="宋体" panose="02010600030101010101" pitchFamily="2" charset="-122"/>
                <a:cs typeface="+mn-cs"/>
              </a:rPr>
              <a:t>年我国经济社会发展的宏伟蓝图，对国家重大建设项目生产力分布和国民经济重要比例关系等作出</a:t>
            </a:r>
            <a:r>
              <a:rPr lang="zh-CN" altLang="en-US" sz="2400" b="1" strike="noStrike" noProof="1" dirty="0">
                <a:solidFill>
                  <a:srgbClr val="FF0000"/>
                </a:solidFill>
                <a:latin typeface="Calibri" panose="020F0502020204030204" pitchFamily="34" charset="0"/>
                <a:ea typeface="宋体" panose="02010600030101010101" pitchFamily="2" charset="-122"/>
                <a:cs typeface="+mn-cs"/>
              </a:rPr>
              <a:t>规</a:t>
            </a:r>
            <a:r>
              <a:rPr lang="zh-CN" altLang="en-US" sz="2400" b="1" strike="noStrike" noProof="1" dirty="0" smtClean="0">
                <a:solidFill>
                  <a:srgbClr val="FF0000"/>
                </a:solidFill>
                <a:latin typeface="Calibri" panose="020F0502020204030204" pitchFamily="34" charset="0"/>
                <a:ea typeface="宋体" panose="02010600030101010101" pitchFamily="2" charset="-122"/>
                <a:cs typeface="+mn-cs"/>
              </a:rPr>
              <a:t>划</a:t>
            </a:r>
            <a:r>
              <a:rPr lang="zh-CN" altLang="en-US" sz="2400" b="1" strike="noStrike" noProof="1" dirty="0" smtClean="0">
                <a:latin typeface="Calibri" panose="020F0502020204030204" pitchFamily="34" charset="0"/>
                <a:ea typeface="宋体" panose="02010600030101010101" pitchFamily="2" charset="-122"/>
                <a:cs typeface="+mn-cs"/>
              </a:rPr>
              <a:t>，为</a:t>
            </a:r>
            <a:r>
              <a:rPr lang="zh-CN" altLang="en-US" sz="2400" b="1" strike="noStrike" noProof="1" dirty="0">
                <a:latin typeface="Calibri" panose="020F0502020204030204" pitchFamily="34" charset="0"/>
                <a:ea typeface="宋体" panose="02010600030101010101" pitchFamily="2" charset="-122"/>
                <a:cs typeface="+mn-cs"/>
              </a:rPr>
              <a:t>国民经济发展远景</a:t>
            </a:r>
            <a:r>
              <a:rPr lang="zh-CN" altLang="en-US" sz="2400" b="1" strike="noStrike" noProof="1" dirty="0">
                <a:solidFill>
                  <a:srgbClr val="FF0000"/>
                </a:solidFill>
                <a:latin typeface="Calibri" panose="020F0502020204030204" pitchFamily="34" charset="0"/>
                <a:ea typeface="宋体" panose="02010600030101010101" pitchFamily="2" charset="-122"/>
                <a:cs typeface="+mn-cs"/>
              </a:rPr>
              <a:t>规定目标和方向</a:t>
            </a:r>
            <a:r>
              <a:rPr lang="zh-CN" altLang="en-US" sz="2400" b="1" strike="noStrike" noProof="1" dirty="0" smtClean="0">
                <a:latin typeface="Calibri" panose="020F0502020204030204" pitchFamily="34" charset="0"/>
                <a:ea typeface="宋体" panose="02010600030101010101" pitchFamily="2" charset="-122"/>
                <a:cs typeface="+mn-cs"/>
              </a:rPr>
              <a:t>。</a:t>
            </a:r>
            <a:endParaRPr lang="en-US" altLang="zh-CN" sz="2400" b="1" strike="noStrike" noProof="1" dirty="0" smtClean="0">
              <a:latin typeface="Calibri" panose="020F0502020204030204" pitchFamily="34" charset="0"/>
              <a:ea typeface="宋体" panose="02010600030101010101" pitchFamily="2" charset="-122"/>
              <a:cs typeface="+mn-cs"/>
            </a:endParaRPr>
          </a:p>
          <a:p>
            <a:pPr fontAlgn="auto">
              <a:spcBef>
                <a:spcPct val="0"/>
              </a:spcBef>
              <a:spcAft>
                <a:spcPts val="0"/>
              </a:spcAft>
              <a:buClrTx/>
              <a:buSzTx/>
              <a:buFontTx/>
              <a:buNone/>
              <a:defRPr/>
            </a:pPr>
            <a:endParaRPr lang="zh-CN" altLang="en-US" sz="2400" b="1" strike="noStrike" noProof="1" dirty="0">
              <a:latin typeface="Calibri" panose="020F0502020204030204" pitchFamily="34" charset="0"/>
              <a:ea typeface="宋体" panose="02010600030101010101" pitchFamily="2" charset="-122"/>
              <a:cs typeface="+mn-cs"/>
            </a:endParaRPr>
          </a:p>
          <a:p>
            <a:pPr fontAlgn="auto">
              <a:spcBef>
                <a:spcPct val="0"/>
              </a:spcBef>
              <a:spcAft>
                <a:spcPts val="0"/>
              </a:spcAft>
              <a:buClrTx/>
              <a:buSzTx/>
              <a:buFontTx/>
              <a:buNone/>
              <a:defRPr/>
            </a:pPr>
            <a:r>
              <a:rPr lang="zh-CN" altLang="en-US" sz="2400" b="1" strike="noStrike" noProof="1" dirty="0">
                <a:latin typeface="Calibri" panose="020F0502020204030204" pitchFamily="34" charset="0"/>
                <a:ea typeface="宋体" panose="02010600030101010101" pitchFamily="2" charset="-122"/>
                <a:cs typeface="+mn-cs"/>
              </a:rPr>
              <a:t>      </a:t>
            </a:r>
            <a:endParaRPr lang="en-US" altLang="zh-CN" sz="2400" b="1" strike="noStrike" noProof="1" dirty="0" smtClean="0">
              <a:latin typeface="Calibri" panose="020F0502020204030204" pitchFamily="34" charset="0"/>
              <a:ea typeface="宋体" panose="02010600030101010101" pitchFamily="2" charset="-122"/>
              <a:cs typeface="+mn-cs"/>
            </a:endParaRPr>
          </a:p>
          <a:p>
            <a:pPr fontAlgn="auto">
              <a:spcBef>
                <a:spcPct val="0"/>
              </a:spcBef>
              <a:spcAft>
                <a:spcPts val="0"/>
              </a:spcAft>
              <a:buClrTx/>
              <a:buSzTx/>
              <a:buFontTx/>
              <a:buNone/>
              <a:defRPr/>
            </a:pPr>
            <a:endParaRPr lang="en-US" altLang="zh-CN" sz="2400" b="1" strike="noStrike" noProof="1" dirty="0" smtClean="0">
              <a:latin typeface="Calibri" panose="020F0502020204030204" pitchFamily="34" charset="0"/>
              <a:ea typeface="宋体" panose="02010600030101010101" pitchFamily="2" charset="-122"/>
              <a:cs typeface="+mn-cs"/>
            </a:endParaRPr>
          </a:p>
          <a:p>
            <a:pPr fontAlgn="auto">
              <a:spcBef>
                <a:spcPct val="0"/>
              </a:spcBef>
              <a:spcAft>
                <a:spcPts val="0"/>
              </a:spcAft>
              <a:buClrTx/>
              <a:buSzTx/>
              <a:buFontTx/>
              <a:buNone/>
              <a:defRPr/>
            </a:pPr>
            <a:endParaRPr lang="en-US" altLang="zh-CN" sz="2400" b="1" strike="noStrike" noProof="1" dirty="0">
              <a:latin typeface="Calibri" panose="020F0502020204030204" pitchFamily="34" charset="0"/>
              <a:ea typeface="宋体" panose="02010600030101010101" pitchFamily="2" charset="-122"/>
              <a:cs typeface="+mn-cs"/>
            </a:endParaRPr>
          </a:p>
          <a:p>
            <a:pPr fontAlgn="auto">
              <a:spcBef>
                <a:spcPct val="0"/>
              </a:spcBef>
              <a:spcAft>
                <a:spcPts val="0"/>
              </a:spcAft>
              <a:buClrTx/>
              <a:buSzTx/>
              <a:buFontTx/>
              <a:buNone/>
              <a:defRPr/>
            </a:pPr>
            <a:endParaRPr lang="en-US" altLang="zh-CN" sz="2400" b="1" strike="noStrike" noProof="1" dirty="0" smtClean="0">
              <a:latin typeface="Calibri" panose="020F0502020204030204" pitchFamily="34" charset="0"/>
              <a:ea typeface="宋体" panose="02010600030101010101" pitchFamily="2" charset="-122"/>
              <a:cs typeface="+mn-cs"/>
            </a:endParaRPr>
          </a:p>
          <a:p>
            <a:pPr indent="630555" fontAlgn="auto">
              <a:spcBef>
                <a:spcPct val="0"/>
              </a:spcBef>
              <a:spcAft>
                <a:spcPts val="0"/>
              </a:spcAft>
              <a:buClrTx/>
              <a:buSzTx/>
              <a:buFontTx/>
              <a:buNone/>
              <a:defRPr/>
            </a:pPr>
            <a:r>
              <a:rPr lang="zh-CN" altLang="en-US" sz="2400" b="1" strike="noStrike" noProof="1" dirty="0" smtClean="0">
                <a:latin typeface="Calibri" panose="020F0502020204030204" pitchFamily="34" charset="0"/>
                <a:ea typeface="宋体" panose="02010600030101010101" pitchFamily="2" charset="-122"/>
                <a:cs typeface="+mn-cs"/>
              </a:rPr>
              <a:t>根</a:t>
            </a:r>
            <a:r>
              <a:rPr lang="zh-CN" altLang="en-US" sz="2400" b="1" strike="noStrike" noProof="1" dirty="0">
                <a:latin typeface="Calibri" panose="020F0502020204030204" pitchFamily="34" charset="0"/>
                <a:ea typeface="宋体" panose="02010600030101010101" pitchFamily="2" charset="-122"/>
                <a:cs typeface="+mn-cs"/>
              </a:rPr>
              <a:t>据各地</a:t>
            </a:r>
            <a:r>
              <a:rPr lang="zh-CN" altLang="en-US" sz="2400" b="1" strike="noStrike" noProof="1" dirty="0">
                <a:solidFill>
                  <a:srgbClr val="FF0000"/>
                </a:solidFill>
                <a:latin typeface="Calibri" panose="020F0502020204030204" pitchFamily="34" charset="0"/>
                <a:ea typeface="宋体" panose="02010600030101010101" pitchFamily="2" charset="-122"/>
                <a:cs typeface="+mn-cs"/>
              </a:rPr>
              <a:t>资源环境条件</a:t>
            </a:r>
            <a:r>
              <a:rPr lang="zh-CN" altLang="en-US" sz="2400" b="1" strike="noStrike" noProof="1" dirty="0">
                <a:latin typeface="Calibri" panose="020F0502020204030204" pitchFamily="34" charset="0"/>
                <a:ea typeface="宋体" panose="02010600030101010101" pitchFamily="2" charset="-122"/>
                <a:cs typeface="+mn-cs"/>
              </a:rPr>
              <a:t>，社会经济基础</a:t>
            </a:r>
            <a:r>
              <a:rPr lang="zh-CN" altLang="en-US" sz="2400" b="1" strike="noStrike" noProof="1" dirty="0" smtClean="0">
                <a:latin typeface="Calibri" panose="020F0502020204030204" pitchFamily="34" charset="0"/>
                <a:ea typeface="宋体" panose="02010600030101010101" pitchFamily="2" charset="-122"/>
                <a:cs typeface="+mn-cs"/>
              </a:rPr>
              <a:t>等，我</a:t>
            </a:r>
            <a:r>
              <a:rPr lang="zh-CN" altLang="en-US" sz="2400" b="1" strike="noStrike" noProof="1" dirty="0">
                <a:latin typeface="Calibri" panose="020F0502020204030204" pitchFamily="34" charset="0"/>
                <a:ea typeface="宋体" panose="02010600030101010101" pitchFamily="2" charset="-122"/>
                <a:cs typeface="+mn-cs"/>
              </a:rPr>
              <a:t>国实施主体功能区制度，通过划定优化开发区</a:t>
            </a:r>
            <a:r>
              <a:rPr lang="zh-CN" altLang="en-US" sz="2400" b="1" strike="noStrike" noProof="1" dirty="0" smtClean="0">
                <a:latin typeface="Calibri" panose="020F0502020204030204" pitchFamily="34" charset="0"/>
                <a:ea typeface="宋体" panose="02010600030101010101" pitchFamily="2" charset="-122"/>
                <a:cs typeface="+mn-cs"/>
              </a:rPr>
              <a:t>域、重</a:t>
            </a:r>
            <a:r>
              <a:rPr lang="zh-CN" altLang="en-US" sz="2400" b="1" strike="noStrike" noProof="1" dirty="0">
                <a:latin typeface="Calibri" panose="020F0502020204030204" pitchFamily="34" charset="0"/>
                <a:ea typeface="宋体" panose="02010600030101010101" pitchFamily="2" charset="-122"/>
                <a:cs typeface="+mn-cs"/>
              </a:rPr>
              <a:t>点开发区</a:t>
            </a:r>
            <a:r>
              <a:rPr lang="zh-CN" altLang="en-US" sz="2400" b="1" strike="noStrike" noProof="1" dirty="0" smtClean="0">
                <a:latin typeface="Calibri" panose="020F0502020204030204" pitchFamily="34" charset="0"/>
                <a:ea typeface="宋体" panose="02010600030101010101" pitchFamily="2" charset="-122"/>
                <a:cs typeface="+mn-cs"/>
              </a:rPr>
              <a:t>域、限</a:t>
            </a:r>
            <a:r>
              <a:rPr lang="zh-CN" altLang="en-US" sz="2400" b="1" strike="noStrike" noProof="1" dirty="0">
                <a:latin typeface="Calibri" panose="020F0502020204030204" pitchFamily="34" charset="0"/>
                <a:ea typeface="宋体" panose="02010600030101010101" pitchFamily="2" charset="-122"/>
                <a:cs typeface="+mn-cs"/>
              </a:rPr>
              <a:t>制开发区</a:t>
            </a:r>
            <a:r>
              <a:rPr lang="zh-CN" altLang="en-US" sz="2400" b="1" strike="noStrike" noProof="1" dirty="0" smtClean="0">
                <a:latin typeface="Calibri" panose="020F0502020204030204" pitchFamily="34" charset="0"/>
                <a:ea typeface="宋体" panose="02010600030101010101" pitchFamily="2" charset="-122"/>
                <a:cs typeface="+mn-cs"/>
              </a:rPr>
              <a:t>域、禁</a:t>
            </a:r>
            <a:r>
              <a:rPr lang="zh-CN" altLang="en-US" sz="2400" b="1" strike="noStrike" noProof="1" dirty="0">
                <a:latin typeface="Calibri" panose="020F0502020204030204" pitchFamily="34" charset="0"/>
                <a:ea typeface="宋体" panose="02010600030101010101" pitchFamily="2" charset="-122"/>
                <a:cs typeface="+mn-cs"/>
              </a:rPr>
              <a:t>止开发区域等主体功能区，</a:t>
            </a:r>
            <a:r>
              <a:rPr lang="zh-CN" altLang="en-US" sz="2400" b="1" strike="noStrike" noProof="1" dirty="0">
                <a:solidFill>
                  <a:srgbClr val="FF0000"/>
                </a:solidFill>
                <a:latin typeface="Calibri" panose="020F0502020204030204" pitchFamily="34" charset="0"/>
                <a:ea typeface="宋体" panose="02010600030101010101" pitchFamily="2" charset="-122"/>
                <a:cs typeface="+mn-cs"/>
              </a:rPr>
              <a:t>充分发挥区域优势，实现区域经济优势互补。</a:t>
            </a:r>
            <a:endParaRPr lang="zh-CN" altLang="en-US" sz="2400" b="1" strike="noStrike" noProof="1" dirty="0">
              <a:solidFill>
                <a:srgbClr val="FF0000"/>
              </a:solidFill>
              <a:latin typeface="Calibri" panose="020F0502020204030204" pitchFamily="34" charset="0"/>
              <a:ea typeface="宋体" panose="02010600030101010101" pitchFamily="2" charset="-122"/>
              <a:cs typeface="+mn-cs"/>
            </a:endParaRPr>
          </a:p>
          <a:p>
            <a:pPr fontAlgn="auto">
              <a:spcBef>
                <a:spcPct val="0"/>
              </a:spcBef>
              <a:spcAft>
                <a:spcPts val="0"/>
              </a:spcAft>
              <a:buClrTx/>
              <a:buSzTx/>
              <a:buFontTx/>
              <a:buNone/>
              <a:defRPr/>
            </a:pPr>
            <a:endParaRPr lang="en-US" altLang="zh-CN" sz="2400" b="1" strike="noStrike" noProof="1" dirty="0" smtClean="0">
              <a:latin typeface="Calibri" panose="020F0502020204030204" pitchFamily="34" charset="0"/>
              <a:ea typeface="宋体" panose="02010600030101010101" pitchFamily="2" charset="-122"/>
              <a:cs typeface="+mn-cs"/>
            </a:endParaRPr>
          </a:p>
          <a:p>
            <a:pPr fontAlgn="auto">
              <a:spcBef>
                <a:spcPct val="0"/>
              </a:spcBef>
              <a:spcAft>
                <a:spcPts val="0"/>
              </a:spcAft>
              <a:buClrTx/>
              <a:buSzTx/>
              <a:buFontTx/>
              <a:buNone/>
              <a:defRPr/>
            </a:pPr>
            <a:endParaRPr lang="en-US" altLang="zh-CN" sz="2400" b="1" strike="noStrike" noProof="1" dirty="0">
              <a:latin typeface="Calibri" panose="020F0502020204030204" pitchFamily="34" charset="0"/>
              <a:ea typeface="宋体" panose="02010600030101010101" pitchFamily="2" charset="-122"/>
              <a:cs typeface="+mn-cs"/>
            </a:endParaRPr>
          </a:p>
          <a:p>
            <a:pPr fontAlgn="auto">
              <a:spcBef>
                <a:spcPct val="0"/>
              </a:spcBef>
              <a:spcAft>
                <a:spcPts val="0"/>
              </a:spcAft>
              <a:buClrTx/>
              <a:buSzTx/>
              <a:buFontTx/>
              <a:buNone/>
              <a:defRPr/>
            </a:pPr>
            <a:endParaRPr lang="en-US" altLang="zh-CN" sz="2400" b="1" strike="noStrike" noProof="1" dirty="0" smtClean="0">
              <a:latin typeface="Calibri" panose="020F0502020204030204" pitchFamily="34" charset="0"/>
              <a:ea typeface="宋体" panose="02010600030101010101" pitchFamily="2" charset="-122"/>
              <a:cs typeface="+mn-cs"/>
            </a:endParaRPr>
          </a:p>
        </p:txBody>
      </p:sp>
      <p:sp>
        <p:nvSpPr>
          <p:cNvPr id="18" name="矩形 17"/>
          <p:cNvSpPr/>
          <p:nvPr/>
        </p:nvSpPr>
        <p:spPr>
          <a:xfrm>
            <a:off x="2701925" y="811213"/>
            <a:ext cx="6915150" cy="401637"/>
          </a:xfrm>
          <a:prstGeom prst="rect">
            <a:avLst/>
          </a:prstGeom>
          <a:noFill/>
          <a:ln w="9525">
            <a:noFill/>
          </a:ln>
        </p:spPr>
        <p:txBody>
          <a:bodyPr anchor="t" anchorCtr="0">
            <a:spAutoFit/>
          </a:bodyPr>
          <a:p>
            <a:r>
              <a:rPr lang="zh-CN" altLang="en-US" sz="2000" b="1">
                <a:solidFill>
                  <a:srgbClr val="00B050"/>
                </a:solidFill>
                <a:latin typeface="等线" panose="02010600030101010101" charset="-122"/>
                <a:ea typeface="等线" panose="02010600030101010101" charset="-122"/>
              </a:rPr>
              <a:t>通过制定国家经济发展战略和规划，实现经济社会发展目标；</a:t>
            </a:r>
            <a:endParaRPr lang="zh-CN" altLang="en-US" sz="2000" b="1">
              <a:solidFill>
                <a:srgbClr val="00B050"/>
              </a:solidFill>
              <a:latin typeface="等线" panose="02010600030101010101" charset="-122"/>
              <a:ea typeface="等线" panose="02010600030101010101" charset="-122"/>
            </a:endParaRPr>
          </a:p>
        </p:txBody>
      </p:sp>
      <p:cxnSp>
        <p:nvCxnSpPr>
          <p:cNvPr id="20" name="直接箭头连接符 19"/>
          <p:cNvCxnSpPr/>
          <p:nvPr/>
        </p:nvCxnSpPr>
        <p:spPr>
          <a:xfrm flipV="1">
            <a:off x="4914900" y="1152525"/>
            <a:ext cx="909638" cy="103663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直接箭头连接符 21"/>
          <p:cNvCxnSpPr/>
          <p:nvPr/>
        </p:nvCxnSpPr>
        <p:spPr>
          <a:xfrm flipH="1" flipV="1">
            <a:off x="5927725" y="1152525"/>
            <a:ext cx="2786063" cy="103346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5" name="矩形 4"/>
          <p:cNvSpPr/>
          <p:nvPr/>
        </p:nvSpPr>
        <p:spPr>
          <a:xfrm>
            <a:off x="2393950" y="3395663"/>
            <a:ext cx="8450263" cy="400050"/>
          </a:xfrm>
          <a:prstGeom prst="rect">
            <a:avLst/>
          </a:prstGeom>
          <a:noFill/>
          <a:ln w="9525">
            <a:noFill/>
          </a:ln>
        </p:spPr>
        <p:txBody>
          <a:bodyPr anchor="t" anchorCtr="0">
            <a:spAutoFit/>
          </a:bodyPr>
          <a:p>
            <a:r>
              <a:rPr lang="zh-CN" altLang="en-US" sz="2000" b="1">
                <a:solidFill>
                  <a:srgbClr val="00B050"/>
                </a:solidFill>
                <a:latin typeface="等线" panose="02010600030101010101" charset="-122"/>
                <a:ea typeface="等线" panose="02010600030101010101" charset="-122"/>
              </a:rPr>
              <a:t>通过实施区域政策和环境政策，推动区域经济协调发展和可持续发展；</a:t>
            </a:r>
            <a:endParaRPr lang="zh-CN" altLang="en-US" sz="2000" b="1">
              <a:solidFill>
                <a:srgbClr val="00B050"/>
              </a:solidFill>
              <a:latin typeface="等线" panose="02010600030101010101" charset="-122"/>
              <a:ea typeface="等线" panose="02010600030101010101" charset="-122"/>
            </a:endParaRPr>
          </a:p>
        </p:txBody>
      </p:sp>
      <p:cxnSp>
        <p:nvCxnSpPr>
          <p:cNvPr id="19" name="直接箭头连接符 18"/>
          <p:cNvCxnSpPr/>
          <p:nvPr/>
        </p:nvCxnSpPr>
        <p:spPr>
          <a:xfrm flipV="1">
            <a:off x="3844925" y="3795713"/>
            <a:ext cx="784225" cy="65563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1" name="直接箭头连接符 20"/>
          <p:cNvCxnSpPr/>
          <p:nvPr/>
        </p:nvCxnSpPr>
        <p:spPr>
          <a:xfrm flipH="1" flipV="1">
            <a:off x="4791075" y="3863975"/>
            <a:ext cx="1368425" cy="12827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ppt_x</p:attrName>
                                        </p:attrNameLst>
                                      </p:cBhvr>
                                      <p:tavLst>
                                        <p:tav tm="0">
                                          <p:val>
                                            <p:strVal val="#ppt_x"/>
                                          </p:val>
                                        </p:tav>
                                        <p:tav tm="100000">
                                          <p:val>
                                            <p:strVal val="#ppt_x"/>
                                          </p:val>
                                        </p:tav>
                                      </p:tavLst>
                                    </p:anim>
                                    <p:anim calcmode="lin" valueType="num">
                                      <p:cBhvr>
                                        <p:cTn id="17" dur="50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ppt_x</p:attrName>
                                        </p:attrNameLst>
                                      </p:cBhvr>
                                      <p:tavLst>
                                        <p:tav tm="0">
                                          <p:val>
                                            <p:strVal val="#ppt_x"/>
                                          </p:val>
                                        </p:tav>
                                        <p:tav tm="100000">
                                          <p:val>
                                            <p:strVal val="#ppt_x"/>
                                          </p:val>
                                        </p:tav>
                                      </p:tavLst>
                                    </p:anim>
                                    <p:anim calcmode="lin" valueType="num">
                                      <p:cBhvr>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ppt_x</p:attrName>
                                        </p:attrNameLst>
                                      </p:cBhvr>
                                      <p:tavLst>
                                        <p:tav tm="0">
                                          <p:val>
                                            <p:strVal val="#ppt_x"/>
                                          </p:val>
                                        </p:tav>
                                        <p:tav tm="100000">
                                          <p:val>
                                            <p:strVal val="#ppt_x"/>
                                          </p:val>
                                        </p:tav>
                                      </p:tavLst>
                                    </p:anim>
                                    <p:anim calcmode="lin" valueType="num">
                                      <p:cBhvr>
                                        <p:cTn id="31" dur="500" fill="hold"/>
                                        <p:tgtEl>
                                          <p:spTgt spid="2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020763" y="750888"/>
            <a:ext cx="10461625" cy="4402138"/>
          </a:xfrm>
          <a:prstGeom prst="rect">
            <a:avLst/>
          </a:prstGeom>
        </p:spPr>
        <p:txBody>
          <a:bodyPr>
            <a:spAutoFit/>
          </a:bodyPr>
          <a:lstStyle/>
          <a:p>
            <a:pPr indent="630555" fontAlgn="auto">
              <a:spcAft>
                <a:spcPts val="0"/>
              </a:spcAft>
              <a:defRPr/>
            </a:pPr>
            <a:r>
              <a:rPr lang="zh-CN" altLang="en-US" sz="2400" b="1" strike="noStrike" noProof="1" dirty="0">
                <a:solidFill>
                  <a:prstClr val="black"/>
                </a:solidFill>
                <a:latin typeface="Calibri" panose="020F0502020204030204" pitchFamily="34" charset="0"/>
                <a:ea typeface="宋体" panose="02010600030101010101" pitchFamily="2" charset="-122"/>
                <a:cs typeface="+mn-cs"/>
              </a:rPr>
              <a:t>为了增强经济发展后劲，我国大幅</a:t>
            </a:r>
            <a:r>
              <a:rPr lang="zh-CN" altLang="en-US" sz="2400" b="1" strike="noStrike" noProof="1" dirty="0">
                <a:solidFill>
                  <a:srgbClr val="FF0000"/>
                </a:solidFill>
                <a:latin typeface="Calibri" panose="020F0502020204030204" pitchFamily="34" charset="0"/>
                <a:ea typeface="宋体" panose="02010600030101010101" pitchFamily="2" charset="-122"/>
                <a:cs typeface="+mn-cs"/>
              </a:rPr>
              <a:t>减税降费</a:t>
            </a:r>
            <a:r>
              <a:rPr lang="zh-CN" altLang="en-US" sz="2400" b="1" strike="noStrike" noProof="1" dirty="0">
                <a:solidFill>
                  <a:prstClr val="black"/>
                </a:solidFill>
                <a:latin typeface="Calibri" panose="020F0502020204030204" pitchFamily="34" charset="0"/>
                <a:ea typeface="宋体" panose="02010600030101010101" pitchFamily="2" charset="-122"/>
                <a:cs typeface="+mn-cs"/>
              </a:rPr>
              <a:t>，实施小微企业</a:t>
            </a:r>
            <a:r>
              <a:rPr lang="zh-CN" altLang="en-US" sz="2400" b="1" strike="noStrike" noProof="1" dirty="0">
                <a:solidFill>
                  <a:srgbClr val="FF0000"/>
                </a:solidFill>
                <a:latin typeface="Calibri" panose="020F0502020204030204" pitchFamily="34" charset="0"/>
                <a:ea typeface="宋体" panose="02010600030101010101" pitchFamily="2" charset="-122"/>
                <a:cs typeface="+mn-cs"/>
              </a:rPr>
              <a:t>税收优惠政策</a:t>
            </a:r>
            <a:r>
              <a:rPr lang="zh-CN" altLang="en-US" sz="2400" b="1" strike="noStrike" noProof="1" dirty="0">
                <a:solidFill>
                  <a:prstClr val="black"/>
                </a:solidFill>
                <a:latin typeface="Calibri" panose="020F0502020204030204" pitchFamily="34" charset="0"/>
                <a:ea typeface="宋体" panose="02010600030101010101" pitchFamily="2" charset="-122"/>
                <a:cs typeface="+mn-cs"/>
              </a:rPr>
              <a:t>，减轻企业负担，</a:t>
            </a:r>
            <a:r>
              <a:rPr lang="zh-CN" altLang="en-US" sz="2400" b="1" strike="noStrike" noProof="1" dirty="0">
                <a:solidFill>
                  <a:srgbClr val="FF0000"/>
                </a:solidFill>
                <a:latin typeface="Calibri" panose="020F0502020204030204" pitchFamily="34" charset="0"/>
                <a:ea typeface="宋体" panose="02010600030101010101" pitchFamily="2" charset="-122"/>
                <a:cs typeface="+mn-cs"/>
              </a:rPr>
              <a:t>货币政策</a:t>
            </a:r>
            <a:r>
              <a:rPr lang="zh-CN" altLang="en-US" sz="2400" b="1" strike="noStrike" noProof="1" dirty="0">
                <a:solidFill>
                  <a:prstClr val="black"/>
                </a:solidFill>
                <a:latin typeface="Calibri" panose="020F0502020204030204" pitchFamily="34" charset="0"/>
                <a:ea typeface="宋体" panose="02010600030101010101" pitchFamily="2" charset="-122"/>
                <a:cs typeface="+mn-cs"/>
              </a:rPr>
              <a:t>保持稳健中性，采取差别化政策，加强对重点领域和薄弱环节的支持，小微企业贷款增速高于平均增速。</a:t>
            </a:r>
            <a:endParaRPr lang="zh-CN" altLang="en-US" sz="2400" b="1" strike="noStrike" noProof="1" dirty="0">
              <a:solidFill>
                <a:prstClr val="black"/>
              </a:solidFill>
              <a:latin typeface="Calibri" panose="020F0502020204030204" pitchFamily="34" charset="0"/>
              <a:ea typeface="宋体" panose="02010600030101010101" pitchFamily="2" charset="-122"/>
              <a:cs typeface="+mn-cs"/>
            </a:endParaRPr>
          </a:p>
          <a:p>
            <a:pPr fontAlgn="auto">
              <a:spcAft>
                <a:spcPts val="0"/>
              </a:spcAft>
              <a:defRPr/>
            </a:pPr>
            <a:r>
              <a:rPr lang="zh-CN" altLang="en-US" sz="2400" b="1" strike="noStrike" noProof="1" dirty="0">
                <a:solidFill>
                  <a:prstClr val="black"/>
                </a:solidFill>
                <a:latin typeface="Calibri" panose="020F0502020204030204" pitchFamily="34" charset="0"/>
                <a:ea typeface="宋体" panose="02010600030101010101" pitchFamily="2" charset="-122"/>
                <a:cs typeface="+mn-cs"/>
              </a:rPr>
              <a:t>        </a:t>
            </a:r>
            <a:endParaRPr lang="en-US" altLang="zh-CN" sz="2400" b="1" strike="noStrike" noProof="1" dirty="0">
              <a:solidFill>
                <a:prstClr val="black"/>
              </a:solidFill>
              <a:latin typeface="Calibri" panose="020F0502020204030204" pitchFamily="34" charset="0"/>
              <a:ea typeface="宋体" panose="02010600030101010101" pitchFamily="2" charset="-122"/>
              <a:cs typeface="+mn-cs"/>
            </a:endParaRPr>
          </a:p>
          <a:p>
            <a:pPr fontAlgn="auto">
              <a:spcAft>
                <a:spcPts val="0"/>
              </a:spcAft>
              <a:defRPr/>
            </a:pPr>
            <a:endParaRPr lang="en-US" altLang="zh-CN" sz="2400" b="1" strike="noStrike" noProof="1" dirty="0">
              <a:solidFill>
                <a:prstClr val="black"/>
              </a:solidFill>
              <a:latin typeface="Calibri" panose="020F0502020204030204" pitchFamily="34" charset="0"/>
              <a:ea typeface="宋体" panose="02010600030101010101" pitchFamily="2" charset="-122"/>
              <a:cs typeface="+mn-cs"/>
            </a:endParaRPr>
          </a:p>
          <a:p>
            <a:pPr fontAlgn="auto">
              <a:spcAft>
                <a:spcPts val="0"/>
              </a:spcAft>
              <a:defRPr/>
            </a:pPr>
            <a:endParaRPr lang="en-US" altLang="zh-CN" sz="2400" b="1" strike="noStrike" noProof="1" dirty="0">
              <a:solidFill>
                <a:prstClr val="black"/>
              </a:solidFill>
              <a:latin typeface="Calibri" panose="020F0502020204030204" pitchFamily="34" charset="0"/>
              <a:ea typeface="宋体" panose="02010600030101010101" pitchFamily="2" charset="-122"/>
              <a:cs typeface="+mn-cs"/>
            </a:endParaRPr>
          </a:p>
          <a:p>
            <a:pPr fontAlgn="auto">
              <a:spcAft>
                <a:spcPts val="0"/>
              </a:spcAft>
              <a:defRPr/>
            </a:pPr>
            <a:r>
              <a:rPr lang="zh-CN" altLang="en-US" sz="2000" b="1" strike="noStrike" noProof="1" dirty="0">
                <a:solidFill>
                  <a:srgbClr val="00B050"/>
                </a:solidFill>
                <a:latin typeface="+mn-lt"/>
                <a:ea typeface="+mn-ea"/>
                <a:cs typeface="+mn-cs"/>
              </a:rPr>
              <a:t>        </a:t>
            </a:r>
            <a:endParaRPr lang="en-US" altLang="zh-CN" sz="2000" b="1" strike="noStrike" noProof="1" dirty="0">
              <a:solidFill>
                <a:srgbClr val="00B050"/>
              </a:solidFill>
              <a:latin typeface="+mn-lt"/>
              <a:ea typeface="+mn-ea"/>
              <a:cs typeface="+mn-cs"/>
            </a:endParaRPr>
          </a:p>
          <a:p>
            <a:pPr fontAlgn="auto">
              <a:spcAft>
                <a:spcPts val="0"/>
              </a:spcAft>
              <a:defRPr/>
            </a:pPr>
            <a:endParaRPr lang="en-US" altLang="zh-CN" sz="2000" b="1" strike="noStrike" noProof="1" dirty="0">
              <a:solidFill>
                <a:srgbClr val="00B050"/>
              </a:solidFill>
              <a:latin typeface="Calibri" panose="020F0502020204030204" pitchFamily="34" charset="0"/>
              <a:ea typeface="宋体" panose="02010600030101010101" pitchFamily="2" charset="-122"/>
              <a:cs typeface="+mn-cs"/>
            </a:endParaRPr>
          </a:p>
          <a:p>
            <a:pPr fontAlgn="auto">
              <a:spcAft>
                <a:spcPts val="0"/>
              </a:spcAft>
              <a:defRPr/>
            </a:pPr>
            <a:endParaRPr lang="en-US" altLang="zh-CN" sz="2400" b="1" strike="noStrike" noProof="1" dirty="0">
              <a:solidFill>
                <a:prstClr val="black"/>
              </a:solidFill>
              <a:latin typeface="Calibri" panose="020F0502020204030204" pitchFamily="34" charset="0"/>
              <a:ea typeface="宋体" panose="02010600030101010101" pitchFamily="2" charset="-122"/>
              <a:cs typeface="+mn-cs"/>
            </a:endParaRPr>
          </a:p>
          <a:p>
            <a:pPr indent="630555" fontAlgn="auto">
              <a:spcAft>
                <a:spcPts val="0"/>
              </a:spcAft>
              <a:defRPr/>
            </a:pPr>
            <a:r>
              <a:rPr lang="zh-CN" altLang="en-US" sz="2400" b="1" strike="noStrike" noProof="1" dirty="0">
                <a:solidFill>
                  <a:prstClr val="black"/>
                </a:solidFill>
                <a:latin typeface="Calibri" panose="020F0502020204030204" pitchFamily="34" charset="0"/>
                <a:ea typeface="宋体" panose="02010600030101010101" pitchFamily="2" charset="-122"/>
                <a:cs typeface="+mn-cs"/>
              </a:rPr>
              <a:t>我国推进</a:t>
            </a:r>
            <a:r>
              <a:rPr lang="zh-CN" altLang="en-US" sz="2400" b="1" strike="noStrike" noProof="1" dirty="0">
                <a:solidFill>
                  <a:srgbClr val="FF0000"/>
                </a:solidFill>
                <a:latin typeface="Calibri" panose="020F0502020204030204" pitchFamily="34" charset="0"/>
                <a:ea typeface="宋体" panose="02010600030101010101" pitchFamily="2" charset="-122"/>
                <a:cs typeface="+mn-cs"/>
              </a:rPr>
              <a:t>工商注册制度便利化</a:t>
            </a:r>
            <a:r>
              <a:rPr lang="zh-CN" altLang="en-US" sz="2400" b="1" strike="noStrike" noProof="1" dirty="0">
                <a:solidFill>
                  <a:prstClr val="black"/>
                </a:solidFill>
                <a:latin typeface="Calibri" panose="020F0502020204030204" pitchFamily="34" charset="0"/>
                <a:ea typeface="宋体" panose="02010600030101010101" pitchFamily="2" charset="-122"/>
                <a:cs typeface="+mn-cs"/>
              </a:rPr>
              <a:t>，</a:t>
            </a:r>
            <a:r>
              <a:rPr lang="zh-CN" altLang="en-US" sz="2400" b="1" strike="noStrike" noProof="1" dirty="0">
                <a:solidFill>
                  <a:srgbClr val="FF0000"/>
                </a:solidFill>
                <a:latin typeface="Calibri" panose="020F0502020204030204" pitchFamily="34" charset="0"/>
                <a:ea typeface="宋体" panose="02010600030101010101" pitchFamily="2" charset="-122"/>
                <a:cs typeface="+mn-cs"/>
              </a:rPr>
              <a:t>减少生产经营活动审批事项</a:t>
            </a:r>
            <a:r>
              <a:rPr lang="zh-CN" altLang="en-US" sz="2400" b="1" strike="noStrike" noProof="1" dirty="0">
                <a:solidFill>
                  <a:prstClr val="black"/>
                </a:solidFill>
                <a:latin typeface="Calibri" panose="020F0502020204030204" pitchFamily="34" charset="0"/>
                <a:ea typeface="宋体" panose="02010600030101010101" pitchFamily="2" charset="-122"/>
                <a:cs typeface="+mn-cs"/>
              </a:rPr>
              <a:t>，</a:t>
            </a:r>
            <a:r>
              <a:rPr lang="zh-CN" altLang="en-US" sz="2400" b="1" strike="noStrike" noProof="1" dirty="0">
                <a:solidFill>
                  <a:srgbClr val="FF0000"/>
                </a:solidFill>
                <a:latin typeface="Calibri" panose="020F0502020204030204" pitchFamily="34" charset="0"/>
                <a:ea typeface="宋体" panose="02010600030101010101" pitchFamily="2" charset="-122"/>
                <a:cs typeface="+mn-cs"/>
              </a:rPr>
              <a:t>清理和废除妨碍全国统一市场和公平竞争的各种规定和做法</a:t>
            </a:r>
            <a:r>
              <a:rPr lang="zh-CN" altLang="en-US" sz="2400" b="1" strike="noStrike" noProof="1" dirty="0">
                <a:solidFill>
                  <a:prstClr val="black"/>
                </a:solidFill>
                <a:latin typeface="Calibri" panose="020F0502020204030204" pitchFamily="34" charset="0"/>
                <a:ea typeface="宋体" panose="02010600030101010101" pitchFamily="2" charset="-122"/>
                <a:cs typeface="+mn-cs"/>
              </a:rPr>
              <a:t>，</a:t>
            </a:r>
            <a:r>
              <a:rPr lang="zh-CN" altLang="en-US" sz="2400" b="1" strike="noStrike" noProof="1" dirty="0">
                <a:solidFill>
                  <a:srgbClr val="FF0000"/>
                </a:solidFill>
                <a:latin typeface="Calibri" panose="020F0502020204030204" pitchFamily="34" charset="0"/>
                <a:ea typeface="宋体" panose="02010600030101010101" pitchFamily="2" charset="-122"/>
                <a:cs typeface="+mn-cs"/>
              </a:rPr>
              <a:t>严禁并惩处各类违法行为，通过宽进家，严管的政策导向</a:t>
            </a:r>
            <a:r>
              <a:rPr lang="zh-CN" altLang="en-US" sz="2400" b="1" strike="noStrike" noProof="1" dirty="0">
                <a:solidFill>
                  <a:prstClr val="black"/>
                </a:solidFill>
                <a:latin typeface="Calibri" panose="020F0502020204030204" pitchFamily="34" charset="0"/>
                <a:ea typeface="宋体" panose="02010600030101010101" pitchFamily="2" charset="-122"/>
                <a:cs typeface="+mn-cs"/>
              </a:rPr>
              <a:t>，激发市场活力。</a:t>
            </a:r>
            <a:endParaRPr lang="zh-CN" altLang="en-US" sz="2400" b="1" strike="noStrike" noProof="1" dirty="0">
              <a:solidFill>
                <a:prstClr val="black"/>
              </a:solidFill>
              <a:latin typeface="Calibri" panose="020F0502020204030204" pitchFamily="34" charset="0"/>
              <a:ea typeface="宋体" panose="02010600030101010101" pitchFamily="2" charset="-122"/>
              <a:cs typeface="+mn-cs"/>
            </a:endParaRPr>
          </a:p>
        </p:txBody>
      </p:sp>
      <p:sp>
        <p:nvSpPr>
          <p:cNvPr id="3" name="矩形 2"/>
          <p:cNvSpPr/>
          <p:nvPr/>
        </p:nvSpPr>
        <p:spPr>
          <a:xfrm>
            <a:off x="3343275" y="2205038"/>
            <a:ext cx="5314950" cy="369887"/>
          </a:xfrm>
          <a:prstGeom prst="rect">
            <a:avLst/>
          </a:prstGeom>
          <a:noFill/>
          <a:ln w="9525">
            <a:noFill/>
          </a:ln>
        </p:spPr>
        <p:txBody>
          <a:bodyPr wrap="none" anchor="t" anchorCtr="0">
            <a:spAutoFit/>
          </a:bodyPr>
          <a:p>
            <a:pPr algn="ctr" defTabSz="666750">
              <a:lnSpc>
                <a:spcPct val="90000"/>
              </a:lnSpc>
              <a:spcAft>
                <a:spcPct val="35000"/>
              </a:spcAft>
            </a:pPr>
            <a:r>
              <a:rPr lang="zh-CN" altLang="zh-CN" sz="2000" b="1">
                <a:solidFill>
                  <a:srgbClr val="00B050"/>
                </a:solidFill>
                <a:latin typeface="等线" panose="02010600030101010101" charset="-122"/>
                <a:ea typeface="等线" panose="02010600030101010101" charset="-122"/>
              </a:rPr>
              <a:t>通过实施宏观经济政策，保持宏观经济稳定；</a:t>
            </a:r>
            <a:endParaRPr lang="zh-CN" altLang="zh-CN" sz="2000" b="1">
              <a:solidFill>
                <a:srgbClr val="00B050"/>
              </a:solidFill>
              <a:latin typeface="等线" panose="02010600030101010101" charset="-122"/>
              <a:ea typeface="等线" panose="02010600030101010101" charset="-122"/>
            </a:endParaRPr>
          </a:p>
        </p:txBody>
      </p:sp>
      <p:cxnSp>
        <p:nvCxnSpPr>
          <p:cNvPr id="5" name="直接箭头连接符 4"/>
          <p:cNvCxnSpPr/>
          <p:nvPr/>
        </p:nvCxnSpPr>
        <p:spPr>
          <a:xfrm>
            <a:off x="4476750" y="1552575"/>
            <a:ext cx="560388" cy="652463"/>
          </a:xfrm>
          <a:prstGeom prst="straightConnector1">
            <a:avLst/>
          </a:prstGeom>
          <a:ln w="25400">
            <a:tailEnd type="triangle"/>
          </a:ln>
        </p:spPr>
        <p:style>
          <a:lnRef idx="3">
            <a:schemeClr val="accent2"/>
          </a:lnRef>
          <a:fillRef idx="0">
            <a:schemeClr val="accent2"/>
          </a:fillRef>
          <a:effectRef idx="2">
            <a:schemeClr val="accent2"/>
          </a:effectRef>
          <a:fontRef idx="minor">
            <a:schemeClr val="tx1"/>
          </a:fontRef>
        </p:style>
      </p:cxnSp>
      <p:cxnSp>
        <p:nvCxnSpPr>
          <p:cNvPr id="7" name="直接箭头连接符 6"/>
          <p:cNvCxnSpPr/>
          <p:nvPr/>
        </p:nvCxnSpPr>
        <p:spPr>
          <a:xfrm flipH="1">
            <a:off x="6438900" y="1225550"/>
            <a:ext cx="523875" cy="979488"/>
          </a:xfrm>
          <a:prstGeom prst="straightConnector1">
            <a:avLst/>
          </a:prstGeom>
          <a:ln w="25400">
            <a:tailEnd type="triangle"/>
          </a:ln>
        </p:spPr>
        <p:style>
          <a:lnRef idx="3">
            <a:schemeClr val="accent2"/>
          </a:lnRef>
          <a:fillRef idx="0">
            <a:schemeClr val="accent2"/>
          </a:fillRef>
          <a:effectRef idx="2">
            <a:schemeClr val="accent2"/>
          </a:effectRef>
          <a:fontRef idx="minor">
            <a:schemeClr val="tx1"/>
          </a:fontRef>
        </p:style>
      </p:cxnSp>
      <p:sp>
        <p:nvSpPr>
          <p:cNvPr id="9" name="矩形 8"/>
          <p:cNvSpPr/>
          <p:nvPr/>
        </p:nvSpPr>
        <p:spPr>
          <a:xfrm>
            <a:off x="2028825" y="5605463"/>
            <a:ext cx="8124825" cy="400050"/>
          </a:xfrm>
          <a:prstGeom prst="rect">
            <a:avLst/>
          </a:prstGeom>
          <a:noFill/>
          <a:ln w="9525">
            <a:noFill/>
          </a:ln>
        </p:spPr>
        <p:txBody>
          <a:bodyPr anchor="t" anchorCtr="0">
            <a:spAutoFit/>
          </a:bodyPr>
          <a:p>
            <a:r>
              <a:rPr lang="zh-CN" altLang="en-US" sz="2000" b="1">
                <a:solidFill>
                  <a:srgbClr val="00B050"/>
                </a:solidFill>
                <a:latin typeface="等线" panose="02010600030101010101" charset="-122"/>
                <a:ea typeface="等线" panose="02010600030101010101" charset="-122"/>
              </a:rPr>
              <a:t>通过加强市场监管，规范市场秩序，保障公平竞争，弥补市场缺陷；</a:t>
            </a:r>
            <a:endParaRPr lang="zh-CN" altLang="en-US" sz="2000" b="1">
              <a:solidFill>
                <a:srgbClr val="00B050"/>
              </a:solidFill>
              <a:latin typeface="等线" panose="02010600030101010101" charset="-122"/>
              <a:ea typeface="等线" panose="02010600030101010101" charset="-122"/>
            </a:endParaRPr>
          </a:p>
        </p:txBody>
      </p:sp>
      <p:cxnSp>
        <p:nvCxnSpPr>
          <p:cNvPr id="10" name="直接箭头连接符 9"/>
          <p:cNvCxnSpPr/>
          <p:nvPr/>
        </p:nvCxnSpPr>
        <p:spPr>
          <a:xfrm flipH="1" flipV="1">
            <a:off x="6262688" y="3332163"/>
            <a:ext cx="352425" cy="633413"/>
          </a:xfrm>
          <a:prstGeom prst="straightConnector1">
            <a:avLst/>
          </a:prstGeom>
          <a:ln w="25400">
            <a:tailEnd type="triangle"/>
          </a:ln>
        </p:spPr>
        <p:style>
          <a:lnRef idx="3">
            <a:schemeClr val="accent2"/>
          </a:lnRef>
          <a:fillRef idx="0">
            <a:schemeClr val="accent2"/>
          </a:fillRef>
          <a:effectRef idx="2">
            <a:schemeClr val="accent2"/>
          </a:effectRef>
          <a:fontRef idx="minor">
            <a:schemeClr val="tx1"/>
          </a:fontRef>
        </p:style>
      </p:cxnSp>
      <p:cxnSp>
        <p:nvCxnSpPr>
          <p:cNvPr id="13" name="直接箭头连接符 12"/>
          <p:cNvCxnSpPr/>
          <p:nvPr/>
        </p:nvCxnSpPr>
        <p:spPr>
          <a:xfrm flipV="1">
            <a:off x="4757738" y="3332163"/>
            <a:ext cx="438150" cy="633413"/>
          </a:xfrm>
          <a:prstGeom prst="straightConnector1">
            <a:avLst/>
          </a:prstGeom>
          <a:ln w="25400">
            <a:tailEnd type="triangle"/>
          </a:ln>
        </p:spPr>
        <p:style>
          <a:lnRef idx="3">
            <a:schemeClr val="accent2"/>
          </a:lnRef>
          <a:fillRef idx="0">
            <a:schemeClr val="accent2"/>
          </a:fillRef>
          <a:effectRef idx="2">
            <a:schemeClr val="accent2"/>
          </a:effectRef>
          <a:fontRef idx="minor">
            <a:schemeClr val="tx1"/>
          </a:fontRef>
        </p:style>
      </p:cxnSp>
      <p:cxnSp>
        <p:nvCxnSpPr>
          <p:cNvPr id="15" name="直接箭头连接符 14"/>
          <p:cNvCxnSpPr/>
          <p:nvPr/>
        </p:nvCxnSpPr>
        <p:spPr>
          <a:xfrm>
            <a:off x="5105400" y="4648200"/>
            <a:ext cx="409575" cy="876300"/>
          </a:xfrm>
          <a:prstGeom prst="straightConnector1">
            <a:avLst/>
          </a:prstGeom>
          <a:ln w="25400">
            <a:tailEnd type="triangle"/>
          </a:ln>
        </p:spPr>
        <p:style>
          <a:lnRef idx="3">
            <a:schemeClr val="accent2"/>
          </a:lnRef>
          <a:fillRef idx="0">
            <a:schemeClr val="accent2"/>
          </a:fillRef>
          <a:effectRef idx="2">
            <a:schemeClr val="accent2"/>
          </a:effectRef>
          <a:fontRef idx="minor">
            <a:schemeClr val="tx1"/>
          </a:fontRef>
        </p:style>
      </p:cxnSp>
      <p:cxnSp>
        <p:nvCxnSpPr>
          <p:cNvPr id="17" name="直接箭头连接符 16"/>
          <p:cNvCxnSpPr/>
          <p:nvPr/>
        </p:nvCxnSpPr>
        <p:spPr>
          <a:xfrm flipH="1">
            <a:off x="6262688" y="4722813"/>
            <a:ext cx="352425" cy="801688"/>
          </a:xfrm>
          <a:prstGeom prst="straightConnector1">
            <a:avLst/>
          </a:prstGeom>
          <a:ln w="25400">
            <a:tailEnd type="triangle"/>
          </a:ln>
        </p:spPr>
        <p:style>
          <a:lnRef idx="3">
            <a:schemeClr val="accent2"/>
          </a:lnRef>
          <a:fillRef idx="0">
            <a:schemeClr val="accent2"/>
          </a:fillRef>
          <a:effectRef idx="2">
            <a:schemeClr val="accent2"/>
          </a:effectRef>
          <a:fontRef idx="minor">
            <a:schemeClr val="tx1"/>
          </a:fontRef>
        </p:style>
      </p:cxnSp>
      <p:sp>
        <p:nvSpPr>
          <p:cNvPr id="21" name="矩形 20"/>
          <p:cNvSpPr/>
          <p:nvPr/>
        </p:nvSpPr>
        <p:spPr>
          <a:xfrm>
            <a:off x="3043238" y="2681288"/>
            <a:ext cx="6096000" cy="706437"/>
          </a:xfrm>
          <a:prstGeom prst="rect">
            <a:avLst/>
          </a:prstGeom>
          <a:noFill/>
          <a:ln w="9525">
            <a:noFill/>
          </a:ln>
        </p:spPr>
        <p:txBody>
          <a:bodyPr anchor="t" anchorCtr="0">
            <a:spAutoFit/>
          </a:bodyPr>
          <a:p>
            <a:r>
              <a:rPr lang="zh-CN" altLang="en-US" sz="2000" b="1">
                <a:solidFill>
                  <a:srgbClr val="00B050"/>
                </a:solidFill>
                <a:latin typeface="等线" panose="02010600030101010101" charset="-122"/>
                <a:ea typeface="等线" panose="02010600030101010101" charset="-122"/>
              </a:rPr>
              <a:t>通过加强和优化公共服务，保障社会公平正义，促进共同富裕，更好满足人民日益增长的美好生活需要。</a:t>
            </a:r>
            <a:endParaRPr lang="zh-CN" altLang="en-US" sz="2000" b="1">
              <a:solidFill>
                <a:srgbClr val="00B050"/>
              </a:solidFill>
              <a:latin typeface="等线" panose="02010600030101010101" charset="-122"/>
              <a:ea typeface="等线" panose="02010600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100000">
                                          <p:val>
                                            <p:strVal val="#ppt_x"/>
                                          </p:val>
                                        </p:tav>
                                      </p:tavLst>
                                    </p:anim>
                                    <p:anim calcmode="lin" valueType="num">
                                      <p:cBhvr>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ppt_x</p:attrName>
                                        </p:attrNameLst>
                                      </p:cBhvr>
                                      <p:tavLst>
                                        <p:tav tm="0">
                                          <p:val>
                                            <p:strVal val="#ppt_x"/>
                                          </p:val>
                                        </p:tav>
                                        <p:tav tm="100000">
                                          <p:val>
                                            <p:strVal val="#ppt_x"/>
                                          </p:val>
                                        </p:tav>
                                      </p:tavLst>
                                    </p:anim>
                                    <p:anim calcmode="lin" valueType="num">
                                      <p:cBhvr>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ppt_x</p:attrName>
                                        </p:attrNameLst>
                                      </p:cBhvr>
                                      <p:tavLst>
                                        <p:tav tm="0">
                                          <p:val>
                                            <p:strVal val="#ppt_x"/>
                                          </p:val>
                                        </p:tav>
                                        <p:tav tm="100000">
                                          <p:val>
                                            <p:strVal val="#ppt_x"/>
                                          </p:val>
                                        </p:tav>
                                      </p:tavLst>
                                    </p:anim>
                                    <p:anim calcmode="lin" valueType="num">
                                      <p:cBhvr>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ppt_x</p:attrName>
                                        </p:attrNameLst>
                                      </p:cBhvr>
                                      <p:tavLst>
                                        <p:tav tm="0">
                                          <p:val>
                                            <p:strVal val="#ppt_x"/>
                                          </p:val>
                                        </p:tav>
                                        <p:tav tm="100000">
                                          <p:val>
                                            <p:strVal val="#ppt_x"/>
                                          </p:val>
                                        </p:tav>
                                      </p:tavLst>
                                    </p:anim>
                                    <p:anim calcmode="lin" valueType="num">
                                      <p:cBhvr>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ppt_x</p:attrName>
                                        </p:attrNameLst>
                                      </p:cBhvr>
                                      <p:tavLst>
                                        <p:tav tm="0">
                                          <p:val>
                                            <p:strVal val="#ppt_x"/>
                                          </p:val>
                                        </p:tav>
                                        <p:tav tm="100000">
                                          <p:val>
                                            <p:strVal val="#ppt_x"/>
                                          </p:val>
                                        </p:tav>
                                      </p:tavLst>
                                    </p:anim>
                                    <p:anim calcmode="lin" valueType="num">
                                      <p:cBhvr>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ppt_x</p:attrName>
                                        </p:attrNameLst>
                                      </p:cBhvr>
                                      <p:tavLst>
                                        <p:tav tm="0">
                                          <p:val>
                                            <p:strVal val="#ppt_x"/>
                                          </p:val>
                                        </p:tav>
                                        <p:tav tm="100000">
                                          <p:val>
                                            <p:strVal val="#ppt_x"/>
                                          </p:val>
                                        </p:tav>
                                      </p:tavLst>
                                    </p:anim>
                                    <p:anim calcmode="lin" valueType="num">
                                      <p:cBhvr>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ppt_x</p:attrName>
                                        </p:attrNameLst>
                                      </p:cBhvr>
                                      <p:tavLst>
                                        <p:tav tm="0">
                                          <p:val>
                                            <p:strVal val="#ppt_x"/>
                                          </p:val>
                                        </p:tav>
                                        <p:tav tm="100000">
                                          <p:val>
                                            <p:strVal val="#ppt_x"/>
                                          </p:val>
                                        </p:tav>
                                      </p:tavLst>
                                    </p:anim>
                                    <p:anim calcmode="lin" valueType="num">
                                      <p:cBhvr>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矩形 15"/>
          <p:cNvSpPr/>
          <p:nvPr/>
        </p:nvSpPr>
        <p:spPr>
          <a:xfrm>
            <a:off x="231775" y="750888"/>
            <a:ext cx="3043238" cy="519112"/>
          </a:xfrm>
          <a:prstGeom prst="rect">
            <a:avLst/>
          </a:prstGeom>
          <a:noFill/>
          <a:ln w="9525">
            <a:noFill/>
          </a:ln>
        </p:spPr>
        <p:txBody>
          <a:bodyPr wrap="none" anchor="t" anchorCtr="0">
            <a:spAutoFit/>
          </a:bodyPr>
          <a:p>
            <a:r>
              <a:rPr lang="en-US" altLang="zh-CN" sz="2800" b="1">
                <a:solidFill>
                  <a:srgbClr val="C00000"/>
                </a:solidFill>
                <a:latin typeface="微软雅黑" panose="020B0503020204020204" charset="-122"/>
                <a:ea typeface="微软雅黑" panose="020B0503020204020204" charset="-122"/>
              </a:rPr>
              <a:t>2.</a:t>
            </a:r>
            <a:r>
              <a:rPr lang="zh-CN" altLang="en-US" sz="2800" b="1">
                <a:solidFill>
                  <a:srgbClr val="C00000"/>
                </a:solidFill>
                <a:latin typeface="微软雅黑" panose="020B0503020204020204" charset="-122"/>
                <a:ea typeface="微软雅黑" panose="020B0503020204020204" charset="-122"/>
              </a:rPr>
              <a:t>科学的宏观调控</a:t>
            </a:r>
            <a:endParaRPr lang="zh-CN" altLang="en-US" sz="2800" b="1">
              <a:solidFill>
                <a:srgbClr val="C00000"/>
              </a:solidFill>
              <a:latin typeface="微软雅黑" panose="020B0503020204020204" charset="-122"/>
              <a:ea typeface="微软雅黑" panose="020B0503020204020204" charset="-122"/>
            </a:endParaRPr>
          </a:p>
        </p:txBody>
      </p:sp>
      <p:sp>
        <p:nvSpPr>
          <p:cNvPr id="40962" name="文本框 16"/>
          <p:cNvSpPr txBox="1"/>
          <p:nvPr/>
        </p:nvSpPr>
        <p:spPr>
          <a:xfrm>
            <a:off x="280988" y="106363"/>
            <a:ext cx="7567612" cy="584200"/>
          </a:xfrm>
          <a:prstGeom prst="rect">
            <a:avLst/>
          </a:prstGeom>
          <a:noFill/>
          <a:ln w="9525">
            <a:noFill/>
          </a:ln>
        </p:spPr>
        <p:txBody>
          <a:bodyPr anchor="t" anchorCtr="0">
            <a:spAutoFit/>
          </a:bodyPr>
          <a:p>
            <a:r>
              <a:rPr lang="zh-CN" altLang="en-US" sz="3200" b="1">
                <a:solidFill>
                  <a:srgbClr val="C00000"/>
                </a:solidFill>
                <a:latin typeface="微软雅黑" panose="020B0503020204020204" charset="-122"/>
                <a:ea typeface="微软雅黑" panose="020B0503020204020204" charset="-122"/>
              </a:rPr>
              <a:t>二、我国政府的经济职能</a:t>
            </a:r>
            <a:endParaRPr lang="zh-CN" altLang="en-US" sz="3200" b="1">
              <a:solidFill>
                <a:srgbClr val="C00000"/>
              </a:solidFill>
              <a:latin typeface="微软雅黑" panose="020B0503020204020204" charset="-122"/>
              <a:ea typeface="微软雅黑" panose="020B0503020204020204" charset="-122"/>
            </a:endParaRPr>
          </a:p>
        </p:txBody>
      </p:sp>
      <p:sp>
        <p:nvSpPr>
          <p:cNvPr id="44035" name="Text Box 3"/>
          <p:cNvSpPr/>
          <p:nvPr/>
        </p:nvSpPr>
        <p:spPr>
          <a:xfrm>
            <a:off x="0" y="2081213"/>
            <a:ext cx="3848100" cy="519112"/>
          </a:xfrm>
          <a:prstGeom prst="rect">
            <a:avLst/>
          </a:prstGeom>
          <a:noFill/>
          <a:ln w="9525">
            <a:noFill/>
          </a:ln>
        </p:spPr>
        <p:txBody>
          <a:bodyPr anchor="t" anchorCtr="0">
            <a:spAutoFit/>
          </a:bodyPr>
          <a:p>
            <a:pPr>
              <a:spcBef>
                <a:spcPct val="50000"/>
              </a:spcBef>
            </a:pPr>
            <a:r>
              <a:rPr lang="zh-CN" altLang="en-US" sz="2800" b="1">
                <a:latin typeface="黑体" panose="02010609060101010101" pitchFamily="2" charset="-122"/>
                <a:ea typeface="黑体" panose="02010609060101010101" pitchFamily="2" charset="-122"/>
                <a:sym typeface="Times New Roman" panose="02020603050405020304" pitchFamily="18" charset="0"/>
              </a:rPr>
              <a:t>（</a:t>
            </a:r>
            <a:r>
              <a:rPr lang="en-US" altLang="zh-CN" sz="2800" b="1">
                <a:latin typeface="黑体" panose="02010609060101010101" pitchFamily="2" charset="-122"/>
                <a:ea typeface="黑体" panose="02010609060101010101" pitchFamily="2" charset="-122"/>
                <a:sym typeface="Times New Roman" panose="02020603050405020304" pitchFamily="18" charset="0"/>
              </a:rPr>
              <a:t>2</a:t>
            </a:r>
            <a:r>
              <a:rPr lang="zh-CN" altLang="en-US" sz="2800" b="1">
                <a:latin typeface="黑体" panose="02010609060101010101" pitchFamily="2" charset="-122"/>
                <a:ea typeface="黑体" panose="02010609060101010101" pitchFamily="2" charset="-122"/>
                <a:sym typeface="Times New Roman" panose="02020603050405020304" pitchFamily="18" charset="0"/>
              </a:rPr>
              <a:t>）宏观调控的目标</a:t>
            </a:r>
            <a:r>
              <a:rPr lang="en-US" altLang="zh-CN" sz="2800" b="1">
                <a:latin typeface="Times New Roman" panose="02020603050405020304" pitchFamily="18" charset="0"/>
                <a:ea typeface="黑体" panose="02010609060101010101" pitchFamily="2" charset="-122"/>
                <a:sym typeface="Times New Roman" panose="02020603050405020304" pitchFamily="18" charset="0"/>
              </a:rPr>
              <a:t>:</a:t>
            </a:r>
            <a:endParaRPr lang="en-US" altLang="zh-CN" sz="2800" b="1">
              <a:latin typeface="Times New Roman" panose="02020603050405020304" pitchFamily="18" charset="0"/>
              <a:ea typeface="黑体" panose="02010609060101010101" pitchFamily="2" charset="-122"/>
              <a:sym typeface="Times New Roman" panose="02020603050405020304" pitchFamily="18" charset="0"/>
            </a:endParaRPr>
          </a:p>
        </p:txBody>
      </p:sp>
      <p:sp>
        <p:nvSpPr>
          <p:cNvPr id="44047" name="Rectangle 15"/>
          <p:cNvSpPr/>
          <p:nvPr/>
        </p:nvSpPr>
        <p:spPr>
          <a:xfrm>
            <a:off x="0" y="1492250"/>
            <a:ext cx="10182225" cy="457200"/>
          </a:xfrm>
          <a:prstGeom prst="rect">
            <a:avLst/>
          </a:prstGeom>
          <a:noFill/>
          <a:ln w="9525">
            <a:noFill/>
          </a:ln>
        </p:spPr>
        <p:txBody>
          <a:bodyPr anchor="t" anchorCtr="0">
            <a:spAutoFit/>
          </a:bodyPr>
          <a:p>
            <a:r>
              <a:rPr lang="zh-CN" altLang="en-US" sz="2400" b="1">
                <a:latin typeface="黑体" panose="02010609060101010101" pitchFamily="2" charset="-122"/>
                <a:ea typeface="黑体" panose="02010609060101010101" pitchFamily="2" charset="-122"/>
                <a:sym typeface="Times New Roman" panose="02020603050405020304" pitchFamily="18" charset="0"/>
              </a:rPr>
              <a:t>（</a:t>
            </a:r>
            <a:r>
              <a:rPr lang="en-US" altLang="zh-CN" sz="2400" b="1">
                <a:latin typeface="黑体" panose="02010609060101010101" pitchFamily="2" charset="-122"/>
                <a:ea typeface="黑体" panose="02010609060101010101" pitchFamily="2" charset="-122"/>
                <a:sym typeface="Times New Roman" panose="02020603050405020304" pitchFamily="18" charset="0"/>
              </a:rPr>
              <a:t>1</a:t>
            </a:r>
            <a:r>
              <a:rPr lang="zh-CN" altLang="en-US" sz="2400" b="1">
                <a:latin typeface="黑体" panose="02010609060101010101" pitchFamily="2" charset="-122"/>
                <a:ea typeface="黑体" panose="02010609060101010101" pitchFamily="2" charset="-122"/>
                <a:sym typeface="Times New Roman" panose="02020603050405020304" pitchFamily="18" charset="0"/>
              </a:rPr>
              <a:t>）含义：指国家综合运用各种手段对经济总量进行调节和控制</a:t>
            </a:r>
            <a:r>
              <a:rPr lang="zh-CN" altLang="en-US" b="1">
                <a:latin typeface="Arial" panose="020B0604020202020204" pitchFamily="34" charset="0"/>
                <a:ea typeface="宋体" panose="02010600030101010101" pitchFamily="2" charset="-122"/>
                <a:sym typeface="Times New Roman" panose="02020603050405020304" pitchFamily="18" charset="0"/>
              </a:rPr>
              <a:t>。</a:t>
            </a:r>
            <a:endParaRPr lang="zh-CN" altLang="en-US" sz="2400" b="1">
              <a:latin typeface="黑体" panose="02010609060101010101" pitchFamily="2" charset="-122"/>
              <a:ea typeface="黑体" panose="02010609060101010101" pitchFamily="2" charset="-122"/>
              <a:sym typeface="Times New Roman" panose="02020603050405020304" pitchFamily="18" charset="0"/>
            </a:endParaRPr>
          </a:p>
        </p:txBody>
      </p:sp>
      <p:sp>
        <p:nvSpPr>
          <p:cNvPr id="6" name="矩形 5"/>
          <p:cNvSpPr/>
          <p:nvPr/>
        </p:nvSpPr>
        <p:spPr>
          <a:xfrm>
            <a:off x="0" y="2841625"/>
            <a:ext cx="2324100" cy="457200"/>
          </a:xfrm>
          <a:prstGeom prst="rect">
            <a:avLst/>
          </a:prstGeom>
          <a:noFill/>
          <a:ln w="9525">
            <a:noFill/>
          </a:ln>
        </p:spPr>
        <p:txBody>
          <a:bodyPr anchor="t" anchorCtr="0">
            <a:spAutoFit/>
          </a:bodyPr>
          <a:p>
            <a:r>
              <a:rPr lang="zh-CN" altLang="en-US" sz="2400" b="1">
                <a:latin typeface="黑体" panose="02010609060101010101" pitchFamily="2" charset="-122"/>
                <a:ea typeface="黑体" panose="02010609060101010101" pitchFamily="2" charset="-122"/>
              </a:rPr>
              <a:t>（</a:t>
            </a:r>
            <a:r>
              <a:rPr lang="en-US" altLang="zh-CN" sz="2400" b="1">
                <a:latin typeface="黑体" panose="02010609060101010101" pitchFamily="2" charset="-122"/>
                <a:ea typeface="黑体" panose="02010609060101010101" pitchFamily="2" charset="-122"/>
              </a:rPr>
              <a:t>3</a:t>
            </a:r>
            <a:r>
              <a:rPr lang="zh-CN" altLang="en-US" sz="2400" b="1">
                <a:latin typeface="黑体" panose="02010609060101010101" pitchFamily="2" charset="-122"/>
                <a:ea typeface="黑体" panose="02010609060101010101" pitchFamily="2" charset="-122"/>
              </a:rPr>
              <a:t>）主要任务：</a:t>
            </a:r>
            <a:endParaRPr lang="zh-CN" altLang="en-US" sz="2400" b="1">
              <a:latin typeface="黑体" panose="02010609060101010101" pitchFamily="2" charset="-122"/>
              <a:ea typeface="黑体" panose="02010609060101010101" pitchFamily="2" charset="-122"/>
            </a:endParaRPr>
          </a:p>
        </p:txBody>
      </p:sp>
      <p:sp>
        <p:nvSpPr>
          <p:cNvPr id="44049" name="Rectangle 17"/>
          <p:cNvSpPr/>
          <p:nvPr/>
        </p:nvSpPr>
        <p:spPr>
          <a:xfrm>
            <a:off x="3694113" y="2119313"/>
            <a:ext cx="7997825" cy="457200"/>
          </a:xfrm>
          <a:prstGeom prst="rect">
            <a:avLst/>
          </a:prstGeom>
          <a:noFill/>
          <a:ln w="9525">
            <a:noFill/>
          </a:ln>
        </p:spPr>
        <p:txBody>
          <a:bodyPr wrap="none" anchor="t" anchorCtr="0">
            <a:spAutoFit/>
          </a:bodyPr>
          <a:p>
            <a:r>
              <a:rPr lang="zh-CN" altLang="en-US" sz="2400" b="1">
                <a:solidFill>
                  <a:srgbClr val="F8472A"/>
                </a:solidFill>
                <a:latin typeface="黑体" panose="02010609060101010101" pitchFamily="2" charset="-122"/>
                <a:ea typeface="黑体" panose="02010609060101010101" pitchFamily="2" charset="-122"/>
              </a:rPr>
              <a:t>促进经济增长，增加就业，稳定物 价，保持国际收支平衡</a:t>
            </a:r>
            <a:endParaRPr lang="zh-CN" altLang="en-US" sz="2400" b="1">
              <a:solidFill>
                <a:srgbClr val="F8472A"/>
              </a:solidFill>
              <a:latin typeface="黑体" panose="02010609060101010101" pitchFamily="2" charset="-122"/>
              <a:ea typeface="黑体" panose="02010609060101010101" pitchFamily="2" charset="-122"/>
            </a:endParaRPr>
          </a:p>
        </p:txBody>
      </p:sp>
      <p:sp>
        <p:nvSpPr>
          <p:cNvPr id="9" name="矩形 8"/>
          <p:cNvSpPr/>
          <p:nvPr/>
        </p:nvSpPr>
        <p:spPr>
          <a:xfrm>
            <a:off x="2176463" y="2871788"/>
            <a:ext cx="4210050" cy="2282825"/>
          </a:xfrm>
          <a:prstGeom prst="rect">
            <a:avLst/>
          </a:prstGeom>
          <a:noFill/>
          <a:ln w="9525">
            <a:noFill/>
          </a:ln>
        </p:spPr>
        <p:txBody>
          <a:bodyPr anchor="t" anchorCtr="0">
            <a:spAutoFit/>
          </a:bodyPr>
          <a:p>
            <a:r>
              <a:rPr lang="zh-CN" altLang="en-US" sz="2400" b="1">
                <a:latin typeface="黑体" panose="02010609060101010101" pitchFamily="2" charset="-122"/>
                <a:ea typeface="黑体" panose="02010609060101010101" pitchFamily="2" charset="-122"/>
              </a:rPr>
              <a:t>保持经济总量平衡，促进重大经济结构协调和生产力布局优 化。减缓经济周期波动影响，防范区域性，系统性风险，稳定市场预期，实现经济持续健康发展 。</a:t>
            </a:r>
            <a:endParaRPr lang="zh-CN" altLang="en-US" sz="2400" b="1">
              <a:latin typeface="黑体" panose="02010609060101010101" pitchFamily="2" charset="-122"/>
              <a:ea typeface="黑体" panose="02010609060101010101" pitchFamily="2" charset="-122"/>
            </a:endParaRPr>
          </a:p>
        </p:txBody>
      </p:sp>
      <p:pic>
        <p:nvPicPr>
          <p:cNvPr id="10" name="图片 9"/>
          <p:cNvPicPr>
            <a:picLocks noChangeAspect="1"/>
          </p:cNvPicPr>
          <p:nvPr/>
        </p:nvPicPr>
        <p:blipFill>
          <a:blip r:embed="rId1"/>
          <a:stretch>
            <a:fillRect/>
          </a:stretch>
        </p:blipFill>
        <p:spPr>
          <a:xfrm>
            <a:off x="6794500" y="2803525"/>
            <a:ext cx="5108575" cy="37449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47"/>
                                        </p:tgtEl>
                                        <p:attrNameLst>
                                          <p:attrName>style.visibility</p:attrName>
                                        </p:attrNameLst>
                                      </p:cBhvr>
                                      <p:to>
                                        <p:strVal val="visible"/>
                                      </p:to>
                                    </p:set>
                                    <p:animEffect transition="in" filter="blinds(horizontal)">
                                      <p:cBhvr>
                                        <p:cTn id="7" dur="500"/>
                                        <p:tgtEl>
                                          <p:spTgt spid="4404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4035"/>
                                        </p:tgtEl>
                                        <p:attrNameLst>
                                          <p:attrName>style.visibility</p:attrName>
                                        </p:attrNameLst>
                                      </p:cBhvr>
                                      <p:to>
                                        <p:strVal val="visible"/>
                                      </p:to>
                                    </p:set>
                                    <p:animEffect transition="in" filter="box(in)">
                                      <p:cBhvr>
                                        <p:cTn id="12" dur="500"/>
                                        <p:tgtEl>
                                          <p:spTgt spid="440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049"/>
                                        </p:tgtEl>
                                        <p:attrNameLst>
                                          <p:attrName>style.visibility</p:attrName>
                                        </p:attrNameLst>
                                      </p:cBhvr>
                                      <p:to>
                                        <p:strVal val="visible"/>
                                      </p:to>
                                    </p:set>
                                    <p:animEffect transition="in" filter="blinds(horizontal)">
                                      <p:cBhvr>
                                        <p:cTn id="17" dur="500"/>
                                        <p:tgtEl>
                                          <p:spTgt spid="4404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P spid="44047" grpId="0"/>
      <p:bldP spid="6" grpId="0"/>
      <p:bldP spid="44049"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文本框 16"/>
          <p:cNvSpPr txBox="1"/>
          <p:nvPr/>
        </p:nvSpPr>
        <p:spPr>
          <a:xfrm>
            <a:off x="284163" y="0"/>
            <a:ext cx="4672012" cy="579438"/>
          </a:xfrm>
          <a:prstGeom prst="rect">
            <a:avLst/>
          </a:prstGeom>
          <a:noFill/>
          <a:ln w="9525">
            <a:noFill/>
          </a:ln>
        </p:spPr>
        <p:txBody>
          <a:bodyPr wrap="none" anchor="t" anchorCtr="0">
            <a:spAutoFit/>
          </a:bodyPr>
          <a:p>
            <a:r>
              <a:rPr lang="zh-CN" altLang="en-US" sz="3200" b="1">
                <a:solidFill>
                  <a:srgbClr val="C00000"/>
                </a:solidFill>
                <a:latin typeface="微软雅黑" panose="020B0503020204020204" charset="-122"/>
                <a:ea typeface="微软雅黑" panose="020B0503020204020204" charset="-122"/>
              </a:rPr>
              <a:t>二、我国政府的经济职能</a:t>
            </a:r>
            <a:endParaRPr lang="zh-CN" altLang="en-US" sz="3200" b="1">
              <a:solidFill>
                <a:srgbClr val="C00000"/>
              </a:solidFill>
              <a:latin typeface="微软雅黑" panose="020B0503020204020204" charset="-122"/>
              <a:ea typeface="微软雅黑" panose="020B0503020204020204" charset="-122"/>
            </a:endParaRPr>
          </a:p>
        </p:txBody>
      </p:sp>
      <p:sp>
        <p:nvSpPr>
          <p:cNvPr id="41986" name="矩形 4"/>
          <p:cNvSpPr/>
          <p:nvPr/>
        </p:nvSpPr>
        <p:spPr>
          <a:xfrm>
            <a:off x="419100" y="685800"/>
            <a:ext cx="3043238" cy="519113"/>
          </a:xfrm>
          <a:prstGeom prst="rect">
            <a:avLst/>
          </a:prstGeom>
          <a:noFill/>
          <a:ln w="9525">
            <a:noFill/>
          </a:ln>
        </p:spPr>
        <p:txBody>
          <a:bodyPr wrap="none" anchor="t" anchorCtr="0">
            <a:spAutoFit/>
          </a:bodyPr>
          <a:p>
            <a:r>
              <a:rPr lang="en-US" altLang="zh-CN" sz="2800" b="1">
                <a:solidFill>
                  <a:srgbClr val="C00000"/>
                </a:solidFill>
                <a:latin typeface="微软雅黑" panose="020B0503020204020204" charset="-122"/>
                <a:ea typeface="微软雅黑" panose="020B0503020204020204" charset="-122"/>
              </a:rPr>
              <a:t>2.</a:t>
            </a:r>
            <a:r>
              <a:rPr lang="zh-CN" altLang="en-US" sz="2800" b="1">
                <a:solidFill>
                  <a:srgbClr val="C00000"/>
                </a:solidFill>
                <a:latin typeface="微软雅黑" panose="020B0503020204020204" charset="-122"/>
                <a:ea typeface="微软雅黑" panose="020B0503020204020204" charset="-122"/>
              </a:rPr>
              <a:t>科学的宏观调控</a:t>
            </a:r>
            <a:endParaRPr lang="zh-CN" altLang="en-US" sz="2800" b="1">
              <a:solidFill>
                <a:srgbClr val="C00000"/>
              </a:solidFill>
              <a:latin typeface="微软雅黑" panose="020B0503020204020204" charset="-122"/>
              <a:ea typeface="微软雅黑" panose="020B0503020204020204" charset="-122"/>
            </a:endParaRPr>
          </a:p>
        </p:txBody>
      </p:sp>
      <p:sp>
        <p:nvSpPr>
          <p:cNvPr id="72709" name="Text Box 3"/>
          <p:cNvSpPr/>
          <p:nvPr/>
        </p:nvSpPr>
        <p:spPr>
          <a:xfrm>
            <a:off x="290513" y="1306513"/>
            <a:ext cx="10339387" cy="519112"/>
          </a:xfrm>
          <a:prstGeom prst="rect">
            <a:avLst/>
          </a:prstGeom>
          <a:noFill/>
          <a:ln w="9525">
            <a:noFill/>
          </a:ln>
        </p:spPr>
        <p:txBody>
          <a:bodyPr anchor="t" anchorCtr="0">
            <a:spAutoFit/>
          </a:bodyPr>
          <a:p>
            <a:pPr>
              <a:spcBef>
                <a:spcPct val="50000"/>
              </a:spcBef>
            </a:pPr>
            <a:r>
              <a:rPr lang="zh-CN" altLang="en-US" sz="2800" b="1">
                <a:latin typeface="黑体" panose="02010609060101010101" pitchFamily="2" charset="-122"/>
                <a:ea typeface="黑体" panose="02010609060101010101" pitchFamily="2" charset="-122"/>
                <a:sym typeface="Times New Roman" panose="02020603050405020304" pitchFamily="18" charset="0"/>
              </a:rPr>
              <a:t>（</a:t>
            </a:r>
            <a:r>
              <a:rPr lang="en-US" altLang="zh-CN" sz="2800" b="1">
                <a:latin typeface="黑体" panose="02010609060101010101" pitchFamily="2" charset="-122"/>
                <a:ea typeface="黑体" panose="02010609060101010101" pitchFamily="2" charset="-122"/>
                <a:sym typeface="Times New Roman" panose="02020603050405020304" pitchFamily="18" charset="0"/>
              </a:rPr>
              <a:t>3</a:t>
            </a:r>
            <a:r>
              <a:rPr lang="zh-CN" altLang="en-US" sz="2800" b="1">
                <a:latin typeface="黑体" panose="02010609060101010101" pitchFamily="2" charset="-122"/>
                <a:ea typeface="黑体" panose="02010609060101010101" pitchFamily="2" charset="-122"/>
                <a:sym typeface="Times New Roman" panose="02020603050405020304" pitchFamily="18" charset="0"/>
              </a:rPr>
              <a:t>）宏观调控的原因</a:t>
            </a:r>
            <a:endParaRPr lang="zh-CN" altLang="en-US" sz="2800" b="1">
              <a:latin typeface="黑体" panose="02010609060101010101" pitchFamily="2" charset="-122"/>
              <a:ea typeface="黑体" panose="02010609060101010101" pitchFamily="2" charset="-122"/>
              <a:sym typeface="Times New Roman" panose="02020603050405020304" pitchFamily="18" charset="0"/>
            </a:endParaRPr>
          </a:p>
        </p:txBody>
      </p:sp>
      <p:sp>
        <p:nvSpPr>
          <p:cNvPr id="72711" name="Rectangle 7"/>
          <p:cNvSpPr/>
          <p:nvPr/>
        </p:nvSpPr>
        <p:spPr>
          <a:xfrm>
            <a:off x="0" y="1981200"/>
            <a:ext cx="11901488" cy="457200"/>
          </a:xfrm>
          <a:prstGeom prst="rect">
            <a:avLst/>
          </a:prstGeom>
          <a:noFill/>
          <a:ln w="9525">
            <a:noFill/>
          </a:ln>
        </p:spPr>
        <p:txBody>
          <a:bodyPr anchor="t" anchorCtr="0">
            <a:spAutoFit/>
          </a:bodyPr>
          <a:p>
            <a:r>
              <a:rPr lang="zh-CN" altLang="en-US" sz="2400" b="1">
                <a:solidFill>
                  <a:srgbClr val="CC0000"/>
                </a:solidFill>
                <a:latin typeface="宋体" panose="02010600030101010101" pitchFamily="2" charset="-122"/>
                <a:ea typeface="黑体" panose="02010609060101010101" pitchFamily="2" charset="-122"/>
                <a:sym typeface="微软雅黑" panose="020B0503020204020204" charset="-122"/>
              </a:rPr>
              <a:t>①</a:t>
            </a:r>
            <a:r>
              <a:rPr lang="zh-CN" altLang="en-US" sz="2400" b="1">
                <a:solidFill>
                  <a:schemeClr val="folHlink"/>
                </a:solidFill>
                <a:latin typeface="Arial" panose="020B0604020202020204" pitchFamily="34" charset="0"/>
                <a:ea typeface="黑体" panose="02010609060101010101" pitchFamily="2" charset="-122"/>
                <a:sym typeface="微软雅黑" panose="020B0503020204020204" charset="-122"/>
              </a:rPr>
              <a:t>科学的宏观调控是政府的主要经济职能之一</a:t>
            </a:r>
            <a:endParaRPr lang="zh-CN" altLang="en-US" sz="2400" b="1">
              <a:solidFill>
                <a:schemeClr val="folHlink"/>
              </a:solidFill>
              <a:latin typeface="Arial" panose="020B0604020202020204" pitchFamily="34" charset="0"/>
              <a:ea typeface="黑体" panose="02010609060101010101" pitchFamily="2" charset="-122"/>
              <a:sym typeface="微软雅黑" panose="020B0503020204020204" charset="-122"/>
            </a:endParaRPr>
          </a:p>
        </p:txBody>
      </p:sp>
      <p:sp>
        <p:nvSpPr>
          <p:cNvPr id="72712" name="Rectangle 8"/>
          <p:cNvSpPr/>
          <p:nvPr/>
        </p:nvSpPr>
        <p:spPr>
          <a:xfrm>
            <a:off x="0" y="3548063"/>
            <a:ext cx="12192000" cy="1200150"/>
          </a:xfrm>
          <a:prstGeom prst="rect">
            <a:avLst/>
          </a:prstGeom>
          <a:noFill/>
          <a:ln w="9525">
            <a:noFill/>
          </a:ln>
        </p:spPr>
        <p:txBody>
          <a:bodyPr anchor="t" anchorCtr="0">
            <a:spAutoFit/>
          </a:bodyPr>
          <a:p>
            <a:pPr eaLnBrk="0" hangingPunct="0"/>
            <a:r>
              <a:rPr lang="zh-CN" altLang="en-US" sz="2400" b="1" dirty="0">
                <a:solidFill>
                  <a:srgbClr val="F8472A"/>
                </a:solidFill>
                <a:latin typeface="黑体" panose="02010609060101010101" pitchFamily="2" charset="-122"/>
                <a:ea typeface="黑体" panose="02010609060101010101" pitchFamily="2" charset="-122"/>
                <a:sym typeface="微软雅黑" panose="020B0503020204020204" charset="-122"/>
              </a:rPr>
              <a:t>③</a:t>
            </a:r>
            <a:r>
              <a:rPr lang="zh-CN" altLang="en-US" sz="2400" b="1" dirty="0">
                <a:solidFill>
                  <a:srgbClr val="CC0000"/>
                </a:solidFill>
                <a:latin typeface="Arial" panose="020B0604020202020204" pitchFamily="34" charset="0"/>
                <a:ea typeface="黑体" panose="02010609060101010101" pitchFamily="2" charset="-122"/>
                <a:sym typeface="微软雅黑" panose="020B0503020204020204" charset="-122"/>
              </a:rPr>
              <a:t>市场的调节作用不是万能的，市场调节具有自发性、盲目性和滞后性的弊端。为了弥补市场调节的不足，需要</a:t>
            </a:r>
            <a:r>
              <a:rPr lang="zh-CN" altLang="en-US" sz="2400" b="1" dirty="0">
                <a:solidFill>
                  <a:srgbClr val="FF0000"/>
                </a:solidFill>
                <a:latin typeface="Arial" panose="020B0604020202020204" pitchFamily="34" charset="0"/>
                <a:ea typeface="黑体" panose="02010609060101010101" pitchFamily="2" charset="-122"/>
                <a:sym typeface="微软雅黑" panose="020B0503020204020204" charset="-122"/>
              </a:rPr>
              <a:t>加强国家的宏观调控</a:t>
            </a:r>
            <a:r>
              <a:rPr lang="zh-CN" altLang="en-US" sz="2400" b="1" dirty="0">
                <a:solidFill>
                  <a:srgbClr val="CC0000"/>
                </a:solidFill>
                <a:latin typeface="Arial" panose="020B0604020202020204" pitchFamily="34" charset="0"/>
                <a:ea typeface="黑体" panose="02010609060101010101" pitchFamily="2" charset="-122"/>
                <a:sym typeface="微软雅黑" panose="020B0503020204020204" charset="-122"/>
              </a:rPr>
              <a:t>。</a:t>
            </a:r>
            <a:endParaRPr lang="zh-CN" altLang="en-US" sz="2400" b="1" dirty="0">
              <a:solidFill>
                <a:srgbClr val="CC0000"/>
              </a:solidFill>
              <a:latin typeface="Arial" panose="020B0604020202020204" pitchFamily="34" charset="0"/>
              <a:ea typeface="黑体" panose="02010609060101010101" pitchFamily="2" charset="-122"/>
              <a:sym typeface="微软雅黑" panose="020B0503020204020204" charset="-122"/>
            </a:endParaRPr>
          </a:p>
          <a:p>
            <a:pPr eaLnBrk="0" hangingPunct="0"/>
            <a:endParaRPr lang="zh-CN" altLang="en-US" sz="2400" b="1" dirty="0">
              <a:solidFill>
                <a:srgbClr val="F8472A"/>
              </a:solidFill>
              <a:latin typeface="Arial" panose="020B0604020202020204" pitchFamily="34" charset="0"/>
              <a:ea typeface="黑体" panose="02010609060101010101" pitchFamily="2" charset="-122"/>
              <a:sym typeface="微软雅黑" panose="020B0503020204020204" charset="-122"/>
            </a:endParaRPr>
          </a:p>
        </p:txBody>
      </p:sp>
      <p:sp>
        <p:nvSpPr>
          <p:cNvPr id="72713" name="Rectangle 9"/>
          <p:cNvSpPr/>
          <p:nvPr/>
        </p:nvSpPr>
        <p:spPr>
          <a:xfrm>
            <a:off x="0" y="2706688"/>
            <a:ext cx="11826875" cy="457200"/>
          </a:xfrm>
          <a:prstGeom prst="rect">
            <a:avLst/>
          </a:prstGeom>
          <a:noFill/>
          <a:ln w="9525">
            <a:noFill/>
          </a:ln>
        </p:spPr>
        <p:txBody>
          <a:bodyPr wrap="none" anchor="t" anchorCtr="0">
            <a:spAutoFit/>
          </a:bodyPr>
          <a:p>
            <a:pPr eaLnBrk="0" hangingPunct="0"/>
            <a:r>
              <a:rPr lang="zh-CN" altLang="en-US" sz="2400" b="1" dirty="0">
                <a:solidFill>
                  <a:schemeClr val="folHlink"/>
                </a:solidFill>
                <a:latin typeface="黑体" panose="02010609060101010101" pitchFamily="2" charset="-122"/>
                <a:ea typeface="黑体" panose="02010609060101010101" pitchFamily="2" charset="-122"/>
                <a:sym typeface="微软雅黑" panose="020B0503020204020204" charset="-122"/>
              </a:rPr>
              <a:t>②</a:t>
            </a:r>
            <a:r>
              <a:rPr lang="zh-CN" altLang="en-US" sz="2400" b="1" dirty="0">
                <a:solidFill>
                  <a:srgbClr val="F8472A"/>
                </a:solidFill>
                <a:latin typeface="Arial" panose="020B0604020202020204" pitchFamily="34" charset="0"/>
                <a:ea typeface="黑体" panose="02010609060101010101" pitchFamily="2" charset="-122"/>
                <a:sym typeface="微软雅黑" panose="020B0503020204020204" charset="-122"/>
              </a:rPr>
              <a:t>科学的宏观调控、有效的政府治理，是发挥社会主义市场经济体制优势的内在要求。</a:t>
            </a:r>
            <a:endParaRPr lang="zh-CN" altLang="en-US" sz="2400" b="1" dirty="0">
              <a:solidFill>
                <a:srgbClr val="F8472A"/>
              </a:solidFill>
              <a:latin typeface="Arial" panose="020B0604020202020204" pitchFamily="34" charset="0"/>
              <a:ea typeface="黑体" panose="02010609060101010101" pitchFamily="2" charset="-122"/>
              <a:sym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diamond(in)">
                                      <p:cBhvr>
                                        <p:cTn id="7" dur="2000"/>
                                        <p:tgtEl>
                                          <p:spTgt spid="7270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2711"/>
                                        </p:tgtEl>
                                        <p:attrNameLst>
                                          <p:attrName>style.visibility</p:attrName>
                                        </p:attrNameLst>
                                      </p:cBhvr>
                                      <p:to>
                                        <p:strVal val="visible"/>
                                      </p:to>
                                    </p:set>
                                    <p:animEffect transition="in" filter="blinds(horizontal)">
                                      <p:cBhvr>
                                        <p:cTn id="12" dur="500"/>
                                        <p:tgtEl>
                                          <p:spTgt spid="727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2713"/>
                                        </p:tgtEl>
                                        <p:attrNameLst>
                                          <p:attrName>style.visibility</p:attrName>
                                        </p:attrNameLst>
                                      </p:cBhvr>
                                      <p:to>
                                        <p:strVal val="visible"/>
                                      </p:to>
                                    </p:set>
                                    <p:animEffect transition="in" filter="box(in)">
                                      <p:cBhvr>
                                        <p:cTn id="17" dur="500"/>
                                        <p:tgtEl>
                                          <p:spTgt spid="727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2712"/>
                                        </p:tgtEl>
                                        <p:attrNameLst>
                                          <p:attrName>style.visibility</p:attrName>
                                        </p:attrNameLst>
                                      </p:cBhvr>
                                      <p:to>
                                        <p:strVal val="visible"/>
                                      </p:to>
                                    </p:set>
                                    <p:animEffect transition="in" filter="checkerboard(across)">
                                      <p:cBhvr>
                                        <p:cTn id="22" dur="500"/>
                                        <p:tgtEl>
                                          <p:spTgt spid="72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p:bldP spid="72711" grpId="0"/>
      <p:bldP spid="72712" grpId="0"/>
      <p:bldP spid="727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文本框 16"/>
          <p:cNvSpPr txBox="1"/>
          <p:nvPr/>
        </p:nvSpPr>
        <p:spPr>
          <a:xfrm>
            <a:off x="284163" y="0"/>
            <a:ext cx="4672012" cy="579438"/>
          </a:xfrm>
          <a:prstGeom prst="rect">
            <a:avLst/>
          </a:prstGeom>
          <a:noFill/>
          <a:ln w="9525">
            <a:noFill/>
          </a:ln>
        </p:spPr>
        <p:txBody>
          <a:bodyPr wrap="none" anchor="t" anchorCtr="0">
            <a:spAutoFit/>
          </a:bodyPr>
          <a:p>
            <a:r>
              <a:rPr lang="zh-CN" altLang="en-US" sz="3200" b="1">
                <a:solidFill>
                  <a:srgbClr val="C00000"/>
                </a:solidFill>
                <a:latin typeface="微软雅黑" panose="020B0503020204020204" charset="-122"/>
                <a:ea typeface="微软雅黑" panose="020B0503020204020204" charset="-122"/>
              </a:rPr>
              <a:t>二、我国政府的经济职能</a:t>
            </a:r>
            <a:endParaRPr lang="zh-CN" altLang="en-US" sz="3200" b="1">
              <a:solidFill>
                <a:srgbClr val="C00000"/>
              </a:solidFill>
              <a:latin typeface="微软雅黑" panose="020B0503020204020204" charset="-122"/>
              <a:ea typeface="微软雅黑" panose="020B0503020204020204" charset="-122"/>
            </a:endParaRPr>
          </a:p>
        </p:txBody>
      </p:sp>
      <p:sp>
        <p:nvSpPr>
          <p:cNvPr id="18" name="Text Box 3"/>
          <p:cNvSpPr/>
          <p:nvPr/>
        </p:nvSpPr>
        <p:spPr>
          <a:xfrm>
            <a:off x="-55880" y="4044950"/>
            <a:ext cx="12192000" cy="1605280"/>
          </a:xfrm>
          <a:prstGeom prst="rect">
            <a:avLst/>
          </a:prstGeom>
          <a:noFill/>
          <a:ln w="9525">
            <a:noFill/>
          </a:ln>
        </p:spPr>
        <p:txBody>
          <a:bodyPr wrap="square" anchor="t" anchorCtr="0">
            <a:spAutoFit/>
          </a:bodyPr>
          <a:p>
            <a:pPr indent="714375">
              <a:lnSpc>
                <a:spcPct val="120000"/>
              </a:lnSpc>
              <a:spcBef>
                <a:spcPct val="50000"/>
              </a:spcBef>
            </a:pPr>
            <a:r>
              <a:rPr lang="zh-CN" altLang="en-US" sz="2400" b="1">
                <a:latin typeface="黑体" panose="02010609060101010101" pitchFamily="2" charset="-122"/>
                <a:ea typeface="黑体" panose="02010609060101010101" pitchFamily="2" charset="-122"/>
                <a:sym typeface="Times New Roman" panose="02020603050405020304" pitchFamily="18" charset="0"/>
              </a:rPr>
              <a:t>②</a:t>
            </a:r>
            <a:r>
              <a:rPr lang="zh-CN" altLang="en-US" sz="2400" b="1">
                <a:latin typeface="Times New Roman" panose="02020603050405020304" pitchFamily="18" charset="0"/>
                <a:ea typeface="黑体" panose="02010609060101010101" pitchFamily="2" charset="-122"/>
                <a:sym typeface="Times New Roman" panose="02020603050405020304" pitchFamily="18" charset="0"/>
              </a:rPr>
              <a:t>财政政策和货币政策按照政策力度的不同，可以分为不同的类型，在不同的经济</a:t>
            </a:r>
            <a:r>
              <a:rPr lang="en-US" altLang="zh-CN" sz="2400" b="1">
                <a:latin typeface="Times New Roman" panose="02020603050405020304" pitchFamily="18" charset="0"/>
                <a:ea typeface="黑体" panose="02010609060101010101" pitchFamily="2" charset="-122"/>
                <a:sym typeface="Times New Roman" panose="02020603050405020304" pitchFamily="18" charset="0"/>
              </a:rPr>
              <a:t>             </a:t>
            </a:r>
            <a:r>
              <a:rPr lang="zh-CN" altLang="en-US" sz="2400" b="1">
                <a:latin typeface="Times New Roman" panose="02020603050405020304" pitchFamily="18" charset="0"/>
                <a:ea typeface="黑体" panose="02010609060101010101" pitchFamily="2" charset="-122"/>
                <a:sym typeface="Times New Roman" panose="02020603050405020304" pitchFamily="18" charset="0"/>
              </a:rPr>
              <a:t>形势下，政府可选择财政政策和货币政策的不同组合，实现宏观调控目标。</a:t>
            </a:r>
            <a:endParaRPr lang="zh-CN" altLang="en-US" sz="2400" b="1">
              <a:latin typeface="Times New Roman" panose="02020603050405020304" pitchFamily="18" charset="0"/>
              <a:ea typeface="黑体" panose="02010609060101010101" pitchFamily="2" charset="-122"/>
              <a:sym typeface="Times New Roman" panose="02020603050405020304" pitchFamily="18" charset="0"/>
            </a:endParaRPr>
          </a:p>
          <a:p>
            <a:pPr indent="714375">
              <a:lnSpc>
                <a:spcPct val="120000"/>
              </a:lnSpc>
              <a:spcBef>
                <a:spcPct val="50000"/>
              </a:spcBef>
            </a:pPr>
            <a:endParaRPr lang="zh-CN" altLang="en-US" sz="2400" b="1">
              <a:latin typeface="Times New Roman" panose="02020603050405020304" pitchFamily="18" charset="0"/>
              <a:ea typeface="黑体" panose="02010609060101010101" pitchFamily="2" charset="-122"/>
              <a:sym typeface="Times New Roman" panose="02020603050405020304" pitchFamily="18" charset="0"/>
            </a:endParaRPr>
          </a:p>
        </p:txBody>
      </p:sp>
      <p:sp>
        <p:nvSpPr>
          <p:cNvPr id="43011" name="矩形 4"/>
          <p:cNvSpPr/>
          <p:nvPr/>
        </p:nvSpPr>
        <p:spPr>
          <a:xfrm>
            <a:off x="341313" y="666750"/>
            <a:ext cx="3043237" cy="519113"/>
          </a:xfrm>
          <a:prstGeom prst="rect">
            <a:avLst/>
          </a:prstGeom>
          <a:noFill/>
          <a:ln w="9525">
            <a:noFill/>
          </a:ln>
        </p:spPr>
        <p:txBody>
          <a:bodyPr wrap="none" anchor="t" anchorCtr="0">
            <a:spAutoFit/>
          </a:bodyPr>
          <a:p>
            <a:r>
              <a:rPr lang="en-US" altLang="zh-CN" sz="2800" b="1">
                <a:solidFill>
                  <a:srgbClr val="C00000"/>
                </a:solidFill>
                <a:latin typeface="微软雅黑" panose="020B0503020204020204" charset="-122"/>
                <a:ea typeface="微软雅黑" panose="020B0503020204020204" charset="-122"/>
              </a:rPr>
              <a:t>2.</a:t>
            </a:r>
            <a:r>
              <a:rPr lang="zh-CN" altLang="en-US" sz="2800" b="1">
                <a:solidFill>
                  <a:srgbClr val="C00000"/>
                </a:solidFill>
                <a:latin typeface="微软雅黑" panose="020B0503020204020204" charset="-122"/>
                <a:ea typeface="微软雅黑" panose="020B0503020204020204" charset="-122"/>
              </a:rPr>
              <a:t>科学的宏观调控</a:t>
            </a:r>
            <a:endParaRPr lang="zh-CN" altLang="en-US" sz="2800" b="1">
              <a:solidFill>
                <a:srgbClr val="C00000"/>
              </a:solidFill>
              <a:latin typeface="微软雅黑" panose="020B0503020204020204" charset="-122"/>
              <a:ea typeface="微软雅黑" panose="020B0503020204020204" charset="-122"/>
            </a:endParaRPr>
          </a:p>
        </p:txBody>
      </p:sp>
      <p:sp>
        <p:nvSpPr>
          <p:cNvPr id="46084" name="Text Box 3"/>
          <p:cNvSpPr/>
          <p:nvPr/>
        </p:nvSpPr>
        <p:spPr>
          <a:xfrm>
            <a:off x="0" y="1343025"/>
            <a:ext cx="7421563" cy="519113"/>
          </a:xfrm>
          <a:prstGeom prst="rect">
            <a:avLst/>
          </a:prstGeom>
          <a:noFill/>
          <a:ln w="9525">
            <a:noFill/>
          </a:ln>
        </p:spPr>
        <p:txBody>
          <a:bodyPr anchor="t" anchorCtr="0">
            <a:spAutoFit/>
          </a:bodyPr>
          <a:p>
            <a:pPr>
              <a:spcBef>
                <a:spcPct val="50000"/>
              </a:spcBef>
            </a:pPr>
            <a:r>
              <a:rPr lang="zh-CN" altLang="en-US" sz="2800" b="1">
                <a:latin typeface="微软雅黑" panose="020B0503020204020204" charset="-122"/>
                <a:ea typeface="等线" panose="02010600030101010101" charset="-122"/>
                <a:sym typeface="Times New Roman" panose="02020603050405020304" pitchFamily="18" charset="0"/>
              </a:rPr>
              <a:t>（</a:t>
            </a:r>
            <a:r>
              <a:rPr lang="en-US" altLang="zh-CN" sz="2800" b="1">
                <a:latin typeface="微软雅黑" panose="020B0503020204020204" charset="-122"/>
                <a:ea typeface="等线" panose="02010600030101010101" charset="-122"/>
                <a:sym typeface="Times New Roman" panose="02020603050405020304" pitchFamily="18" charset="0"/>
              </a:rPr>
              <a:t>4</a:t>
            </a:r>
            <a:r>
              <a:rPr lang="zh-CN" altLang="en-US" sz="2800" b="1">
                <a:latin typeface="微软雅黑" panose="020B0503020204020204" charset="-122"/>
                <a:ea typeface="等线" panose="02010600030101010101" charset="-122"/>
                <a:sym typeface="Times New Roman" panose="02020603050405020304" pitchFamily="18" charset="0"/>
              </a:rPr>
              <a:t>）宏观调控</a:t>
            </a:r>
            <a:r>
              <a:rPr lang="zh-CN" altLang="en-US" sz="2800" b="1">
                <a:solidFill>
                  <a:schemeClr val="accent1"/>
                </a:solidFill>
                <a:latin typeface="微软雅黑" panose="020B0503020204020204" charset="-122"/>
                <a:ea typeface="等线" panose="02010600030101010101" charset="-122"/>
                <a:sym typeface="Times New Roman" panose="02020603050405020304" pitchFamily="18" charset="0"/>
              </a:rPr>
              <a:t>最常用</a:t>
            </a:r>
            <a:r>
              <a:rPr lang="zh-CN" altLang="en-US" sz="2800" b="1">
                <a:latin typeface="微软雅黑" panose="020B0503020204020204" charset="-122"/>
                <a:ea typeface="等线" panose="02010600030101010101" charset="-122"/>
                <a:sym typeface="Times New Roman" panose="02020603050405020304" pitchFamily="18" charset="0"/>
              </a:rPr>
              <a:t>的</a:t>
            </a:r>
            <a:r>
              <a:rPr lang="zh-CN" altLang="en-US" sz="2800" b="1">
                <a:solidFill>
                  <a:schemeClr val="accent1"/>
                </a:solidFill>
                <a:latin typeface="微软雅黑" panose="020B0503020204020204" charset="-122"/>
                <a:ea typeface="等线" panose="02010600030101010101" charset="-122"/>
                <a:sym typeface="Times New Roman" panose="02020603050405020304" pitchFamily="18" charset="0"/>
              </a:rPr>
              <a:t>经济手段</a:t>
            </a:r>
            <a:endParaRPr lang="zh-CN" altLang="en-US" sz="2800" b="1">
              <a:solidFill>
                <a:schemeClr val="accent1"/>
              </a:solidFill>
              <a:latin typeface="微软雅黑" panose="020B0503020204020204" charset="-122"/>
              <a:ea typeface="等线" panose="02010600030101010101" charset="-122"/>
              <a:sym typeface="Times New Roman" panose="02020603050405020304" pitchFamily="18" charset="0"/>
            </a:endParaRPr>
          </a:p>
        </p:txBody>
      </p:sp>
      <p:sp>
        <p:nvSpPr>
          <p:cNvPr id="46086" name="Rectangle 6"/>
          <p:cNvSpPr/>
          <p:nvPr/>
        </p:nvSpPr>
        <p:spPr>
          <a:xfrm>
            <a:off x="796925" y="1911350"/>
            <a:ext cx="7231063" cy="639763"/>
          </a:xfrm>
          <a:prstGeom prst="rect">
            <a:avLst/>
          </a:prstGeom>
          <a:noFill/>
          <a:ln w="9525">
            <a:noFill/>
          </a:ln>
        </p:spPr>
        <p:txBody>
          <a:bodyPr wrap="none" anchor="t" anchorCtr="0">
            <a:spAutoFit/>
          </a:bodyPr>
          <a:p>
            <a:pPr>
              <a:lnSpc>
                <a:spcPct val="150000"/>
              </a:lnSpc>
              <a:spcBef>
                <a:spcPct val="50000"/>
              </a:spcBef>
            </a:pPr>
            <a:r>
              <a:rPr lang="zh-CN" altLang="en-US" sz="2400" b="1">
                <a:solidFill>
                  <a:srgbClr val="FF0000"/>
                </a:solidFill>
                <a:latin typeface="Arial" panose="020B0604020202020204" pitchFamily="34" charset="0"/>
                <a:ea typeface="黑体" panose="02010609060101010101" pitchFamily="2" charset="-122"/>
                <a:sym typeface="Times New Roman" panose="02020603050405020304" pitchFamily="18" charset="0"/>
              </a:rPr>
              <a:t>财政政策</a:t>
            </a:r>
            <a:r>
              <a:rPr lang="zh-CN" altLang="en-US" sz="2400" b="1">
                <a:solidFill>
                  <a:schemeClr val="tx1"/>
                </a:solidFill>
                <a:latin typeface="Arial" panose="020B0604020202020204" pitchFamily="34" charset="0"/>
                <a:ea typeface="黑体" panose="02010609060101010101" pitchFamily="2" charset="-122"/>
                <a:sym typeface="Times New Roman" panose="02020603050405020304" pitchFamily="18" charset="0"/>
              </a:rPr>
              <a:t>和</a:t>
            </a:r>
            <a:r>
              <a:rPr lang="zh-CN" altLang="en-US" sz="2400" b="1">
                <a:solidFill>
                  <a:srgbClr val="FF0000"/>
                </a:solidFill>
                <a:latin typeface="Arial" panose="020B0604020202020204" pitchFamily="34" charset="0"/>
                <a:ea typeface="黑体" panose="02010609060101010101" pitchFamily="2" charset="-122"/>
                <a:sym typeface="Times New Roman" panose="02020603050405020304" pitchFamily="18" charset="0"/>
              </a:rPr>
              <a:t>货币政策</a:t>
            </a:r>
            <a:r>
              <a:rPr lang="zh-CN" altLang="en-US" sz="2400" b="1">
                <a:solidFill>
                  <a:schemeClr val="tx1"/>
                </a:solidFill>
                <a:latin typeface="Arial" panose="020B0604020202020204" pitchFamily="34" charset="0"/>
                <a:ea typeface="黑体" panose="02010609060101010101" pitchFamily="2" charset="-122"/>
                <a:sym typeface="Times New Roman" panose="02020603050405020304" pitchFamily="18" charset="0"/>
              </a:rPr>
              <a:t>是宏观调控最常用的经济手段。</a:t>
            </a:r>
            <a:endParaRPr lang="zh-CN" altLang="en-US" sz="2400" b="1">
              <a:solidFill>
                <a:schemeClr val="tx1"/>
              </a:solidFill>
              <a:latin typeface="Arial" panose="020B0604020202020204" pitchFamily="34" charset="0"/>
              <a:ea typeface="黑体" panose="02010609060101010101" pitchFamily="2" charset="-122"/>
              <a:sym typeface="Times New Roman" panose="02020603050405020304" pitchFamily="18" charset="0"/>
            </a:endParaRPr>
          </a:p>
        </p:txBody>
      </p:sp>
      <p:sp>
        <p:nvSpPr>
          <p:cNvPr id="46087" name="Rectangle 7"/>
          <p:cNvSpPr/>
          <p:nvPr/>
        </p:nvSpPr>
        <p:spPr>
          <a:xfrm>
            <a:off x="307975" y="2806700"/>
            <a:ext cx="11884025" cy="1198880"/>
          </a:xfrm>
          <a:prstGeom prst="rect">
            <a:avLst/>
          </a:prstGeom>
          <a:noFill/>
          <a:ln w="9525">
            <a:noFill/>
          </a:ln>
        </p:spPr>
        <p:txBody>
          <a:bodyPr anchor="t" anchorCtr="0">
            <a:spAutoFit/>
          </a:bodyPr>
          <a:p>
            <a:pPr>
              <a:lnSpc>
                <a:spcPct val="150000"/>
              </a:lnSpc>
              <a:spcBef>
                <a:spcPct val="50000"/>
              </a:spcBef>
            </a:pPr>
            <a:r>
              <a:rPr lang="en-US" altLang="zh-CN" sz="2400" b="1">
                <a:latin typeface="黑体" panose="02010609060101010101" pitchFamily="2" charset="-122"/>
                <a:ea typeface="黑体" panose="02010609060101010101" pitchFamily="2" charset="-122"/>
                <a:sym typeface="Times New Roman" panose="02020603050405020304" pitchFamily="18" charset="0"/>
              </a:rPr>
              <a:t>  </a:t>
            </a:r>
            <a:r>
              <a:rPr lang="zh-CN" altLang="en-US" sz="2400" b="1">
                <a:latin typeface="黑体" panose="02010609060101010101" pitchFamily="2" charset="-122"/>
                <a:ea typeface="黑体" panose="02010609060101010101" pitchFamily="2" charset="-122"/>
                <a:sym typeface="Times New Roman" panose="02020603050405020304" pitchFamily="18" charset="0"/>
              </a:rPr>
              <a:t>①</a:t>
            </a:r>
            <a:r>
              <a:rPr lang="zh-CN" altLang="en-US" sz="2400" b="1">
                <a:latin typeface="Arial" panose="020B0604020202020204" pitchFamily="34" charset="0"/>
                <a:ea typeface="黑体" panose="02010609060101010101" pitchFamily="2" charset="-122"/>
                <a:sym typeface="Times New Roman" panose="02020603050405020304" pitchFamily="18" charset="0"/>
              </a:rPr>
              <a:t>国家通过</a:t>
            </a:r>
            <a:r>
              <a:rPr lang="zh-CN" altLang="en-US" sz="2400" b="1">
                <a:solidFill>
                  <a:srgbClr val="FF0000"/>
                </a:solidFill>
                <a:latin typeface="Arial" panose="020B0604020202020204" pitchFamily="34" charset="0"/>
                <a:ea typeface="黑体" panose="02010609060101010101" pitchFamily="2" charset="-122"/>
                <a:sym typeface="Times New Roman" panose="02020603050405020304" pitchFamily="18" charset="0"/>
              </a:rPr>
              <a:t>财政收入与支出政策</a:t>
            </a:r>
            <a:r>
              <a:rPr lang="zh-CN" altLang="en-US" sz="2400" b="1">
                <a:latin typeface="Arial" panose="020B0604020202020204" pitchFamily="34" charset="0"/>
                <a:ea typeface="黑体" panose="02010609060101010101" pitchFamily="2" charset="-122"/>
                <a:sym typeface="Times New Roman" panose="02020603050405020304" pitchFamily="18" charset="0"/>
              </a:rPr>
              <a:t>，通过</a:t>
            </a:r>
            <a:r>
              <a:rPr lang="zh-CN" altLang="en-US" sz="2400" b="1">
                <a:solidFill>
                  <a:schemeClr val="accent1"/>
                </a:solidFill>
                <a:latin typeface="Arial" panose="020B0604020202020204" pitchFamily="34" charset="0"/>
                <a:ea typeface="黑体" panose="02010609060101010101" pitchFamily="2" charset="-122"/>
                <a:sym typeface="Times New Roman" panose="02020603050405020304" pitchFamily="18" charset="0"/>
              </a:rPr>
              <a:t>公开市场业务，存款准备金，中央银行贷款</a:t>
            </a:r>
            <a:r>
              <a:rPr lang="zh-CN" altLang="en-US" sz="2400" b="1">
                <a:latin typeface="Arial" panose="020B0604020202020204" pitchFamily="34" charset="0"/>
                <a:ea typeface="黑体" panose="02010609060101010101" pitchFamily="2" charset="-122"/>
                <a:sym typeface="Times New Roman" panose="02020603050405020304" pitchFamily="18" charset="0"/>
              </a:rPr>
              <a:t>等</a:t>
            </a:r>
            <a:r>
              <a:rPr lang="zh-CN" altLang="en-US" sz="2400" b="1">
                <a:solidFill>
                  <a:schemeClr val="accent1"/>
                </a:solidFill>
                <a:latin typeface="Arial" panose="020B0604020202020204" pitchFamily="34" charset="0"/>
                <a:ea typeface="黑体" panose="02010609060101010101" pitchFamily="2" charset="-122"/>
                <a:sym typeface="Times New Roman" panose="02020603050405020304" pitchFamily="18" charset="0"/>
              </a:rPr>
              <a:t>货币政策</a:t>
            </a:r>
            <a:r>
              <a:rPr lang="zh-CN" altLang="en-US" sz="2400" b="1">
                <a:latin typeface="Arial" panose="020B0604020202020204" pitchFamily="34" charset="0"/>
                <a:ea typeface="黑体" panose="02010609060101010101" pitchFamily="2" charset="-122"/>
                <a:sym typeface="Times New Roman" panose="02020603050405020304" pitchFamily="18" charset="0"/>
              </a:rPr>
              <a:t>工具，</a:t>
            </a:r>
            <a:r>
              <a:rPr lang="zh-CN" altLang="en-US" sz="2400" b="1">
                <a:solidFill>
                  <a:srgbClr val="FF0000"/>
                </a:solidFill>
                <a:latin typeface="Arial" panose="020B0604020202020204" pitchFamily="34" charset="0"/>
                <a:ea typeface="黑体" panose="02010609060101010101" pitchFamily="2" charset="-122"/>
                <a:sym typeface="Times New Roman" panose="02020603050405020304" pitchFamily="18" charset="0"/>
              </a:rPr>
              <a:t>调节社会总需求</a:t>
            </a:r>
            <a:r>
              <a:rPr lang="zh-CN" altLang="en-US" sz="2400" b="1">
                <a:latin typeface="Arial" panose="020B0604020202020204" pitchFamily="34" charset="0"/>
                <a:ea typeface="黑体" panose="02010609060101010101" pitchFamily="2" charset="-122"/>
                <a:sym typeface="Times New Roman" panose="02020603050405020304" pitchFamily="18" charset="0"/>
              </a:rPr>
              <a:t>，实现国民经济平稳运行。</a:t>
            </a:r>
            <a:endParaRPr lang="zh-CN" altLang="en-US" sz="2400" b="1">
              <a:latin typeface="Arial" panose="020B0604020202020204" pitchFamily="34" charset="0"/>
              <a:ea typeface="黑体" panose="02010609060101010101" pitchFamily="2" charset="-122"/>
              <a:sym typeface="Times New Roman" panose="02020603050405020304" pitchFamily="18" charset="0"/>
            </a:endParaRPr>
          </a:p>
        </p:txBody>
      </p:sp>
      <p:sp>
        <p:nvSpPr>
          <p:cNvPr id="46088" name="Text Box 8"/>
          <p:cNvSpPr txBox="1"/>
          <p:nvPr/>
        </p:nvSpPr>
        <p:spPr>
          <a:xfrm>
            <a:off x="503238" y="5205730"/>
            <a:ext cx="11857037" cy="822325"/>
          </a:xfrm>
          <a:prstGeom prst="rect">
            <a:avLst/>
          </a:prstGeom>
          <a:noFill/>
          <a:ln w="9525">
            <a:noFill/>
          </a:ln>
        </p:spPr>
        <p:txBody>
          <a:bodyPr anchor="t" anchorCtr="0">
            <a:spAutoFit/>
          </a:bodyPr>
          <a:p>
            <a:r>
              <a:rPr lang="zh-CN" altLang="en-US" sz="2400" b="1">
                <a:latin typeface="黑体" panose="02010609060101010101" pitchFamily="2" charset="-122"/>
                <a:ea typeface="黑体" panose="02010609060101010101" pitchFamily="2" charset="-122"/>
              </a:rPr>
              <a:t>③</a:t>
            </a:r>
            <a:r>
              <a:rPr lang="zh-CN" altLang="en-US" sz="2400" b="1">
                <a:latin typeface="Arial" panose="020B0604020202020204" pitchFamily="34" charset="0"/>
                <a:ea typeface="黑体" panose="02010609060101010101" pitchFamily="2" charset="-122"/>
              </a:rPr>
              <a:t>财政政策和货币政策分类：</a:t>
            </a:r>
            <a:r>
              <a:rPr lang="zh-CN" altLang="en-US" sz="2400" b="1">
                <a:solidFill>
                  <a:schemeClr val="accent1"/>
                </a:solidFill>
                <a:latin typeface="Arial" panose="020B0604020202020204" pitchFamily="34" charset="0"/>
                <a:ea typeface="黑体" panose="02010609060101010101" pitchFamily="2" charset="-122"/>
              </a:rPr>
              <a:t>积极的（扩张性）</a:t>
            </a:r>
            <a:r>
              <a:rPr lang="zh-CN" altLang="en-US" sz="2400" b="1">
                <a:latin typeface="Arial" panose="020B0604020202020204" pitchFamily="34" charset="0"/>
                <a:ea typeface="黑体" panose="02010609060101010101" pitchFamily="2" charset="-122"/>
              </a:rPr>
              <a:t>财政政策和货币政策、</a:t>
            </a:r>
            <a:r>
              <a:rPr lang="zh-CN" altLang="en-US" sz="2400" b="1">
                <a:solidFill>
                  <a:schemeClr val="accent1"/>
                </a:solidFill>
                <a:latin typeface="Arial" panose="020B0604020202020204" pitchFamily="34" charset="0"/>
                <a:ea typeface="黑体" panose="02010609060101010101" pitchFamily="2" charset="-122"/>
              </a:rPr>
              <a:t>紧缩性</a:t>
            </a:r>
            <a:r>
              <a:rPr lang="zh-CN" altLang="en-US" sz="2400" b="1">
                <a:latin typeface="Arial" panose="020B0604020202020204" pitchFamily="34" charset="0"/>
                <a:ea typeface="黑体" panose="02010609060101010101" pitchFamily="2" charset="-122"/>
              </a:rPr>
              <a:t>的财政政策和货币政策、</a:t>
            </a:r>
            <a:r>
              <a:rPr lang="zh-CN" altLang="en-US" sz="2400" b="1">
                <a:solidFill>
                  <a:schemeClr val="accent1"/>
                </a:solidFill>
                <a:latin typeface="Arial" panose="020B0604020202020204" pitchFamily="34" charset="0"/>
                <a:ea typeface="黑体" panose="02010609060101010101" pitchFamily="2" charset="-122"/>
              </a:rPr>
              <a:t>稳健的</a:t>
            </a:r>
            <a:r>
              <a:rPr lang="zh-CN" altLang="en-US" sz="2400" b="1">
                <a:latin typeface="Arial" panose="020B0604020202020204" pitchFamily="34" charset="0"/>
                <a:ea typeface="黑体" panose="02010609060101010101" pitchFamily="2" charset="-122"/>
              </a:rPr>
              <a:t>货币政策</a:t>
            </a:r>
            <a:endParaRPr lang="zh-CN" altLang="en-US" sz="2400" b="1">
              <a:latin typeface="Arial" panose="020B0604020202020204" pitchFamily="34" charset="0"/>
              <a:ea typeface="黑体" panose="0201060906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blinds(horizontal)">
                                      <p:cBhvr>
                                        <p:cTn id="7" dur="500"/>
                                        <p:tgtEl>
                                          <p:spTgt spid="4608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6086"/>
                                        </p:tgtEl>
                                        <p:attrNameLst>
                                          <p:attrName>style.visibility</p:attrName>
                                        </p:attrNameLst>
                                      </p:cBhvr>
                                      <p:to>
                                        <p:strVal val="visible"/>
                                      </p:to>
                                    </p:set>
                                    <p:animEffect transition="in" filter="box(in)">
                                      <p:cBhvr>
                                        <p:cTn id="12" dur="500"/>
                                        <p:tgtEl>
                                          <p:spTgt spid="460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087"/>
                                        </p:tgtEl>
                                        <p:attrNameLst>
                                          <p:attrName>style.visibility</p:attrName>
                                        </p:attrNameLst>
                                      </p:cBhvr>
                                      <p:to>
                                        <p:strVal val="visible"/>
                                      </p:to>
                                    </p:set>
                                    <p:animEffect transition="in" filter="blinds(horizontal)">
                                      <p:cBhvr>
                                        <p:cTn id="17" dur="500"/>
                                        <p:tgtEl>
                                          <p:spTgt spid="4608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6088"/>
                                        </p:tgtEl>
                                        <p:attrNameLst>
                                          <p:attrName>style.visibility</p:attrName>
                                        </p:attrNameLst>
                                      </p:cBhvr>
                                      <p:to>
                                        <p:strVal val="visible"/>
                                      </p:to>
                                    </p:set>
                                    <p:animEffect transition="in" filter="checkerboard(across)">
                                      <p:cBhvr>
                                        <p:cTn id="27" dur="500"/>
                                        <p:tgtEl>
                                          <p:spTgt spid="46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6084" grpId="0"/>
      <p:bldP spid="46086" grpId="0"/>
      <p:bldP spid="46087" grpId="0"/>
      <p:bldP spid="4608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7136" name="Group 32"/>
          <p:cNvGraphicFramePr>
            <a:graphicFrameLocks noGrp="1"/>
          </p:cNvGraphicFramePr>
          <p:nvPr>
            <p:ph idx="4294967295"/>
          </p:nvPr>
        </p:nvGraphicFramePr>
        <p:xfrm>
          <a:off x="0" y="846138"/>
          <a:ext cx="12192000" cy="5349875"/>
        </p:xfrm>
        <a:graphic>
          <a:graphicData uri="http://schemas.openxmlformats.org/drawingml/2006/table">
            <a:tbl>
              <a:tblPr/>
              <a:tblGrid>
                <a:gridCol w="625475"/>
                <a:gridCol w="1362075"/>
                <a:gridCol w="4781550"/>
                <a:gridCol w="5422900"/>
              </a:tblGrid>
              <a:tr h="579438">
                <a:tc gridSpan="2">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等线" panose="02010600030101010101" charset="-122"/>
                        </a:rPr>
                        <a:t> </a:t>
                      </a:r>
                      <a:endParaRPr kumimoji="0" lang="en-US" altLang="zh-CN" sz="2400" b="1" i="0" u="none" strike="noStrike" cap="none" normalizeH="0" baseline="0" smtClean="0">
                        <a:ln>
                          <a:noFill/>
                        </a:ln>
                        <a:solidFill>
                          <a:schemeClr val="accent1"/>
                        </a:solidFill>
                        <a:effectLst/>
                        <a:latin typeface="Arial" panose="020B0604020202020204" pitchFamily="34" charset="0"/>
                        <a:ea typeface="宋体" panose="02010600030101010101" pitchFamily="2" charset="-122"/>
                        <a:cs typeface="等线" panose="02010600030101010101"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rPr>
                        <a:t>财政政策</a:t>
                      </a:r>
                      <a:endParaRPr kumimoji="0"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rPr>
                        <a:t>货币政策</a:t>
                      </a:r>
                      <a:endParaRPr kumimoji="0"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998663">
                <a:tc rowSpan="4">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endParaRP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endParaRP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endParaRP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endParaRP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rPr>
                        <a:t>不同点</a:t>
                      </a:r>
                      <a:endParaRPr kumimoji="0"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endParaRP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endParaRP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rPr>
                        <a:t>含义</a:t>
                      </a:r>
                      <a:endParaRPr kumimoji="0"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财政政策是指</a:t>
                      </a:r>
                      <a:r>
                        <a:rPr kumimoji="0" lang="zh-CN" altLang="en-US" sz="2800" b="1" i="0" u="none" strike="noStrike" cap="none" normalizeH="0" baseline="0" smtClean="0">
                          <a:ln>
                            <a:noFill/>
                          </a:ln>
                          <a:solidFill>
                            <a:srgbClr val="FF0000"/>
                          </a:solidFill>
                          <a:effectLst/>
                          <a:latin typeface="Times New Roman" panose="02020603050405020304" pitchFamily="18" charset="0"/>
                          <a:ea typeface="等线" panose="02010600030101010101" charset="-122"/>
                          <a:cs typeface="Times New Roman" panose="02020603050405020304" pitchFamily="18" charset="0"/>
                        </a:rPr>
                        <a:t>政府</a:t>
                      </a:r>
                      <a:r>
                        <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通过</a:t>
                      </a:r>
                      <a:endParaRPr kumimoji="0" lang="en-US" altLang="zh-CN"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对</a:t>
                      </a:r>
                      <a:r>
                        <a:rPr kumimoji="0" lang="zh-CN" altLang="en-US" sz="2800" b="1" i="0" u="none" strike="noStrike" cap="none" normalizeH="0" baseline="0" smtClean="0">
                          <a:ln>
                            <a:noFill/>
                          </a:ln>
                          <a:solidFill>
                            <a:srgbClr val="FF0000"/>
                          </a:solidFill>
                          <a:effectLst/>
                          <a:latin typeface="Times New Roman" panose="02020603050405020304" pitchFamily="18" charset="0"/>
                          <a:ea typeface="等线" panose="02010600030101010101" charset="-122"/>
                          <a:cs typeface="Times New Roman" panose="02020603050405020304" pitchFamily="18" charset="0"/>
                        </a:rPr>
                        <a:t>财政收支总量</a:t>
                      </a:r>
                      <a:r>
                        <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的调节</a:t>
                      </a:r>
                      <a:endParaRPr kumimoji="0" lang="en-US" altLang="zh-CN"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来影响</a:t>
                      </a:r>
                      <a:r>
                        <a:rPr kumimoji="0" lang="zh-CN" altLang="en-US" sz="2800" b="1" i="0" u="none" strike="noStrike" cap="none" normalizeH="0" baseline="0" smtClean="0">
                          <a:ln>
                            <a:noFill/>
                          </a:ln>
                          <a:solidFill>
                            <a:srgbClr val="FF0000"/>
                          </a:solidFill>
                          <a:effectLst/>
                          <a:latin typeface="Times New Roman" panose="02020603050405020304" pitchFamily="18" charset="0"/>
                          <a:ea typeface="等线" panose="02010600030101010101" charset="-122"/>
                          <a:cs typeface="Times New Roman" panose="02020603050405020304" pitchFamily="18" charset="0"/>
                        </a:rPr>
                        <a:t>总需求</a:t>
                      </a:r>
                      <a:r>
                        <a:rPr kumimoji="0" lang="en-US" altLang="zh-CN"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a:t>
                      </a:r>
                      <a:r>
                        <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使之与总</a:t>
                      </a:r>
                      <a:endParaRPr kumimoji="0" lang="en-US" altLang="zh-CN"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供给相适应的经济政策。</a:t>
                      </a:r>
                      <a:endPar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endParaRPr kumimoji="0" lang="en-US" altLang="zh-CN" sz="2400" b="1" i="0" u="none" strike="noStrike" cap="none" normalizeH="0" baseline="0" smtClean="0">
                        <a:ln>
                          <a:noFill/>
                        </a:ln>
                        <a:solidFill>
                          <a:schemeClr val="accent1"/>
                        </a:solidFill>
                        <a:effectLst/>
                        <a:latin typeface="Arial" panose="020B0604020202020204" pitchFamily="34" charset="0"/>
                        <a:ea typeface="宋体" panose="02010600030101010101" pitchFamily="2" charset="-122"/>
                        <a:cs typeface="等线" panose="02010600030101010101"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等线" panose="02010600030101010101" charset="-122"/>
                        </a:rPr>
                        <a:t> </a:t>
                      </a:r>
                      <a:r>
                        <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货币政策是指</a:t>
                      </a:r>
                      <a:r>
                        <a:rPr kumimoji="0" lang="zh-CN" altLang="en-US" sz="2800" b="1" i="0" u="none" strike="noStrike" cap="none" normalizeH="0" baseline="0" smtClean="0">
                          <a:ln>
                            <a:noFill/>
                          </a:ln>
                          <a:solidFill>
                            <a:srgbClr val="FF0000"/>
                          </a:solidFill>
                          <a:effectLst/>
                          <a:latin typeface="Times New Roman" panose="02020603050405020304" pitchFamily="18" charset="0"/>
                          <a:ea typeface="等线" panose="02010600030101010101" charset="-122"/>
                          <a:cs typeface="Times New Roman" panose="02020603050405020304" pitchFamily="18" charset="0"/>
                        </a:rPr>
                        <a:t>中央银行</a:t>
                      </a:r>
                      <a:r>
                        <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为实现一定的宏观经济目标</a:t>
                      </a:r>
                      <a:r>
                        <a:rPr kumimoji="0" lang="en-US" altLang="zh-CN"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a:t>
                      </a:r>
                      <a:r>
                        <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而对</a:t>
                      </a:r>
                      <a:r>
                        <a:rPr kumimoji="0" lang="zh-CN" altLang="en-US" sz="2800" b="1" i="0" u="none" strike="noStrike" cap="none" normalizeH="0" baseline="0" smtClean="0">
                          <a:ln>
                            <a:noFill/>
                          </a:ln>
                          <a:solidFill>
                            <a:srgbClr val="FF0000"/>
                          </a:solidFill>
                          <a:effectLst/>
                          <a:latin typeface="Times New Roman" panose="02020603050405020304" pitchFamily="18" charset="0"/>
                          <a:ea typeface="等线" panose="02010600030101010101" charset="-122"/>
                          <a:cs typeface="Times New Roman" panose="02020603050405020304" pitchFamily="18" charset="0"/>
                        </a:rPr>
                        <a:t>货币供应量、信贷量、利率</a:t>
                      </a:r>
                      <a:r>
                        <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等进行调节和控制而采取的政策措施。</a:t>
                      </a:r>
                      <a:endPar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784225">
                <a:tc vMerge="1">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rPr>
                        <a:t>制定者</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endParaRP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sym typeface="Arial" panose="020B0604020202020204" pitchFamily="34" charset="0"/>
                        </a:rPr>
                        <a:t>实施者</a:t>
                      </a:r>
                      <a:endParaRPr kumimoji="0" lang="zh-CN" altLang="en-US" sz="20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sym typeface="Arial" panose="020B0604020202020204" pitchFamily="34"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等线" panose="02010600030101010101" charset="-122"/>
                        </a:rPr>
                        <a:t> </a:t>
                      </a:r>
                      <a:r>
                        <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国务院</a:t>
                      </a:r>
                      <a:r>
                        <a:rPr kumimoji="0" lang="zh-CN" altLang="en-US" sz="2800" b="1" i="0" u="none" strike="noStrike" cap="none" normalizeH="0" baseline="0" smtClean="0">
                          <a:ln>
                            <a:noFill/>
                          </a:ln>
                          <a:solidFill>
                            <a:srgbClr val="FF0000"/>
                          </a:solidFill>
                          <a:effectLst/>
                          <a:latin typeface="Times New Roman" panose="02020603050405020304" pitchFamily="18" charset="0"/>
                          <a:ea typeface="等线" panose="02010600030101010101" charset="-122"/>
                          <a:cs typeface="Times New Roman" panose="02020603050405020304" pitchFamily="18" charset="0"/>
                        </a:rPr>
                        <a:t>财政部</a:t>
                      </a:r>
                      <a:endParaRPr kumimoji="0" lang="zh-CN" altLang="en-US" sz="2800" b="1" i="0" u="none" strike="noStrike" cap="none" normalizeH="0" baseline="0" smtClean="0">
                        <a:ln>
                          <a:noFill/>
                        </a:ln>
                        <a:solidFill>
                          <a:srgbClr val="FF0000"/>
                        </a:solidFill>
                        <a:effectLst/>
                        <a:latin typeface="Times New Roman" panose="02020603050405020304" pitchFamily="18" charset="0"/>
                        <a:ea typeface="等线" panose="02010600030101010101" charset="-122"/>
                        <a:cs typeface="Times New Roman" panose="02020603050405020304"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等线" panose="02010600030101010101" charset="-122"/>
                        </a:rPr>
                        <a:t> </a:t>
                      </a:r>
                      <a:r>
                        <a:rPr kumimoji="0" lang="zh-CN" altLang="en-US" sz="2800" b="1" i="0" u="none" strike="noStrike" cap="none" normalizeH="0" baseline="0" smtClean="0">
                          <a:ln>
                            <a:noFill/>
                          </a:ln>
                          <a:solidFill>
                            <a:srgbClr val="FF0000"/>
                          </a:solidFill>
                          <a:effectLst/>
                          <a:latin typeface="Times New Roman" panose="02020603050405020304" pitchFamily="18" charset="0"/>
                          <a:ea typeface="等线" panose="02010600030101010101" charset="-122"/>
                          <a:cs typeface="Times New Roman" panose="02020603050405020304" pitchFamily="18" charset="0"/>
                        </a:rPr>
                        <a:t>中央银行</a:t>
                      </a:r>
                      <a:endParaRPr kumimoji="0" lang="zh-CN" altLang="en-US" sz="2800" b="1" i="0" u="none" strike="noStrike" cap="none" normalizeH="0" baseline="0" smtClean="0">
                        <a:ln>
                          <a:noFill/>
                        </a:ln>
                        <a:solidFill>
                          <a:srgbClr val="FF0000"/>
                        </a:solidFill>
                        <a:effectLst/>
                        <a:latin typeface="Times New Roman" panose="02020603050405020304" pitchFamily="18" charset="0"/>
                        <a:ea typeface="等线" panose="02010600030101010101" charset="-122"/>
                        <a:cs typeface="Times New Roman" panose="02020603050405020304"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1192213">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rPr>
                        <a:t>运用杠杆</a:t>
                      </a:r>
                      <a:endParaRPr kumimoji="0"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等线" panose="02010600030101010101" charset="-122"/>
                        </a:rPr>
                        <a:t> </a:t>
                      </a:r>
                      <a:r>
                        <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税率、税收、国债、财政支出、</a:t>
                      </a:r>
                      <a:endPar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en-US" altLang="zh-CN" sz="2400" b="1" i="0" u="none" strike="noStrike" cap="none" normalizeH="0" baseline="0" smtClean="0">
                          <a:ln>
                            <a:noFill/>
                          </a:ln>
                          <a:solidFill>
                            <a:schemeClr val="tx1"/>
                          </a:solidFill>
                          <a:effectLst/>
                          <a:latin typeface="Arial" panose="020B0604020202020204" pitchFamily="34" charset="0"/>
                          <a:ea typeface="黑体" panose="02010609060101010101" pitchFamily="2" charset="-122"/>
                          <a:cs typeface="等线" panose="02010600030101010101" charset="-122"/>
                        </a:rPr>
                        <a:t> </a:t>
                      </a:r>
                      <a:r>
                        <a:rPr kumimoji="0" lang="zh-CN"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2" charset="-122"/>
                          <a:cs typeface="等线" panose="02010600030101010101" charset="-122"/>
                        </a:rPr>
                        <a:t>公开市场业务、</a:t>
                      </a:r>
                      <a:r>
                        <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存款准备金率、利率、汇率、信贷量规模等</a:t>
                      </a:r>
                      <a:endPar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628650">
                <a:tc vMerge="1">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rPr>
                        <a:t>效果</a:t>
                      </a:r>
                      <a:endParaRPr kumimoji="0"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等线" panose="02010600030101010101" charset="-122"/>
                        </a:rPr>
                        <a:t> </a:t>
                      </a:r>
                      <a:r>
                        <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产生效果的速度快</a:t>
                      </a:r>
                      <a:endPar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等线" panose="02010600030101010101" charset="-122"/>
                        </a:rPr>
                        <a:t> </a:t>
                      </a:r>
                      <a:r>
                        <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产生效果的速度慢</a:t>
                      </a:r>
                      <a:endPar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bl>
          </a:graphicData>
        </a:graphic>
      </p:graphicFrame>
    </p:spTree>
  </p:cSld>
  <p:clrMapOvr>
    <a:masterClrMapping/>
  </p:clrMapOvr>
  <p:transition spd="slow">
    <p:zoom/>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1505" name="矩形 1"/>
          <p:cNvSpPr/>
          <p:nvPr/>
        </p:nvSpPr>
        <p:spPr>
          <a:xfrm>
            <a:off x="1029018" y="1007745"/>
            <a:ext cx="10458450" cy="5631180"/>
          </a:xfrm>
          <a:prstGeom prst="rect">
            <a:avLst/>
          </a:prstGeom>
          <a:noFill/>
          <a:ln w="9525">
            <a:noFill/>
          </a:ln>
        </p:spPr>
        <p:txBody>
          <a:bodyPr anchor="t" anchorCtr="0">
            <a:spAutoFit/>
          </a:bodyPr>
          <a:p>
            <a:pPr>
              <a:lnSpc>
                <a:spcPct val="150000"/>
              </a:lnSpc>
            </a:pPr>
            <a:r>
              <a:rPr lang="zh-CN" altLang="en-US" sz="2400" b="1" dirty="0">
                <a:latin typeface="微软雅黑" panose="020B0503020204020204" charset="-122"/>
                <a:ea typeface="微软雅黑" panose="020B0503020204020204" charset="-122"/>
              </a:rPr>
              <a:t>政治认同：</a:t>
            </a:r>
            <a:r>
              <a:rPr lang="zh-CN" altLang="en-US" sz="2400" dirty="0">
                <a:latin typeface="微软雅黑" panose="020B0503020204020204" charset="-122"/>
                <a:ea typeface="微软雅黑" panose="020B0503020204020204" charset="-122"/>
              </a:rPr>
              <a:t>识记我国社会主义市场经济体制的基本特征，体会党的领导是中国特色社会主义最本质的特征和中国特色社会主义制度的最大优势，认同我国社会主义市场经济体制。</a:t>
            </a:r>
            <a:endParaRPr lang="en-US" altLang="zh-CN" sz="2400" dirty="0">
              <a:latin typeface="微软雅黑" panose="020B0503020204020204" charset="-122"/>
              <a:ea typeface="微软雅黑" panose="020B0503020204020204" charset="-122"/>
            </a:endParaRPr>
          </a:p>
          <a:p>
            <a:pPr>
              <a:lnSpc>
                <a:spcPct val="150000"/>
              </a:lnSpc>
            </a:pPr>
            <a:r>
              <a:rPr lang="zh-CN" altLang="en-US" sz="2400" b="1" dirty="0">
                <a:latin typeface="微软雅黑" panose="020B0503020204020204" charset="-122"/>
                <a:ea typeface="微软雅黑" panose="020B0503020204020204" charset="-122"/>
              </a:rPr>
              <a:t>科学精神</a:t>
            </a:r>
            <a:r>
              <a:rPr lang="en-US" altLang="zh-CN" sz="2400" b="1" dirty="0">
                <a:latin typeface="微软雅黑" panose="020B0503020204020204" charset="-122"/>
                <a:ea typeface="微软雅黑" panose="020B0503020204020204" charset="-122"/>
              </a:rPr>
              <a:t>: </a:t>
            </a:r>
            <a:r>
              <a:rPr lang="zh-CN" altLang="en-US" sz="2400" dirty="0">
                <a:solidFill>
                  <a:schemeClr val="tx1"/>
                </a:solidFill>
                <a:latin typeface="微软雅黑" panose="020B0503020204020204" charset="-122"/>
                <a:ea typeface="微软雅黑" panose="020B0503020204020204" charset="-122"/>
                <a:sym typeface="+mn-ea"/>
              </a:rPr>
              <a:t>客观、全面看待市场和政府在资源配置中各自的作用，知道社会主义初级阶段，既要发挥市场在资源配置中的决定性作用，又要更好发挥政府作用。</a:t>
            </a:r>
            <a:endParaRPr lang="zh-CN" altLang="en-US" sz="2400" dirty="0">
              <a:latin typeface="微软雅黑" panose="020B0503020204020204" charset="-122"/>
              <a:ea typeface="微软雅黑" panose="020B0503020204020204" charset="-122"/>
            </a:endParaRPr>
          </a:p>
          <a:p>
            <a:pPr>
              <a:lnSpc>
                <a:spcPct val="150000"/>
              </a:lnSpc>
            </a:pPr>
            <a:r>
              <a:rPr lang="zh-CN" altLang="en-US" sz="2400" b="1" dirty="0">
                <a:latin typeface="微软雅黑" panose="020B0503020204020204" charset="-122"/>
                <a:ea typeface="微软雅黑" panose="020B0503020204020204" charset="-122"/>
              </a:rPr>
              <a:t>法治意识</a:t>
            </a:r>
            <a:r>
              <a:rPr lang="en-US" altLang="zh-CN" sz="2400" b="1" dirty="0">
                <a:latin typeface="微软雅黑" panose="020B0503020204020204" charset="-122"/>
                <a:ea typeface="微软雅黑" panose="020B0503020204020204" charset="-122"/>
              </a:rPr>
              <a:t>: </a:t>
            </a:r>
            <a:r>
              <a:rPr lang="zh-CN" altLang="en-US" sz="2400" dirty="0">
                <a:latin typeface="微软雅黑" panose="020B0503020204020204" charset="-122"/>
                <a:ea typeface="微软雅黑" panose="020B0503020204020204" charset="-122"/>
              </a:rPr>
              <a:t>学习</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宪法</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关于“党对社会主义市场经济领导”的相关表述，增强法治意识。</a:t>
            </a:r>
            <a:endParaRPr lang="zh-CN" altLang="en-US" sz="2400" dirty="0">
              <a:latin typeface="微软雅黑" panose="020B0503020204020204" charset="-122"/>
              <a:ea typeface="微软雅黑" panose="020B0503020204020204" charset="-122"/>
            </a:endParaRPr>
          </a:p>
          <a:p>
            <a:pPr>
              <a:lnSpc>
                <a:spcPct val="150000"/>
              </a:lnSpc>
            </a:pPr>
            <a:r>
              <a:rPr lang="zh-CN" altLang="en-US" sz="2400" b="1" dirty="0">
                <a:latin typeface="微软雅黑" panose="020B0503020204020204" charset="-122"/>
                <a:ea typeface="微软雅黑" panose="020B0503020204020204" charset="-122"/>
              </a:rPr>
              <a:t>公共参与</a:t>
            </a:r>
            <a:r>
              <a:rPr lang="zh-CN" altLang="en-US" sz="2400" dirty="0">
                <a:latin typeface="微软雅黑" panose="020B0503020204020204" charset="-122"/>
                <a:ea typeface="微软雅黑" panose="020B0503020204020204" charset="-122"/>
              </a:rPr>
              <a:t>：针对我国当前经济发展存在的问题，运用社会主义市场经济体制的知识提出合理化建议，提高自己参与经济生活的能力。</a:t>
            </a:r>
            <a:endParaRPr lang="zh-CN" altLang="en-US" sz="2400" dirty="0">
              <a:latin typeface="微软雅黑" panose="020B0503020204020204" charset="-122"/>
              <a:ea typeface="微软雅黑" panose="020B0503020204020204" charset="-122"/>
            </a:endParaRPr>
          </a:p>
        </p:txBody>
      </p:sp>
      <p:sp>
        <p:nvSpPr>
          <p:cNvPr id="3" name="对角圆角矩形 2"/>
          <p:cNvSpPr/>
          <p:nvPr/>
        </p:nvSpPr>
        <p:spPr>
          <a:xfrm>
            <a:off x="2183765" y="377190"/>
            <a:ext cx="2370138" cy="630238"/>
          </a:xfrm>
          <a:prstGeom prst="round2Diag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b="1" strike="noStrike" noProof="1" dirty="0">
                <a:latin typeface="微软雅黑" panose="020B0503020204020204" charset="-122"/>
                <a:ea typeface="微软雅黑" panose="020B0503020204020204" charset="-122"/>
              </a:rPr>
              <a:t>核心素养</a:t>
            </a:r>
            <a:endParaRPr lang="zh-CN" altLang="en-US" sz="3200" b="1" strike="noStrike" noProof="1" dirty="0">
              <a:latin typeface="微软雅黑" panose="020B0503020204020204" charset="-122"/>
              <a:ea typeface="微软雅黑" panose="020B0503020204020204" charset="-122"/>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Group 2"/>
          <p:cNvGraphicFramePr>
            <a:graphicFrameLocks noGrp="1"/>
          </p:cNvGraphicFramePr>
          <p:nvPr/>
        </p:nvGraphicFramePr>
        <p:xfrm>
          <a:off x="0" y="957263"/>
          <a:ext cx="12192000" cy="4621213"/>
        </p:xfrm>
        <a:graphic>
          <a:graphicData uri="http://schemas.openxmlformats.org/drawingml/2006/table">
            <a:tbl>
              <a:tblPr/>
              <a:tblGrid>
                <a:gridCol w="1987550"/>
                <a:gridCol w="4781550"/>
                <a:gridCol w="5422900"/>
              </a:tblGrid>
              <a:tr h="520700">
                <a:tc>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en-US" altLang="zh-CN"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等线" panose="02010600030101010101" charset="-122"/>
                        </a:rPr>
                        <a:t> </a:t>
                      </a:r>
                      <a:endParaRPr kumimoji="0" lang="en-US" altLang="zh-CN" sz="2400" b="1" i="0" u="none" strike="noStrike" cap="none" normalizeH="0" baseline="0" smtClean="0">
                        <a:ln>
                          <a:noFill/>
                        </a:ln>
                        <a:solidFill>
                          <a:schemeClr val="accent1"/>
                        </a:solidFill>
                        <a:effectLst/>
                        <a:latin typeface="Arial" panose="020B0604020202020204" pitchFamily="34" charset="0"/>
                        <a:ea typeface="宋体" panose="02010600030101010101" pitchFamily="2" charset="-122"/>
                        <a:cs typeface="等线" panose="02010600030101010101"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rPr>
                        <a:t>财政政策</a:t>
                      </a:r>
                      <a:endParaRPr kumimoji="0"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rPr>
                        <a:t>货币政策</a:t>
                      </a:r>
                      <a:endParaRPr kumimoji="0"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r>
              <a:tr h="4100513">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endPar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endParaRP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endPar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endParaRP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endPar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endParaRP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rPr>
                        <a:t>相</a:t>
                      </a:r>
                      <a:endPar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endParaRP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rPr>
                        <a:t>同</a:t>
                      </a:r>
                      <a:endParaRPr kumimoji="0" lang="en-US" altLang="zh-CN"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endParaRP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anose="05000000000000000000" pitchFamily="2" charset="2"/>
                        <a:buNone/>
                      </a:pPr>
                      <a:r>
                        <a:rPr kumimoji="0"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rPr>
                        <a:t>点</a:t>
                      </a:r>
                      <a:endParaRPr kumimoji="0" lang="zh-CN" altLang="en-US" sz="2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等线" panose="02010600030101010101" charset="-122"/>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都是</a:t>
                      </a:r>
                      <a:r>
                        <a:rPr kumimoji="0" lang="zh-CN" altLang="en-US" sz="2800" b="1" i="0" u="none" strike="noStrike" cap="none" normalizeH="0" baseline="0" smtClean="0">
                          <a:ln>
                            <a:noFill/>
                          </a:ln>
                          <a:solidFill>
                            <a:srgbClr val="FF0000"/>
                          </a:solidFill>
                          <a:effectLst/>
                          <a:latin typeface="Times New Roman" panose="02020603050405020304" pitchFamily="18" charset="0"/>
                          <a:ea typeface="等线" panose="02010600030101010101" charset="-122"/>
                          <a:cs typeface="Times New Roman" panose="02020603050405020304" pitchFamily="18" charset="0"/>
                        </a:rPr>
                        <a:t>经济政策</a:t>
                      </a:r>
                      <a:r>
                        <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，都属于宏观调控的基本手段；</a:t>
                      </a:r>
                      <a:endPar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运用的基本原理相同，即</a:t>
                      </a:r>
                      <a:r>
                        <a:rPr kumimoji="0" lang="zh-CN" altLang="en-US" sz="2800" b="1" i="0" u="none" strike="noStrike" cap="none" normalizeH="0" baseline="0" smtClean="0">
                          <a:ln>
                            <a:noFill/>
                          </a:ln>
                          <a:solidFill>
                            <a:srgbClr val="FF0000"/>
                          </a:solidFill>
                          <a:effectLst/>
                          <a:latin typeface="Times New Roman" panose="02020603050405020304" pitchFamily="18" charset="0"/>
                          <a:ea typeface="等线" panose="02010600030101010101" charset="-122"/>
                          <a:cs typeface="Times New Roman" panose="02020603050405020304" pitchFamily="18" charset="0"/>
                        </a:rPr>
                        <a:t>逆风向调节</a:t>
                      </a:r>
                      <a:r>
                        <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a:t>
                      </a:r>
                      <a:endPar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（财政政策和货币政策都有</a:t>
                      </a:r>
                      <a:r>
                        <a:rPr kumimoji="0" lang="zh-CN" altLang="en-US" sz="2800" b="1" i="0" u="none" strike="noStrike" cap="none" normalizeH="0" baseline="0" smtClean="0">
                          <a:ln>
                            <a:noFill/>
                          </a:ln>
                          <a:solidFill>
                            <a:srgbClr val="FF0000"/>
                          </a:solidFill>
                          <a:effectLst/>
                          <a:latin typeface="Times New Roman" panose="02020603050405020304" pitchFamily="18" charset="0"/>
                          <a:ea typeface="等线" panose="02010600030101010101" charset="-122"/>
                          <a:cs typeface="Times New Roman" panose="02020603050405020304" pitchFamily="18" charset="0"/>
                        </a:rPr>
                        <a:t>扩张性和紧缩性</a:t>
                      </a:r>
                      <a:r>
                        <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之分。</a:t>
                      </a:r>
                      <a:endPar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FF0000"/>
                          </a:solidFill>
                          <a:effectLst/>
                          <a:latin typeface="Times New Roman" panose="02020603050405020304" pitchFamily="18" charset="0"/>
                          <a:ea typeface="等线" panose="02010600030101010101" charset="-122"/>
                          <a:cs typeface="Times New Roman" panose="02020603050405020304" pitchFamily="18" charset="0"/>
                        </a:rPr>
                        <a:t>扩张性政策通常用于对付经济衰退，</a:t>
                      </a:r>
                      <a:r>
                        <a:rPr kumimoji="0" lang="zh-CN" altLang="en-US" sz="2800" b="1" i="0" u="none" strike="noStrike" cap="none" normalizeH="0" baseline="0" smtClean="0">
                          <a:ln>
                            <a:noFill/>
                          </a:ln>
                          <a:solidFill>
                            <a:schemeClr val="accent1"/>
                          </a:solidFill>
                          <a:effectLst/>
                          <a:latin typeface="Times New Roman" panose="02020603050405020304" pitchFamily="18" charset="0"/>
                          <a:ea typeface="等线" panose="02010600030101010101" charset="-122"/>
                          <a:cs typeface="Times New Roman" panose="02020603050405020304" pitchFamily="18" charset="0"/>
                        </a:rPr>
                        <a:t>紧缩性政策通常用于对付经济过热。</a:t>
                      </a:r>
                      <a:endParaRPr kumimoji="0" lang="zh-CN" altLang="en-US" sz="2800" b="1" i="0" u="none" strike="noStrike" cap="none" normalizeH="0" baseline="0" smtClean="0">
                        <a:ln>
                          <a:noFill/>
                        </a:ln>
                        <a:solidFill>
                          <a:schemeClr val="accent1"/>
                        </a:solidFill>
                        <a:effectLst/>
                        <a:latin typeface="Times New Roman" panose="02020603050405020304" pitchFamily="18" charset="0"/>
                        <a:ea typeface="等线" panose="02010600030101010101"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smtClean="0">
                          <a:ln>
                            <a:noFill/>
                          </a:ln>
                          <a:solidFill>
                            <a:srgbClr val="FF0000"/>
                          </a:solidFill>
                          <a:effectLst/>
                          <a:latin typeface="Times New Roman" panose="02020603050405020304" pitchFamily="18" charset="0"/>
                          <a:ea typeface="等线" panose="02010600030101010101" charset="-122"/>
                          <a:cs typeface="Times New Roman" panose="02020603050405020304" pitchFamily="18" charset="0"/>
                        </a:rPr>
                        <a:t>扩张性财政政策表现为增加财政支出、增发国债、降低税率，</a:t>
                      </a:r>
                      <a:r>
                        <a:rPr kumimoji="0" lang="zh-CN" altLang="en-US" sz="2800" b="1" i="0" u="none" strike="noStrike" cap="none" normalizeH="0" baseline="0" smtClean="0">
                          <a:ln>
                            <a:noFill/>
                          </a:ln>
                          <a:solidFill>
                            <a:srgbClr val="1F4E79"/>
                          </a:solidFill>
                          <a:effectLst/>
                          <a:latin typeface="Times New Roman" panose="02020603050405020304" pitchFamily="18" charset="0"/>
                          <a:ea typeface="等线" panose="02010600030101010101" charset="-122"/>
                          <a:cs typeface="Times New Roman" panose="02020603050405020304" pitchFamily="18" charset="0"/>
                        </a:rPr>
                        <a:t>扩张性货币政策表现为降低存贷款利率、存款准备金率等；</a:t>
                      </a:r>
                      <a:r>
                        <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紧缩性政策反其道而行。）都属于</a:t>
                      </a:r>
                      <a:r>
                        <a:rPr kumimoji="0" lang="zh-CN" altLang="en-US" sz="2800" b="1" i="0" u="none" strike="noStrike" cap="none" normalizeH="0" baseline="0" smtClean="0">
                          <a:ln>
                            <a:noFill/>
                          </a:ln>
                          <a:solidFill>
                            <a:srgbClr val="FF0000"/>
                          </a:solidFill>
                          <a:effectLst/>
                          <a:latin typeface="Times New Roman" panose="02020603050405020304" pitchFamily="18" charset="0"/>
                          <a:ea typeface="等线" panose="02010600030101010101" charset="-122"/>
                          <a:cs typeface="Times New Roman" panose="02020603050405020304" pitchFamily="18" charset="0"/>
                        </a:rPr>
                        <a:t>总需求调节工具</a:t>
                      </a:r>
                      <a:r>
                        <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rPr>
                        <a:t>。</a:t>
                      </a:r>
                      <a:endParaRPr kumimoji="0" lang="zh-CN" altLang="en-US" sz="2800" b="1" i="0" u="none" strike="noStrike" cap="none" normalizeH="0" baseline="0" smtClean="0">
                        <a:ln>
                          <a:noFill/>
                        </a:ln>
                        <a:solidFill>
                          <a:schemeClr val="tx1"/>
                        </a:solidFill>
                        <a:effectLst/>
                        <a:latin typeface="Times New Roman" panose="02020603050405020304" pitchFamily="18" charset="0"/>
                        <a:ea typeface="等线" panose="02010600030101010101" charset="-122"/>
                        <a:cs typeface="Times New Roman" panose="02020603050405020304"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77542" y="173421"/>
            <a:ext cx="11919485" cy="6629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29" name="Picture 19" descr="Picture2"/>
          <p:cNvPicPr>
            <a:picLocks noChangeAspect="1"/>
          </p:cNvPicPr>
          <p:nvPr/>
        </p:nvPicPr>
        <p:blipFill>
          <a:blip r:embed="rId1"/>
          <a:stretch>
            <a:fillRect/>
          </a:stretch>
        </p:blipFill>
        <p:spPr>
          <a:xfrm>
            <a:off x="3281363" y="1168400"/>
            <a:ext cx="871537" cy="400050"/>
          </a:xfrm>
          <a:prstGeom prst="rect">
            <a:avLst/>
          </a:prstGeom>
          <a:noFill/>
          <a:ln w="9525">
            <a:noFill/>
          </a:ln>
        </p:spPr>
      </p:pic>
      <p:sp>
        <p:nvSpPr>
          <p:cNvPr id="48130" name="Text Box 30"/>
          <p:cNvSpPr txBox="1"/>
          <p:nvPr/>
        </p:nvSpPr>
        <p:spPr>
          <a:xfrm>
            <a:off x="5072063" y="1252538"/>
            <a:ext cx="2017712" cy="369887"/>
          </a:xfrm>
          <a:prstGeom prst="rect">
            <a:avLst/>
          </a:prstGeom>
          <a:noFill/>
          <a:ln w="9525">
            <a:noFill/>
          </a:ln>
        </p:spPr>
        <p:txBody>
          <a:bodyPr anchor="t" anchorCtr="0">
            <a:spAutoFit/>
          </a:bodyPr>
          <a:p>
            <a:pPr algn="ctr">
              <a:spcBef>
                <a:spcPct val="50000"/>
              </a:spcBef>
            </a:pPr>
            <a:r>
              <a:rPr lang="zh-CN" altLang="en-US" b="1">
                <a:solidFill>
                  <a:srgbClr val="FFFFFF"/>
                </a:solidFill>
                <a:latin typeface="Arial" panose="020B0604020202020204" pitchFamily="34" charset="0"/>
                <a:ea typeface="宋体" panose="02010600030101010101" pitchFamily="2" charset="-122"/>
              </a:rPr>
              <a:t>主要机构</a:t>
            </a:r>
            <a:endParaRPr lang="en-US" altLang="zh-CN" b="1">
              <a:solidFill>
                <a:srgbClr val="FFFFFF"/>
              </a:solidFill>
              <a:latin typeface="Arial" panose="020B0604020202020204" pitchFamily="34" charset="0"/>
              <a:ea typeface="宋体" panose="02010600030101010101" pitchFamily="2" charset="-122"/>
            </a:endParaRPr>
          </a:p>
        </p:txBody>
      </p:sp>
      <p:pic>
        <p:nvPicPr>
          <p:cNvPr id="48131" name="Picture 30" descr="图片3"/>
          <p:cNvPicPr>
            <a:picLocks noChangeAspect="1"/>
          </p:cNvPicPr>
          <p:nvPr/>
        </p:nvPicPr>
        <p:blipFill>
          <a:blip r:embed="rId2"/>
          <a:stretch>
            <a:fillRect/>
          </a:stretch>
        </p:blipFill>
        <p:spPr>
          <a:xfrm>
            <a:off x="4191000" y="228600"/>
            <a:ext cx="3089275" cy="752475"/>
          </a:xfrm>
          <a:prstGeom prst="rect">
            <a:avLst/>
          </a:prstGeom>
          <a:noFill/>
          <a:ln w="9525">
            <a:noFill/>
          </a:ln>
        </p:spPr>
      </p:pic>
      <p:sp>
        <p:nvSpPr>
          <p:cNvPr id="48132" name="矩形 20"/>
          <p:cNvSpPr/>
          <p:nvPr/>
        </p:nvSpPr>
        <p:spPr>
          <a:xfrm>
            <a:off x="338138" y="1179513"/>
            <a:ext cx="11853862" cy="5678487"/>
          </a:xfrm>
          <a:prstGeom prst="rect">
            <a:avLst/>
          </a:prstGeom>
          <a:noFill/>
          <a:ln w="9525">
            <a:noFill/>
          </a:ln>
        </p:spPr>
        <p:txBody>
          <a:bodyPr anchor="t" anchorCtr="0">
            <a:spAutoFit/>
          </a:bodyPr>
          <a:p>
            <a:r>
              <a:rPr lang="zh-CN" altLang="en-US" sz="2400" b="1">
                <a:solidFill>
                  <a:srgbClr val="C00000"/>
                </a:solidFill>
                <a:latin typeface="微软雅黑" panose="020B0503020204020204" charset="-122"/>
                <a:ea typeface="微软雅黑" panose="020B0503020204020204" charset="-122"/>
              </a:rPr>
              <a:t>一、社会主义市场经济体制的基本特征</a:t>
            </a:r>
            <a:endParaRPr lang="zh-CN" altLang="en-US" sz="2400" b="1">
              <a:solidFill>
                <a:srgbClr val="C00000"/>
              </a:solidFill>
              <a:latin typeface="微软雅黑" panose="020B0503020204020204" charset="-122"/>
              <a:ea typeface="微软雅黑" panose="020B0503020204020204" charset="-122"/>
            </a:endParaRPr>
          </a:p>
          <a:p>
            <a:pPr>
              <a:lnSpc>
                <a:spcPct val="130000"/>
              </a:lnSpc>
            </a:pPr>
            <a:r>
              <a:rPr lang="en-US" altLang="zh-CN" sz="2400" b="1">
                <a:latin typeface="微软雅黑" panose="020B0503020204020204" charset="-122"/>
                <a:ea typeface="微软雅黑" panose="020B0503020204020204" charset="-122"/>
                <a:sym typeface="等线" panose="02010600030101010101" charset="-122"/>
              </a:rPr>
              <a:t>1.</a:t>
            </a:r>
            <a:r>
              <a:rPr lang="zh-CN" altLang="en-US" sz="2400" b="1">
                <a:latin typeface="微软雅黑" panose="020B0503020204020204" charset="-122"/>
                <a:ea typeface="微软雅黑" panose="020B0503020204020204" charset="-122"/>
                <a:sym typeface="等线" panose="02010600030101010101" charset="-122"/>
              </a:rPr>
              <a:t>坚持党的领导，发挥党总揽全局，协调各方的领导核心作用</a:t>
            </a:r>
            <a:endParaRPr lang="zh-CN" altLang="en-US" sz="2400" b="1">
              <a:latin typeface="微软雅黑" panose="020B0503020204020204" charset="-122"/>
              <a:ea typeface="微软雅黑" panose="020B0503020204020204" charset="-122"/>
              <a:sym typeface="等线" panose="02010600030101010101" charset="-122"/>
            </a:endParaRPr>
          </a:p>
          <a:p>
            <a:pPr>
              <a:lnSpc>
                <a:spcPct val="130000"/>
              </a:lnSpc>
            </a:pPr>
            <a:r>
              <a:rPr lang="en-US" altLang="zh-CN" sz="2400" b="1">
                <a:latin typeface="微软雅黑" panose="020B0503020204020204" charset="-122"/>
                <a:ea typeface="微软雅黑" panose="020B0503020204020204" charset="-122"/>
                <a:sym typeface="等线" panose="02010600030101010101" charset="-122"/>
              </a:rPr>
              <a:t>2.</a:t>
            </a:r>
            <a:r>
              <a:rPr lang="zh-CN" altLang="en-US" sz="2400" b="1">
                <a:latin typeface="微软雅黑" panose="020B0503020204020204" charset="-122"/>
                <a:ea typeface="微软雅黑" panose="020B0503020204020204" charset="-122"/>
              </a:rPr>
              <a:t>公有制为主体，多种所有制经济共同发展的基本经济制度</a:t>
            </a:r>
            <a:endParaRPr lang="zh-CN" altLang="en-US" sz="2400" b="1">
              <a:latin typeface="微软雅黑" panose="020B0503020204020204" charset="-122"/>
              <a:ea typeface="微软雅黑" panose="020B0503020204020204" charset="-122"/>
              <a:sym typeface="等线" panose="02010600030101010101" charset="-122"/>
            </a:endParaRPr>
          </a:p>
          <a:p>
            <a:pPr>
              <a:lnSpc>
                <a:spcPct val="130000"/>
              </a:lnSpc>
            </a:pPr>
            <a:r>
              <a:rPr lang="en-US" altLang="zh-CN" sz="2400" b="1">
                <a:latin typeface="微软雅黑" panose="020B0503020204020204" charset="-122"/>
                <a:ea typeface="微软雅黑" panose="020B0503020204020204" charset="-122"/>
                <a:sym typeface="等线" panose="02010600030101010101" charset="-122"/>
              </a:rPr>
              <a:t>3.</a:t>
            </a:r>
            <a:r>
              <a:rPr lang="zh-CN" altLang="en-US" sz="2400" b="1">
                <a:latin typeface="微软雅黑" panose="020B0503020204020204" charset="-122"/>
                <a:ea typeface="微软雅黑" panose="020B0503020204020204" charset="-122"/>
              </a:rPr>
              <a:t>促进全体人民实现共同富裕</a:t>
            </a:r>
            <a:endParaRPr lang="en-US" altLang="zh-CN" sz="2400" b="1">
              <a:latin typeface="微软雅黑" panose="020B0503020204020204" charset="-122"/>
              <a:ea typeface="微软雅黑" panose="020B0503020204020204" charset="-122"/>
            </a:endParaRPr>
          </a:p>
          <a:p>
            <a:pPr>
              <a:lnSpc>
                <a:spcPct val="130000"/>
              </a:lnSpc>
            </a:pPr>
            <a:r>
              <a:rPr lang="en-US" altLang="zh-CN" sz="2400" b="1">
                <a:latin typeface="微软雅黑" panose="020B0503020204020204" charset="-122"/>
                <a:ea typeface="微软雅黑" panose="020B0503020204020204" charset="-122"/>
              </a:rPr>
              <a:t>4.</a:t>
            </a:r>
            <a:r>
              <a:rPr lang="zh-CN" altLang="en-US" sz="2400" b="1">
                <a:latin typeface="微软雅黑" panose="020B0503020204020204" charset="-122"/>
                <a:ea typeface="微软雅黑" panose="020B0503020204020204" charset="-122"/>
              </a:rPr>
              <a:t>科学的宏观调控、有效的政府治理</a:t>
            </a:r>
            <a:endParaRPr lang="zh-CN" altLang="en-US" sz="2400" b="1">
              <a:latin typeface="微软雅黑" panose="020B0503020204020204" charset="-122"/>
              <a:ea typeface="微软雅黑" panose="020B0503020204020204" charset="-122"/>
              <a:sym typeface="等线" panose="02010600030101010101" charset="-122"/>
            </a:endParaRPr>
          </a:p>
          <a:p>
            <a:pPr>
              <a:lnSpc>
                <a:spcPct val="130000"/>
              </a:lnSpc>
            </a:pPr>
            <a:r>
              <a:rPr lang="zh-CN" altLang="en-US" sz="2400" b="1">
                <a:solidFill>
                  <a:srgbClr val="C00000"/>
                </a:solidFill>
                <a:latin typeface="微软雅黑" panose="020B0503020204020204" charset="-122"/>
                <a:ea typeface="微软雅黑" panose="020B0503020204020204" charset="-122"/>
                <a:sym typeface="等线" panose="02010600030101010101" charset="-122"/>
              </a:rPr>
              <a:t>二、我国政府的经济职能</a:t>
            </a:r>
            <a:endParaRPr lang="zh-CN" altLang="en-US" sz="2400" b="1">
              <a:latin typeface="微软雅黑" panose="020B0503020204020204" charset="-122"/>
              <a:ea typeface="微软雅黑" panose="020B0503020204020204" charset="-122"/>
              <a:sym typeface="等线" panose="02010600030101010101" charset="-122"/>
            </a:endParaRPr>
          </a:p>
          <a:p>
            <a:pPr>
              <a:lnSpc>
                <a:spcPct val="130000"/>
              </a:lnSpc>
            </a:pPr>
            <a:r>
              <a:rPr lang="en-US" altLang="zh-CN" sz="2400" b="1">
                <a:latin typeface="微软雅黑" panose="020B0503020204020204" charset="-122"/>
                <a:ea typeface="微软雅黑" panose="020B0503020204020204" charset="-122"/>
                <a:sym typeface="等线" panose="02010600030101010101" charset="-122"/>
              </a:rPr>
              <a:t>1.</a:t>
            </a:r>
            <a:r>
              <a:rPr lang="zh-CN" altLang="en-US" sz="2400" b="1">
                <a:latin typeface="微软雅黑" panose="020B0503020204020204" charset="-122"/>
                <a:ea typeface="微软雅黑" panose="020B0503020204020204" charset="-122"/>
                <a:sym typeface="等线" panose="02010600030101010101" charset="-122"/>
              </a:rPr>
              <a:t>我国政府的经济职能和作用</a:t>
            </a:r>
            <a:endParaRPr lang="zh-CN" altLang="en-US" sz="2400" b="1">
              <a:latin typeface="微软雅黑" panose="020B0503020204020204" charset="-122"/>
              <a:ea typeface="微软雅黑" panose="020B0503020204020204" charset="-122"/>
              <a:sym typeface="等线" panose="02010600030101010101" charset="-122"/>
            </a:endParaRPr>
          </a:p>
          <a:p>
            <a:pPr>
              <a:lnSpc>
                <a:spcPct val="130000"/>
              </a:lnSpc>
            </a:pPr>
            <a:r>
              <a:rPr lang="en-US" altLang="zh-CN" sz="2400" b="1">
                <a:latin typeface="微软雅黑" panose="020B0503020204020204" charset="-122"/>
                <a:ea typeface="微软雅黑" panose="020B0503020204020204" charset="-122"/>
                <a:sym typeface="等线" panose="02010600030101010101" charset="-122"/>
              </a:rPr>
              <a:t>2.</a:t>
            </a:r>
            <a:r>
              <a:rPr lang="zh-CN" altLang="en-US" sz="2400" b="1">
                <a:latin typeface="微软雅黑" panose="020B0503020204020204" charset="-122"/>
                <a:ea typeface="微软雅黑" panose="020B0503020204020204" charset="-122"/>
                <a:sym typeface="等线" panose="02010600030101010101" charset="-122"/>
              </a:rPr>
              <a:t>科学的宏观调控</a:t>
            </a:r>
            <a:endParaRPr lang="en-US" altLang="zh-CN" sz="2400" b="1">
              <a:latin typeface="微软雅黑" panose="020B0503020204020204" charset="-122"/>
              <a:ea typeface="微软雅黑" panose="020B0503020204020204" charset="-122"/>
              <a:sym typeface="等线" panose="02010600030101010101" charset="-122"/>
            </a:endParaRPr>
          </a:p>
          <a:p>
            <a:pPr>
              <a:lnSpc>
                <a:spcPct val="130000"/>
              </a:lnSpc>
            </a:pPr>
            <a:r>
              <a:rPr lang="zh-CN" altLang="en-US" sz="2400" b="1">
                <a:latin typeface="微软雅黑" panose="020B0503020204020204" charset="-122"/>
                <a:ea typeface="微软雅黑" panose="020B0503020204020204" charset="-122"/>
                <a:sym typeface="等线" panose="02010600030101010101" charset="-122"/>
              </a:rPr>
              <a:t>（</a:t>
            </a:r>
            <a:r>
              <a:rPr lang="en-US" altLang="zh-CN" sz="2400" b="1">
                <a:latin typeface="微软雅黑" panose="020B0503020204020204" charset="-122"/>
                <a:ea typeface="微软雅黑" panose="020B0503020204020204" charset="-122"/>
                <a:sym typeface="等线" panose="02010600030101010101" charset="-122"/>
              </a:rPr>
              <a:t>1</a:t>
            </a:r>
            <a:r>
              <a:rPr lang="zh-CN" altLang="en-US" sz="2400" b="1">
                <a:latin typeface="微软雅黑" panose="020B0503020204020204" charset="-122"/>
                <a:ea typeface="微软雅黑" panose="020B0503020204020204" charset="-122"/>
                <a:sym typeface="等线" panose="02010600030101010101" charset="-122"/>
              </a:rPr>
              <a:t>）含义</a:t>
            </a:r>
            <a:endParaRPr lang="zh-CN" altLang="en-US" sz="2400" b="1">
              <a:latin typeface="微软雅黑" panose="020B0503020204020204" charset="-122"/>
              <a:ea typeface="微软雅黑" panose="020B0503020204020204" charset="-122"/>
              <a:sym typeface="等线" panose="02010600030101010101" charset="-122"/>
            </a:endParaRPr>
          </a:p>
          <a:p>
            <a:pPr>
              <a:lnSpc>
                <a:spcPct val="130000"/>
              </a:lnSpc>
            </a:pPr>
            <a:r>
              <a:rPr lang="zh-CN" altLang="en-US" sz="2400" b="1">
                <a:latin typeface="微软雅黑" panose="020B0503020204020204" charset="-122"/>
                <a:ea typeface="微软雅黑" panose="020B0503020204020204" charset="-122"/>
                <a:sym typeface="等线" panose="02010600030101010101" charset="-122"/>
              </a:rPr>
              <a:t>（</a:t>
            </a:r>
            <a:r>
              <a:rPr lang="en-US" altLang="zh-CN" sz="2400" b="1">
                <a:latin typeface="微软雅黑" panose="020B0503020204020204" charset="-122"/>
                <a:ea typeface="微软雅黑" panose="020B0503020204020204" charset="-122"/>
                <a:sym typeface="等线" panose="02010600030101010101" charset="-122"/>
              </a:rPr>
              <a:t>2</a:t>
            </a:r>
            <a:r>
              <a:rPr lang="zh-CN" altLang="en-US" sz="2400" b="1">
                <a:latin typeface="微软雅黑" panose="020B0503020204020204" charset="-122"/>
                <a:ea typeface="微软雅黑" panose="020B0503020204020204" charset="-122"/>
                <a:sym typeface="等线" panose="02010600030101010101" charset="-122"/>
              </a:rPr>
              <a:t>）宏观调控的目标</a:t>
            </a:r>
            <a:endParaRPr lang="zh-CN" altLang="en-US" sz="2400" b="1">
              <a:latin typeface="微软雅黑" panose="020B0503020204020204" charset="-122"/>
              <a:ea typeface="微软雅黑" panose="020B0503020204020204" charset="-122"/>
              <a:sym typeface="等线" panose="02010600030101010101" charset="-122"/>
            </a:endParaRPr>
          </a:p>
          <a:p>
            <a:pPr>
              <a:lnSpc>
                <a:spcPct val="130000"/>
              </a:lnSpc>
            </a:pPr>
            <a:r>
              <a:rPr lang="zh-CN" altLang="en-US" sz="2400" b="1">
                <a:latin typeface="微软雅黑" panose="020B0503020204020204" charset="-122"/>
                <a:ea typeface="微软雅黑" panose="020B0503020204020204" charset="-122"/>
                <a:sym typeface="Times New Roman" panose="02020603050405020304" pitchFamily="18" charset="0"/>
              </a:rPr>
              <a:t>（</a:t>
            </a:r>
            <a:r>
              <a:rPr lang="en-US" altLang="zh-CN" sz="2400" b="1">
                <a:latin typeface="微软雅黑" panose="020B0503020204020204" charset="-122"/>
                <a:ea typeface="微软雅黑" panose="020B0503020204020204" charset="-122"/>
                <a:sym typeface="Times New Roman" panose="02020603050405020304" pitchFamily="18" charset="0"/>
              </a:rPr>
              <a:t>3</a:t>
            </a:r>
            <a:r>
              <a:rPr lang="zh-CN" altLang="en-US" sz="2400" b="1">
                <a:latin typeface="微软雅黑" panose="020B0503020204020204" charset="-122"/>
                <a:ea typeface="微软雅黑" panose="020B0503020204020204" charset="-122"/>
                <a:sym typeface="Times New Roman" panose="02020603050405020304" pitchFamily="18" charset="0"/>
              </a:rPr>
              <a:t>）宏观调控的、原因、手段</a:t>
            </a:r>
            <a:endParaRPr lang="zh-CN" altLang="en-US" sz="2400" b="1">
              <a:latin typeface="微软雅黑" panose="020B0503020204020204" charset="-122"/>
              <a:ea typeface="微软雅黑" panose="020B0503020204020204" charset="-122"/>
              <a:sym typeface="等线" panose="02010600030101010101" charset="-122"/>
            </a:endParaRPr>
          </a:p>
          <a:p>
            <a:pPr>
              <a:lnSpc>
                <a:spcPct val="130000"/>
              </a:lnSpc>
            </a:pPr>
            <a:endParaRPr lang="zh-CN" altLang="en-US" sz="2400" b="1">
              <a:latin typeface="微软雅黑" panose="020B0503020204020204" charset="-122"/>
              <a:ea typeface="微软雅黑" panose="020B0503020204020204" charset="-122"/>
              <a:sym typeface="等线" panose="02010600030101010101"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2529" name="矩形 1"/>
          <p:cNvSpPr/>
          <p:nvPr>
            <p:custDataLst>
              <p:tags r:id="rId1"/>
            </p:custDataLst>
          </p:nvPr>
        </p:nvSpPr>
        <p:spPr>
          <a:xfrm>
            <a:off x="236538" y="450850"/>
            <a:ext cx="11823700" cy="1938020"/>
          </a:xfrm>
          <a:prstGeom prst="rect">
            <a:avLst/>
          </a:prstGeom>
          <a:noFill/>
          <a:ln w="9525">
            <a:noFill/>
          </a:ln>
        </p:spPr>
        <p:txBody>
          <a:bodyPr anchor="t" anchorCtr="0">
            <a:spAutoFit/>
          </a:bodyPr>
          <a:p>
            <a:r>
              <a:rPr lang="en-US" altLang="zh-CN" sz="2400" b="1">
                <a:latin typeface="等线" panose="02010600030101010101" charset="-122"/>
                <a:ea typeface="等线" panose="02010600030101010101" charset="-122"/>
              </a:rPr>
              <a:t> </a:t>
            </a:r>
            <a:r>
              <a:rPr lang="zh-CN" altLang="en-US" sz="2400" b="1">
                <a:latin typeface="等线" panose="02010600030101010101" charset="-122"/>
                <a:ea typeface="等线" panose="02010600030101010101" charset="-122"/>
              </a:rPr>
              <a:t>探究活动：</a:t>
            </a:r>
            <a:r>
              <a:rPr lang="en-US" altLang="zh-CN" sz="2400" b="1">
                <a:latin typeface="等线" panose="02010600030101010101" charset="-122"/>
                <a:ea typeface="等线" panose="02010600030101010101" charset="-122"/>
              </a:rPr>
              <a:t>            </a:t>
            </a:r>
            <a:endParaRPr lang="zh-CN" altLang="en-US" sz="2400" b="1">
              <a:latin typeface="等线" panose="02010600030101010101" charset="-122"/>
              <a:ea typeface="等线" panose="02010600030101010101" charset="-122"/>
            </a:endParaRPr>
          </a:p>
          <a:p>
            <a:r>
              <a:rPr lang="zh-CN" altLang="en-US" sz="2400" b="1">
                <a:latin typeface="等线" panose="02010600030101010101" charset="-122"/>
                <a:ea typeface="等线" panose="02010600030101010101" charset="-122"/>
              </a:rPr>
              <a:t>改革开放以来，在中国共产党的领导下，我国国内生产总值保持高速增长，远高于世界同期平均水平，明显高于美、欧、日等发达经济体，在发展中国家也颇为突出。近年来，我国对世界经济增长的平均贡献率超过</a:t>
            </a:r>
            <a:r>
              <a:rPr lang="en-US" altLang="zh-CN" sz="2400" b="1">
                <a:latin typeface="等线" panose="02010600030101010101" charset="-122"/>
                <a:ea typeface="等线" panose="02010600030101010101" charset="-122"/>
              </a:rPr>
              <a:t>30%</a:t>
            </a:r>
            <a:r>
              <a:rPr lang="zh-CN" altLang="en-US" sz="2400" b="1">
                <a:latin typeface="等线" panose="02010600030101010101" charset="-122"/>
                <a:ea typeface="等线" panose="02010600030101010101" charset="-122"/>
              </a:rPr>
              <a:t>，是推动世界经济增长的重要引擎，人均国民总收入年均增速远高于世界平均水平及高收入国家水平。</a:t>
            </a:r>
            <a:endParaRPr lang="zh-CN" altLang="en-US" sz="2400" b="1">
              <a:latin typeface="等线" panose="02010600030101010101" charset="-122"/>
              <a:ea typeface="等线" panose="02010600030101010101" charset="-122"/>
            </a:endParaRPr>
          </a:p>
        </p:txBody>
      </p:sp>
      <p:sp>
        <p:nvSpPr>
          <p:cNvPr id="22530" name="矩形 2"/>
          <p:cNvSpPr/>
          <p:nvPr/>
        </p:nvSpPr>
        <p:spPr>
          <a:xfrm>
            <a:off x="393700" y="5824538"/>
            <a:ext cx="10996613" cy="461962"/>
          </a:xfrm>
          <a:prstGeom prst="rect">
            <a:avLst/>
          </a:prstGeom>
          <a:noFill/>
          <a:ln w="9525">
            <a:noFill/>
          </a:ln>
        </p:spPr>
        <p:txBody>
          <a:bodyPr anchor="t" anchorCtr="0">
            <a:spAutoFit/>
          </a:bodyPr>
          <a:p>
            <a:r>
              <a:rPr lang="zh-CN" altLang="en-US" sz="2400" b="1">
                <a:latin typeface="等线" panose="02010600030101010101" charset="-122"/>
                <a:ea typeface="等线" panose="02010600030101010101" charset="-122"/>
              </a:rPr>
              <a:t>谈谈社会主义市场经济体制如何成就“中国奇迹”？</a:t>
            </a:r>
            <a:endParaRPr lang="zh-CN" altLang="en-US" sz="2400" b="1">
              <a:latin typeface="等线" panose="02010600030101010101" charset="-122"/>
              <a:ea typeface="等线" panose="02010600030101010101" charset="-122"/>
            </a:endParaRPr>
          </a:p>
        </p:txBody>
      </p:sp>
      <p:pic>
        <p:nvPicPr>
          <p:cNvPr id="22531" name="图片 4"/>
          <p:cNvPicPr>
            <a:picLocks noChangeAspect="1"/>
          </p:cNvPicPr>
          <p:nvPr/>
        </p:nvPicPr>
        <p:blipFill>
          <a:blip r:embed="rId2"/>
          <a:stretch>
            <a:fillRect/>
          </a:stretch>
        </p:blipFill>
        <p:spPr>
          <a:xfrm>
            <a:off x="6605588" y="2589213"/>
            <a:ext cx="4565650" cy="3173412"/>
          </a:xfrm>
          <a:prstGeom prst="rect">
            <a:avLst/>
          </a:prstGeom>
          <a:noFill/>
          <a:ln w="9525">
            <a:noFill/>
          </a:ln>
        </p:spPr>
      </p:pic>
      <p:pic>
        <p:nvPicPr>
          <p:cNvPr id="22532" name="图片 6"/>
          <p:cNvPicPr>
            <a:picLocks noChangeAspect="1"/>
          </p:cNvPicPr>
          <p:nvPr/>
        </p:nvPicPr>
        <p:blipFill>
          <a:blip r:embed="rId3"/>
          <a:stretch>
            <a:fillRect/>
          </a:stretch>
        </p:blipFill>
        <p:spPr>
          <a:xfrm>
            <a:off x="509588" y="3005138"/>
            <a:ext cx="6096000" cy="2771775"/>
          </a:xfrm>
          <a:prstGeom prst="rect">
            <a:avLst/>
          </a:prstGeom>
          <a:noFill/>
          <a:ln w="9525">
            <a:noFill/>
          </a:ln>
        </p:spPr>
      </p:pic>
      <p:sp>
        <p:nvSpPr>
          <p:cNvPr id="22533" name="文本框 7"/>
          <p:cNvSpPr txBox="1"/>
          <p:nvPr/>
        </p:nvSpPr>
        <p:spPr>
          <a:xfrm>
            <a:off x="1931988" y="2589213"/>
            <a:ext cx="2984500" cy="369887"/>
          </a:xfrm>
          <a:prstGeom prst="rect">
            <a:avLst/>
          </a:prstGeom>
          <a:noFill/>
          <a:ln w="9525">
            <a:noFill/>
          </a:ln>
        </p:spPr>
        <p:txBody>
          <a:bodyPr anchor="t" anchorCtr="0">
            <a:spAutoFit/>
          </a:bodyPr>
          <a:p>
            <a:r>
              <a:rPr lang="zh-CN" altLang="en-US" b="1">
                <a:latin typeface="等线" panose="02010600030101010101" charset="-122"/>
                <a:ea typeface="等线" panose="02010600030101010101" charset="-122"/>
              </a:rPr>
              <a:t>中国国内生产总值及增长率</a:t>
            </a:r>
            <a:endParaRPr lang="zh-CN" altLang="en-US" b="1">
              <a:latin typeface="等线" panose="02010600030101010101" charset="-122"/>
              <a:ea typeface="等线" panose="02010600030101010101" charset="-122"/>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3553" name="文本框 1"/>
          <p:cNvSpPr txBox="1"/>
          <p:nvPr/>
        </p:nvSpPr>
        <p:spPr>
          <a:xfrm>
            <a:off x="117475" y="1338263"/>
            <a:ext cx="12074525" cy="3538220"/>
          </a:xfrm>
          <a:prstGeom prst="rect">
            <a:avLst/>
          </a:prstGeom>
          <a:noFill/>
          <a:ln w="9525">
            <a:noFill/>
          </a:ln>
        </p:spPr>
        <p:txBody>
          <a:bodyPr anchor="t" anchorCtr="0">
            <a:spAutoFit/>
          </a:bodyPr>
          <a:p>
            <a:r>
              <a:rPr lang="zh-CN" altLang="en-US" sz="2800" b="1">
                <a:solidFill>
                  <a:schemeClr val="accent6"/>
                </a:solidFill>
                <a:latin typeface="黑体" panose="02010609060101010101" pitchFamily="2" charset="-122"/>
                <a:ea typeface="黑体" panose="02010609060101010101" pitchFamily="2" charset="-122"/>
              </a:rPr>
              <a:t>教师提示：</a:t>
            </a:r>
            <a:endParaRPr lang="zh-CN" altLang="en-US" sz="2800" b="1">
              <a:solidFill>
                <a:schemeClr val="accent6"/>
              </a:solidFill>
              <a:latin typeface="黑体" panose="02010609060101010101" pitchFamily="2" charset="-122"/>
              <a:ea typeface="黑体" panose="02010609060101010101" pitchFamily="2" charset="-122"/>
            </a:endParaRPr>
          </a:p>
          <a:p>
            <a:endParaRPr lang="zh-CN" altLang="en-US" sz="2800" b="1">
              <a:latin typeface="黑体" panose="02010609060101010101" pitchFamily="2" charset="-122"/>
              <a:ea typeface="黑体" panose="02010609060101010101" pitchFamily="2" charset="-122"/>
            </a:endParaRPr>
          </a:p>
          <a:p>
            <a:r>
              <a:rPr lang="zh-CN" altLang="en-US" sz="2800" b="1">
                <a:latin typeface="黑体" panose="02010609060101010101" pitchFamily="2" charset="-122"/>
                <a:ea typeface="黑体" panose="02010609060101010101" pitchFamily="2" charset="-122"/>
              </a:rPr>
              <a:t>①坚持党的领导，发挥党总揽全局、协调各方的领导核心作用。</a:t>
            </a:r>
            <a:endParaRPr lang="zh-CN" altLang="en-US" sz="2800" b="1">
              <a:latin typeface="黑体" panose="02010609060101010101" pitchFamily="2" charset="-122"/>
              <a:ea typeface="黑体" panose="02010609060101010101" pitchFamily="2" charset="-122"/>
            </a:endParaRPr>
          </a:p>
          <a:p>
            <a:endParaRPr lang="zh-CN" altLang="en-US" sz="2800" b="1">
              <a:latin typeface="黑体" panose="02010609060101010101" pitchFamily="2" charset="-122"/>
              <a:ea typeface="黑体" panose="02010609060101010101" pitchFamily="2" charset="-122"/>
            </a:endParaRPr>
          </a:p>
          <a:p>
            <a:endParaRPr lang="zh-CN" altLang="en-US" sz="2800" b="1">
              <a:latin typeface="黑体" panose="02010609060101010101" pitchFamily="2" charset="-122"/>
              <a:ea typeface="黑体" panose="02010609060101010101" pitchFamily="2" charset="-122"/>
            </a:endParaRPr>
          </a:p>
          <a:p>
            <a:endParaRPr lang="zh-CN" altLang="en-US" sz="2800" b="1">
              <a:latin typeface="黑体" panose="02010609060101010101" pitchFamily="2" charset="-122"/>
              <a:ea typeface="黑体" panose="02010609060101010101" pitchFamily="2" charset="-122"/>
            </a:endParaRPr>
          </a:p>
          <a:p>
            <a:r>
              <a:rPr lang="zh-CN" altLang="en-US" sz="2800" b="1">
                <a:latin typeface="黑体" panose="02010609060101010101" pitchFamily="2" charset="-122"/>
                <a:ea typeface="黑体" panose="02010609060101010101" pitchFamily="2" charset="-122"/>
              </a:rPr>
              <a:t>②我国的市场经济与</a:t>
            </a:r>
            <a:r>
              <a:rPr lang="zh-CN" altLang="en-US" sz="2800" b="1">
                <a:solidFill>
                  <a:schemeClr val="accent1"/>
                </a:solidFill>
                <a:latin typeface="黑体" panose="02010609060101010101" pitchFamily="2" charset="-122"/>
                <a:ea typeface="黑体" panose="02010609060101010101" pitchFamily="2" charset="-122"/>
              </a:rPr>
              <a:t>社会主义基本经济制度</a:t>
            </a:r>
            <a:r>
              <a:rPr lang="zh-CN" altLang="en-US" sz="2800" b="1">
                <a:latin typeface="黑体" panose="02010609060101010101" pitchFamily="2" charset="-122"/>
                <a:ea typeface="黑体" panose="02010609060101010101" pitchFamily="2" charset="-122"/>
              </a:rPr>
              <a:t>结合在一起，既能发挥市场经济的优势，又能发挥我国社会主义制度的优越性。</a:t>
            </a:r>
            <a:endParaRPr lang="zh-CN" altLang="en-US" sz="2800" b="1">
              <a:latin typeface="黑体" panose="02010609060101010101" pitchFamily="2" charset="-122"/>
              <a:ea typeface="黑体" panose="02010609060101010101" pitchFamily="2" charset="-122"/>
            </a:endParaRPr>
          </a:p>
        </p:txBody>
      </p:sp>
      <p:sp>
        <p:nvSpPr>
          <p:cNvPr id="5" name="矩形 4"/>
          <p:cNvSpPr/>
          <p:nvPr/>
        </p:nvSpPr>
        <p:spPr>
          <a:xfrm>
            <a:off x="2861945" y="2889250"/>
            <a:ext cx="5667375" cy="622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2400" b="1" strike="noStrike" noProof="1" dirty="0">
                <a:latin typeface="黑体" panose="02010609060101010101" pitchFamily="2" charset="-122"/>
                <a:ea typeface="黑体" panose="02010609060101010101" pitchFamily="2" charset="-122"/>
              </a:rPr>
              <a:t>公有制为主体，多种所有制经济共同发展这一基本经济制度结合在一起</a:t>
            </a:r>
            <a:endParaRPr lang="zh-CN" altLang="en-US" sz="2400" b="1" strike="noStrike" noProof="1" dirty="0">
              <a:latin typeface="黑体" panose="02010609060101010101" pitchFamily="2" charset="-122"/>
              <a:ea typeface="黑体" panose="02010609060101010101" pitchFamily="2" charset="-122"/>
            </a:endParaRPr>
          </a:p>
        </p:txBody>
      </p:sp>
      <p:sp>
        <p:nvSpPr>
          <p:cNvPr id="2" name="下箭头 1"/>
          <p:cNvSpPr/>
          <p:nvPr/>
        </p:nvSpPr>
        <p:spPr>
          <a:xfrm>
            <a:off x="5541010" y="3511550"/>
            <a:ext cx="334010" cy="492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60350" y="1149350"/>
            <a:ext cx="11931650" cy="1383665"/>
          </a:xfrm>
          <a:prstGeom prst="rect">
            <a:avLst/>
          </a:prstGeom>
          <a:noFill/>
          <a:ln w="9525">
            <a:noFill/>
          </a:ln>
        </p:spPr>
        <p:txBody>
          <a:bodyPr anchor="t" anchorCtr="0">
            <a:spAutoFit/>
          </a:bodyPr>
          <a:p>
            <a:pPr>
              <a:lnSpc>
                <a:spcPct val="150000"/>
              </a:lnSpc>
            </a:pPr>
            <a:r>
              <a:rPr lang="en-US" altLang="zh-CN" sz="2800" b="1">
                <a:solidFill>
                  <a:schemeClr val="tx1"/>
                </a:solidFill>
                <a:latin typeface="微软雅黑" panose="020B0503020204020204" charset="-122"/>
                <a:ea typeface="微软雅黑" panose="020B0503020204020204" charset="-122"/>
              </a:rPr>
              <a:t>1.</a:t>
            </a:r>
            <a:r>
              <a:rPr lang="zh-CN" altLang="en-US" sz="2800" b="1">
                <a:solidFill>
                  <a:schemeClr val="tx1"/>
                </a:solidFill>
                <a:latin typeface="微软雅黑" panose="020B0503020204020204" charset="-122"/>
                <a:ea typeface="微软雅黑" panose="020B0503020204020204" charset="-122"/>
              </a:rPr>
              <a:t>坚持党的领导，发挥党总揽全局，协调各方的领导核心作用，是我国社会主义市场经济体制的一个</a:t>
            </a:r>
            <a:r>
              <a:rPr lang="zh-CN" altLang="en-US" sz="2800" b="1">
                <a:solidFill>
                  <a:srgbClr val="C00000"/>
                </a:solidFill>
                <a:latin typeface="微软雅黑" panose="020B0503020204020204" charset="-122"/>
                <a:ea typeface="微软雅黑" panose="020B0503020204020204" charset="-122"/>
              </a:rPr>
              <a:t>重要特征。</a:t>
            </a:r>
            <a:endParaRPr lang="zh-CN" altLang="en-US" sz="2800" b="1">
              <a:solidFill>
                <a:srgbClr val="C00000"/>
              </a:solidFill>
              <a:latin typeface="微软雅黑" panose="020B0503020204020204" charset="-122"/>
              <a:ea typeface="微软雅黑" panose="020B0503020204020204" charset="-122"/>
            </a:endParaRPr>
          </a:p>
        </p:txBody>
      </p:sp>
      <p:sp>
        <p:nvSpPr>
          <p:cNvPr id="24578" name="文本框 3"/>
          <p:cNvSpPr txBox="1"/>
          <p:nvPr/>
        </p:nvSpPr>
        <p:spPr>
          <a:xfrm>
            <a:off x="1158875" y="461963"/>
            <a:ext cx="7161213" cy="585787"/>
          </a:xfrm>
          <a:prstGeom prst="rect">
            <a:avLst/>
          </a:prstGeom>
          <a:noFill/>
          <a:ln w="9525">
            <a:noFill/>
          </a:ln>
        </p:spPr>
        <p:txBody>
          <a:bodyPr wrap="none" anchor="t" anchorCtr="0">
            <a:spAutoFit/>
          </a:bodyPr>
          <a:p>
            <a:r>
              <a:rPr lang="zh-CN" altLang="en-US" sz="3200" b="1">
                <a:solidFill>
                  <a:srgbClr val="C00000"/>
                </a:solidFill>
                <a:latin typeface="微软雅黑" panose="020B0503020204020204" charset="-122"/>
                <a:ea typeface="微软雅黑" panose="020B0503020204020204" charset="-122"/>
              </a:rPr>
              <a:t>一、社会主义市场经济体制的基本特征</a:t>
            </a:r>
            <a:endParaRPr lang="zh-CN" altLang="en-US" sz="3200" b="1">
              <a:solidFill>
                <a:srgbClr val="C00000"/>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1"/>
          <a:stretch>
            <a:fillRect/>
          </a:stretch>
        </p:blipFill>
        <p:spPr>
          <a:xfrm>
            <a:off x="116172" y="3391724"/>
            <a:ext cx="6153528" cy="31755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图片 4"/>
          <p:cNvPicPr>
            <a:picLocks noChangeAspect="1"/>
          </p:cNvPicPr>
          <p:nvPr/>
        </p:nvPicPr>
        <p:blipFill>
          <a:blip r:embed="rId2"/>
          <a:stretch>
            <a:fillRect/>
          </a:stretch>
        </p:blipFill>
        <p:spPr>
          <a:xfrm>
            <a:off x="6269700" y="3429000"/>
            <a:ext cx="5922300" cy="31755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直接箭头连接符 6"/>
          <p:cNvCxnSpPr/>
          <p:nvPr/>
        </p:nvCxnSpPr>
        <p:spPr>
          <a:xfrm flipH="1">
            <a:off x="3003550" y="1781175"/>
            <a:ext cx="7938" cy="1509713"/>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113088" y="2586038"/>
            <a:ext cx="1112837" cy="461962"/>
          </a:xfrm>
          <a:prstGeom prst="rect">
            <a:avLst/>
          </a:prstGeom>
          <a:noFill/>
          <a:ln w="9525">
            <a:noFill/>
          </a:ln>
        </p:spPr>
        <p:txBody>
          <a:bodyPr wrap="none" anchor="t" anchorCtr="0">
            <a:spAutoFit/>
          </a:bodyPr>
          <a:p>
            <a:r>
              <a:rPr lang="zh-CN" altLang="en-US" sz="2400" b="1">
                <a:latin typeface="黑体" panose="02010609060101010101" pitchFamily="2" charset="-122"/>
                <a:ea typeface="黑体" panose="02010609060101010101" pitchFamily="2" charset="-122"/>
              </a:rPr>
              <a:t>原因：</a:t>
            </a:r>
            <a:endParaRPr lang="zh-CN" altLang="en-US" sz="2400" b="1">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Text Box 3"/>
          <p:cNvSpPr txBox="1"/>
          <p:nvPr/>
        </p:nvSpPr>
        <p:spPr>
          <a:xfrm>
            <a:off x="4702175" y="1089025"/>
            <a:ext cx="7124700" cy="5062538"/>
          </a:xfrm>
          <a:prstGeom prst="rect">
            <a:avLst/>
          </a:prstGeom>
          <a:noFill/>
          <a:ln w="9525">
            <a:noFill/>
          </a:ln>
        </p:spPr>
        <p:txBody>
          <a:bodyPr anchor="t" anchorCtr="0">
            <a:spAutoFit/>
          </a:bodyPr>
          <a:p>
            <a:pPr>
              <a:lnSpc>
                <a:spcPct val="90000"/>
              </a:lnSpc>
              <a:spcBef>
                <a:spcPct val="20000"/>
              </a:spcBef>
            </a:pPr>
            <a:r>
              <a:rPr lang="en-US" altLang="zh-CN" sz="4000" b="1">
                <a:solidFill>
                  <a:srgbClr val="000000"/>
                </a:solidFill>
                <a:latin typeface="宋体" panose="02010600030101010101" pitchFamily="2" charset="-122"/>
                <a:ea typeface="宋体" panose="02010600030101010101" pitchFamily="2" charset="-122"/>
              </a:rPr>
              <a:t>      </a:t>
            </a:r>
            <a:r>
              <a:rPr lang="zh-CN" altLang="en-US" sz="4000" b="1">
                <a:solidFill>
                  <a:srgbClr val="CC0000"/>
                </a:solidFill>
                <a:latin typeface="楷体_GB2312" pitchFamily="49" charset="-122"/>
                <a:ea typeface="楷体_GB2312" pitchFamily="49" charset="-122"/>
              </a:rPr>
              <a:t>我们搞的是社会主义市场经济，</a:t>
            </a:r>
            <a:r>
              <a:rPr lang="zh-CN" altLang="en-US" sz="4000" b="1">
                <a:solidFill>
                  <a:srgbClr val="CC0000"/>
                </a:solidFill>
                <a:latin typeface="Times New Roman" panose="02020603050405020304" pitchFamily="18" charset="0"/>
                <a:ea typeface="楷体_GB2312" pitchFamily="49" charset="-122"/>
              </a:rPr>
              <a:t>“</a:t>
            </a:r>
            <a:r>
              <a:rPr lang="zh-CN" altLang="en-US" sz="4000" b="1">
                <a:solidFill>
                  <a:srgbClr val="CC0000"/>
                </a:solidFill>
                <a:latin typeface="楷体_GB2312" pitchFamily="49" charset="-122"/>
                <a:ea typeface="楷体_GB2312" pitchFamily="49" charset="-122"/>
              </a:rPr>
              <a:t>社会主义</a:t>
            </a:r>
            <a:r>
              <a:rPr lang="zh-CN" altLang="en-US" sz="4000" b="1">
                <a:solidFill>
                  <a:srgbClr val="CC0000"/>
                </a:solidFill>
                <a:latin typeface="Times New Roman" panose="02020603050405020304" pitchFamily="18" charset="0"/>
                <a:ea typeface="楷体_GB2312" pitchFamily="49" charset="-122"/>
              </a:rPr>
              <a:t>”</a:t>
            </a:r>
            <a:r>
              <a:rPr lang="zh-CN" altLang="en-US" sz="4000" b="1">
                <a:solidFill>
                  <a:srgbClr val="CC0000"/>
                </a:solidFill>
                <a:latin typeface="楷体_GB2312" pitchFamily="49" charset="-122"/>
                <a:ea typeface="楷体_GB2312" pitchFamily="49" charset="-122"/>
              </a:rPr>
              <a:t>这几个字不能没有，并非</a:t>
            </a:r>
            <a:r>
              <a:rPr lang="zh-CN" altLang="en-US" sz="4000" b="1">
                <a:solidFill>
                  <a:srgbClr val="CC0000"/>
                </a:solidFill>
                <a:latin typeface="Times New Roman" panose="02020603050405020304" pitchFamily="18" charset="0"/>
                <a:ea typeface="楷体_GB2312" pitchFamily="49" charset="-122"/>
              </a:rPr>
              <a:t>“</a:t>
            </a:r>
            <a:r>
              <a:rPr lang="zh-CN" altLang="en-US" sz="4000" b="1">
                <a:solidFill>
                  <a:srgbClr val="CC0000"/>
                </a:solidFill>
                <a:latin typeface="楷体_GB2312" pitchFamily="49" charset="-122"/>
                <a:ea typeface="楷体_GB2312" pitchFamily="49" charset="-122"/>
              </a:rPr>
              <a:t>画蛇添足</a:t>
            </a:r>
            <a:r>
              <a:rPr lang="zh-CN" altLang="en-US" sz="4000" b="1">
                <a:solidFill>
                  <a:srgbClr val="CC0000"/>
                </a:solidFill>
                <a:latin typeface="Times New Roman" panose="02020603050405020304" pitchFamily="18" charset="0"/>
                <a:ea typeface="楷体_GB2312" pitchFamily="49" charset="-122"/>
              </a:rPr>
              <a:t>”</a:t>
            </a:r>
            <a:r>
              <a:rPr lang="zh-CN" altLang="en-US" sz="4000" b="1">
                <a:solidFill>
                  <a:srgbClr val="CC0000"/>
                </a:solidFill>
                <a:latin typeface="楷体_GB2312" pitchFamily="49" charset="-122"/>
                <a:ea typeface="楷体_GB2312" pitchFamily="49" charset="-122"/>
              </a:rPr>
              <a:t>，而恰恰相反，是</a:t>
            </a:r>
            <a:r>
              <a:rPr lang="zh-CN" altLang="en-US" sz="4000" b="1">
                <a:solidFill>
                  <a:srgbClr val="CC0000"/>
                </a:solidFill>
                <a:latin typeface="Times New Roman" panose="02020603050405020304" pitchFamily="18" charset="0"/>
                <a:ea typeface="楷体_GB2312" pitchFamily="49" charset="-122"/>
              </a:rPr>
              <a:t>“</a:t>
            </a:r>
            <a:r>
              <a:rPr lang="zh-CN" altLang="en-US" sz="4000" b="1">
                <a:solidFill>
                  <a:srgbClr val="CC0000"/>
                </a:solidFill>
                <a:latin typeface="华文新魏" panose="02010800040101010101" charset="-122"/>
                <a:ea typeface="华文新魏" panose="02010800040101010101" charset="-122"/>
              </a:rPr>
              <a:t>画龙点睛</a:t>
            </a:r>
            <a:r>
              <a:rPr lang="zh-CN" altLang="en-US" sz="4000" b="1">
                <a:solidFill>
                  <a:srgbClr val="CC0000"/>
                </a:solidFill>
                <a:latin typeface="Times New Roman" panose="02020603050405020304" pitchFamily="18" charset="0"/>
                <a:ea typeface="楷体_GB2312" pitchFamily="49" charset="-122"/>
              </a:rPr>
              <a:t>”</a:t>
            </a:r>
            <a:r>
              <a:rPr lang="zh-CN" altLang="en-US" sz="4000" b="1">
                <a:solidFill>
                  <a:srgbClr val="CC0000"/>
                </a:solidFill>
                <a:latin typeface="楷体_GB2312" pitchFamily="49" charset="-122"/>
                <a:ea typeface="楷体_GB2312" pitchFamily="49" charset="-122"/>
              </a:rPr>
              <a:t>，就是点明我们市场经济的性质。</a:t>
            </a:r>
            <a:r>
              <a:rPr lang="zh-CN" altLang="en-US" sz="4000" b="1">
                <a:solidFill>
                  <a:srgbClr val="000000"/>
                </a:solidFill>
                <a:latin typeface="宋体" panose="02010600030101010101" pitchFamily="2" charset="-122"/>
                <a:ea typeface="宋体" panose="02010600030101010101" pitchFamily="2" charset="-122"/>
              </a:rPr>
              <a:t>                </a:t>
            </a:r>
            <a:br>
              <a:rPr lang="zh-CN" altLang="en-US" sz="4000" b="1">
                <a:solidFill>
                  <a:srgbClr val="000000"/>
                </a:solidFill>
                <a:latin typeface="宋体" panose="02010600030101010101" pitchFamily="2" charset="-122"/>
                <a:ea typeface="宋体" panose="02010600030101010101" pitchFamily="2" charset="-122"/>
              </a:rPr>
            </a:br>
            <a:r>
              <a:rPr lang="zh-CN" altLang="en-US" sz="4000" b="1">
                <a:solidFill>
                  <a:srgbClr val="000000"/>
                </a:solidFill>
                <a:latin typeface="宋体" panose="02010600030101010101" pitchFamily="2" charset="-122"/>
                <a:ea typeface="宋体" panose="02010600030101010101" pitchFamily="2" charset="-122"/>
              </a:rPr>
              <a:t>               </a:t>
            </a:r>
            <a:endParaRPr lang="en-US" altLang="zh-CN" sz="4000" b="1">
              <a:solidFill>
                <a:srgbClr val="000000"/>
              </a:solidFill>
              <a:latin typeface="宋体" panose="02010600030101010101" pitchFamily="2" charset="-122"/>
              <a:ea typeface="宋体" panose="02010600030101010101" pitchFamily="2" charset="-122"/>
            </a:endParaRPr>
          </a:p>
          <a:p>
            <a:pPr>
              <a:lnSpc>
                <a:spcPct val="90000"/>
              </a:lnSpc>
              <a:spcBef>
                <a:spcPct val="20000"/>
              </a:spcBef>
            </a:pPr>
            <a:r>
              <a:rPr lang="en-US" altLang="zh-CN" sz="4000" b="1">
                <a:solidFill>
                  <a:srgbClr val="000000"/>
                </a:solidFill>
                <a:latin typeface="宋体" panose="02010600030101010101" pitchFamily="2" charset="-122"/>
                <a:ea typeface="宋体" panose="02010600030101010101" pitchFamily="2" charset="-122"/>
              </a:rPr>
              <a:t>               </a:t>
            </a:r>
            <a:r>
              <a:rPr lang="en-US" altLang="zh-CN" sz="4000" b="1">
                <a:solidFill>
                  <a:schemeClr val="accent2"/>
                </a:solidFill>
                <a:latin typeface="Times New Roman" panose="02020603050405020304" pitchFamily="18" charset="0"/>
                <a:ea typeface="华文新魏" panose="02010800040101010101" charset="-122"/>
              </a:rPr>
              <a:t>——</a:t>
            </a:r>
            <a:r>
              <a:rPr lang="zh-CN" altLang="en-US" sz="4000" b="1">
                <a:solidFill>
                  <a:schemeClr val="accent2"/>
                </a:solidFill>
                <a:latin typeface="华文新魏" panose="02010800040101010101" charset="-122"/>
                <a:ea typeface="华文新魏" panose="02010800040101010101" charset="-122"/>
              </a:rPr>
              <a:t>江泽民</a:t>
            </a:r>
            <a:endParaRPr lang="zh-CN" altLang="en-US" sz="4000" b="1">
              <a:solidFill>
                <a:schemeClr val="accent2"/>
              </a:solidFill>
              <a:latin typeface="华文新魏" panose="02010800040101010101" charset="-122"/>
              <a:ea typeface="华文新魏" panose="02010800040101010101" charset="-122"/>
            </a:endParaRPr>
          </a:p>
          <a:p>
            <a:pPr algn="ctr">
              <a:spcBef>
                <a:spcPct val="50000"/>
              </a:spcBef>
            </a:pPr>
            <a:endParaRPr lang="en-US" altLang="zh-CN" b="1">
              <a:solidFill>
                <a:schemeClr val="accent2"/>
              </a:solidFill>
              <a:latin typeface="华文新魏" panose="02010800040101010101" charset="-122"/>
              <a:ea typeface="华文新魏" panose="02010800040101010101" charset="-122"/>
            </a:endParaRPr>
          </a:p>
        </p:txBody>
      </p:sp>
      <p:pic>
        <p:nvPicPr>
          <p:cNvPr id="25602" name="图片 2"/>
          <p:cNvPicPr>
            <a:picLocks noChangeAspect="1"/>
          </p:cNvPicPr>
          <p:nvPr/>
        </p:nvPicPr>
        <p:blipFill>
          <a:blip r:embed="rId1"/>
          <a:stretch>
            <a:fillRect/>
          </a:stretch>
        </p:blipFill>
        <p:spPr>
          <a:xfrm>
            <a:off x="871538" y="995363"/>
            <a:ext cx="3251200" cy="4602162"/>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矩形 2"/>
          <p:cNvSpPr/>
          <p:nvPr/>
        </p:nvSpPr>
        <p:spPr>
          <a:xfrm>
            <a:off x="214313" y="1149350"/>
            <a:ext cx="10828337" cy="1374775"/>
          </a:xfrm>
          <a:prstGeom prst="rect">
            <a:avLst/>
          </a:prstGeom>
          <a:noFill/>
          <a:ln w="9525">
            <a:noFill/>
          </a:ln>
        </p:spPr>
        <p:txBody>
          <a:bodyPr anchor="t" anchorCtr="0">
            <a:spAutoFit/>
          </a:bodyPr>
          <a:p>
            <a:pPr>
              <a:lnSpc>
                <a:spcPct val="150000"/>
              </a:lnSpc>
            </a:pPr>
            <a:r>
              <a:rPr lang="en-US" altLang="zh-CN" sz="2800" b="1">
                <a:solidFill>
                  <a:schemeClr val="tx1"/>
                </a:solidFill>
                <a:latin typeface="微软雅黑" panose="020B0503020204020204" charset="-122"/>
                <a:ea typeface="微软雅黑" panose="020B0503020204020204" charset="-122"/>
              </a:rPr>
              <a:t>2.</a:t>
            </a:r>
            <a:r>
              <a:rPr lang="zh-CN" altLang="en-US" sz="2800" b="1">
                <a:solidFill>
                  <a:schemeClr val="tx1"/>
                </a:solidFill>
                <a:latin typeface="微软雅黑" panose="020B0503020204020204" charset="-122"/>
                <a:ea typeface="微软雅黑" panose="020B0503020204020204" charset="-122"/>
              </a:rPr>
              <a:t>公有制为主体，多种所有制经济共同发展的基本经济制度是社会主义市场经济体制的</a:t>
            </a:r>
            <a:r>
              <a:rPr lang="zh-CN" altLang="en-US" sz="2800" b="1">
                <a:solidFill>
                  <a:srgbClr val="C00000"/>
                </a:solidFill>
                <a:latin typeface="微软雅黑" panose="020B0503020204020204" charset="-122"/>
                <a:ea typeface="微软雅黑" panose="020B0503020204020204" charset="-122"/>
              </a:rPr>
              <a:t>根基</a:t>
            </a:r>
            <a:r>
              <a:rPr lang="zh-CN" altLang="en-US" sz="2800" b="1">
                <a:solidFill>
                  <a:schemeClr val="tx1"/>
                </a:solidFill>
                <a:latin typeface="微软雅黑" panose="020B0503020204020204" charset="-122"/>
                <a:ea typeface="微软雅黑" panose="020B0503020204020204" charset="-122"/>
              </a:rPr>
              <a:t>。</a:t>
            </a:r>
            <a:endParaRPr lang="zh-CN" altLang="en-US" sz="2800" b="1">
              <a:solidFill>
                <a:schemeClr val="tx1"/>
              </a:solidFill>
              <a:latin typeface="微软雅黑" panose="020B0503020204020204" charset="-122"/>
              <a:ea typeface="微软雅黑" panose="020B0503020204020204" charset="-122"/>
            </a:endParaRPr>
          </a:p>
        </p:txBody>
      </p:sp>
      <p:sp>
        <p:nvSpPr>
          <p:cNvPr id="26626" name="文本框 3"/>
          <p:cNvSpPr txBox="1"/>
          <p:nvPr/>
        </p:nvSpPr>
        <p:spPr>
          <a:xfrm>
            <a:off x="1158875" y="461963"/>
            <a:ext cx="7161213" cy="585787"/>
          </a:xfrm>
          <a:prstGeom prst="rect">
            <a:avLst/>
          </a:prstGeom>
          <a:noFill/>
          <a:ln w="9525">
            <a:noFill/>
          </a:ln>
        </p:spPr>
        <p:txBody>
          <a:bodyPr wrap="none" anchor="t" anchorCtr="0">
            <a:spAutoFit/>
          </a:bodyPr>
          <a:p>
            <a:r>
              <a:rPr lang="zh-CN" altLang="en-US" sz="3200" b="1">
                <a:solidFill>
                  <a:srgbClr val="C00000"/>
                </a:solidFill>
                <a:latin typeface="微软雅黑" panose="020B0503020204020204" charset="-122"/>
                <a:ea typeface="微软雅黑" panose="020B0503020204020204" charset="-122"/>
              </a:rPr>
              <a:t>一、社会主义市场经济体制的基本特征</a:t>
            </a:r>
            <a:endParaRPr lang="zh-CN" altLang="en-US" sz="3200" b="1">
              <a:solidFill>
                <a:srgbClr val="C00000"/>
              </a:solidFill>
              <a:latin typeface="微软雅黑" panose="020B0503020204020204" charset="-122"/>
              <a:ea typeface="微软雅黑" panose="020B0503020204020204" charset="-122"/>
            </a:endParaRPr>
          </a:p>
        </p:txBody>
      </p:sp>
      <p:sp>
        <p:nvSpPr>
          <p:cNvPr id="29699" name="AutoShape 3"/>
          <p:cNvSpPr/>
          <p:nvPr/>
        </p:nvSpPr>
        <p:spPr>
          <a:xfrm>
            <a:off x="3223260" y="2800985"/>
            <a:ext cx="2057400" cy="533400"/>
          </a:xfrm>
          <a:prstGeom prst="roundRect">
            <a:avLst>
              <a:gd name="adj" fmla="val 7574"/>
            </a:avLst>
          </a:prstGeom>
          <a:gradFill rotWithShape="1">
            <a:gsLst>
              <a:gs pos="0">
                <a:srgbClr val="97CCF3"/>
              </a:gs>
              <a:gs pos="100000">
                <a:srgbClr val="D5EBFA"/>
              </a:gs>
            </a:gsLst>
            <a:lin ang="0" scaled="1"/>
            <a:tileRect/>
          </a:gradFill>
          <a:ln w="9525">
            <a:noFill/>
          </a:ln>
        </p:spPr>
        <p:txBody>
          <a:bodyPr wrap="none" anchor="ctr" anchorCtr="0"/>
          <a:p>
            <a:pPr>
              <a:spcBef>
                <a:spcPct val="50000"/>
              </a:spcBef>
            </a:pPr>
            <a:r>
              <a:rPr lang="zh-CN" altLang="en-US" sz="3600" b="1" dirty="0">
                <a:solidFill>
                  <a:schemeClr val="accent2"/>
                </a:solidFill>
                <a:latin typeface="Arial" panose="020B0604020202020204" pitchFamily="34" charset="0"/>
                <a:ea typeface="华文新魏" panose="02010800040101010101" charset="-122"/>
              </a:rPr>
              <a:t>市场经济</a:t>
            </a:r>
            <a:endParaRPr lang="zh-CN" altLang="en-US" sz="3600" b="1" dirty="0">
              <a:solidFill>
                <a:schemeClr val="accent2"/>
              </a:solidFill>
              <a:latin typeface="Arial" panose="020B0604020202020204" pitchFamily="34" charset="0"/>
              <a:ea typeface="华文新魏" panose="02010800040101010101" charset="-122"/>
            </a:endParaRPr>
          </a:p>
        </p:txBody>
      </p:sp>
      <p:sp>
        <p:nvSpPr>
          <p:cNvPr id="29700" name="AutoShape 4"/>
          <p:cNvSpPr/>
          <p:nvPr/>
        </p:nvSpPr>
        <p:spPr>
          <a:xfrm>
            <a:off x="4019550" y="3775075"/>
            <a:ext cx="3962400" cy="685800"/>
          </a:xfrm>
          <a:prstGeom prst="roundRect">
            <a:avLst>
              <a:gd name="adj" fmla="val 7574"/>
            </a:avLst>
          </a:prstGeom>
          <a:gradFill rotWithShape="1">
            <a:gsLst>
              <a:gs pos="0">
                <a:schemeClr val="accent2"/>
              </a:gs>
              <a:gs pos="100000">
                <a:srgbClr val="D3BDCB"/>
              </a:gs>
            </a:gsLst>
            <a:lin ang="0" scaled="1"/>
            <a:tileRect/>
          </a:gradFill>
          <a:ln w="9525">
            <a:noFill/>
          </a:ln>
        </p:spPr>
        <p:txBody>
          <a:bodyPr wrap="none" anchor="ctr" anchorCtr="0"/>
          <a:p>
            <a:pPr>
              <a:spcBef>
                <a:spcPct val="50000"/>
              </a:spcBef>
            </a:pPr>
            <a:r>
              <a:rPr lang="zh-CN" altLang="en-US" sz="3600" b="1" dirty="0">
                <a:solidFill>
                  <a:srgbClr val="00B0F0"/>
                </a:solidFill>
                <a:latin typeface="Arial" panose="020B0604020202020204" pitchFamily="34" charset="0"/>
                <a:ea typeface="华文新魏" panose="02010800040101010101" charset="-122"/>
              </a:rPr>
              <a:t>社会主义市场经济</a:t>
            </a:r>
            <a:endParaRPr lang="zh-CN" altLang="en-US" sz="3600" b="1" dirty="0">
              <a:solidFill>
                <a:srgbClr val="00B0F0"/>
              </a:solidFill>
              <a:latin typeface="Arial" panose="020B0604020202020204" pitchFamily="34" charset="0"/>
              <a:ea typeface="华文新魏" panose="02010800040101010101" charset="-122"/>
            </a:endParaRPr>
          </a:p>
        </p:txBody>
      </p:sp>
      <p:sp>
        <p:nvSpPr>
          <p:cNvPr id="29701" name="AutoShape 5"/>
          <p:cNvSpPr/>
          <p:nvPr/>
        </p:nvSpPr>
        <p:spPr>
          <a:xfrm>
            <a:off x="6600190" y="2800985"/>
            <a:ext cx="3124200" cy="533400"/>
          </a:xfrm>
          <a:prstGeom prst="roundRect">
            <a:avLst>
              <a:gd name="adj" fmla="val 7574"/>
            </a:avLst>
          </a:prstGeom>
          <a:gradFill rotWithShape="1">
            <a:gsLst>
              <a:gs pos="0">
                <a:srgbClr val="97CCF3"/>
              </a:gs>
              <a:gs pos="100000">
                <a:srgbClr val="D5EBFA"/>
              </a:gs>
            </a:gsLst>
            <a:lin ang="0" scaled="1"/>
            <a:tileRect/>
          </a:gradFill>
          <a:ln w="9525">
            <a:noFill/>
          </a:ln>
        </p:spPr>
        <p:txBody>
          <a:bodyPr wrap="none" anchor="ctr" anchorCtr="0"/>
          <a:p>
            <a:pPr>
              <a:spcBef>
                <a:spcPct val="50000"/>
              </a:spcBef>
            </a:pPr>
            <a:r>
              <a:rPr lang="zh-CN" altLang="en-US" sz="3600" b="1">
                <a:solidFill>
                  <a:schemeClr val="accent2"/>
                </a:solidFill>
                <a:latin typeface="Arial" panose="020B0604020202020204" pitchFamily="34" charset="0"/>
                <a:ea typeface="华文新魏" panose="02010800040101010101" charset="-122"/>
              </a:rPr>
              <a:t>社会主义制度</a:t>
            </a:r>
            <a:endParaRPr lang="zh-CN" altLang="en-US" sz="3600" b="1">
              <a:solidFill>
                <a:schemeClr val="accent2"/>
              </a:solidFill>
              <a:latin typeface="Arial" panose="020B0604020202020204" pitchFamily="34" charset="0"/>
              <a:ea typeface="华文新魏" panose="02010800040101010101" charset="-122"/>
            </a:endParaRPr>
          </a:p>
        </p:txBody>
      </p:sp>
      <p:sp>
        <p:nvSpPr>
          <p:cNvPr id="26630" name="丁字箭头 16"/>
          <p:cNvSpPr/>
          <p:nvPr/>
        </p:nvSpPr>
        <p:spPr>
          <a:xfrm rot="10800000">
            <a:off x="5408930" y="2800985"/>
            <a:ext cx="990600" cy="762000"/>
          </a:xfrm>
          <a:custGeom>
            <a:avLst/>
            <a:gdLst/>
            <a:ahLst/>
            <a:cxnLst>
              <a:cxn ang="0">
                <a:pos x="0" y="571500"/>
              </a:cxn>
              <a:cxn ang="0">
                <a:pos x="190500" y="381000"/>
              </a:cxn>
              <a:cxn ang="0">
                <a:pos x="190500" y="476250"/>
              </a:cxn>
              <a:cxn ang="0">
                <a:pos x="400050" y="476250"/>
              </a:cxn>
              <a:cxn ang="0">
                <a:pos x="400050" y="190500"/>
              </a:cxn>
              <a:cxn ang="0">
                <a:pos x="304800" y="190500"/>
              </a:cxn>
              <a:cxn ang="0">
                <a:pos x="495300" y="0"/>
              </a:cxn>
              <a:cxn ang="0">
                <a:pos x="685800" y="190500"/>
              </a:cxn>
              <a:cxn ang="0">
                <a:pos x="590550" y="190500"/>
              </a:cxn>
              <a:cxn ang="0">
                <a:pos x="590550" y="476250"/>
              </a:cxn>
              <a:cxn ang="0">
                <a:pos x="800100" y="476250"/>
              </a:cxn>
              <a:cxn ang="0">
                <a:pos x="800100" y="381000"/>
              </a:cxn>
              <a:cxn ang="0">
                <a:pos x="990600" y="571500"/>
              </a:cxn>
              <a:cxn ang="0">
                <a:pos x="800100" y="762000"/>
              </a:cxn>
              <a:cxn ang="0">
                <a:pos x="800100" y="666750"/>
              </a:cxn>
              <a:cxn ang="0">
                <a:pos x="190500" y="666750"/>
              </a:cxn>
              <a:cxn ang="0">
                <a:pos x="190500" y="762000"/>
              </a:cxn>
            </a:cxnLst>
            <a:pathLst>
              <a:path w="990600" h="762000">
                <a:moveTo>
                  <a:pt x="0" y="571500"/>
                </a:moveTo>
                <a:lnTo>
                  <a:pt x="190500" y="381000"/>
                </a:lnTo>
                <a:lnTo>
                  <a:pt x="190500" y="476250"/>
                </a:lnTo>
                <a:lnTo>
                  <a:pt x="400050" y="476250"/>
                </a:lnTo>
                <a:lnTo>
                  <a:pt x="400050" y="190500"/>
                </a:lnTo>
                <a:lnTo>
                  <a:pt x="304800" y="190500"/>
                </a:lnTo>
                <a:lnTo>
                  <a:pt x="495300" y="0"/>
                </a:lnTo>
                <a:lnTo>
                  <a:pt x="685800" y="190500"/>
                </a:lnTo>
                <a:lnTo>
                  <a:pt x="590550" y="190500"/>
                </a:lnTo>
                <a:lnTo>
                  <a:pt x="590550" y="476250"/>
                </a:lnTo>
                <a:lnTo>
                  <a:pt x="800100" y="476250"/>
                </a:lnTo>
                <a:lnTo>
                  <a:pt x="800100" y="381000"/>
                </a:lnTo>
                <a:lnTo>
                  <a:pt x="990600" y="571500"/>
                </a:lnTo>
                <a:lnTo>
                  <a:pt x="800100" y="762000"/>
                </a:lnTo>
                <a:lnTo>
                  <a:pt x="800100" y="666750"/>
                </a:lnTo>
                <a:lnTo>
                  <a:pt x="190500" y="666750"/>
                </a:lnTo>
                <a:lnTo>
                  <a:pt x="190500" y="762000"/>
                </a:lnTo>
                <a:close/>
              </a:path>
            </a:pathLst>
          </a:custGeom>
          <a:solidFill>
            <a:schemeClr val="accent1"/>
          </a:solidFill>
          <a:ln w="25400" cap="flat" cmpd="sng">
            <a:solidFill>
              <a:srgbClr val="822E2E"/>
            </a:solidFill>
            <a:prstDash val="solid"/>
            <a:miter/>
            <a:headEnd type="none" w="med" len="med"/>
            <a:tailEnd type="none" w="med" len="med"/>
          </a:ln>
        </p:spPr>
        <p:txBody>
          <a:bodyPr/>
          <a:p>
            <a:endParaRPr lang="zh-CN" altLang="en-US"/>
          </a:p>
        </p:txBody>
      </p:sp>
      <p:sp>
        <p:nvSpPr>
          <p:cNvPr id="29703" name="矩形 9"/>
          <p:cNvSpPr/>
          <p:nvPr/>
        </p:nvSpPr>
        <p:spPr>
          <a:xfrm>
            <a:off x="982663" y="4672013"/>
            <a:ext cx="10236200" cy="1201737"/>
          </a:xfrm>
          <a:prstGeom prst="rect">
            <a:avLst/>
          </a:prstGeom>
          <a:noFill/>
          <a:ln w="9525">
            <a:noFill/>
          </a:ln>
        </p:spPr>
        <p:txBody>
          <a:bodyPr anchor="t" anchorCtr="0">
            <a:spAutoFit/>
          </a:bodyPr>
          <a:p>
            <a:pPr>
              <a:lnSpc>
                <a:spcPct val="150000"/>
              </a:lnSpc>
            </a:pPr>
            <a:r>
              <a:rPr lang="zh-CN" altLang="en-US" sz="2400" dirty="0">
                <a:latin typeface="等线" panose="02010600030101010101" charset="-122"/>
                <a:ea typeface="等线" panose="02010600030101010101" charset="-122"/>
              </a:rPr>
              <a:t>       </a:t>
            </a:r>
            <a:r>
              <a:rPr lang="zh-CN" altLang="en-US" sz="2400" b="1" dirty="0">
                <a:latin typeface="黑体" panose="02010609060101010101" pitchFamily="2" charset="-122"/>
                <a:ea typeface="黑体" panose="02010609060101010101" pitchFamily="2" charset="-122"/>
              </a:rPr>
              <a:t>社会主义市场经济体制，既能发挥市场经济的优势，又能发挥我国社会主义制度的优越性。</a:t>
            </a:r>
            <a:endParaRPr lang="zh-CN" altLang="en-US" sz="2400" b="1" dirty="0">
              <a:latin typeface="黑体" panose="02010609060101010101" pitchFamily="2" charset="-122"/>
              <a:ea typeface="黑体" panose="02010609060101010101" pitchFamily="2" charset="-122"/>
            </a:endParaRPr>
          </a:p>
        </p:txBody>
      </p:sp>
      <p:sp>
        <p:nvSpPr>
          <p:cNvPr id="5" name="右箭头标注 4"/>
          <p:cNvSpPr/>
          <p:nvPr/>
        </p:nvSpPr>
        <p:spPr>
          <a:xfrm>
            <a:off x="1176655" y="2457768"/>
            <a:ext cx="2046288" cy="1584325"/>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b="1" strike="noStrike" noProof="1" dirty="0" smtClean="0">
                <a:latin typeface="黑体" panose="02010609060101010101" pitchFamily="2" charset="-122"/>
                <a:ea typeface="黑体" panose="02010609060101010101" pitchFamily="2" charset="-122"/>
              </a:rPr>
              <a:t>市场起决定作用；需要国家的宏观调控；有自身的缺陷</a:t>
            </a:r>
            <a:endParaRPr lang="zh-CN" altLang="en-US" b="1" strike="noStrike" noProof="1" dirty="0">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blinds(horizontal)">
                                      <p:cBhvr>
                                        <p:cTn id="7" dur="500"/>
                                        <p:tgtEl>
                                          <p:spTgt spid="2969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699"/>
                                        </p:tgtEl>
                                        <p:attrNameLst>
                                          <p:attrName>style.visibility</p:attrName>
                                        </p:attrNameLst>
                                      </p:cBhvr>
                                      <p:to>
                                        <p:strVal val="visible"/>
                                      </p:to>
                                    </p:set>
                                    <p:animEffect transition="in" filter="blinds(horizontal)">
                                      <p:cBhvr>
                                        <p:cTn id="12" dur="500"/>
                                        <p:tgtEl>
                                          <p:spTgt spid="296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9701"/>
                                        </p:tgtEl>
                                        <p:attrNameLst>
                                          <p:attrName>style.visibility</p:attrName>
                                        </p:attrNameLst>
                                      </p:cBhvr>
                                      <p:to>
                                        <p:strVal val="visible"/>
                                      </p:to>
                                    </p:set>
                                    <p:animEffect transition="in" filter="box(in)">
                                      <p:cBhvr>
                                        <p:cTn id="22" dur="500"/>
                                        <p:tgtEl>
                                          <p:spTgt spid="2970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9700"/>
                                        </p:tgtEl>
                                        <p:attrNameLst>
                                          <p:attrName>style.visibility</p:attrName>
                                        </p:attrNameLst>
                                      </p:cBhvr>
                                      <p:to>
                                        <p:strVal val="visible"/>
                                      </p:to>
                                    </p:set>
                                    <p:animEffect transition="in" filter="diamond(in)">
                                      <p:cBhvr>
                                        <p:cTn id="27" dur="2000"/>
                                        <p:tgtEl>
                                          <p:spTgt spid="29700"/>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9703"/>
                                        </p:tgtEl>
                                        <p:attrNameLst>
                                          <p:attrName>style.visibility</p:attrName>
                                        </p:attrNameLst>
                                      </p:cBhvr>
                                      <p:to>
                                        <p:strVal val="visible"/>
                                      </p:to>
                                    </p:set>
                                    <p:animEffect transition="in" filter="diamond(in)">
                                      <p:cBhvr>
                                        <p:cTn id="32" dur="20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P spid="29699" grpId="0" bldLvl="0" animBg="1"/>
      <p:bldP spid="29700" grpId="0" bldLvl="0" animBg="1"/>
      <p:bldP spid="29701" grpId="0" bldLvl="0" animBg="1"/>
      <p:bldP spid="29703" grpId="0"/>
      <p:bldP spid="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矩形 2"/>
          <p:cNvSpPr/>
          <p:nvPr/>
        </p:nvSpPr>
        <p:spPr>
          <a:xfrm>
            <a:off x="87313" y="1149350"/>
            <a:ext cx="11712575" cy="661988"/>
          </a:xfrm>
          <a:prstGeom prst="rect">
            <a:avLst/>
          </a:prstGeom>
          <a:noFill/>
          <a:ln w="9525">
            <a:noFill/>
          </a:ln>
        </p:spPr>
        <p:txBody>
          <a:bodyPr anchor="t" anchorCtr="0">
            <a:spAutoFit/>
          </a:bodyPr>
          <a:p>
            <a:pPr>
              <a:lnSpc>
                <a:spcPct val="150000"/>
              </a:lnSpc>
            </a:pPr>
            <a:r>
              <a:rPr lang="en-US" altLang="zh-CN" sz="2800" b="1">
                <a:solidFill>
                  <a:schemeClr val="tx1"/>
                </a:solidFill>
                <a:latin typeface="微软雅黑" panose="020B0503020204020204" charset="-122"/>
                <a:ea typeface="微软雅黑" panose="020B0503020204020204" charset="-122"/>
              </a:rPr>
              <a:t>3.</a:t>
            </a:r>
            <a:r>
              <a:rPr lang="zh-CN" altLang="en-US" sz="2800" b="1">
                <a:solidFill>
                  <a:schemeClr val="tx1"/>
                </a:solidFill>
                <a:latin typeface="微软雅黑" panose="020B0503020204020204" charset="-122"/>
                <a:ea typeface="微软雅黑" panose="020B0503020204020204" charset="-122"/>
              </a:rPr>
              <a:t>促进全体人民实现共同富裕是社会主义市场经济体制的</a:t>
            </a:r>
            <a:r>
              <a:rPr lang="zh-CN" altLang="en-US" sz="2800" b="1">
                <a:solidFill>
                  <a:srgbClr val="C00000"/>
                </a:solidFill>
                <a:latin typeface="微软雅黑" panose="020B0503020204020204" charset="-122"/>
                <a:ea typeface="微软雅黑" panose="020B0503020204020204" charset="-122"/>
              </a:rPr>
              <a:t>根本目标</a:t>
            </a:r>
            <a:r>
              <a:rPr lang="zh-CN" altLang="en-US" sz="2800" b="1">
                <a:solidFill>
                  <a:schemeClr val="tx1"/>
                </a:solidFill>
                <a:latin typeface="微软雅黑" panose="020B0503020204020204" charset="-122"/>
                <a:ea typeface="微软雅黑" panose="020B0503020204020204" charset="-122"/>
              </a:rPr>
              <a:t>。</a:t>
            </a:r>
            <a:endParaRPr lang="zh-CN" altLang="en-US" sz="2800" b="1">
              <a:solidFill>
                <a:schemeClr val="tx1"/>
              </a:solidFill>
              <a:latin typeface="微软雅黑" panose="020B0503020204020204" charset="-122"/>
              <a:ea typeface="微软雅黑" panose="020B0503020204020204" charset="-122"/>
            </a:endParaRPr>
          </a:p>
        </p:txBody>
      </p:sp>
      <p:sp>
        <p:nvSpPr>
          <p:cNvPr id="29698" name="文本框 3"/>
          <p:cNvSpPr txBox="1"/>
          <p:nvPr/>
        </p:nvSpPr>
        <p:spPr>
          <a:xfrm>
            <a:off x="1158875" y="461963"/>
            <a:ext cx="7161213" cy="585787"/>
          </a:xfrm>
          <a:prstGeom prst="rect">
            <a:avLst/>
          </a:prstGeom>
          <a:noFill/>
          <a:ln w="9525">
            <a:noFill/>
          </a:ln>
        </p:spPr>
        <p:txBody>
          <a:bodyPr wrap="none" anchor="t" anchorCtr="0">
            <a:spAutoFit/>
          </a:bodyPr>
          <a:p>
            <a:r>
              <a:rPr lang="zh-CN" altLang="en-US" sz="3200" b="1">
                <a:solidFill>
                  <a:srgbClr val="C00000"/>
                </a:solidFill>
                <a:latin typeface="微软雅黑" panose="020B0503020204020204" charset="-122"/>
                <a:ea typeface="微软雅黑" panose="020B0503020204020204" charset="-122"/>
              </a:rPr>
              <a:t>一、社会主义市场经济体制的基本特征</a:t>
            </a:r>
            <a:endParaRPr lang="zh-CN" altLang="en-US" sz="3200" b="1">
              <a:solidFill>
                <a:srgbClr val="C00000"/>
              </a:solidFill>
              <a:latin typeface="微软雅黑" panose="020B0503020204020204" charset="-122"/>
              <a:ea typeface="微软雅黑" panose="020B0503020204020204" charset="-122"/>
            </a:endParaRPr>
          </a:p>
        </p:txBody>
      </p:sp>
      <p:pic>
        <p:nvPicPr>
          <p:cNvPr id="5" name="图片 4"/>
          <p:cNvPicPr>
            <a:picLocks noChangeAspect="1"/>
          </p:cNvPicPr>
          <p:nvPr/>
        </p:nvPicPr>
        <p:blipFill rotWithShape="1">
          <a:blip r:embed="rId1"/>
          <a:srcRect b="26382"/>
          <a:stretch>
            <a:fillRect/>
          </a:stretch>
        </p:blipFill>
        <p:spPr>
          <a:xfrm>
            <a:off x="5793716" y="2487551"/>
            <a:ext cx="4762500" cy="3835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图片 5"/>
          <p:cNvPicPr>
            <a:picLocks noChangeAspect="1"/>
          </p:cNvPicPr>
          <p:nvPr/>
        </p:nvPicPr>
        <p:blipFill>
          <a:blip r:embed="rId2"/>
          <a:stretch>
            <a:fillRect/>
          </a:stretch>
        </p:blipFill>
        <p:spPr>
          <a:xfrm>
            <a:off x="1158815" y="2487550"/>
            <a:ext cx="3888716" cy="3814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1" name="Picture 2"/>
          <p:cNvPicPr>
            <a:picLocks noChangeAspect="1"/>
          </p:cNvPicPr>
          <p:nvPr/>
        </p:nvPicPr>
        <p:blipFill>
          <a:blip r:embed="rId1"/>
          <a:stretch>
            <a:fillRect/>
          </a:stretch>
        </p:blipFill>
        <p:spPr>
          <a:xfrm>
            <a:off x="765175" y="141288"/>
            <a:ext cx="4752975" cy="2155825"/>
          </a:xfrm>
          <a:prstGeom prst="rect">
            <a:avLst/>
          </a:prstGeom>
          <a:noFill/>
          <a:ln w="9525">
            <a:noFill/>
          </a:ln>
        </p:spPr>
      </p:pic>
      <p:pic>
        <p:nvPicPr>
          <p:cNvPr id="30722" name="Picture 3"/>
          <p:cNvPicPr>
            <a:picLocks noChangeAspect="1"/>
          </p:cNvPicPr>
          <p:nvPr/>
        </p:nvPicPr>
        <p:blipFill>
          <a:blip r:embed="rId2"/>
          <a:stretch>
            <a:fillRect/>
          </a:stretch>
        </p:blipFill>
        <p:spPr>
          <a:xfrm>
            <a:off x="6324600" y="179388"/>
            <a:ext cx="4640263" cy="1976437"/>
          </a:xfrm>
          <a:prstGeom prst="rect">
            <a:avLst/>
          </a:prstGeom>
          <a:noFill/>
          <a:ln w="9525">
            <a:noFill/>
          </a:ln>
        </p:spPr>
      </p:pic>
      <p:pic>
        <p:nvPicPr>
          <p:cNvPr id="30723" name="Picture 4"/>
          <p:cNvPicPr>
            <a:picLocks noChangeAspect="1"/>
          </p:cNvPicPr>
          <p:nvPr/>
        </p:nvPicPr>
        <p:blipFill>
          <a:blip r:embed="rId3"/>
          <a:stretch>
            <a:fillRect/>
          </a:stretch>
        </p:blipFill>
        <p:spPr>
          <a:xfrm>
            <a:off x="1016000" y="3227388"/>
            <a:ext cx="3149600" cy="1652587"/>
          </a:xfrm>
          <a:prstGeom prst="rect">
            <a:avLst/>
          </a:prstGeom>
          <a:noFill/>
          <a:ln w="9525">
            <a:noFill/>
          </a:ln>
        </p:spPr>
      </p:pic>
      <p:pic>
        <p:nvPicPr>
          <p:cNvPr id="30724" name="Picture 5"/>
          <p:cNvPicPr>
            <a:picLocks noChangeAspect="1"/>
          </p:cNvPicPr>
          <p:nvPr/>
        </p:nvPicPr>
        <p:blipFill>
          <a:blip r:embed="rId4"/>
          <a:stretch>
            <a:fillRect/>
          </a:stretch>
        </p:blipFill>
        <p:spPr>
          <a:xfrm>
            <a:off x="4394200" y="3227388"/>
            <a:ext cx="3122613" cy="1746250"/>
          </a:xfrm>
          <a:prstGeom prst="rect">
            <a:avLst/>
          </a:prstGeom>
          <a:noFill/>
          <a:ln w="9525">
            <a:noFill/>
          </a:ln>
        </p:spPr>
      </p:pic>
      <p:pic>
        <p:nvPicPr>
          <p:cNvPr id="30725" name="Picture 6"/>
          <p:cNvPicPr>
            <a:picLocks noChangeAspect="1"/>
          </p:cNvPicPr>
          <p:nvPr/>
        </p:nvPicPr>
        <p:blipFill>
          <a:blip r:embed="rId5"/>
          <a:stretch>
            <a:fillRect/>
          </a:stretch>
        </p:blipFill>
        <p:spPr>
          <a:xfrm>
            <a:off x="7745413" y="3228975"/>
            <a:ext cx="3621087" cy="1651000"/>
          </a:xfrm>
          <a:prstGeom prst="rect">
            <a:avLst/>
          </a:prstGeom>
          <a:noFill/>
          <a:ln w="9525">
            <a:noFill/>
          </a:ln>
        </p:spPr>
      </p:pic>
      <p:sp>
        <p:nvSpPr>
          <p:cNvPr id="30726" name="Rectangle 7"/>
          <p:cNvSpPr/>
          <p:nvPr/>
        </p:nvSpPr>
        <p:spPr>
          <a:xfrm>
            <a:off x="152400" y="914400"/>
            <a:ext cx="4572000" cy="2563813"/>
          </a:xfrm>
          <a:prstGeom prst="rect">
            <a:avLst/>
          </a:prstGeom>
          <a:noFill/>
          <a:ln w="9525">
            <a:noFill/>
          </a:ln>
        </p:spPr>
        <p:txBody>
          <a:bodyPr anchor="t" anchorCtr="0">
            <a:spAutoFit/>
          </a:bodyPr>
          <a:p>
            <a:endParaRPr lang="en-US" altLang="zh-CN">
              <a:latin typeface="微软雅黑" panose="020B0503020204020204" charset="-122"/>
              <a:ea typeface="微软雅黑 Light" panose="020B0502040204020203" charset="-122"/>
            </a:endParaRPr>
          </a:p>
          <a:p>
            <a:endParaRPr lang="en-US" altLang="zh-CN">
              <a:latin typeface="微软雅黑" panose="020B0503020204020204" charset="-122"/>
              <a:ea typeface="微软雅黑 Light" panose="020B0502040204020203" charset="-122"/>
            </a:endParaRPr>
          </a:p>
          <a:p>
            <a:endParaRPr lang="en-US" altLang="zh-CN">
              <a:latin typeface="微软雅黑" panose="020B0503020204020204" charset="-122"/>
              <a:ea typeface="微软雅黑 Light" panose="020B0502040204020203" charset="-122"/>
            </a:endParaRPr>
          </a:p>
          <a:p>
            <a:endParaRPr lang="en-US" altLang="zh-CN">
              <a:latin typeface="微软雅黑" panose="020B0503020204020204" charset="-122"/>
              <a:ea typeface="微软雅黑 Light" panose="020B0502040204020203" charset="-122"/>
            </a:endParaRPr>
          </a:p>
          <a:p>
            <a:endParaRPr lang="en-US" altLang="zh-CN">
              <a:latin typeface="微软雅黑" panose="020B0503020204020204" charset="-122"/>
              <a:ea typeface="微软雅黑 Light" panose="020B0502040204020203" charset="-122"/>
            </a:endParaRPr>
          </a:p>
          <a:p>
            <a:endParaRPr lang="en-US" altLang="zh-CN">
              <a:latin typeface="微软雅黑" panose="020B0503020204020204" charset="-122"/>
              <a:ea typeface="微软雅黑 Light" panose="020B0502040204020203" charset="-122"/>
            </a:endParaRPr>
          </a:p>
          <a:p>
            <a:endParaRPr lang="en-US" altLang="zh-CN">
              <a:latin typeface="微软雅黑" panose="020B0503020204020204" charset="-122"/>
              <a:ea typeface="微软雅黑 Light" panose="020B0502040204020203" charset="-122"/>
            </a:endParaRPr>
          </a:p>
          <a:p>
            <a:endParaRPr lang="en-US" altLang="zh-CN">
              <a:latin typeface="微软雅黑" panose="020B0503020204020204" charset="-122"/>
              <a:ea typeface="微软雅黑 Light" panose="020B0502040204020203" charset="-122"/>
            </a:endParaRPr>
          </a:p>
          <a:p>
            <a:endParaRPr lang="en-US" altLang="zh-CN">
              <a:latin typeface="微软雅黑" panose="020B0503020204020204" charset="-122"/>
              <a:ea typeface="微软雅黑 Light" panose="020B0502040204020203" charset="-122"/>
            </a:endParaRPr>
          </a:p>
        </p:txBody>
      </p:sp>
      <p:pic>
        <p:nvPicPr>
          <p:cNvPr id="30727" name="Picture 15"/>
          <p:cNvPicPr>
            <a:picLocks noChangeAspect="1"/>
          </p:cNvPicPr>
          <p:nvPr/>
        </p:nvPicPr>
        <p:blipFill>
          <a:blip r:embed="rId6"/>
          <a:stretch>
            <a:fillRect/>
          </a:stretch>
        </p:blipFill>
        <p:spPr>
          <a:xfrm>
            <a:off x="1103313" y="2378075"/>
            <a:ext cx="3976687" cy="741363"/>
          </a:xfrm>
          <a:prstGeom prst="rect">
            <a:avLst/>
          </a:prstGeom>
          <a:noFill/>
          <a:ln w="9525">
            <a:noFill/>
          </a:ln>
        </p:spPr>
      </p:pic>
      <p:pic>
        <p:nvPicPr>
          <p:cNvPr id="30728" name="Picture 16"/>
          <p:cNvPicPr>
            <a:picLocks noChangeAspect="1"/>
          </p:cNvPicPr>
          <p:nvPr/>
        </p:nvPicPr>
        <p:blipFill>
          <a:blip r:embed="rId7"/>
          <a:stretch>
            <a:fillRect/>
          </a:stretch>
        </p:blipFill>
        <p:spPr>
          <a:xfrm>
            <a:off x="6324600" y="2320925"/>
            <a:ext cx="3962400" cy="782638"/>
          </a:xfrm>
          <a:prstGeom prst="rect">
            <a:avLst/>
          </a:prstGeom>
          <a:noFill/>
          <a:ln w="9525">
            <a:noFill/>
          </a:ln>
        </p:spPr>
      </p:pic>
      <p:pic>
        <p:nvPicPr>
          <p:cNvPr id="30729" name="Picture 17"/>
          <p:cNvPicPr>
            <a:picLocks noChangeAspect="1"/>
          </p:cNvPicPr>
          <p:nvPr/>
        </p:nvPicPr>
        <p:blipFill>
          <a:blip r:embed="rId8"/>
          <a:stretch>
            <a:fillRect/>
          </a:stretch>
        </p:blipFill>
        <p:spPr>
          <a:xfrm>
            <a:off x="1016000" y="4941888"/>
            <a:ext cx="2743200" cy="847725"/>
          </a:xfrm>
          <a:prstGeom prst="rect">
            <a:avLst/>
          </a:prstGeom>
          <a:noFill/>
          <a:ln w="9525">
            <a:noFill/>
          </a:ln>
        </p:spPr>
      </p:pic>
      <p:pic>
        <p:nvPicPr>
          <p:cNvPr id="30730" name="Picture 18"/>
          <p:cNvPicPr>
            <a:picLocks noChangeAspect="1"/>
          </p:cNvPicPr>
          <p:nvPr/>
        </p:nvPicPr>
        <p:blipFill>
          <a:blip r:embed="rId9"/>
          <a:stretch>
            <a:fillRect/>
          </a:stretch>
        </p:blipFill>
        <p:spPr>
          <a:xfrm>
            <a:off x="4394200" y="4983163"/>
            <a:ext cx="2819400" cy="1125537"/>
          </a:xfrm>
          <a:prstGeom prst="rect">
            <a:avLst/>
          </a:prstGeom>
          <a:noFill/>
          <a:ln w="9525">
            <a:noFill/>
          </a:ln>
        </p:spPr>
      </p:pic>
      <p:pic>
        <p:nvPicPr>
          <p:cNvPr id="30731" name="Picture 19"/>
          <p:cNvPicPr>
            <a:picLocks noChangeAspect="1"/>
          </p:cNvPicPr>
          <p:nvPr/>
        </p:nvPicPr>
        <p:blipFill>
          <a:blip r:embed="rId10"/>
          <a:stretch>
            <a:fillRect/>
          </a:stretch>
        </p:blipFill>
        <p:spPr>
          <a:xfrm>
            <a:off x="7745413" y="4953000"/>
            <a:ext cx="2819400" cy="790575"/>
          </a:xfrm>
          <a:prstGeom prst="rect">
            <a:avLst/>
          </a:prstGeom>
          <a:noFill/>
          <a:ln w="9525">
            <a:noFill/>
          </a:ln>
        </p:spPr>
      </p:pic>
      <p:sp>
        <p:nvSpPr>
          <p:cNvPr id="30732" name="矩形 13"/>
          <p:cNvSpPr/>
          <p:nvPr/>
        </p:nvSpPr>
        <p:spPr>
          <a:xfrm>
            <a:off x="1103313" y="6118225"/>
            <a:ext cx="6681787" cy="461963"/>
          </a:xfrm>
          <a:prstGeom prst="rect">
            <a:avLst/>
          </a:prstGeom>
          <a:noFill/>
          <a:ln w="9525">
            <a:noFill/>
          </a:ln>
        </p:spPr>
        <p:txBody>
          <a:bodyPr wrap="none" anchor="t" anchorCtr="0">
            <a:spAutoFit/>
          </a:bodyPr>
          <a:p>
            <a:r>
              <a:rPr lang="zh-CN" altLang="en-US" sz="2400" b="1">
                <a:solidFill>
                  <a:srgbClr val="FF0000"/>
                </a:solidFill>
                <a:latin typeface="黑体" panose="02010609060101010101" pitchFamily="2" charset="-122"/>
                <a:ea typeface="黑体" panose="02010609060101010101" pitchFamily="2" charset="-122"/>
              </a:rPr>
              <a:t>谈谈我国为什么能够进行这么巨大的工程建设</a:t>
            </a:r>
            <a:r>
              <a:rPr lang="zh-CN" altLang="en-US" sz="2400" b="1">
                <a:solidFill>
                  <a:srgbClr val="FF0000"/>
                </a:solidFill>
                <a:latin typeface="Calibri" panose="020F0502020204030204" pitchFamily="34" charset="0"/>
                <a:ea typeface="宋体" panose="02010600030101010101" pitchFamily="2" charset="-122"/>
              </a:rPr>
              <a:t>。</a:t>
            </a:r>
            <a:endParaRPr lang="zh-CN" altLang="en-US" sz="2400" b="1">
              <a:solidFill>
                <a:srgbClr val="FF0000"/>
              </a:solidFill>
              <a:latin typeface="Calibri" panose="020F0502020204030204" pitchFamily="34" charset="0"/>
              <a:ea typeface="宋体" panose="02010600030101010101" pitchFamily="2" charset="-122"/>
            </a:endParaRPr>
          </a:p>
        </p:txBody>
      </p:sp>
      <p:sp>
        <p:nvSpPr>
          <p:cNvPr id="2" name="矩形 1"/>
          <p:cNvSpPr/>
          <p:nvPr/>
        </p:nvSpPr>
        <p:spPr>
          <a:xfrm>
            <a:off x="661988" y="2155825"/>
            <a:ext cx="10980738" cy="2562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4000" b="1" strike="noStrike" noProof="1" dirty="0">
                <a:latin typeface="黑体" panose="02010609060101010101" pitchFamily="2" charset="-122"/>
                <a:ea typeface="黑体" panose="02010609060101010101" pitchFamily="2" charset="-122"/>
              </a:rPr>
              <a:t>社会主义国家能够集中人力、物力、财力办大事</a:t>
            </a:r>
            <a:endParaRPr lang="zh-CN" altLang="en-US" sz="4000" b="1" strike="noStrike" noProof="1" dirty="0">
              <a:latin typeface="黑体" panose="02010609060101010101" pitchFamily="2" charset="-122"/>
              <a:ea typeface="黑体" panose="0201060906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p="http://schemas.openxmlformats.org/presentationml/2006/main">
  <p:tag name="KSO_WM_UNIT_PLACING_PICTURE_USER_VIEWPORT" val="{&quot;height&quot;:3052,&quot;width&quot;:18620}"/>
</p:tagLst>
</file>

<file path=ppt/tags/tag2.xml><?xml version="1.0" encoding="utf-8"?>
<p:tagLst xmlns:p="http://schemas.openxmlformats.org/presentationml/2006/main">
  <p:tag name="KSO_WPP_MARK_KEY" val="8def6adc-0faf-412f-8939-7548dd973143"/>
  <p:tag name="COMMONDATA" val="eyJoZGlkIjoiNjhjZTc3YmYzMTUxOGJmYzVhODk4MmU5ZTJhNDMyMWQifQ=="/>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3649</Words>
  <Application>WPS 演示</Application>
  <PresentationFormat>宽屏</PresentationFormat>
  <Paragraphs>277</Paragraphs>
  <Slides>22</Slides>
  <Notes>4</Notes>
  <HiddenSlides>4</HiddenSlides>
  <MMClips>1</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22</vt:i4>
      </vt:variant>
    </vt:vector>
  </HeadingPairs>
  <TitlesOfParts>
    <vt:vector size="41" baseType="lpstr">
      <vt:lpstr>Arial</vt:lpstr>
      <vt:lpstr>宋体</vt:lpstr>
      <vt:lpstr>Wingdings</vt:lpstr>
      <vt:lpstr>等线</vt:lpstr>
      <vt:lpstr>等线 Light</vt:lpstr>
      <vt:lpstr>微软雅黑</vt:lpstr>
      <vt:lpstr>黑体</vt:lpstr>
      <vt:lpstr>楷体_GB2312</vt:lpstr>
      <vt:lpstr>新宋体</vt:lpstr>
      <vt:lpstr>Times New Roman</vt:lpstr>
      <vt:lpstr>华文新魏</vt:lpstr>
      <vt:lpstr>微软雅黑 Light</vt:lpstr>
      <vt:lpstr>Calibri</vt:lpstr>
      <vt:lpstr>Arial Unicode MS</vt:lpstr>
      <vt:lpstr>华文行楷</vt:lpstr>
      <vt:lpstr>Wingdings 2</vt:lpstr>
      <vt:lpstr>Franklin Gothic Book</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www.renjiaoshe.com</Company>
  <LinksUpToDate>false</LinksUpToDate>
  <SharedDoc>false</SharedDoc>
  <HyperlinksChanged>false</HyperlinksChanged>
  <AppVersion>14.0000</AppVersion>
  <Manager>www.renjiaoshe.com</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www.renjiaoshe.com</dc:title>
  <dc:creator>www.renjiaoshe.com</dc:creator>
  <cp:keywords>www.renjiaoshe.com</cp:keywords>
  <dc:description>www.renjiaoshe.com</dc:description>
  <dc:subject>www.renjiaoshe.com</dc:subject>
  <cp:category>www.renjiaoshe.com</cp:category>
  <cp:lastModifiedBy>chrinstine</cp:lastModifiedBy>
  <cp:revision>5</cp:revision>
  <dcterms:created xsi:type="dcterms:W3CDTF">2018-10-23T11:00:00Z</dcterms:created>
  <dcterms:modified xsi:type="dcterms:W3CDTF">2023-07-28T14:29:36Z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2052-12.1.0.15120</vt:lpwstr>
  </property>
  <property fmtid="{D5CDD505-2E9C-101B-9397-08002B2CF9AE}" pid="3" name="ICV">
    <vt:lpwstr>7B50764C548A4101BC4BD4D309175D8A_13</vt:lpwstr>
  </property>
</Properties>
</file>