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34"/>
  </p:notesMasterIdLst>
  <p:sldIdLst>
    <p:sldId id="424" r:id="rId4"/>
    <p:sldId id="314" r:id="rId5"/>
    <p:sldId id="259" r:id="rId6"/>
    <p:sldId id="316" r:id="rId7"/>
    <p:sldId id="317" r:id="rId8"/>
    <p:sldId id="318" r:id="rId9"/>
    <p:sldId id="399" r:id="rId10"/>
    <p:sldId id="400" r:id="rId11"/>
    <p:sldId id="401" r:id="rId12"/>
    <p:sldId id="402" r:id="rId13"/>
    <p:sldId id="404" r:id="rId14"/>
    <p:sldId id="324" r:id="rId15"/>
    <p:sldId id="405" r:id="rId16"/>
    <p:sldId id="406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408" r:id="rId25"/>
    <p:sldId id="409" r:id="rId26"/>
    <p:sldId id="410" r:id="rId27"/>
    <p:sldId id="411" r:id="rId28"/>
    <p:sldId id="412" r:id="rId29"/>
    <p:sldId id="295" r:id="rId30"/>
    <p:sldId id="296" r:id="rId31"/>
    <p:sldId id="302" r:id="rId32"/>
    <p:sldId id="425" r:id="rId33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216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660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FontTx/>
              <a:buNone/>
            </a:pPr>
            <a:r>
              <a:rPr lang="en-US" altLang="zh-CN" sz="1200" dirty="0"/>
              <a:t>.</a:t>
            </a:r>
            <a:endParaRPr lang="en-US" altLang="zh-CN" sz="1200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6413" y="1033463"/>
            <a:ext cx="4010724" cy="544353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0840" y="1033463"/>
            <a:ext cx="4010724" cy="544353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7200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tabLst>
                <a:tab pos="360045" algn="l"/>
              </a:tabLst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2419" y="125413"/>
            <a:ext cx="2048669" cy="635158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6413" y="125413"/>
            <a:ext cx="6027243" cy="6351587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Tx/>
              <a:buNone/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Tx/>
              <a:buNone/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801688"/>
            <a:ext cx="9144000" cy="4749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2" name="矩形 10"/>
          <p:cNvGrpSpPr/>
          <p:nvPr/>
        </p:nvGrpSpPr>
        <p:grpSpPr>
          <a:xfrm>
            <a:off x="0" y="806450"/>
            <a:ext cx="9144000" cy="6051550"/>
            <a:chOff x="0" y="0"/>
            <a:chExt cx="5760" cy="3948"/>
          </a:xfrm>
        </p:grpSpPr>
        <p:pic>
          <p:nvPicPr>
            <p:cNvPr id="2058" name="矩形 10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5760" cy="39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4" name="文本框 1029"/>
            <p:cNvSpPr txBox="1">
              <a:spLocks noChangeArrowheads="1"/>
            </p:cNvSpPr>
            <p:nvPr/>
          </p:nvSpPr>
          <p:spPr bwMode="auto">
            <a:xfrm>
              <a:off x="0" y="2"/>
              <a:ext cx="5760" cy="39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3" name="KSO_BT1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KSO_BC1"/>
          <p:cNvSpPr>
            <a:spLocks noGrp="1"/>
          </p:cNvSpPr>
          <p:nvPr>
            <p:ph type="body"/>
          </p:nvPr>
        </p:nvSpPr>
        <p:spPr>
          <a:xfrm>
            <a:off x="506413" y="1033463"/>
            <a:ext cx="8185150" cy="5443537"/>
          </a:xfrm>
          <a:prstGeom prst="rect">
            <a:avLst/>
          </a:prstGeom>
          <a:noFill/>
          <a:ln w="9525">
            <a:noFill/>
          </a:ln>
        </p:spPr>
        <p:txBody>
          <a:bodyPr lIns="7200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1033" name="KSO_FD"/>
          <p:cNvSpPr>
            <a:spLocks noGrp="1"/>
          </p:cNvSpPr>
          <p:nvPr>
            <p:ph type="dt" sz="half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indent="0">
              <a:defRPr sz="1200" noProof="1" dirty="0">
                <a:solidFill>
                  <a:srgbClr val="919293"/>
                </a:solidFill>
                <a:latin typeface="Arial" panose="020B060402020202020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" name="KSO_FT"/>
          <p:cNvSpPr>
            <a:spLocks noGrp="1"/>
          </p:cNvSpPr>
          <p:nvPr>
            <p:ph type="ftr" sz="quarte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indent="0" algn="ctr">
              <a:defRPr sz="1200" noProof="1" dirty="0">
                <a:solidFill>
                  <a:srgbClr val="919293"/>
                </a:solidFill>
                <a:latin typeface="Arial" panose="020B0604020202020204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5" name="KSO_FN"/>
          <p:cNvSpPr>
            <a:spLocks noGrp="1"/>
          </p:cNvSpPr>
          <p:nvPr>
            <p:ph type="sldNum" sz="quarter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19293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5A300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9pPr>
    </p:titleStyle>
    <p:bodyStyle>
      <a:lvl1pPr marL="357505" indent="-357505" algn="l" rtl="0" fontAlgn="base">
        <a:lnSpc>
          <a:spcPct val="110000"/>
        </a:lnSpc>
        <a:spcBef>
          <a:spcPts val="16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Ø"/>
        <a:tabLst>
          <a:tab pos="360045" algn="l"/>
        </a:tabLst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8775" lvl="1" indent="-358775" algn="just" defTabSz="809625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DCAB48"/>
        </a:buClr>
        <a:buFont typeface="幼圆" panose="02010509060101010101" pitchFamily="49" charset="-122"/>
        <a:buChar char=" "/>
        <a:tabLst>
          <a:tab pos="360045" algn="l"/>
        </a:tabLst>
        <a:defRPr sz="1600" kern="1200">
          <a:solidFill>
            <a:srgbClr val="7D7D7D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lvl="2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360045" algn="l"/>
        </a:tabLst>
        <a:defRPr sz="2000" kern="120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3pPr>
      <a:lvl4pPr marL="1600200" lvl="3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360045" algn="l"/>
        </a:tabLst>
        <a:defRPr sz="2000" kern="120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4pPr>
      <a:lvl5pPr marL="2057400" lvl="4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360045" algn="l"/>
        </a:tabLst>
        <a:defRPr sz="2000" kern="120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5pPr>
      <a:lvl6pPr marL="2514600" lvl="5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800" b="0" i="0" u="none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6pPr>
      <a:lvl7pPr marL="2971800" lvl="6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800" b="0" i="0" u="none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7pPr>
      <a:lvl8pPr marL="3429000" lvl="7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800" b="0" i="0" u="none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8pPr>
      <a:lvl9pPr marL="3886200" lvl="8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1800" b="0" i="0" u="none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WordArt 2"/>
          <p:cNvSpPr>
            <a:spLocks noTextEdit="1"/>
          </p:cNvSpPr>
          <p:nvPr/>
        </p:nvSpPr>
        <p:spPr>
          <a:xfrm>
            <a:off x="609600" y="2819400"/>
            <a:ext cx="7848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二、在实践中追求和发展真理</a:t>
            </a:r>
            <a:endParaRPr lang="zh-CN" altLang="en-US" sz="3600">
              <a:ln w="1905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381000" y="1219200"/>
            <a:ext cx="612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第六课  求索真理的历程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6502400" y="4940935"/>
            <a:ext cx="2428240" cy="909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2000">
              <a:latin typeface="华光大黑_CNKI" panose="02000500000000000000" charset="-122"/>
              <a:ea typeface="华光大黑_CNKI" panose="02000500000000000000" charset="-122"/>
              <a:cs typeface="华光大黑_CNKI" panose="02000500000000000000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165889"/>
          <p:cNvSpPr txBox="1"/>
          <p:nvPr/>
        </p:nvSpPr>
        <p:spPr>
          <a:xfrm>
            <a:off x="684213" y="692150"/>
            <a:ext cx="6356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地球是世界的中心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文本框 165890"/>
          <p:cNvSpPr txBox="1"/>
          <p:nvPr/>
        </p:nvSpPr>
        <p:spPr>
          <a:xfrm>
            <a:off x="684213" y="1773238"/>
            <a:ext cx="56372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太阳是宇宙的中心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5892" name="文本框 165891"/>
          <p:cNvSpPr txBox="1"/>
          <p:nvPr/>
        </p:nvSpPr>
        <p:spPr>
          <a:xfrm>
            <a:off x="827088" y="2924175"/>
            <a:ext cx="36925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宇宙无限，没有中心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5893" name="文本框 165892"/>
          <p:cNvSpPr txBox="1"/>
          <p:nvPr/>
        </p:nvSpPr>
        <p:spPr>
          <a:xfrm>
            <a:off x="-1587" y="4581525"/>
            <a:ext cx="8697912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        </a:t>
            </a:r>
            <a:r>
              <a:rPr lang="en-US" altLang="zh-CN" sz="4000" b="1" dirty="0">
                <a:latin typeface="Arial" panose="020B0604020202020204" pitchFamily="34" charset="0"/>
              </a:rPr>
              <a:t>“</a:t>
            </a:r>
            <a:r>
              <a:rPr lang="zh-CN" altLang="en-US" sz="4000" b="1" dirty="0">
                <a:latin typeface="Arial" panose="020B0604020202020204" pitchFamily="34" charset="0"/>
              </a:rPr>
              <a:t>宇宙无限，没有中心”这一观点是真理，不以人的意志为转移。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65894" name="左大括号 165893"/>
          <p:cNvSpPr/>
          <p:nvPr/>
        </p:nvSpPr>
        <p:spPr>
          <a:xfrm>
            <a:off x="4356100" y="2924175"/>
            <a:ext cx="431800" cy="1296988"/>
          </a:xfrm>
          <a:prstGeom prst="leftBrace">
            <a:avLst>
              <a:gd name="adj1" fmla="val 2501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895" name="文本框 165894"/>
          <p:cNvSpPr txBox="1"/>
          <p:nvPr/>
        </p:nvSpPr>
        <p:spPr>
          <a:xfrm>
            <a:off x="5545138" y="2584450"/>
            <a:ext cx="32416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符合客观实际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65896" name="文本框 165895"/>
          <p:cNvSpPr txBox="1"/>
          <p:nvPr/>
        </p:nvSpPr>
        <p:spPr>
          <a:xfrm>
            <a:off x="4748213" y="3879850"/>
            <a:ext cx="42608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实践检验是正确的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4345" name="灯片编号占位符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165893" grpId="0"/>
      <p:bldP spid="165895" grpId="0"/>
      <p:bldP spid="1658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-3175" y="-14287"/>
            <a:ext cx="82296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２、真理的属性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250825" y="901700"/>
            <a:ext cx="82296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（１）真理的最基本属性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-----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客观性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801688" y="1947863"/>
            <a:ext cx="6696075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任何真理所反映的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是客观的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. 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真理的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检验标准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是客观的。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Text Box 9"/>
          <p:cNvSpPr txBox="1"/>
          <p:nvPr/>
        </p:nvSpPr>
        <p:spPr>
          <a:xfrm>
            <a:off x="250825" y="4508500"/>
            <a:ext cx="864235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”</a:t>
            </a:r>
            <a:r>
              <a:rPr lang="zh-CN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真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理</a:t>
            </a:r>
            <a:r>
              <a:rPr lang="zh-CN" altLang="zh-CN" sz="2800" b="1" dirty="0">
                <a:solidFill>
                  <a:srgbClr val="FF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”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是客观的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, 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它不以人的意志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(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包括权力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地位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)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为转移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endParaRPr lang="en-US" altLang="zh-CN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9219" name="Picture 14" descr="问号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7499350" y="79375"/>
            <a:ext cx="1552575" cy="1133475"/>
          </a:xfrm>
        </p:spPr>
      </p:pic>
      <p:sp>
        <p:nvSpPr>
          <p:cNvPr id="15367" name="灯片编号占位符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4"/>
          <p:cNvSpPr/>
          <p:nvPr/>
        </p:nvSpPr>
        <p:spPr>
          <a:xfrm>
            <a:off x="168275" y="107950"/>
            <a:ext cx="8591550" cy="117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思考：“仁者见仁、智者见智”，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为什么对同一个确定的对象人们会产生不同的认识？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384175" y="1747838"/>
            <a:ext cx="8332788" cy="2676525"/>
          </a:xfrm>
          <a:prstGeom prst="rect">
            <a:avLst/>
          </a:prstGeom>
          <a:solidFill>
            <a:schemeClr val="bg1"/>
          </a:solidFill>
          <a:ln w="57150" cap="flat" cmpd="thinThick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结论：</a:t>
            </a:r>
            <a:r>
              <a:rPr lang="zh-CN" altLang="en-US" sz="2800" b="1" dirty="0">
                <a:latin typeface="Tahoma" panose="020B0604030504040204" pitchFamily="34" charset="0"/>
                <a:ea typeface="黑体" panose="02010609060101010101" pitchFamily="49" charset="-122"/>
              </a:rPr>
              <a:t>由于人们的立场、观点和方法不同，每个人的知识结构、认识能力、认识水平不同，对同一确定的对象会有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不同的认识</a:t>
            </a:r>
            <a:r>
              <a:rPr lang="zh-CN" altLang="en-US" sz="2800" b="1" dirty="0">
                <a:latin typeface="Tahoma" panose="020B0604030504040204" pitchFamily="34" charset="0"/>
                <a:ea typeface="黑体" panose="02010609060101010101" pitchFamily="49" charset="-122"/>
              </a:rPr>
              <a:t>，但其中只有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一种正确的认识</a:t>
            </a:r>
            <a:r>
              <a:rPr lang="zh-CN" altLang="en-US" sz="2800" b="1" dirty="0">
                <a:latin typeface="Tahoma" panose="020B0604030504040204" pitchFamily="34" charset="0"/>
                <a:ea typeface="黑体" panose="02010609060101010101" pitchFamily="49" charset="-122"/>
              </a:rPr>
              <a:t>，也就是说</a:t>
            </a: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黑体" panose="02010609060101010101" pitchFamily="49" charset="-122"/>
              </a:rPr>
              <a:t>真理只有一个。</a:t>
            </a:r>
            <a:r>
              <a:rPr lang="zh-CN" altLang="en-US" sz="2800" b="1" dirty="0">
                <a:latin typeface="华文新魏" panose="02010800040101010101" pitchFamily="2" charset="-122"/>
                <a:ea typeface="黑体" panose="02010609060101010101" pitchFamily="49" charset="-122"/>
              </a:rPr>
              <a:t>真理和谬误的界限不容混淆。</a:t>
            </a:r>
            <a:endParaRPr lang="zh-CN" altLang="en-US" sz="2800" b="1" dirty="0">
              <a:latin typeface="华文新魏" panose="0201080004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900113" y="5194300"/>
            <a:ext cx="71278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Tahoma" panose="020B060403050404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     真理</a:t>
            </a: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只有一个</a:t>
            </a:r>
            <a:r>
              <a:rPr lang="zh-CN" altLang="en-US" sz="3200" b="1" dirty="0">
                <a:latin typeface="Tahoma" panose="020B060403050404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，真理面前</a:t>
            </a: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人人平等</a:t>
            </a:r>
            <a:r>
              <a:rPr lang="zh-CN" altLang="en-US" sz="3200" b="1" dirty="0">
                <a:latin typeface="Tahoma" panose="020B060403050404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zh-CN" altLang="en-US" sz="3200" b="1" dirty="0">
              <a:latin typeface="Tahoma" panose="020B060403050404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366" name="AutoShape 6"/>
          <p:cNvSpPr/>
          <p:nvPr/>
        </p:nvSpPr>
        <p:spPr>
          <a:xfrm>
            <a:off x="3921125" y="4479925"/>
            <a:ext cx="395288" cy="741363"/>
          </a:xfrm>
          <a:prstGeom prst="downArrow">
            <a:avLst>
              <a:gd name="adj1" fmla="val 50000"/>
              <a:gd name="adj2" fmla="val 39949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4378325" y="4541838"/>
            <a:ext cx="8270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启示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91" name="灯片编号占位符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nimBg="1"/>
      <p:bldP spid="15365" grpId="0" bldLvl="0"/>
      <p:bldP spid="15366" grpId="0" bldLvl="0" animBg="1"/>
      <p:bldP spid="15367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-3175" y="-14287"/>
            <a:ext cx="82296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２、真理的属性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0825" y="901700"/>
            <a:ext cx="82296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（１）真理的最基本属性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-----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客观性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2" name="Rectangle 4"/>
          <p:cNvSpPr/>
          <p:nvPr/>
        </p:nvSpPr>
        <p:spPr>
          <a:xfrm>
            <a:off x="763588" y="1685925"/>
            <a:ext cx="6696075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任何真理所反映的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是客观的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. 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真理的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检验标准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是客观的。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Text Box 9"/>
          <p:cNvSpPr txBox="1"/>
          <p:nvPr/>
        </p:nvSpPr>
        <p:spPr>
          <a:xfrm>
            <a:off x="250825" y="3429000"/>
            <a:ext cx="864235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真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理</a:t>
            </a:r>
            <a:r>
              <a:rPr lang="zh-CN" altLang="zh-CN" sz="2800" b="1" dirty="0">
                <a:solidFill>
                  <a:srgbClr val="FF0000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”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是客观的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, 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它不以人的意志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(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包括权力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地位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)</a:t>
            </a:r>
            <a:r>
              <a: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为转移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endParaRPr lang="en-US" altLang="zh-CN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真理面前人人平等</a:t>
            </a:r>
            <a:r>
              <a:rPr lang="zh-CN" altLang="en-US" sz="28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对同一个事物只能产生一种正确的认识，即真理只有一个。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414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charRg st="3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charRg st="3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charRg st="3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3"/>
          <p:cNvSpPr txBox="1"/>
          <p:nvPr/>
        </p:nvSpPr>
        <p:spPr>
          <a:xfrm>
            <a:off x="576263" y="236538"/>
            <a:ext cx="531812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归纳：真理的客观性原理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538" y="1241425"/>
            <a:ext cx="8897937" cy="3598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原理内容：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真理是标志主观同客观相符合的哲学范畴，是人们对客观事物及其规律的正确反映。真理是客观的，真理只有一个，真理面前人人平等。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方法论：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要坚持客观真理，反对主观真理。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3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charRg st="73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charRg st="73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2433638" y="184150"/>
            <a:ext cx="66294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三角形的内角和任何情况下都等于180度吗？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1507" name="Picture 3" descr="欧几里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1422400"/>
            <a:ext cx="4002088" cy="480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4"/>
          <p:cNvSpPr txBox="1"/>
          <p:nvPr/>
        </p:nvSpPr>
        <p:spPr>
          <a:xfrm>
            <a:off x="4395788" y="1779588"/>
            <a:ext cx="4568825" cy="3711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三角形内角之和等于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180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度，这是几何之父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古希腊数学家欧几里得（约公元前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330-275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年）提出的定理。在此之后的两千多年里，人们一直把它当作任何条件下都适用真理。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976" y="61902"/>
            <a:ext cx="2315495" cy="83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探究四：</a:t>
            </a:r>
            <a:endParaRPr kumimoji="0" lang="zh-CN" altLang="en-US" sz="48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510" name="灯片编号占位符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497263" y="301625"/>
            <a:ext cx="5637212" cy="14986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世纪初，俄国数学家罗巴切夫斯基（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1792</a:t>
            </a:r>
            <a:r>
              <a:rPr lang="en-US" altLang="zh-CN" sz="2800" b="1" dirty="0">
                <a:solidFill>
                  <a:schemeClr val="tx1"/>
                </a:solidFill>
                <a:ea typeface="黑体" panose="02010609060101010101" pitchFamily="49" charset="-122"/>
              </a:rPr>
              <a:t>—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1856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）提出，在凹曲面上，三角形内角之和小于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180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531" name="Picture 3" descr="罗巴切夫斯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3" y="0"/>
            <a:ext cx="3240087" cy="328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 descr="黎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500438"/>
            <a:ext cx="3240087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Rectangle 5"/>
          <p:cNvSpPr/>
          <p:nvPr/>
        </p:nvSpPr>
        <p:spPr>
          <a:xfrm>
            <a:off x="3924300" y="3933825"/>
            <a:ext cx="521017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德国数学家黎曼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1826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1866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）提出：在球形凸面上，三角形内角之和大于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180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度。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4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三角形内角之和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5413" y="222250"/>
            <a:ext cx="8621712" cy="3449638"/>
          </a:xfrm>
        </p:spPr>
      </p:pic>
      <p:sp>
        <p:nvSpPr>
          <p:cNvPr id="18435" name="Text Box 3"/>
          <p:cNvSpPr txBox="1"/>
          <p:nvPr/>
        </p:nvSpPr>
        <p:spPr>
          <a:xfrm>
            <a:off x="222250" y="3979863"/>
            <a:ext cx="8261350" cy="20621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1、罗巴切夫斯基和黎曼的发现是否表明，欧几里得定理不再是真理？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2、这说明了真理具有什么特征？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Text Box 3"/>
          <p:cNvSpPr txBox="1"/>
          <p:nvPr/>
        </p:nvSpPr>
        <p:spPr>
          <a:xfrm>
            <a:off x="292100" y="3676650"/>
            <a:ext cx="85598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说明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离开一定的条件，不好判断一种认识是不是真理，因为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真理是有条件的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31800" y="804863"/>
            <a:ext cx="8280400" cy="2041525"/>
          </a:xfrm>
          <a:prstGeom prst="rect">
            <a:avLst/>
          </a:prstGeom>
          <a:noFill/>
          <a:ln w="57150" cmpd="tri">
            <a:solidFill>
              <a:srgbClr val="FF33CC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</a:t>
            </a:r>
            <a:r>
              <a:rPr kumimoji="0" lang="zh-CN" altLang="en-US" sz="3200" b="1" kern="1200" cap="none" spc="0" normalizeH="0" baseline="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任何真理都有自己的适用条件和范围。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如果超出了这个条件和范围，只要再多走一小步，哪怕是向同一方向迈出的一小步，</a:t>
            </a:r>
            <a:r>
              <a:rPr kumimoji="0" lang="zh-CN" altLang="en-US" sz="3200" b="1" kern="1200" cap="none" spc="0" normalizeH="0" baseline="0" noProof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真理就会变成</a:t>
            </a:r>
            <a:r>
              <a:rPr kumimoji="0" lang="zh-CN" altLang="en-US" sz="3200" b="1" kern="1200" cap="none" spc="0" normalizeH="0" baseline="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谬误</a:t>
            </a:r>
            <a:r>
              <a:rPr kumimoji="0" lang="zh-CN" altLang="en-US" sz="32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。 </a:t>
            </a:r>
            <a:endParaRPr kumimoji="0" lang="zh-CN" altLang="en-US" sz="3200" b="1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AutoShape 6"/>
          <p:cNvSpPr/>
          <p:nvPr/>
        </p:nvSpPr>
        <p:spPr>
          <a:xfrm>
            <a:off x="3752850" y="2892425"/>
            <a:ext cx="395288" cy="784225"/>
          </a:xfrm>
          <a:prstGeom prst="downArrow">
            <a:avLst>
              <a:gd name="adj1" fmla="val 50000"/>
              <a:gd name="adj2" fmla="val 3988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159250" y="2892425"/>
            <a:ext cx="8270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启示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128588" y="-11112"/>
            <a:ext cx="6434137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（２）真理是有条件的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7" name="Rectangle 8"/>
          <p:cNvSpPr/>
          <p:nvPr/>
        </p:nvSpPr>
        <p:spPr>
          <a:xfrm>
            <a:off x="128588" y="5086350"/>
            <a:ext cx="8905875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一种真理并不是适用于任何条件，真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理是具体的有条件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4" name="灯片编号占位符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bldLvl="0" animBg="1"/>
      <p:bldP spid="7" grpId="0" bldLvl="0" animBg="1"/>
      <p:bldP spid="8" grpId="0" bldLvl="0"/>
      <p:bldP spid="215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花纹"/>
          <p:cNvPicPr>
            <a:picLocks noGrp="1" noChangeAspect="1"/>
          </p:cNvPicPr>
          <p:nvPr>
            <p:ph sz="half"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587" y="1574800"/>
            <a:ext cx="3395662" cy="4525963"/>
          </a:xfrm>
        </p:spPr>
      </p:pic>
      <p:sp>
        <p:nvSpPr>
          <p:cNvPr id="26627" name="Text Box 3"/>
          <p:cNvSpPr txBox="1"/>
          <p:nvPr/>
        </p:nvSpPr>
        <p:spPr>
          <a:xfrm>
            <a:off x="3222625" y="2354263"/>
            <a:ext cx="5422900" cy="2362200"/>
          </a:xfrm>
          <a:prstGeom prst="rect">
            <a:avLst/>
          </a:prstGeom>
          <a:noFill/>
          <a:ln w="76200" cap="flat" cmpd="tri">
            <a:solidFill>
              <a:srgbClr val="99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1、“造反有理”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2、“先在城市夺取政权”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3、“农村包围城市”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8" name="Text Box 6"/>
          <p:cNvSpPr txBox="1"/>
          <p:nvPr/>
        </p:nvSpPr>
        <p:spPr>
          <a:xfrm>
            <a:off x="1392238" y="1122363"/>
            <a:ext cx="59388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辨析：这些认识对不对？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976" y="61902"/>
            <a:ext cx="2551476" cy="83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探究五：</a:t>
            </a:r>
            <a:endParaRPr kumimoji="0" lang="zh-CN" altLang="en-US" sz="48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630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ext Box 2"/>
          <p:cNvSpPr txBox="1">
            <a:spLocks noChangeArrowheads="1"/>
          </p:cNvSpPr>
          <p:nvPr/>
        </p:nvSpPr>
        <p:spPr bwMode="auto">
          <a:xfrm>
            <a:off x="1798638" y="2046288"/>
            <a:ext cx="7050088" cy="23082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3600" b="1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什么是实践？</a:t>
            </a:r>
            <a:endParaRPr kumimoji="0" lang="zh-CN" altLang="en-US" sz="3600" b="1" kern="1200" cap="none" spc="0" normalizeH="0" baseline="0" noProof="0" smtClean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3600" b="1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实践有什么特点？</a:t>
            </a:r>
            <a:endParaRPr kumimoji="0" lang="zh-CN" altLang="en-US" sz="3600" b="1" kern="1200" cap="none" spc="0" normalizeH="0" baseline="0" noProof="0" smtClean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3600" b="1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为什么说实践是认识的基础</a:t>
            </a:r>
            <a:r>
              <a:rPr kumimoji="0" lang="en-US" altLang="zh-CN" sz="3600" b="1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?</a:t>
            </a:r>
            <a:endParaRPr kumimoji="0" lang="en-US" altLang="zh-CN" sz="3600" b="1" kern="1200" cap="none" spc="0" normalizeH="0" baseline="0" noProof="0" smtClean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099" name="WordArt 4"/>
          <p:cNvSpPr>
            <a:spLocks noTextEdit="1"/>
          </p:cNvSpPr>
          <p:nvPr/>
        </p:nvSpPr>
        <p:spPr>
          <a:xfrm>
            <a:off x="1906588" y="693738"/>
            <a:ext cx="22225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复习巩固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00" name="Picture 5" descr="2940263_131434054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89113" cy="234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4"/>
          <p:cNvSpPr txBox="1"/>
          <p:nvPr/>
        </p:nvSpPr>
        <p:spPr>
          <a:xfrm>
            <a:off x="677863" y="314325"/>
            <a:ext cx="7699375" cy="584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造反有理”这个观点是真理还是谬误？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7" name="Rectangle 5"/>
          <p:cNvSpPr>
            <a:spLocks noGrp="1"/>
          </p:cNvSpPr>
          <p:nvPr>
            <p:ph type="body" sz="half"/>
          </p:nvPr>
        </p:nvSpPr>
        <p:spPr>
          <a:xfrm>
            <a:off x="0" y="1212850"/>
            <a:ext cx="4005263" cy="2667000"/>
          </a:xfrm>
          <a:solidFill>
            <a:srgbClr val="FFFF99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/>
            <a:r>
              <a:rPr lang="zh-CN" altLang="en-US" b="1" dirty="0">
                <a:ea typeface="楷体_GB2312" pitchFamily="1" charset="-122"/>
              </a:rPr>
              <a:t>在中国人民身受帝国主义、封建主义、官僚资本主义三座大山压迫时，毛泽东说“造反有理”，指人民要求解放。</a:t>
            </a:r>
            <a:endParaRPr lang="zh-CN" altLang="en-US" b="1" dirty="0">
              <a:ea typeface="楷体_GB2312" pitchFamily="1" charset="-122"/>
            </a:endParaRPr>
          </a:p>
        </p:txBody>
      </p:sp>
      <p:sp>
        <p:nvSpPr>
          <p:cNvPr id="21508" name="Rectangle 6"/>
          <p:cNvSpPr>
            <a:spLocks noGrp="1"/>
          </p:cNvSpPr>
          <p:nvPr>
            <p:ph type="body" sz="half"/>
          </p:nvPr>
        </p:nvSpPr>
        <p:spPr>
          <a:xfrm>
            <a:off x="5181600" y="1211263"/>
            <a:ext cx="3962400" cy="2667000"/>
          </a:xfrm>
          <a:solidFill>
            <a:srgbClr val="FFFF99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在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20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世纪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60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年代，一些别有用心的人在十年浩劫中又打出</a:t>
            </a:r>
            <a:r>
              <a:rPr lang="zh-CN" altLang="en-US" b="1" dirty="0">
                <a:ea typeface="楷体_GB2312" pitchFamily="1" charset="-122"/>
              </a:rPr>
              <a:t>“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造反有理</a:t>
            </a:r>
            <a:r>
              <a:rPr lang="zh-CN" altLang="en-US" b="1" dirty="0">
                <a:ea typeface="楷体_GB2312" pitchFamily="1" charset="-122"/>
              </a:rPr>
              <a:t>”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，要造人民政权的反，造社会主义的反。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1509" name="AutoShape 5"/>
          <p:cNvSpPr/>
          <p:nvPr/>
        </p:nvSpPr>
        <p:spPr>
          <a:xfrm>
            <a:off x="2097088" y="3910013"/>
            <a:ext cx="611187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0" name="AutoShape 6"/>
          <p:cNvSpPr/>
          <p:nvPr/>
        </p:nvSpPr>
        <p:spPr>
          <a:xfrm>
            <a:off x="6508750" y="3929063"/>
            <a:ext cx="557213" cy="485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1" name="Text Box 7"/>
          <p:cNvSpPr txBox="1"/>
          <p:nvPr/>
        </p:nvSpPr>
        <p:spPr>
          <a:xfrm>
            <a:off x="1808163" y="4325938"/>
            <a:ext cx="12065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真理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6105525" y="4308475"/>
            <a:ext cx="151765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谬误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513" name="Text Box 9"/>
          <p:cNvSpPr txBox="1"/>
          <p:nvPr/>
        </p:nvSpPr>
        <p:spPr>
          <a:xfrm>
            <a:off x="85725" y="5062538"/>
            <a:ext cx="8961438" cy="1814512"/>
          </a:xfrm>
          <a:prstGeom prst="rect">
            <a:avLst/>
          </a:prstGeom>
          <a:noFill/>
          <a:ln w="571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（３）真理是具体的。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要在具体的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历史范畴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来判别某个观点是真理还是谬误。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8" name="灯片编号占位符 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8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8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build="p"/>
      <p:bldP spid="21508" grpId="0" animBg="1" build="p"/>
      <p:bldP spid="21509" grpId="0" bldLvl="0" animBg="1"/>
      <p:bldP spid="21510" grpId="0" bldLvl="0" animBg="1"/>
      <p:bldP spid="21511" grpId="0" bldLvl="0"/>
      <p:bldP spid="21512" grpId="0" bldLvl="0"/>
      <p:bldP spid="215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4"/>
          <p:cNvSpPr txBox="1"/>
          <p:nvPr/>
        </p:nvSpPr>
        <p:spPr>
          <a:xfrm>
            <a:off x="922338" y="2805113"/>
            <a:ext cx="2879725" cy="95567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前苏联的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社会主义革命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5"/>
          <p:cNvSpPr txBox="1"/>
          <p:nvPr/>
        </p:nvSpPr>
        <p:spPr>
          <a:xfrm>
            <a:off x="5759450" y="2805113"/>
            <a:ext cx="2736850" cy="9461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中国的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社会主义革命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Line 6"/>
          <p:cNvSpPr/>
          <p:nvPr/>
        </p:nvSpPr>
        <p:spPr>
          <a:xfrm flipV="1">
            <a:off x="2354263" y="1398588"/>
            <a:ext cx="0" cy="1368425"/>
          </a:xfrm>
          <a:prstGeom prst="line">
            <a:avLst/>
          </a:prstGeom>
          <a:ln w="1778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33" name="Line 7"/>
          <p:cNvSpPr/>
          <p:nvPr/>
        </p:nvSpPr>
        <p:spPr>
          <a:xfrm flipV="1">
            <a:off x="7154863" y="1401763"/>
            <a:ext cx="0" cy="1366837"/>
          </a:xfrm>
          <a:prstGeom prst="line">
            <a:avLst/>
          </a:prstGeom>
          <a:ln w="1778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34" name="Text Box 8"/>
          <p:cNvSpPr txBox="1"/>
          <p:nvPr/>
        </p:nvSpPr>
        <p:spPr>
          <a:xfrm>
            <a:off x="522288" y="452438"/>
            <a:ext cx="3889375" cy="946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800" b="1" dirty="0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先在城市夺取政权”</a:t>
            </a:r>
            <a:endParaRPr lang="zh-CN" altLang="en-US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理论</a:t>
            </a:r>
            <a:endParaRPr lang="zh-CN" altLang="en-US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Text Box 9"/>
          <p:cNvSpPr txBox="1"/>
          <p:nvPr/>
        </p:nvSpPr>
        <p:spPr>
          <a:xfrm>
            <a:off x="5554663" y="452438"/>
            <a:ext cx="3167062" cy="946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800" b="1" dirty="0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农村包围城市”</a:t>
            </a:r>
            <a:endParaRPr lang="zh-CN" altLang="en-US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理论</a:t>
            </a:r>
            <a:endParaRPr lang="zh-CN" altLang="en-US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Line 10"/>
          <p:cNvSpPr/>
          <p:nvPr/>
        </p:nvSpPr>
        <p:spPr>
          <a:xfrm>
            <a:off x="2735263" y="1703388"/>
            <a:ext cx="2987675" cy="1112837"/>
          </a:xfrm>
          <a:prstGeom prst="line">
            <a:avLst/>
          </a:prstGeom>
          <a:ln w="177800" cap="rnd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grpSp>
        <p:nvGrpSpPr>
          <p:cNvPr id="2" name="Group 9"/>
          <p:cNvGrpSpPr/>
          <p:nvPr/>
        </p:nvGrpSpPr>
        <p:grpSpPr>
          <a:xfrm>
            <a:off x="4394200" y="1312863"/>
            <a:ext cx="1008063" cy="1152525"/>
            <a:chOff x="0" y="0"/>
            <a:chExt cx="635" cy="726"/>
          </a:xfrm>
        </p:grpSpPr>
        <p:sp>
          <p:nvSpPr>
            <p:cNvPr id="28686" name="Line 12"/>
            <p:cNvSpPr/>
            <p:nvPr/>
          </p:nvSpPr>
          <p:spPr>
            <a:xfrm>
              <a:off x="227" y="0"/>
              <a:ext cx="181" cy="726"/>
            </a:xfrm>
            <a:prstGeom prst="line">
              <a:avLst/>
            </a:prstGeom>
            <a:ln w="177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7" name="Line 13"/>
            <p:cNvSpPr/>
            <p:nvPr/>
          </p:nvSpPr>
          <p:spPr>
            <a:xfrm flipH="1">
              <a:off x="0" y="91"/>
              <a:ext cx="635" cy="453"/>
            </a:xfrm>
            <a:prstGeom prst="line">
              <a:avLst/>
            </a:prstGeom>
            <a:ln w="177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540" name="Text Box 12"/>
          <p:cNvSpPr txBox="1"/>
          <p:nvPr/>
        </p:nvSpPr>
        <p:spPr>
          <a:xfrm>
            <a:off x="401638" y="3976688"/>
            <a:ext cx="8496300" cy="1116012"/>
          </a:xfrm>
          <a:prstGeom prst="rect">
            <a:avLst/>
          </a:prstGeom>
          <a:noFill/>
          <a:ln w="571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Arial Narrow" panose="020B0606020202030204" pitchFamily="34" charset="0"/>
                <a:ea typeface="黑体" panose="02010609060101010101" pitchFamily="49" charset="-122"/>
              </a:rPr>
              <a:t>        任何真理都是相对于</a:t>
            </a:r>
            <a:r>
              <a:rPr lang="zh-CN" altLang="en-US" sz="2800" b="1" dirty="0">
                <a:solidFill>
                  <a:srgbClr val="FF0000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特定的过程</a:t>
            </a:r>
            <a:r>
              <a:rPr lang="zh-CN" altLang="en-US" sz="2800" b="1" dirty="0">
                <a:latin typeface="Arial Narrow" panose="020B0606020202030204" pitchFamily="34" charset="0"/>
                <a:ea typeface="黑体" panose="02010609060101010101" pitchFamily="49" charset="-122"/>
              </a:rPr>
              <a:t>来说的，都是主观与客观、理论与实践的</a:t>
            </a:r>
            <a:r>
              <a:rPr lang="zh-CN" altLang="en-US" sz="2800" b="1" u="sng" dirty="0">
                <a:solidFill>
                  <a:srgbClr val="0000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具体的</a:t>
            </a:r>
            <a:r>
              <a:rPr lang="zh-CN" altLang="en-US" sz="2800" b="1" u="sng" dirty="0">
                <a:solidFill>
                  <a:srgbClr val="FF0000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历史的统一</a:t>
            </a:r>
            <a:r>
              <a:rPr lang="zh-CN" altLang="en-US" sz="2800" b="1" dirty="0">
                <a:latin typeface="Arial Narrow" panose="020B0606020202030204" pitchFamily="34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Arial Narrow" panose="020B060602020203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AutoShape 7"/>
          <p:cNvSpPr/>
          <p:nvPr/>
        </p:nvSpPr>
        <p:spPr>
          <a:xfrm>
            <a:off x="1666875" y="5186363"/>
            <a:ext cx="2590800" cy="1008062"/>
          </a:xfrm>
          <a:prstGeom prst="wedgeRoundRectCallout">
            <a:avLst>
              <a:gd name="adj1" fmla="val 77972"/>
              <a:gd name="adj2" fmla="val -70616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0" hangingPunct="0"/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指主观认识符合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当地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的实际</a:t>
            </a:r>
            <a:endParaRPr lang="zh-CN" altLang="en-US" sz="28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4" name="AutoShape 8"/>
          <p:cNvSpPr/>
          <p:nvPr/>
        </p:nvSpPr>
        <p:spPr>
          <a:xfrm>
            <a:off x="5676900" y="5311775"/>
            <a:ext cx="2916238" cy="1133475"/>
          </a:xfrm>
          <a:prstGeom prst="wedgeRoundRectCallout">
            <a:avLst>
              <a:gd name="adj1" fmla="val -39403"/>
              <a:gd name="adj2" fmla="val -78597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0" hangingPunct="0"/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指主观认识符合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当时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的实际</a:t>
            </a:r>
            <a:r>
              <a:rPr lang="en-US" altLang="zh-CN" sz="2800" b="1" dirty="0">
                <a:latin typeface="楷体_GB2312" pitchFamily="1" charset="-122"/>
                <a:ea typeface="楷体_GB2312" pitchFamily="1" charset="-122"/>
              </a:rPr>
              <a:t>.</a:t>
            </a:r>
            <a:endParaRPr lang="en-US" altLang="zh-CN" sz="2800" b="1" dirty="0">
              <a:latin typeface="楷体_GB2312" pitchFamily="1" charset="-122"/>
              <a:ea typeface="楷体_GB2312" pitchFamily="1" charset="-122"/>
            </a:endParaRPr>
          </a:p>
          <a:p>
            <a:pPr algn="ctr" eaLnBrk="0" hangingPunct="0"/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5" name="灯片编号占位符 1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 animBg="1"/>
      <p:bldP spid="22534" grpId="0" bldLvl="0" animBg="1"/>
      <p:bldP spid="22535" grpId="0" bldLvl="0" animBg="1"/>
      <p:bldP spid="22540" grpId="0" bldLvl="0" animBg="1"/>
      <p:bldP spid="13" grpId="0" bldLvl="0" animBg="1"/>
      <p:bldP spid="1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3"/>
          <p:cNvSpPr/>
          <p:nvPr/>
        </p:nvSpPr>
        <p:spPr>
          <a:xfrm>
            <a:off x="0" y="2014538"/>
            <a:ext cx="8929688" cy="884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</a:rPr>
              <a:t>    </a:t>
            </a:r>
            <a:endParaRPr lang="en-US" altLang="zh-CN" sz="2800" b="1" dirty="0">
              <a:solidFill>
                <a:srgbClr val="0000CC"/>
              </a:solidFill>
              <a:latin typeface="宋体" panose="02010600030101010101" pitchFamily="2" charset="-122"/>
              <a:ea typeface="楷体_GB2312" pitchFamily="1" charset="-122"/>
            </a:endParaRPr>
          </a:p>
          <a:p>
            <a:pPr algn="just"/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楷体_GB2312" pitchFamily="1" charset="-122"/>
              </a:rPr>
              <a:t> </a:t>
            </a:r>
            <a:endParaRPr lang="en-US" altLang="zh-CN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29699" name="Rectangle 4"/>
          <p:cNvSpPr/>
          <p:nvPr/>
        </p:nvSpPr>
        <p:spPr>
          <a:xfrm>
            <a:off x="468313" y="620713"/>
            <a:ext cx="81534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4800" b="1" dirty="0">
                <a:latin typeface="宋体" panose="02010600030101010101" pitchFamily="2" charset="-122"/>
              </a:rPr>
              <a:t>真理是具体的</a:t>
            </a:r>
            <a:endParaRPr lang="zh-CN" altLang="en-US" sz="4800" b="1" dirty="0">
              <a:latin typeface="宋体" panose="02010600030101010101" pitchFamily="2" charset="-122"/>
            </a:endParaRPr>
          </a:p>
          <a:p>
            <a:pPr algn="just"/>
            <a:r>
              <a:rPr lang="zh-CN" altLang="en-US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4000" b="1" dirty="0">
                <a:latin typeface="宋体" panose="02010600030101010101" pitchFamily="2" charset="-122"/>
              </a:rPr>
              <a:t>任何真理都是相对于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特定的过程</a:t>
            </a:r>
            <a:r>
              <a:rPr lang="zh-CN" altLang="en-US" sz="4000" b="1" dirty="0">
                <a:latin typeface="宋体" panose="02010600030101010101" pitchFamily="2" charset="-122"/>
              </a:rPr>
              <a:t>来说，离开这一特定的过程，真理就会变成谬误。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  <p:sp>
        <p:nvSpPr>
          <p:cNvPr id="29700" name="Rectangle 5"/>
          <p:cNvSpPr/>
          <p:nvPr/>
        </p:nvSpPr>
        <p:spPr>
          <a:xfrm>
            <a:off x="539750" y="3429000"/>
            <a:ext cx="8153400" cy="2652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4800" b="1" dirty="0">
                <a:solidFill>
                  <a:srgbClr val="0000CC"/>
                </a:solidFill>
                <a:latin typeface="宋体" panose="02010600030101010101" pitchFamily="2" charset="-122"/>
              </a:rPr>
              <a:t>【提示】</a:t>
            </a:r>
            <a:endParaRPr lang="zh-CN" altLang="en-US" sz="4800" b="1" dirty="0">
              <a:solidFill>
                <a:srgbClr val="0000CC"/>
              </a:solidFill>
              <a:latin typeface="宋体" panose="02010600030101010101" pitchFamily="2" charset="-122"/>
            </a:endParaRPr>
          </a:p>
          <a:p>
            <a:pPr algn="just"/>
            <a:r>
              <a:rPr lang="zh-CN" altLang="en-US" sz="4000" b="1" dirty="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    这里的特定过程从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时间</a:t>
            </a:r>
            <a:r>
              <a:rPr lang="zh-CN" altLang="en-US" sz="4000" b="1" dirty="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上讲，即任何真理都只是对事物发展过程中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某一特定历史阶段</a:t>
            </a:r>
            <a:r>
              <a:rPr lang="zh-CN" altLang="en-US" sz="4000" b="1" dirty="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的正确认识。</a:t>
            </a:r>
            <a:endParaRPr lang="zh-CN" altLang="en-US" sz="40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29701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1"/>
          <p:cNvSpPr txBox="1"/>
          <p:nvPr/>
        </p:nvSpPr>
        <p:spPr>
          <a:xfrm>
            <a:off x="747713" y="393700"/>
            <a:ext cx="8072437" cy="1846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真理的条件性和具体性表明：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真理与谬误往往是相伴而行的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43" name="文本占位符 215042"/>
          <p:cNvSpPr>
            <a:spLocks noGrp="1"/>
          </p:cNvSpPr>
          <p:nvPr/>
        </p:nvSpPr>
        <p:spPr>
          <a:xfrm>
            <a:off x="457200" y="2698750"/>
            <a:ext cx="8229600" cy="1460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/>
            <a:r>
              <a:rPr lang="en-US" altLang="zh-CN" sz="4400" b="1" dirty="0">
                <a:latin typeface="Arial" panose="020B0604020202020204" pitchFamily="34" charset="0"/>
              </a:rPr>
              <a:t>       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犯错误并不可怕，可怕的是不能正确认识和对待错误。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占位符 178177"/>
          <p:cNvSpPr>
            <a:spLocks noGrp="1"/>
          </p:cNvSpPr>
          <p:nvPr>
            <p:ph idx="1"/>
          </p:nvPr>
        </p:nvSpPr>
        <p:spPr>
          <a:xfrm>
            <a:off x="323850" y="404813"/>
            <a:ext cx="8229600" cy="930275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真理与谬误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78197" name="表格 178196"/>
          <p:cNvGraphicFramePr/>
          <p:nvPr/>
        </p:nvGraphicFramePr>
        <p:xfrm>
          <a:off x="539750" y="1052513"/>
          <a:ext cx="7848600" cy="5346700"/>
        </p:xfrm>
        <a:graphic>
          <a:graphicData uri="http://schemas.openxmlformats.org/drawingml/2006/table">
            <a:tbl>
              <a:tblPr/>
              <a:tblGrid>
                <a:gridCol w="865188"/>
                <a:gridCol w="3527425"/>
                <a:gridCol w="3455987"/>
              </a:tblGrid>
              <a:tr h="720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622300" lvl="0" indent="-62230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</a:rPr>
                        <a:t>真理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</a:rPr>
                        <a:t>谬误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29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</a:rPr>
                        <a:t>区别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</a:rPr>
                        <a:t>标志主观同客观相符合的哲学范畴，是人们对客观事物及其规律的正确反映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</a:rPr>
                        <a:t>同客观事物及其发展规律相违背的认识，是对客观事物本来面目的歪曲反映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29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</a:rPr>
                        <a:t>联系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</a:rPr>
                        <a:t>真理与谬误相互统一，二者之间没有不可逾越的鸿沟。真理又是具体的、有条件的，超出真理适用的条件和范围，真理就会变成谬误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64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674" name="文本框 156673"/>
          <p:cNvSpPr txBox="1"/>
          <p:nvPr/>
        </p:nvSpPr>
        <p:spPr>
          <a:xfrm>
            <a:off x="0" y="44450"/>
            <a:ext cx="9144000" cy="52562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归纳：真理的条件性和具体性原理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）原理内容：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Calibri" panose="020F0502020204030204" pitchFamily="34" charset="0"/>
                <a:ea typeface="黑体" panose="02010609060101010101" pitchFamily="49" charset="-122"/>
              </a:rPr>
              <a:t>①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真理是有条件的。任何真理都有自己适用的条件和范围；</a:t>
            </a:r>
            <a:r>
              <a:rPr lang="zh-CN" altLang="en-US" sz="3200" b="1" dirty="0">
                <a:latin typeface="Calibri" panose="020F0502020204030204" pitchFamily="34" charset="0"/>
                <a:ea typeface="黑体" panose="02010609060101010101" pitchFamily="49" charset="-122"/>
              </a:rPr>
              <a:t>②真理是具体的。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任何真理都是相对于特定的过程来说的，都是主观与客观、理论与实践的具体的历史的统一。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）方法论：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Calibri" panose="020F0502020204030204" pitchFamily="34" charset="0"/>
                <a:ea typeface="黑体" panose="02010609060101010101" pitchFamily="49" charset="-122"/>
              </a:rPr>
              <a:t>①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要把握真理的适用范围和条件，坚持主观与客观、理论与实践的具体的历史的统一。</a:t>
            </a:r>
            <a:r>
              <a:rPr lang="zh-CN" altLang="en-US" sz="3200" b="1" dirty="0">
                <a:latin typeface="Calibri" panose="020F0502020204030204" pitchFamily="34" charset="0"/>
                <a:ea typeface="黑体" panose="02010609060101010101" pitchFamily="49" charset="-122"/>
              </a:rPr>
              <a:t>②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要坚持真理和发展真理。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71" name="灯片编号占位符 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charRg st="25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>
                                            <p:txEl>
                                              <p:charRg st="25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>
                                            <p:txEl>
                                              <p:charRg st="25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charRg st="11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>
                                            <p:txEl>
                                              <p:charRg st="11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>
                                            <p:txEl>
                                              <p:charRg st="11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298450" y="11113"/>
            <a:ext cx="82296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b="1" dirty="0"/>
              <a:t>小结</a:t>
            </a:r>
            <a:r>
              <a:rPr lang="zh-CN" altLang="en-US" dirty="0"/>
              <a:t>：</a:t>
            </a:r>
            <a:endParaRPr lang="zh-CN" altLang="en-US" dirty="0"/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298450" y="1244600"/>
            <a:ext cx="8229600" cy="4525963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zh-CN" altLang="en-US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一、真理的含义</a:t>
            </a:r>
            <a:endParaRPr lang="zh-CN" altLang="en-US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二、真理的特征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１、真理是客观的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２、真理是条件的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３、真理是具体的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 Box 2"/>
          <p:cNvSpPr txBox="1"/>
          <p:nvPr/>
        </p:nvSpPr>
        <p:spPr>
          <a:xfrm>
            <a:off x="112713" y="1682750"/>
            <a:ext cx="9021762" cy="312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、毛泽东说：“真理只有一个，而究竟是谁发现了真理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不依靠主观的夸张，而依靠客观的实践。”这句话表明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．实践是客观见之于主观的活动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．真理是客观的，真理面前人人平等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．真理就是科学理论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．只要参加实践，就能获得真理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3" name="WordArt 3"/>
          <p:cNvSpPr>
            <a:spLocks noTextEdit="1"/>
          </p:cNvSpPr>
          <p:nvPr/>
        </p:nvSpPr>
        <p:spPr>
          <a:xfrm>
            <a:off x="1196975" y="474663"/>
            <a:ext cx="2782888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课堂演练</a:t>
            </a:r>
            <a:endParaRPr lang="zh-CN" altLang="en-US" sz="40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04" name="Text Box 4"/>
          <p:cNvSpPr txBox="1"/>
          <p:nvPr/>
        </p:nvSpPr>
        <p:spPr>
          <a:xfrm>
            <a:off x="914400" y="4495800"/>
            <a:ext cx="6324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5" name="WordArt 5"/>
          <p:cNvSpPr>
            <a:spLocks noTextEdit="1"/>
          </p:cNvSpPr>
          <p:nvPr/>
        </p:nvSpPr>
        <p:spPr>
          <a:xfrm>
            <a:off x="6781800" y="2895600"/>
            <a:ext cx="1066800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 eaLnBrk="0" hangingPunct="0"/>
            <a:r>
              <a:rPr lang="zh-CN" altLang="en-US" sz="6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60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0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/>
          </p:cNvSpPr>
          <p:nvPr>
            <p:ph type="body"/>
          </p:nvPr>
        </p:nvSpPr>
        <p:spPr>
          <a:xfrm>
            <a:off x="457200" y="1295400"/>
            <a:ext cx="86868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2010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年楼市“疯狂”，房价将继续上涨，房价将彻底崩盘，房价将深度调整，业内人士莫衷一是。这说明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．真理最基本的属性是客观性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．公说公有理，婆说婆有理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．真理和谬误的界限是不容混淆的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．人们的立场、观点和方法不同会导致对同一个对象产生多种不同的认识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7" name="WordArt 3"/>
          <p:cNvSpPr>
            <a:spLocks noTextEdit="1"/>
          </p:cNvSpPr>
          <p:nvPr/>
        </p:nvSpPr>
        <p:spPr>
          <a:xfrm>
            <a:off x="6477000" y="1981200"/>
            <a:ext cx="9906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58371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609600" indent="-609600" eaLnBrk="1" hangingPunct="1">
              <a:buNone/>
            </a:pPr>
            <a:r>
              <a:rPr lang="zh-CN" altLang="zh-CN" b="1" dirty="0"/>
              <a:t> </a:t>
            </a:r>
            <a:r>
              <a:rPr lang="en-US" altLang="zh-CN" b="1" dirty="0"/>
              <a:t>3</a:t>
            </a:r>
            <a:r>
              <a:rPr lang="zh-CN" altLang="zh-CN" sz="3600" b="1" dirty="0"/>
              <a:t>．英国哲人培根说过：“真理是时间的女儿，不是权威的女儿。”这表明(　　)</a:t>
            </a:r>
            <a:endParaRPr lang="zh-CN" altLang="zh-CN" sz="3600" b="1" dirty="0"/>
          </a:p>
          <a:p>
            <a:pPr marL="609600" indent="-609600" eaLnBrk="1" hangingPunct="1">
              <a:buNone/>
            </a:pPr>
            <a:r>
              <a:rPr lang="zh-CN" altLang="zh-CN" sz="3600" b="1" dirty="0"/>
              <a:t>        </a:t>
            </a:r>
            <a:endParaRPr lang="zh-CN" altLang="zh-CN" sz="3600" b="1" dirty="0"/>
          </a:p>
          <a:p>
            <a:pPr marL="609600" indent="-609600" eaLnBrk="1" hangingPunct="1">
              <a:buNone/>
            </a:pPr>
            <a:r>
              <a:rPr lang="zh-CN" altLang="zh-CN" sz="3600" b="1" dirty="0"/>
              <a:t>         A．真理与权威是相互排斥的</a:t>
            </a:r>
            <a:endParaRPr lang="zh-CN" altLang="zh-CN" sz="3600" b="1" dirty="0"/>
          </a:p>
          <a:p>
            <a:pPr marL="609600" indent="-609600" eaLnBrk="1" hangingPunct="1">
              <a:buNone/>
            </a:pPr>
            <a:r>
              <a:rPr lang="zh-CN" altLang="zh-CN" sz="3600" b="1" dirty="0"/>
              <a:t>         B．真理要靠科学理论来检验</a:t>
            </a:r>
            <a:endParaRPr lang="zh-CN" altLang="zh-CN" sz="3600" b="1" dirty="0"/>
          </a:p>
          <a:p>
            <a:pPr marL="609600" indent="-609600" eaLnBrk="1" hangingPunct="1">
              <a:buNone/>
            </a:pPr>
            <a:r>
              <a:rPr lang="zh-CN" altLang="zh-CN" sz="3600" b="1" dirty="0"/>
              <a:t>         C．只有服从真理，才能具有权威</a:t>
            </a:r>
            <a:endParaRPr lang="zh-CN" altLang="zh-CN" sz="3600" b="1" dirty="0"/>
          </a:p>
          <a:p>
            <a:pPr marL="609600" indent="-609600" eaLnBrk="1" hangingPunct="1">
              <a:buNone/>
            </a:pPr>
            <a:r>
              <a:rPr lang="zh-CN" altLang="zh-CN" sz="3600" b="1" dirty="0"/>
              <a:t>         D．真理面前人人平等</a:t>
            </a:r>
            <a:endParaRPr lang="zh-CN" altLang="zh-CN" sz="3600" b="1" dirty="0"/>
          </a:p>
        </p:txBody>
      </p:sp>
      <p:sp>
        <p:nvSpPr>
          <p:cNvPr id="58372" name="WordArt 3"/>
          <p:cNvSpPr>
            <a:spLocks noTextEdit="1"/>
          </p:cNvSpPr>
          <p:nvPr/>
        </p:nvSpPr>
        <p:spPr>
          <a:xfrm>
            <a:off x="7956550" y="2708275"/>
            <a:ext cx="4191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6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6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373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6148" name="Picture 4" descr="http://www.360desk.net/Wallpaper/201012284Spac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42888"/>
            <a:ext cx="8496300" cy="637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5"/>
          <p:cNvSpPr txBox="1"/>
          <p:nvPr/>
        </p:nvSpPr>
        <p:spPr>
          <a:xfrm>
            <a:off x="5554663" y="385763"/>
            <a:ext cx="3132137" cy="3968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仰望星空，我们感到自身的渺小与人类的渺小。探索宇宙的真理吸引着一代又一代人前赴后继。</a:t>
            </a:r>
            <a:endParaRPr lang="zh-CN" altLang="en-US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0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58372" name="WordArt 3"/>
          <p:cNvSpPr>
            <a:spLocks noTextEdit="1"/>
          </p:cNvSpPr>
          <p:nvPr/>
        </p:nvSpPr>
        <p:spPr>
          <a:xfrm>
            <a:off x="7956550" y="2708275"/>
            <a:ext cx="4191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hangingPunct="0"/>
            <a:r>
              <a:rPr lang="zh-CN" altLang="en-US" sz="6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6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373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2097165" name="图片 2097164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84671" y="0"/>
            <a:ext cx="9222657" cy="6858000"/>
          </a:xfrm>
          <a:prstGeom prst="rect">
            <a:avLst/>
          </a:prstGeom>
        </p:spPr>
      </p:pic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WordArt 16"/>
          <p:cNvSpPr>
            <a:spLocks noTextEdit="1"/>
          </p:cNvSpPr>
          <p:nvPr/>
        </p:nvSpPr>
        <p:spPr>
          <a:xfrm>
            <a:off x="619125" y="250825"/>
            <a:ext cx="2286000" cy="1169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自主探究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Text Box 17"/>
          <p:cNvSpPr txBox="1"/>
          <p:nvPr/>
        </p:nvSpPr>
        <p:spPr>
          <a:xfrm>
            <a:off x="342900" y="1789113"/>
            <a:ext cx="8491538" cy="32908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什么是真理？真理最基本的属性是什么？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为什么说真理面前人人平等？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真理有什么特点？为什么说真理是具体的、有条件的？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为什么说追求真理是一个过程？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2101850" y="754063"/>
            <a:ext cx="6683375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下列认识都是真理吗？为什么？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sz="half"/>
          </p:nvPr>
        </p:nvSpPr>
        <p:spPr>
          <a:xfrm>
            <a:off x="2427288" y="1800225"/>
            <a:ext cx="5238750" cy="1943100"/>
          </a:xfrm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lnSpc>
                <a:spcPct val="9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“上帝创造了人”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“发展是硬道理”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“供求影响价格”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220" name="Picture 14" descr="问号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7591425" y="0"/>
            <a:ext cx="1552575" cy="1133475"/>
          </a:xfrm>
        </p:spPr>
      </p:pic>
      <p:sp>
        <p:nvSpPr>
          <p:cNvPr id="11269" name="Rectangle 5"/>
          <p:cNvSpPr>
            <a:spLocks noGrp="1"/>
          </p:cNvSpPr>
          <p:nvPr/>
        </p:nvSpPr>
        <p:spPr>
          <a:xfrm>
            <a:off x="636588" y="4535488"/>
            <a:ext cx="8245475" cy="141922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eaLnBrk="0" hangingPunct="0">
              <a:lnSpc>
                <a:spcPct val="110000"/>
              </a:lnSpc>
            </a:pP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在人们对事物的认识中，什么样的结论才能被称为真理呢？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2" name="WordArt 6"/>
          <p:cNvSpPr>
            <a:spLocks noTextEdit="1"/>
          </p:cNvSpPr>
          <p:nvPr/>
        </p:nvSpPr>
        <p:spPr>
          <a:xfrm>
            <a:off x="368300" y="3730625"/>
            <a:ext cx="1976438" cy="776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5042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2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  <a:endParaRPr lang="zh-CN" altLang="en-US" sz="32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1" name="Rectangle 7"/>
          <p:cNvSpPr/>
          <p:nvPr/>
        </p:nvSpPr>
        <p:spPr>
          <a:xfrm>
            <a:off x="6835775" y="1584325"/>
            <a:ext cx="768350" cy="1016000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p>
            <a:pPr eaLnBrk="0" hangingPunct="0"/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en-US" altLang="zh-CN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7019925" y="2546350"/>
            <a:ext cx="349250" cy="450850"/>
            <a:chOff x="0" y="0"/>
            <a:chExt cx="398" cy="453"/>
          </a:xfrm>
        </p:grpSpPr>
        <p:sp>
          <p:nvSpPr>
            <p:cNvPr id="9231" name="Line 9"/>
            <p:cNvSpPr/>
            <p:nvPr/>
          </p:nvSpPr>
          <p:spPr>
            <a:xfrm>
              <a:off x="0" y="227"/>
              <a:ext cx="136" cy="22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2" name="Line 10"/>
            <p:cNvSpPr/>
            <p:nvPr/>
          </p:nvSpPr>
          <p:spPr>
            <a:xfrm flipV="1">
              <a:off x="136" y="0"/>
              <a:ext cx="262" cy="45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11"/>
          <p:cNvGrpSpPr/>
          <p:nvPr/>
        </p:nvGrpSpPr>
        <p:grpSpPr>
          <a:xfrm>
            <a:off x="7000875" y="3195638"/>
            <a:ext cx="349250" cy="450850"/>
            <a:chOff x="0" y="0"/>
            <a:chExt cx="398" cy="453"/>
          </a:xfrm>
        </p:grpSpPr>
        <p:sp>
          <p:nvSpPr>
            <p:cNvPr id="9229" name="Line 12"/>
            <p:cNvSpPr/>
            <p:nvPr/>
          </p:nvSpPr>
          <p:spPr>
            <a:xfrm>
              <a:off x="0" y="227"/>
              <a:ext cx="136" cy="22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0" name="Line 13"/>
            <p:cNvSpPr/>
            <p:nvPr/>
          </p:nvSpPr>
          <p:spPr>
            <a:xfrm flipV="1">
              <a:off x="136" y="0"/>
              <a:ext cx="262" cy="45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226" name="Rectangle 2"/>
          <p:cNvSpPr txBox="1"/>
          <p:nvPr/>
        </p:nvSpPr>
        <p:spPr>
          <a:xfrm>
            <a:off x="7938" y="0"/>
            <a:ext cx="2232025" cy="647700"/>
          </a:xfrm>
          <a:prstGeom prst="rect">
            <a:avLst/>
          </a:prstGeom>
          <a:noFill/>
          <a:ln w="57150" cap="flat" cmpd="thickThin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35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理解真理</a:t>
            </a:r>
            <a:endParaRPr lang="zh-CN" altLang="en-US" sz="35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2228" y="909911"/>
            <a:ext cx="231549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探究一：</a:t>
            </a:r>
            <a:endParaRPr kumimoji="0" lang="zh-CN" altLang="en-US" sz="4800" b="1" i="0" u="none" strike="noStrike" kern="1200" cap="none" spc="0" normalizeH="0" baseline="0" noProof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228" name="灯片编号占位符 1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  <p:bldP spid="1127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7"/>
          <p:cNvSpPr txBox="1"/>
          <p:nvPr/>
        </p:nvSpPr>
        <p:spPr>
          <a:xfrm>
            <a:off x="231775" y="1598613"/>
            <a:ext cx="8532813" cy="58261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是人对客观事物的反映，有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错误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之分。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5" name="Oval 7"/>
          <p:cNvSpPr/>
          <p:nvPr/>
        </p:nvSpPr>
        <p:spPr>
          <a:xfrm>
            <a:off x="6138863" y="2751138"/>
            <a:ext cx="1371600" cy="71755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5400000" scaled="1"/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方正大黑简体" pitchFamily="2" charset="-122"/>
              </a:rPr>
              <a:t>真理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方正大黑简体" pitchFamily="2" charset="-122"/>
            </a:endParaRPr>
          </a:p>
        </p:txBody>
      </p:sp>
      <p:sp>
        <p:nvSpPr>
          <p:cNvPr id="12298" name="Oval 10"/>
          <p:cNvSpPr/>
          <p:nvPr/>
        </p:nvSpPr>
        <p:spPr>
          <a:xfrm>
            <a:off x="6157913" y="4594225"/>
            <a:ext cx="1371600" cy="7112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方正大黑简体" pitchFamily="2" charset="-122"/>
              </a:rPr>
              <a:t>谬误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方正大黑简体" pitchFamily="2" charset="-122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516188" y="2700338"/>
            <a:ext cx="1524000" cy="579438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50000">
                <a:schemeClr val="bg1"/>
              </a:gs>
              <a:gs pos="100000">
                <a:srgbClr val="FF3399"/>
              </a:gs>
            </a:gsLst>
            <a:lin ang="540000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smtClean="0">
                <a:latin typeface="Times New Roman" panose="02020603050405020304" pitchFamily="18" charset="0"/>
                <a:ea typeface="方正大黑简体" pitchFamily="2" charset="-122"/>
                <a:cs typeface="+mn-cs"/>
              </a:rPr>
              <a:t>相符合</a:t>
            </a:r>
            <a:endParaRPr kumimoji="0" lang="zh-CN" altLang="en-US" sz="3200" b="1" kern="1200" cap="none" spc="0" normalizeH="0" baseline="0" noProof="0" smtClean="0">
              <a:latin typeface="Times New Roman" panose="02020603050405020304" pitchFamily="18" charset="0"/>
              <a:ea typeface="方正大黑简体" pitchFamily="2" charset="-122"/>
              <a:cs typeface="+mn-cs"/>
            </a:endParaRPr>
          </a:p>
        </p:txBody>
      </p:sp>
      <p:sp>
        <p:nvSpPr>
          <p:cNvPr id="22551" name="Line 6"/>
          <p:cNvSpPr/>
          <p:nvPr/>
        </p:nvSpPr>
        <p:spPr>
          <a:xfrm flipV="1">
            <a:off x="4164013" y="3087688"/>
            <a:ext cx="1924050" cy="3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9" name="Line 9"/>
          <p:cNvSpPr/>
          <p:nvPr/>
        </p:nvSpPr>
        <p:spPr>
          <a:xfrm>
            <a:off x="4103688" y="4930775"/>
            <a:ext cx="1984375" cy="190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444750" y="4640263"/>
            <a:ext cx="1524000" cy="579438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50000">
                <a:schemeClr val="bg1"/>
              </a:gs>
              <a:gs pos="100000">
                <a:srgbClr val="FF3399"/>
              </a:gs>
            </a:gsLst>
            <a:lin ang="540000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smtClean="0">
                <a:latin typeface="Times New Roman" panose="02020603050405020304" pitchFamily="18" charset="0"/>
                <a:ea typeface="方正大黑简体" pitchFamily="2" charset="-122"/>
                <a:cs typeface="+mn-cs"/>
              </a:rPr>
              <a:t>不符合</a:t>
            </a:r>
            <a:endParaRPr kumimoji="0" lang="zh-CN" altLang="en-US" sz="3200" b="1" kern="1200" cap="none" spc="0" normalizeH="0" baseline="0" noProof="0" smtClean="0">
              <a:latin typeface="Times New Roman" panose="02020603050405020304" pitchFamily="18" charset="0"/>
              <a:ea typeface="方正大黑简体" pitchFamily="2" charset="-122"/>
              <a:cs typeface="+mn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1003300" y="3441700"/>
            <a:ext cx="5038725" cy="1066800"/>
            <a:chOff x="727075" y="3105150"/>
            <a:chExt cx="4413250" cy="1066800"/>
          </a:xfrm>
        </p:grpSpPr>
        <p:sp>
          <p:nvSpPr>
            <p:cNvPr id="10255" name="Text Box 3"/>
            <p:cNvSpPr txBox="1"/>
            <p:nvPr/>
          </p:nvSpPr>
          <p:spPr>
            <a:xfrm>
              <a:off x="727075" y="3409950"/>
              <a:ext cx="1501775" cy="57912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方正大黑简体" pitchFamily="2" charset="-122"/>
                </a:rPr>
                <a:t>认识</a:t>
              </a: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方正大黑简体" pitchFamily="2" charset="-122"/>
              </a:endParaRPr>
            </a:p>
          </p:txBody>
        </p:sp>
        <p:sp>
          <p:nvSpPr>
            <p:cNvPr id="10256" name="Text Box 4"/>
            <p:cNvSpPr txBox="1"/>
            <p:nvPr/>
          </p:nvSpPr>
          <p:spPr>
            <a:xfrm>
              <a:off x="3395663" y="3375025"/>
              <a:ext cx="1744662" cy="57912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方正大黑简体" pitchFamily="2" charset="-122"/>
                </a:rPr>
                <a:t>客观对象</a:t>
              </a: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方正大黑简体" pitchFamily="2" charset="-122"/>
              </a:endParaRPr>
            </a:p>
          </p:txBody>
        </p:sp>
        <p:sp>
          <p:nvSpPr>
            <p:cNvPr id="10257" name="Line 5"/>
            <p:cNvSpPr/>
            <p:nvPr/>
          </p:nvSpPr>
          <p:spPr>
            <a:xfrm>
              <a:off x="1809750" y="3105150"/>
              <a:ext cx="22098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8" name="Line 8"/>
            <p:cNvSpPr/>
            <p:nvPr/>
          </p:nvSpPr>
          <p:spPr>
            <a:xfrm>
              <a:off x="1771650" y="4171950"/>
              <a:ext cx="21336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9" name="Line 13"/>
            <p:cNvSpPr/>
            <p:nvPr/>
          </p:nvSpPr>
          <p:spPr>
            <a:xfrm flipV="1">
              <a:off x="1809750" y="3105150"/>
              <a:ext cx="0" cy="3048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Line 15"/>
            <p:cNvSpPr/>
            <p:nvPr/>
          </p:nvSpPr>
          <p:spPr>
            <a:xfrm>
              <a:off x="1771650" y="3943350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1" name="Line 17"/>
            <p:cNvSpPr/>
            <p:nvPr/>
          </p:nvSpPr>
          <p:spPr>
            <a:xfrm>
              <a:off x="4000500" y="3105150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262" name="Line 18"/>
            <p:cNvSpPr/>
            <p:nvPr/>
          </p:nvSpPr>
          <p:spPr>
            <a:xfrm flipV="1">
              <a:off x="3905250" y="3943350"/>
              <a:ext cx="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2310" name="Text Box 22"/>
          <p:cNvSpPr txBox="1"/>
          <p:nvPr/>
        </p:nvSpPr>
        <p:spPr>
          <a:xfrm>
            <a:off x="0" y="5437188"/>
            <a:ext cx="9144000" cy="1173162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１、真理的含义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真理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是标志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主观同客观相符合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的哲学范畴，是人们对客观事物及其规律的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正确反映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1" name="Rectangle 2"/>
          <p:cNvSpPr txBox="1"/>
          <p:nvPr/>
        </p:nvSpPr>
        <p:spPr>
          <a:xfrm>
            <a:off x="0" y="46038"/>
            <a:ext cx="4233863" cy="647700"/>
          </a:xfrm>
          <a:prstGeom prst="rect">
            <a:avLst/>
          </a:prstGeom>
          <a:noFill/>
          <a:ln w="57150" cap="flat" cmpd="thickThin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40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一、认识真理</a:t>
            </a:r>
            <a:endParaRPr lang="zh-CN" altLang="en-US" sz="40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2" name="WordArt 5"/>
          <p:cNvSpPr>
            <a:spLocks noTextEdit="1"/>
          </p:cNvSpPr>
          <p:nvPr/>
        </p:nvSpPr>
        <p:spPr>
          <a:xfrm rot="494551">
            <a:off x="4598988" y="49213"/>
            <a:ext cx="4097337" cy="1262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324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认识、真理、谬误？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53" name="文本框 2"/>
          <p:cNvSpPr txBox="1"/>
          <p:nvPr/>
        </p:nvSpPr>
        <p:spPr>
          <a:xfrm>
            <a:off x="207963" y="895350"/>
            <a:ext cx="35718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认识：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0254" name="灯片编号占位符 21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295" grpId="0" bldLvl="0" animBg="1"/>
      <p:bldP spid="12298" grpId="0" bldLvl="0" animBg="1"/>
      <p:bldP spid="12299" grpId="0" bldLvl="0" animBg="1"/>
      <p:bldP spid="12300" grpId="0" bldLvl="0" animBg="1"/>
      <p:bldP spid="123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62817" descr="托勒密宇宙体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0" y="1552575"/>
            <a:ext cx="5021263" cy="535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62818" descr="托勒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162820"/>
          <p:cNvSpPr txBox="1"/>
          <p:nvPr/>
        </p:nvSpPr>
        <p:spPr>
          <a:xfrm>
            <a:off x="2174875" y="85725"/>
            <a:ext cx="6553200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关于谁是宇宙的中心，有几种看法：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650" y="2954338"/>
            <a:ext cx="3732213" cy="255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地球是世界的中心</a:t>
            </a:r>
            <a:endParaRPr lang="zh-CN" altLang="en-US" sz="3200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古希腊学者欧多克斯提出，后经亚里士多德、托勒密进一步完善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0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63841" descr="哥白尼宇宙体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5338" y="908050"/>
            <a:ext cx="5649912" cy="591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163842" descr="gb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文本框 1"/>
          <p:cNvSpPr txBox="1"/>
          <p:nvPr/>
        </p:nvSpPr>
        <p:spPr>
          <a:xfrm>
            <a:off x="1776413" y="79375"/>
            <a:ext cx="701833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太阳是宇宙的中心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</a:rPr>
              <a:t>１５４３年波兰天文学家哥白尼提出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2293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64865" descr="银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462"/>
            <a:ext cx="9144000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64866"/>
          <p:cNvSpPr txBox="1"/>
          <p:nvPr/>
        </p:nvSpPr>
        <p:spPr>
          <a:xfrm>
            <a:off x="663575" y="712788"/>
            <a:ext cx="7559675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意大利天文学家布鲁诺：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　　宇宙无限，没有中心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bb19212b-3bf7-4b07-888f-abf85e134a74"/>
  <p:tag name="COMMONDATA" val="eyJoZGlkIjoiNjhjZTc3YmYzMTUxOGJmYzVhODk4MmU5ZTJhNDMyMWQifQ=="/>
</p:tagLst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3cd863f5cfce">
  <a:themeElements>
    <a:clrScheme name="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35F03"/>
      </a:accent1>
      <a:accent2>
        <a:srgbClr val="B7AF0D"/>
      </a:accent2>
      <a:accent3>
        <a:srgbClr val="FFFFFF"/>
      </a:accent3>
      <a:accent4>
        <a:srgbClr val="333537"/>
      </a:accent4>
      <a:accent5>
        <a:srgbClr val="D5B7AA"/>
      </a:accent5>
      <a:accent6>
        <a:srgbClr val="A49D0B"/>
      </a:accent6>
      <a:hlink>
        <a:srgbClr val="00B0F0"/>
      </a:hlink>
      <a:folHlink>
        <a:srgbClr val="AFB2B4"/>
      </a:folHlink>
    </a:clrScheme>
    <a:fontScheme name="">
      <a:majorFont>
        <a:latin typeface="华文新魏"/>
        <a:ea typeface="华文新魏"/>
        <a:cs typeface=""/>
      </a:majorFont>
      <a:minorFont>
        <a:latin typeface="华文新魏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53cd863f5cfce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35F03"/>
        </a:accent1>
        <a:accent2>
          <a:srgbClr val="B7AF0D"/>
        </a:accent2>
        <a:accent3>
          <a:srgbClr val="FFFFFF"/>
        </a:accent3>
        <a:accent4>
          <a:srgbClr val="333436"/>
        </a:accent4>
        <a:accent5>
          <a:srgbClr val="D6B6AA"/>
        </a:accent5>
        <a:accent6>
          <a:srgbClr val="A69E0B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2012《新高考全案》高考数学 人教版（课件） 第2章 函数与基本的初等函数 第8讲 函数的图像</Template>
  <TotalTime>0</TotalTime>
  <Words>2670</Words>
  <Application>WPS 演示</Application>
  <PresentationFormat>全屏显示(4:3)</PresentationFormat>
  <Paragraphs>323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2" baseType="lpstr">
      <vt:lpstr>Arial</vt:lpstr>
      <vt:lpstr>宋体</vt:lpstr>
      <vt:lpstr>Wingdings</vt:lpstr>
      <vt:lpstr>Arial</vt:lpstr>
      <vt:lpstr>华文新魏</vt:lpstr>
      <vt:lpstr>幼圆</vt:lpstr>
      <vt:lpstr>黑体</vt:lpstr>
      <vt:lpstr>隶书</vt:lpstr>
      <vt:lpstr>华光大黑_CNKI</vt:lpstr>
      <vt:lpstr>微软雅黑</vt:lpstr>
      <vt:lpstr>Times New Roman</vt:lpstr>
      <vt:lpstr>方正大黑简体</vt:lpstr>
      <vt:lpstr>Arial Unicode MS</vt:lpstr>
      <vt:lpstr>楷体</vt:lpstr>
      <vt:lpstr>Verdana</vt:lpstr>
      <vt:lpstr>Tahoma</vt:lpstr>
      <vt:lpstr>楷体_GB2312</vt:lpstr>
      <vt:lpstr>新宋体</vt:lpstr>
      <vt:lpstr>Arial Narrow</vt:lpstr>
      <vt:lpstr>Calibri</vt:lpstr>
      <vt:lpstr>default</vt:lpstr>
      <vt:lpstr>53cd863f5cfce</vt:lpstr>
      <vt:lpstr>PowerPoint 演示文稿</vt:lpstr>
      <vt:lpstr>PowerPoint 演示文稿</vt:lpstr>
      <vt:lpstr>PowerPoint 演示文稿</vt:lpstr>
      <vt:lpstr>PowerPoint 演示文稿</vt:lpstr>
      <vt:lpstr>下列认识都是真理吗？为什么？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２、真理的属性</vt:lpstr>
      <vt:lpstr>PowerPoint 演示文稿</vt:lpstr>
      <vt:lpstr>２、真理的属性</vt:lpstr>
      <vt:lpstr>PowerPoint 演示文稿</vt:lpstr>
      <vt:lpstr>PowerPoint 演示文稿</vt:lpstr>
      <vt:lpstr>19世纪初，俄国数学家罗巴切夫斯基（1792—1856）提出，在凹曲面上，三角形内角之和小于180度。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小结：</vt:lpstr>
      <vt:lpstr>PowerPoint 演示文稿</vt:lpstr>
      <vt:lpstr>PowerPoint 演示文稿</vt:lpstr>
      <vt:lpstr>PowerPoint 演示文稿</vt:lpstr>
      <vt:lpstr>PowerPoint 演示文稿</vt:lpstr>
    </vt:vector>
  </TitlesOfParts>
  <Company>www.dearedu.com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www.dearedu.com</dc:title>
  <dc:creator>www.dearedu.com</dc:creator>
  <cp:keywords>www.dearedu.com</cp:keywords>
  <dc:description>www.dearedu.com</dc:description>
  <dc:subject>www.dearedu.com</dc:subject>
  <cp:category>www.dearedu.com</cp:category>
  <cp:lastModifiedBy>chrinstine</cp:lastModifiedBy>
  <cp:revision>22</cp:revision>
  <dcterms:created xsi:type="dcterms:W3CDTF">2011-10-13T01:07:00Z</dcterms:created>
  <dcterms:modified xsi:type="dcterms:W3CDTF">2023-07-28T15:31:10Z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B35C455D454147E9B1064C3E2A864D95_13</vt:lpwstr>
  </property>
</Properties>
</file>