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22"/>
  </p:handoutMasterIdLst>
  <p:sldIdLst>
    <p:sldId id="256" r:id="rId3"/>
    <p:sldId id="283" r:id="rId4"/>
    <p:sldId id="311" r:id="rId5"/>
    <p:sldId id="286" r:id="rId6"/>
    <p:sldId id="356" r:id="rId7"/>
    <p:sldId id="288" r:id="rId8"/>
    <p:sldId id="289" r:id="rId9"/>
    <p:sldId id="378" r:id="rId10"/>
    <p:sldId id="291" r:id="rId11"/>
    <p:sldId id="292" r:id="rId12"/>
    <p:sldId id="294" r:id="rId13"/>
    <p:sldId id="295" r:id="rId14"/>
    <p:sldId id="296" r:id="rId15"/>
    <p:sldId id="302" r:id="rId16"/>
    <p:sldId id="301" r:id="rId17"/>
    <p:sldId id="382" r:id="rId18"/>
    <p:sldId id="303" r:id="rId19"/>
    <p:sldId id="305" r:id="rId20"/>
    <p:sldId id="304" r:id="rId21"/>
  </p:sldIdLst>
  <p:sldSz cx="10080625" cy="6300470"/>
  <p:notesSz cx="6858000" cy="9144000"/>
  <p:custDataLst>
    <p:tags r:id="rId26"/>
  </p:custDataLst>
  <p:defaultTextStyle>
    <a:defPPr>
      <a:defRPr lang="zh-CN"/>
    </a:defPPr>
    <a:lvl1pPr marL="0" indent="0" algn="l" defTabSz="914400" rtl="0" eaLnBrk="0" fontAlgn="base" hangingPunct="0">
      <a:lnSpc>
        <a:spcPct val="100000"/>
      </a:lnSpc>
      <a:spcBef>
        <a:spcPct val="0"/>
      </a:spcBef>
      <a:spcAft>
        <a:spcPct val="0"/>
      </a:spcAft>
      <a:buClrTx/>
      <a:buSzTx/>
      <a:buFontTx/>
      <a:buNone/>
      <a:defRPr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sz="2400" b="0" i="0" u="none" baseline="0">
        <a:solidFill>
          <a:schemeClr val="tx1"/>
        </a:solidFill>
        <a:latin typeface="Arial" panose="020B0604020202020204" pitchFamily="34" charset="0"/>
        <a:ea typeface="宋体" panose="02010600030101010101" pitchFamily="2" charset="-122"/>
      </a:defRPr>
    </a:lvl5pPr>
  </p:defaultTextStyle>
  <p:extLst>
    <p:ext uri="{EFAFB233-063F-42B5-8137-9DF3F51BA10A}">
      <p15:sldGuideLst xmlns:p15="http://schemas.microsoft.com/office/powerpoint/2012/main">
        <p15:guide id="1" orient="horz" pos="1984" userDrawn="1">
          <p15:clr>
            <a:srgbClr val="A4A3A4"/>
          </p15:clr>
        </p15:guide>
        <p15:guide id="2" pos="31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097" autoAdjust="0"/>
  </p:normalViewPr>
  <p:slideViewPr>
    <p:cSldViewPr>
      <p:cViewPr varScale="1">
        <p:scale>
          <a:sx n="117" d="100"/>
          <a:sy n="117" d="100"/>
        </p:scale>
        <p:origin x="-1092" y="-96"/>
      </p:cViewPr>
      <p:guideLst>
        <p:guide orient="horz" pos="1984"/>
        <p:guide pos="3175"/>
      </p:guideLst>
    </p:cSldViewPr>
  </p:slideViewPr>
  <p:notesTextViewPr>
    <p:cViewPr>
      <p:scale>
        <a:sx n="1" d="1"/>
        <a:sy n="1" d="1"/>
      </p:scale>
      <p:origin x="0" y="0"/>
    </p:cViewPr>
  </p:notesTextViewPr>
  <p:notesViewPr>
    <p:cSldViewPr>
      <p:cViewPr varScale="1">
        <p:scale>
          <a:sx n="87" d="100"/>
          <a:sy n="87" d="100"/>
        </p:scale>
        <p:origin x="-387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gs" Target="tags/tag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A61AE9-EA93-428D-A0C9-EAC64E12A326}"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C80675-E1F8-4944-91AF-8826FA8BF0E1}"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260078" y="1031223"/>
            <a:ext cx="7560469" cy="2193718"/>
          </a:xfrm>
          <a:prstGeom prst="rect">
            <a:avLst/>
          </a:prstGeom>
        </p:spPr>
        <p:txBody>
          <a:bodyPr anchor="b"/>
          <a:lstStyle>
            <a:lvl1pPr algn="ctr">
              <a:defRPr sz="4960"/>
            </a:lvl1pPr>
          </a:lstStyle>
          <a:p>
            <a:pPr fontAlgn="base"/>
            <a:r>
              <a:rPr lang="zh-CN" altLang="en-US" sz="4960" strike="noStrike" noProof="1"/>
              <a:t>单击此处编辑母版标题样式</a:t>
            </a:r>
            <a:endParaRPr lang="zh-CN" altLang="en-US" strike="noStrike" noProof="1"/>
          </a:p>
        </p:txBody>
      </p:sp>
      <p:sp>
        <p:nvSpPr>
          <p:cNvPr id="3" name="副标题 2"/>
          <p:cNvSpPr>
            <a:spLocks noGrp="1"/>
          </p:cNvSpPr>
          <p:nvPr>
            <p:ph type="subTitle" idx="1"/>
          </p:nvPr>
        </p:nvSpPr>
        <p:spPr>
          <a:xfrm>
            <a:off x="1260078" y="3309539"/>
            <a:ext cx="7560469" cy="1521308"/>
          </a:xfrm>
          <a:prstGeom prst="rect">
            <a:avLst/>
          </a:prstGeo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90395" indent="0" algn="ctr">
              <a:buNone/>
              <a:defRPr sz="1325"/>
            </a:lvl6pPr>
            <a:lvl7pPr marL="2268220" indent="0" algn="ctr">
              <a:buNone/>
              <a:defRPr sz="1325"/>
            </a:lvl7pPr>
            <a:lvl8pPr marL="2646045" indent="0" algn="ctr">
              <a:buNone/>
              <a:defRPr sz="1325"/>
            </a:lvl8pPr>
            <a:lvl9pPr marL="3024505" indent="0" algn="ctr">
              <a:buNone/>
              <a:defRPr sz="1325"/>
            </a:lvl9pPr>
          </a:lstStyle>
          <a:p>
            <a:pPr fontAlgn="base"/>
            <a:r>
              <a:rPr lang="zh-CN" altLang="en-US" sz="1985" strike="noStrike" noProof="1"/>
              <a:t>单击此处编辑母版副标题样式</a:t>
            </a:r>
            <a:endParaRPr lang="zh-CN" altLang="en-US" strike="noStrike" noProof="1"/>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3947" y="335475"/>
            <a:ext cx="2173635" cy="5339895"/>
          </a:xfrm>
          <a:prstGeom prst="rect">
            <a:avLst/>
          </a:prstGeo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693043" y="335475"/>
            <a:ext cx="6394896" cy="5339895"/>
          </a:xfrm>
          <a:prstGeom prst="rect">
            <a:avLst/>
          </a:prstGeo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457200" y="1600200"/>
            <a:ext cx="8229600" cy="4526280"/>
          </a:xfrm>
          <a:prstGeom prst="rect">
            <a:avLst/>
          </a:prstGeo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87793" y="1570901"/>
            <a:ext cx="8694539" cy="2621084"/>
          </a:xfrm>
          <a:prstGeom prst="rect">
            <a:avLst/>
          </a:prstGeom>
        </p:spPr>
        <p:txBody>
          <a:bodyPr anchor="b"/>
          <a:lstStyle>
            <a:lvl1pPr>
              <a:defRPr sz="4960"/>
            </a:lvl1pPr>
          </a:lstStyle>
          <a:p>
            <a:pPr fontAlgn="base"/>
            <a:r>
              <a:rPr lang="zh-CN" altLang="en-US" sz="4960" strike="noStrike" noProof="1"/>
              <a:t>单击此处编辑母版标题样式</a:t>
            </a:r>
            <a:endParaRPr lang="zh-CN" altLang="en-US" strike="noStrike" noProof="1"/>
          </a:p>
        </p:txBody>
      </p:sp>
      <p:sp>
        <p:nvSpPr>
          <p:cNvPr id="3" name="文本占位符 2"/>
          <p:cNvSpPr>
            <a:spLocks noGrp="1"/>
          </p:cNvSpPr>
          <p:nvPr>
            <p:ph type="body" idx="1"/>
          </p:nvPr>
        </p:nvSpPr>
        <p:spPr>
          <a:xfrm>
            <a:off x="687793" y="4216782"/>
            <a:ext cx="8694539" cy="1378366"/>
          </a:xfrm>
          <a:prstGeom prst="rect">
            <a:avLst/>
          </a:prstGeom>
        </p:spPr>
        <p:txBody>
          <a:bodyPr/>
          <a:lstStyle>
            <a:lvl1pPr marL="0" indent="0">
              <a:buNone/>
              <a:defRPr sz="1985">
                <a:solidFill>
                  <a:schemeClr val="tx1">
                    <a:tint val="75000"/>
                  </a:schemeClr>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90395"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4505" indent="0">
              <a:buNone/>
              <a:defRPr sz="1325">
                <a:solidFill>
                  <a:schemeClr val="tx1">
                    <a:tint val="75000"/>
                  </a:schemeClr>
                </a:solidFill>
              </a:defRPr>
            </a:lvl9pPr>
          </a:lstStyle>
          <a:p>
            <a:pPr lvl="0" fontAlgn="base"/>
            <a:r>
              <a:rPr lang="zh-CN" altLang="en-US" sz="1985" strike="noStrike" noProof="1"/>
              <a:t>单击此处编辑母版文本样式</a:t>
            </a:r>
            <a:endParaRPr lang="zh-CN" altLang="en-US" strike="noStrike" noProof="1"/>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693043" y="1677377"/>
            <a:ext cx="4284266" cy="3997993"/>
          </a:xfrm>
          <a:prstGeom prst="rect">
            <a:avLst/>
          </a:prstGeo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5103316" y="1677377"/>
            <a:ext cx="4284266" cy="3997993"/>
          </a:xfrm>
          <a:prstGeom prst="rect">
            <a:avLst/>
          </a:prstGeo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94356" y="335475"/>
            <a:ext cx="8694539" cy="1217922"/>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981252" y="1634022"/>
            <a:ext cx="4029583" cy="757007"/>
          </a:xfrm>
          <a:prstGeom prst="rect">
            <a:avLst/>
          </a:prstGeom>
        </p:spPr>
        <p:txBody>
          <a:bodyPr anchor="ctr" anchorCtr="0"/>
          <a:lstStyle>
            <a:lvl1pPr marL="0" indent="0">
              <a:buNone/>
              <a:defRPr sz="2315"/>
            </a:lvl1pPr>
            <a:lvl2pPr marL="377825" indent="0">
              <a:buNone/>
              <a:defRPr sz="1985"/>
            </a:lvl2pPr>
            <a:lvl3pPr marL="756285" indent="0">
              <a:buNone/>
              <a:defRPr sz="1655"/>
            </a:lvl3pPr>
            <a:lvl4pPr marL="1134110" indent="0">
              <a:buNone/>
              <a:defRPr sz="1490"/>
            </a:lvl4pPr>
            <a:lvl5pPr marL="1511935" indent="0">
              <a:buNone/>
              <a:defRPr sz="1490"/>
            </a:lvl5pPr>
            <a:lvl6pPr marL="1890395" indent="0">
              <a:buNone/>
              <a:defRPr sz="1490"/>
            </a:lvl6pPr>
            <a:lvl7pPr marL="2268220" indent="0">
              <a:buNone/>
              <a:defRPr sz="1490"/>
            </a:lvl7pPr>
            <a:lvl8pPr marL="2646045" indent="0">
              <a:buNone/>
              <a:defRPr sz="1490"/>
            </a:lvl8pPr>
            <a:lvl9pPr marL="3024505" indent="0">
              <a:buNone/>
              <a:defRPr sz="1490"/>
            </a:lvl9pPr>
          </a:lstStyle>
          <a:p>
            <a:pPr lvl="0" fontAlgn="base"/>
            <a:r>
              <a:rPr lang="zh-CN" altLang="en-US" sz="2315" strike="noStrike" noProof="1"/>
              <a:t>单击此处编辑母版文本样式</a:t>
            </a:r>
            <a:endParaRPr lang="zh-CN" altLang="en-US" strike="noStrike" noProof="1"/>
          </a:p>
        </p:txBody>
      </p:sp>
      <p:sp>
        <p:nvSpPr>
          <p:cNvPr id="4" name="内容占位符 3"/>
          <p:cNvSpPr>
            <a:spLocks noGrp="1"/>
          </p:cNvSpPr>
          <p:nvPr>
            <p:ph sz="half" idx="2"/>
          </p:nvPr>
        </p:nvSpPr>
        <p:spPr>
          <a:xfrm>
            <a:off x="981252" y="2448940"/>
            <a:ext cx="4029583" cy="3238099"/>
          </a:xfrm>
          <a:prstGeom prst="rect">
            <a:avLst/>
          </a:prstGeo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5173380" y="1634022"/>
            <a:ext cx="4049428" cy="757007"/>
          </a:xfrm>
          <a:prstGeom prst="rect">
            <a:avLst/>
          </a:prstGeom>
        </p:spPr>
        <p:txBody>
          <a:bodyPr anchor="ctr" anchorCtr="0"/>
          <a:lstStyle>
            <a:lvl1pPr marL="0" indent="0">
              <a:buNone/>
              <a:defRPr sz="2315"/>
            </a:lvl1pPr>
            <a:lvl2pPr marL="377825" indent="0">
              <a:buNone/>
              <a:defRPr sz="1985"/>
            </a:lvl2pPr>
            <a:lvl3pPr marL="756285" indent="0">
              <a:buNone/>
              <a:defRPr sz="1655"/>
            </a:lvl3pPr>
            <a:lvl4pPr marL="1134110" indent="0">
              <a:buNone/>
              <a:defRPr sz="1490"/>
            </a:lvl4pPr>
            <a:lvl5pPr marL="1511935" indent="0">
              <a:buNone/>
              <a:defRPr sz="1490"/>
            </a:lvl5pPr>
            <a:lvl6pPr marL="1890395" indent="0">
              <a:buNone/>
              <a:defRPr sz="1490"/>
            </a:lvl6pPr>
            <a:lvl7pPr marL="2268220" indent="0">
              <a:buNone/>
              <a:defRPr sz="1490"/>
            </a:lvl7pPr>
            <a:lvl8pPr marL="2646045" indent="0">
              <a:buNone/>
              <a:defRPr sz="1490"/>
            </a:lvl8pPr>
            <a:lvl9pPr marL="3024505" indent="0">
              <a:buNone/>
              <a:defRPr sz="1490"/>
            </a:lvl9pPr>
          </a:lstStyle>
          <a:p>
            <a:pPr lvl="0" fontAlgn="base"/>
            <a:r>
              <a:rPr lang="zh-CN" altLang="en-US" sz="2315" strike="noStrike" noProof="1"/>
              <a:t>单击此处编辑母版文本样式</a:t>
            </a:r>
            <a:endParaRPr lang="zh-CN" altLang="en-US" strike="noStrike" noProof="1"/>
          </a:p>
        </p:txBody>
      </p:sp>
      <p:sp>
        <p:nvSpPr>
          <p:cNvPr id="6" name="内容占位符 5"/>
          <p:cNvSpPr>
            <a:spLocks noGrp="1"/>
          </p:cNvSpPr>
          <p:nvPr>
            <p:ph sz="quarter" idx="4"/>
          </p:nvPr>
        </p:nvSpPr>
        <p:spPr>
          <a:xfrm>
            <a:off x="5173380" y="2448940"/>
            <a:ext cx="4049428" cy="3238099"/>
          </a:xfrm>
          <a:prstGeom prst="rect">
            <a:avLst/>
          </a:prstGeo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a:t>单击此处编辑母版标题样式</a:t>
            </a:r>
            <a:endParaRPr lang="zh-CN" altLang="en-US" strike="noStrike" noProof="1"/>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94356" y="420074"/>
            <a:ext cx="3251264" cy="1470258"/>
          </a:xfrm>
          <a:prstGeom prst="rect">
            <a:avLst/>
          </a:prstGeom>
        </p:spPr>
        <p:txBody>
          <a:bodyPr anchor="b"/>
          <a:lstStyle>
            <a:lvl1pPr>
              <a:defRPr sz="2645"/>
            </a:lvl1pPr>
          </a:lstStyle>
          <a:p>
            <a:pPr fontAlgn="base"/>
            <a:r>
              <a:rPr lang="zh-CN" altLang="en-US" sz="2645" strike="noStrike" noProof="1"/>
              <a:t>单击此处编辑母版标题样式</a:t>
            </a:r>
            <a:endParaRPr lang="zh-CN" altLang="en-US" strike="noStrike" noProof="1"/>
          </a:p>
        </p:txBody>
      </p:sp>
      <p:sp>
        <p:nvSpPr>
          <p:cNvPr id="3" name="内容占位符 2"/>
          <p:cNvSpPr>
            <a:spLocks noGrp="1"/>
          </p:cNvSpPr>
          <p:nvPr>
            <p:ph idx="1"/>
          </p:nvPr>
        </p:nvSpPr>
        <p:spPr>
          <a:xfrm>
            <a:off x="4285579" y="907242"/>
            <a:ext cx="5103316" cy="4477869"/>
          </a:xfrm>
          <a:prstGeom prst="rect">
            <a:avLst/>
          </a:prstGeo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fontAlgn="base"/>
            <a:r>
              <a:rPr lang="zh-CN" altLang="en-US" sz="2645" strike="noStrike" noProof="1"/>
              <a:t>单击此处编辑母版文本样式</a:t>
            </a:r>
            <a:endParaRPr lang="zh-CN" altLang="en-US" strike="noStrike" noProof="1"/>
          </a:p>
          <a:p>
            <a:pPr lvl="1" fontAlgn="base"/>
            <a:r>
              <a:rPr lang="zh-CN" altLang="en-US" sz="2315" strike="noStrike" noProof="1"/>
              <a:t>第二级</a:t>
            </a:r>
            <a:endParaRPr lang="zh-CN" altLang="en-US" strike="noStrike" noProof="1"/>
          </a:p>
          <a:p>
            <a:pPr lvl="2" fontAlgn="base"/>
            <a:r>
              <a:rPr lang="zh-CN" altLang="en-US" sz="1985" strike="noStrike" noProof="1"/>
              <a:t>第三级</a:t>
            </a:r>
            <a:endParaRPr lang="zh-CN" altLang="en-US" strike="noStrike" noProof="1"/>
          </a:p>
          <a:p>
            <a:pPr lvl="3" fontAlgn="base"/>
            <a:r>
              <a:rPr lang="zh-CN" altLang="en-US" sz="1655" strike="noStrike" noProof="1"/>
              <a:t>第四级</a:t>
            </a:r>
            <a:endParaRPr lang="zh-CN" altLang="en-US" strike="noStrike" noProof="1"/>
          </a:p>
          <a:p>
            <a:pPr lvl="4" fontAlgn="base"/>
            <a:r>
              <a:rPr lang="zh-CN" altLang="en-US" sz="1655" strike="noStrike" noProof="1"/>
              <a:t>第五级</a:t>
            </a:r>
            <a:endParaRPr lang="zh-CN" altLang="en-US" strike="noStrike" noProof="1"/>
          </a:p>
        </p:txBody>
      </p:sp>
      <p:sp>
        <p:nvSpPr>
          <p:cNvPr id="4" name="文本占位符 3"/>
          <p:cNvSpPr>
            <a:spLocks noGrp="1"/>
          </p:cNvSpPr>
          <p:nvPr>
            <p:ph type="body" sz="half" idx="2"/>
          </p:nvPr>
        </p:nvSpPr>
        <p:spPr>
          <a:xfrm>
            <a:off x="694356" y="1890332"/>
            <a:ext cx="3251264" cy="3502073"/>
          </a:xfrm>
          <a:prstGeom prst="rect">
            <a:avLst/>
          </a:prstGeom>
        </p:spPr>
        <p:txBody>
          <a:bodyPr/>
          <a:lstStyle>
            <a:lvl1pPr marL="0" indent="0">
              <a:buNone/>
              <a:defRPr sz="1325"/>
            </a:lvl1pPr>
            <a:lvl2pPr marL="377825" indent="0">
              <a:buNone/>
              <a:defRPr sz="1160"/>
            </a:lvl2pPr>
            <a:lvl3pPr marL="756285" indent="0">
              <a:buNone/>
              <a:defRPr sz="990"/>
            </a:lvl3pPr>
            <a:lvl4pPr marL="1134110" indent="0">
              <a:buNone/>
              <a:defRPr sz="825"/>
            </a:lvl4pPr>
            <a:lvl5pPr marL="1511935" indent="0">
              <a:buNone/>
              <a:defRPr sz="825"/>
            </a:lvl5pPr>
            <a:lvl6pPr marL="1890395" indent="0">
              <a:buNone/>
              <a:defRPr sz="825"/>
            </a:lvl6pPr>
            <a:lvl7pPr marL="2268220" indent="0">
              <a:buNone/>
              <a:defRPr sz="825"/>
            </a:lvl7pPr>
            <a:lvl8pPr marL="2646045" indent="0">
              <a:buNone/>
              <a:defRPr sz="825"/>
            </a:lvl8pPr>
            <a:lvl9pPr marL="3024505" indent="0">
              <a:buNone/>
              <a:defRPr sz="825"/>
            </a:lvl9pPr>
          </a:lstStyle>
          <a:p>
            <a:pPr lvl="0" fontAlgn="base"/>
            <a:r>
              <a:rPr lang="zh-CN" altLang="en-US" sz="1325" strike="noStrike" noProof="1"/>
              <a:t>单击此处编辑母版文本样式</a:t>
            </a:r>
            <a:endParaRPr lang="zh-CN" altLang="en-US" strike="noStrike" noProof="1"/>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94356" y="420074"/>
            <a:ext cx="3444006" cy="1470258"/>
          </a:xfrm>
          <a:prstGeom prst="rect">
            <a:avLst/>
          </a:prstGeom>
        </p:spPr>
        <p:txBody>
          <a:bodyPr anchor="b"/>
          <a:lstStyle>
            <a:lvl1pPr>
              <a:defRPr sz="2645"/>
            </a:lvl1pPr>
          </a:lstStyle>
          <a:p>
            <a:pPr fontAlgn="base"/>
            <a:r>
              <a:rPr lang="zh-CN" altLang="en-US" sz="2645" strike="noStrike" noProof="1"/>
              <a:t>单击此处编辑母版标题样式</a:t>
            </a:r>
            <a:endParaRPr lang="zh-CN" altLang="en-US" strike="noStrike" noProof="1"/>
          </a:p>
        </p:txBody>
      </p:sp>
      <p:sp>
        <p:nvSpPr>
          <p:cNvPr id="3" name="图片占位符 2"/>
          <p:cNvSpPr>
            <a:spLocks noGrp="1"/>
          </p:cNvSpPr>
          <p:nvPr>
            <p:ph type="pic" idx="1"/>
          </p:nvPr>
        </p:nvSpPr>
        <p:spPr>
          <a:xfrm>
            <a:off x="4285579" y="420075"/>
            <a:ext cx="5103316" cy="4965037"/>
          </a:xfrm>
          <a:prstGeom prst="rect">
            <a:avLst/>
          </a:prstGeom>
        </p:spPr>
        <p:txBody>
          <a:bodyPr/>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90395" indent="0">
              <a:buNone/>
              <a:defRPr sz="1655"/>
            </a:lvl6pPr>
            <a:lvl7pPr marL="2268220" indent="0">
              <a:buNone/>
              <a:defRPr sz="1655"/>
            </a:lvl7pPr>
            <a:lvl8pPr marL="2646045" indent="0">
              <a:buNone/>
              <a:defRPr sz="1655"/>
            </a:lvl8pPr>
            <a:lvl9pPr marL="3024505" indent="0">
              <a:buNone/>
              <a:defRPr sz="1655"/>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2645"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94356" y="1890332"/>
            <a:ext cx="3444006" cy="3502073"/>
          </a:xfrm>
          <a:prstGeom prst="rect">
            <a:avLst/>
          </a:prstGeom>
        </p:spPr>
        <p:txBody>
          <a:bodyPr/>
          <a:lstStyle>
            <a:lvl1pPr marL="0" indent="0">
              <a:buNone/>
              <a:defRPr sz="1655"/>
            </a:lvl1pPr>
            <a:lvl2pPr marL="377825" indent="0">
              <a:buNone/>
              <a:defRPr sz="1490"/>
            </a:lvl2pPr>
            <a:lvl3pPr marL="756285" indent="0">
              <a:buNone/>
              <a:defRPr sz="1325"/>
            </a:lvl3pPr>
            <a:lvl4pPr marL="1134110" indent="0">
              <a:buNone/>
              <a:defRPr sz="1160"/>
            </a:lvl4pPr>
            <a:lvl5pPr marL="1511935" indent="0">
              <a:buNone/>
              <a:defRPr sz="1160"/>
            </a:lvl5pPr>
            <a:lvl6pPr marL="1890395" indent="0">
              <a:buNone/>
              <a:defRPr sz="1160"/>
            </a:lvl6pPr>
            <a:lvl7pPr marL="2268220" indent="0">
              <a:buNone/>
              <a:defRPr sz="1160"/>
            </a:lvl7pPr>
            <a:lvl8pPr marL="2646045" indent="0">
              <a:buNone/>
              <a:defRPr sz="1160"/>
            </a:lvl8pPr>
            <a:lvl9pPr marL="3024505" indent="0">
              <a:buNone/>
              <a:defRPr sz="1160"/>
            </a:lvl9pPr>
          </a:lstStyle>
          <a:p>
            <a:pPr lvl="0" fontAlgn="base"/>
            <a:r>
              <a:rPr lang="zh-CN" altLang="en-US" sz="1655" strike="noStrike" noProof="1"/>
              <a:t>单击此处编辑母版文本样式</a:t>
            </a:r>
            <a:endParaRPr lang="zh-CN" altLang="en-US" strike="noStrike" noProof="1"/>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email"/>
          <a:stretch>
            <a:fillRect/>
          </a:stretch>
        </a:blipFill>
        <a:effectLst/>
      </p:bgPr>
    </p:bg>
    <p:spTree>
      <p:nvGrpSpPr>
        <p:cNvPr id="1" name=""/>
        <p:cNvGrpSpPr/>
        <p:nvPr/>
      </p:nvGrpSpPr>
      <p:grpSpPr>
        <a:xfrm>
          <a:off x="0" y="0"/>
          <a:ext cx="0" cy="0"/>
          <a:chOff x="0" y="0"/>
          <a:chExt cx="0" cy="0"/>
        </a:xfrm>
      </p:grpSpPr>
      <p:pic>
        <p:nvPicPr>
          <p:cNvPr id="1026" name="图片 16403" descr="政治3副本"/>
          <p:cNvPicPr>
            <a:picLocks noChangeAspect="1"/>
          </p:cNvPicPr>
          <p:nvPr userDrawn="1"/>
        </p:nvPicPr>
        <p:blipFill>
          <a:blip r:embed="rId13" cstate="email"/>
          <a:stretch>
            <a:fillRect/>
          </a:stretch>
        </p:blipFill>
        <p:spPr>
          <a:xfrm>
            <a:off x="0" y="0"/>
            <a:ext cx="10079038" cy="6300788"/>
          </a:xfrm>
          <a:prstGeom prst="rect">
            <a:avLst/>
          </a:prstGeom>
          <a:noFill/>
          <a:ln>
            <a:noFill/>
            <a:miter lim="800000"/>
            <a:headEnd/>
            <a:tailEnd/>
          </a:ln>
        </p:spPr>
      </p:pic>
      <p:sp>
        <p:nvSpPr>
          <p:cNvPr id="1027" name="矩形 16391"/>
          <p:cNvSpPr/>
          <p:nvPr/>
        </p:nvSpPr>
        <p:spPr>
          <a:xfrm>
            <a:off x="0" y="0"/>
            <a:ext cx="1223963" cy="990600"/>
          </a:xfrm>
          <a:prstGeom prst="rect">
            <a:avLst/>
          </a:prstGeom>
          <a:gradFill rotWithShape="1">
            <a:gsLst>
              <a:gs pos="0">
                <a:srgbClr val="3692D0"/>
              </a:gs>
              <a:gs pos="100000">
                <a:srgbClr val="194460"/>
              </a:gs>
            </a:gsLst>
            <a:lin ang="5400000" scaled="1"/>
          </a:gra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endParaRPr lang="zh-CN" altLang="en-US"/>
          </a:p>
        </p:txBody>
      </p:sp>
      <p:sp>
        <p:nvSpPr>
          <p:cNvPr id="1028" name="矩形 16392"/>
          <p:cNvSpPr/>
          <p:nvPr/>
        </p:nvSpPr>
        <p:spPr>
          <a:xfrm>
            <a:off x="0" y="941388"/>
            <a:ext cx="1230313" cy="152400"/>
          </a:xfrm>
          <a:prstGeom prst="rect">
            <a:avLst/>
          </a:prstGeom>
          <a:gradFill rotWithShape="1">
            <a:gsLst>
              <a:gs pos="0">
                <a:srgbClr val="A26AD0"/>
              </a:gs>
              <a:gs pos="100000">
                <a:schemeClr val="bg1"/>
              </a:gs>
            </a:gsLst>
            <a:lin ang="0" scaled="1"/>
          </a:gra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endParaRPr lang="zh-CN" altLang="en-US"/>
          </a:p>
        </p:txBody>
      </p:sp>
      <p:sp>
        <p:nvSpPr>
          <p:cNvPr id="1029" name="矩形 16393"/>
          <p:cNvSpPr/>
          <p:nvPr/>
        </p:nvSpPr>
        <p:spPr>
          <a:xfrm>
            <a:off x="5111750" y="5454650"/>
            <a:ext cx="4968875" cy="630238"/>
          </a:xfrm>
          <a:prstGeom prst="rect">
            <a:avLst/>
          </a:prstGeom>
          <a:gradFill rotWithShape="1">
            <a:gsLst>
              <a:gs pos="0">
                <a:schemeClr val="bg1"/>
              </a:gs>
              <a:gs pos="100000">
                <a:srgbClr val="3692D0"/>
              </a:gs>
            </a:gsLst>
            <a:lin ang="0" scaled="1"/>
          </a:gra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marL="0" indent="0" algn="ctr" defTabSz="914400" rtl="0" eaLnBrk="1" fontAlgn="base" hangingPunct="1">
        <a:lnSpc>
          <a:spcPct val="100000"/>
        </a:lnSpc>
        <a:spcBef>
          <a:spcPct val="0"/>
        </a:spcBef>
        <a:spcAft>
          <a:spcPct val="0"/>
        </a:spcAft>
        <a:buClrTx/>
        <a:buSzTx/>
        <a:buFontTx/>
        <a:buNone/>
        <a:defRPr sz="4400" kern="1200">
          <a:solidFill>
            <a:schemeClr val="tx2"/>
          </a:solidFill>
          <a:latin typeface="Arial" panose="020B0604020202020204" pitchFamily="34" charset="0"/>
          <a:ea typeface="宋体" panose="02010600030101010101" pitchFamily="2" charset="-122"/>
          <a:cs typeface="+mj-cs"/>
        </a:defRPr>
      </a:lvl1pPr>
    </p:titleStyle>
    <p:bodyStyle>
      <a:lvl1pPr marL="342900" indent="-342900" algn="l" defTabSz="914400" rtl="0" eaLnBrk="1" fontAlgn="base" hangingPunct="1">
        <a:lnSpc>
          <a:spcPct val="100000"/>
        </a:lnSpc>
        <a:spcBef>
          <a:spcPct val="20000"/>
        </a:spcBef>
        <a:spcAft>
          <a:spcPct val="0"/>
        </a:spcAft>
        <a:buClrTx/>
        <a:buSzTx/>
        <a:buFontTx/>
        <a:buChar char="•"/>
        <a:defRPr sz="3200" kern="1200">
          <a:solidFill>
            <a:schemeClr val="tx1"/>
          </a:solidFill>
          <a:latin typeface="+mn-lt"/>
          <a:ea typeface="+mn-ea"/>
          <a:cs typeface="+mn-cs"/>
        </a:defRPr>
      </a:lvl1pPr>
      <a:lvl2pPr marL="742950" lvl="1" indent="-285750" algn="l" defTabSz="914400" rtl="0" eaLnBrk="1" fontAlgn="base" hangingPunct="1">
        <a:lnSpc>
          <a:spcPct val="100000"/>
        </a:lnSpc>
        <a:spcBef>
          <a:spcPct val="20000"/>
        </a:spcBef>
        <a:spcAft>
          <a:spcPct val="0"/>
        </a:spcAft>
        <a:buClrTx/>
        <a:buSzTx/>
        <a:buFontTx/>
        <a:buChar char="–"/>
        <a:defRPr sz="2800" kern="1200">
          <a:solidFill>
            <a:schemeClr val="tx1"/>
          </a:solidFill>
          <a:latin typeface="+mn-lt"/>
          <a:ea typeface="+mn-ea"/>
          <a:cs typeface="+mn-cs"/>
        </a:defRPr>
      </a:lvl2pPr>
      <a:lvl3pPr marL="1143000" lvl="2" indent="-228600" algn="l" defTabSz="914400" rtl="0" eaLnBrk="1" fontAlgn="base" hangingPunct="1">
        <a:lnSpc>
          <a:spcPct val="100000"/>
        </a:lnSpc>
        <a:spcBef>
          <a:spcPct val="20000"/>
        </a:spcBef>
        <a:spcAft>
          <a:spcPct val="0"/>
        </a:spcAft>
        <a:buClrTx/>
        <a:buSzTx/>
        <a:buFontTx/>
        <a:buChar char="•"/>
        <a:defRPr sz="2400" kern="1200">
          <a:solidFill>
            <a:schemeClr val="tx1"/>
          </a:solidFill>
          <a:latin typeface="+mn-lt"/>
          <a:ea typeface="+mn-ea"/>
          <a:cs typeface="+mn-cs"/>
        </a:defRPr>
      </a:lvl3pPr>
      <a:lvl4pPr marL="1600200" lvl="3" indent="-228600" algn="l" defTabSz="914400" rtl="0" eaLnBrk="1" fontAlgn="base" hangingPunct="1">
        <a:lnSpc>
          <a:spcPct val="100000"/>
        </a:lnSpc>
        <a:spcBef>
          <a:spcPct val="20000"/>
        </a:spcBef>
        <a:spcAft>
          <a:spcPct val="0"/>
        </a:spcAft>
        <a:buClrTx/>
        <a:buSzTx/>
        <a:buFontTx/>
        <a:buChar char="–"/>
        <a:defRPr sz="2000" kern="1200">
          <a:solidFill>
            <a:schemeClr val="tx1"/>
          </a:solidFill>
          <a:latin typeface="+mn-lt"/>
          <a:ea typeface="+mn-ea"/>
          <a:cs typeface="+mn-cs"/>
        </a:defRPr>
      </a:lvl4pPr>
      <a:lvl5pPr marL="2057400" lvl="4" indent="-228600" algn="l" defTabSz="914400" rtl="0" eaLnBrk="1" fontAlgn="base" hangingPunct="1">
        <a:lnSpc>
          <a:spcPct val="100000"/>
        </a:lnSpc>
        <a:spcBef>
          <a:spcPct val="20000"/>
        </a:spcBef>
        <a:spcAft>
          <a:spcPct val="0"/>
        </a:spcAft>
        <a:buClrTx/>
        <a:buSzTx/>
        <a:buFontTx/>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ClrTx/>
        <a:buSzTx/>
        <a:buFontTx/>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ClrTx/>
        <a:buSzTx/>
        <a:buFontTx/>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ClrTx/>
        <a:buSzTx/>
        <a:buFontTx/>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ClrTx/>
        <a:buSzTx/>
        <a:buFontTx/>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ClrTx/>
        <a:buSzTx/>
        <a:buFontTx/>
        <a:buNone/>
        <a:defRPr sz="2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p:nvPr/>
        </p:nvSpPr>
        <p:spPr>
          <a:xfrm>
            <a:off x="2015976" y="1062162"/>
            <a:ext cx="7407275" cy="1754326"/>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zh-CN" altLang="en-US" b="1" dirty="0" smtClean="0">
                <a:latin typeface="微软雅黑" panose="020B0503020204020204" pitchFamily="34" charset="-122"/>
                <a:ea typeface="微软雅黑" panose="020B0503020204020204" pitchFamily="34" charset="-122"/>
              </a:rPr>
              <a:t>第</a:t>
            </a:r>
            <a:r>
              <a:rPr lang="zh-CN" altLang="en-US" b="1" dirty="0">
                <a:latin typeface="微软雅黑" panose="020B0503020204020204" pitchFamily="34" charset="-122"/>
                <a:ea typeface="微软雅黑" panose="020B0503020204020204" pitchFamily="34" charset="-122"/>
              </a:rPr>
              <a:t>二课  我国的社会主义市场经济体制</a:t>
            </a:r>
            <a:endParaRPr lang="zh-CN" altLang="en-US" b="1" dirty="0">
              <a:latin typeface="微软雅黑" panose="020B0503020204020204" pitchFamily="34" charset="-122"/>
              <a:ea typeface="微软雅黑" panose="020B0503020204020204" pitchFamily="34" charset="-122"/>
            </a:endParaRPr>
          </a:p>
          <a:p>
            <a:pPr lvl="0" algn="ctr" eaLnBrk="1" hangingPunct="1">
              <a:lnSpc>
                <a:spcPct val="150000"/>
              </a:lnSpc>
            </a:pPr>
            <a:r>
              <a:rPr lang="zh-CN" altLang="en-US" sz="4800" b="1" dirty="0" smtClean="0">
                <a:latin typeface="微软雅黑" panose="020B0503020204020204" pitchFamily="34" charset="-122"/>
                <a:ea typeface="微软雅黑" panose="020B0503020204020204" pitchFamily="34" charset="-122"/>
              </a:rPr>
              <a:t>更</a:t>
            </a:r>
            <a:r>
              <a:rPr lang="zh-CN" altLang="en-US" sz="4800" b="1" dirty="0">
                <a:latin typeface="微软雅黑" panose="020B0503020204020204" pitchFamily="34" charset="-122"/>
                <a:ea typeface="微软雅黑" panose="020B0503020204020204" pitchFamily="34" charset="-122"/>
              </a:rPr>
              <a:t>好发挥政府作用</a:t>
            </a:r>
            <a:endParaRPr lang="zh-CN" altLang="en-US" sz="4800" b="1" dirty="0">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课堂探究cs.jpg" descr="id:2147489421;FounderCES"/>
          <p:cNvPicPr>
            <a:picLocks noChangeAspect="1"/>
          </p:cNvPicPr>
          <p:nvPr/>
        </p:nvPicPr>
        <p:blipFill>
          <a:blip r:embed="rId1" cstate="email"/>
          <a:stretch>
            <a:fillRect/>
          </a:stretch>
        </p:blipFill>
        <p:spPr>
          <a:xfrm>
            <a:off x="1325563" y="153988"/>
            <a:ext cx="8594725" cy="381000"/>
          </a:xfrm>
          <a:prstGeom prst="rect">
            <a:avLst/>
          </a:prstGeom>
          <a:noFill/>
          <a:ln>
            <a:noFill/>
            <a:miter lim="800000"/>
            <a:headEnd/>
            <a:tailEnd/>
          </a:ln>
        </p:spPr>
      </p:pic>
      <p:pic>
        <p:nvPicPr>
          <p:cNvPr id="11266" name="问题探究cs.jpg" descr="id:2147489428;FounderCES"/>
          <p:cNvPicPr>
            <a:picLocks noChangeAspect="1"/>
          </p:cNvPicPr>
          <p:nvPr/>
        </p:nvPicPr>
        <p:blipFill>
          <a:blip r:embed="rId2" cstate="email"/>
          <a:stretch>
            <a:fillRect/>
          </a:stretch>
        </p:blipFill>
        <p:spPr>
          <a:xfrm>
            <a:off x="3030538" y="693738"/>
            <a:ext cx="5405437" cy="354012"/>
          </a:xfrm>
          <a:prstGeom prst="rect">
            <a:avLst/>
          </a:prstGeom>
          <a:noFill/>
          <a:ln>
            <a:noFill/>
            <a:miter lim="800000"/>
            <a:headEnd/>
            <a:tailEnd/>
          </a:ln>
        </p:spPr>
      </p:pic>
      <p:sp>
        <p:nvSpPr>
          <p:cNvPr id="11267" name="文本框 100"/>
          <p:cNvSpPr/>
          <p:nvPr/>
        </p:nvSpPr>
        <p:spPr>
          <a:xfrm>
            <a:off x="1651000" y="1228725"/>
            <a:ext cx="7945438" cy="45227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a:solidFill>
                  <a:srgbClr val="000000"/>
                </a:solidFill>
                <a:latin typeface="宋体" panose="02010600030101010101" pitchFamily="2" charset="-122"/>
              </a:rPr>
              <a:t>    </a:t>
            </a:r>
            <a:r>
              <a:rPr lang="zh-CN" altLang="zh-CN" b="1">
                <a:solidFill>
                  <a:srgbClr val="000000"/>
                </a:solidFill>
                <a:latin typeface="黑体" panose="02010609060101010101" pitchFamily="49" charset="-122"/>
                <a:ea typeface="黑体" panose="02010609060101010101" pitchFamily="49" charset="-122"/>
              </a:rPr>
              <a:t>任务一:分析社会主义市场经济体制的重要特征</a:t>
            </a:r>
            <a:endParaRPr lang="zh-CN" altLang="zh-CN" b="1">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a:solidFill>
                  <a:srgbClr val="000000"/>
                </a:solidFill>
                <a:latin typeface="黑体" panose="02010609060101010101" pitchFamily="49" charset="-122"/>
                <a:ea typeface="黑体" panose="02010609060101010101" pitchFamily="49" charset="-122"/>
              </a:rPr>
              <a:t>    材料一　</a:t>
            </a:r>
            <a:r>
              <a:rPr lang="zh-CN" altLang="zh-CN" b="1">
                <a:solidFill>
                  <a:srgbClr val="000000"/>
                </a:solidFill>
                <a:latin typeface="楷体_GB2312" charset="0"/>
                <a:ea typeface="楷体_GB2312"/>
              </a:rPr>
              <a:t>社会主义市场经济体制是中国特色社会主义的重大理论和实践创新,是社会主义基本经济制度的重要组成部分。改革开放以来,我们党带领全国各族人民推进经济体制以及其他各方面改革,成功实现了从高度集中的计划经济体制到充满活力的社会主义市场经济体制的伟大历史转折,极大促进了社会生产力发展,创造了世所罕见的经济快速发展奇迹。</a:t>
            </a:r>
            <a:endParaRPr lang="zh-CN" altLang="zh-CN" b="1">
              <a:solidFill>
                <a:srgbClr val="000000"/>
              </a:solidFill>
              <a:latin typeface="楷体_GB2312" charset="0"/>
              <a:ea typeface="楷体_GB2312"/>
            </a:endParaRP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框 100"/>
          <p:cNvSpPr/>
          <p:nvPr/>
        </p:nvSpPr>
        <p:spPr>
          <a:xfrm>
            <a:off x="1612900" y="1309688"/>
            <a:ext cx="7966075" cy="34147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a:solidFill>
                  <a:srgbClr val="000000"/>
                </a:solidFill>
                <a:latin typeface="楷体_GB2312" charset="-122"/>
                <a:ea typeface="楷体_GB2312" charset="-122"/>
              </a:rPr>
              <a:t>    </a:t>
            </a:r>
            <a:r>
              <a:rPr lang="zh-CN" altLang="zh-CN" b="1">
                <a:solidFill>
                  <a:srgbClr val="000000"/>
                </a:solidFill>
                <a:latin typeface="宋体" panose="02010600030101010101" pitchFamily="2" charset="-122"/>
              </a:rPr>
              <a:t>(1)上述材料充分体现了我国社会主义市场经济体制的重要特征是什么?</a:t>
            </a:r>
            <a:endParaRPr lang="zh-CN" altLang="zh-CN" b="1">
              <a:solidFill>
                <a:srgbClr val="000000"/>
              </a:solidFill>
              <a:latin typeface="楷体_GB2312" charset="-122"/>
              <a:ea typeface="楷体_GB2312" charset="-122"/>
            </a:endParaRPr>
          </a:p>
          <a:p>
            <a:pPr lvl="0" eaLnBrk="1" hangingPunct="1">
              <a:lnSpc>
                <a:spcPct val="150000"/>
              </a:lnSpc>
            </a:pPr>
            <a:r>
              <a:rPr lang="zh-CN" altLang="zh-CN" b="1">
                <a:solidFill>
                  <a:srgbClr val="000000"/>
                </a:solidFill>
                <a:latin typeface="楷体_GB2312" charset="-122"/>
                <a:ea typeface="楷体_GB2312" charset="-122"/>
              </a:rPr>
              <a:t>     </a:t>
            </a:r>
            <a:r>
              <a:rPr lang="zh-CN" altLang="zh-CN" b="1">
                <a:solidFill>
                  <a:srgbClr val="060BCC"/>
                </a:solidFill>
                <a:latin typeface="黑体" panose="02010609060101010101" pitchFamily="49" charset="-122"/>
                <a:ea typeface="黑体" panose="02010609060101010101" pitchFamily="49" charset="-122"/>
              </a:rPr>
              <a:t>答案:</a:t>
            </a:r>
            <a:r>
              <a:rPr lang="zh-CN" altLang="zh-CN" b="1">
                <a:solidFill>
                  <a:srgbClr val="FF0000"/>
                </a:solidFill>
                <a:latin typeface="宋体" panose="02010600030101010101" pitchFamily="2" charset="-122"/>
              </a:rPr>
              <a:t>坚持党的领导,发挥党总揽全局、协调各方的领导核心作用,是我国社会主义市场经济体制的一个重要特征。</a:t>
            </a:r>
            <a:endParaRPr lang="zh-CN" altLang="zh-CN" b="1">
              <a:solidFill>
                <a:srgbClr val="FF0000"/>
              </a:solidFill>
              <a:latin typeface="宋体" panose="02010600030101010101" pitchFamily="2" charset="-122"/>
            </a:endParaRPr>
          </a:p>
          <a:p>
            <a:pPr lvl="0" eaLnBrk="1" hangingPunct="1">
              <a:lnSpc>
                <a:spcPct val="150000"/>
              </a:lnSpc>
            </a:pPr>
            <a:endParaRPr lang="zh-CN" altLang="zh-CN" b="1">
              <a:solidFill>
                <a:srgbClr val="FF0000"/>
              </a:solidFill>
              <a:latin typeface="宋体" panose="02010600030101010101"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2289">
                                            <p:txEl>
                                              <p:pRg st="1" end="1"/>
                                            </p:txEl>
                                          </p:spTgt>
                                        </p:tgtEl>
                                        <p:attrNameLst>
                                          <p:attrName>style.visibility</p:attrName>
                                        </p:attrNameLst>
                                      </p:cBhvr>
                                      <p:to>
                                        <p:strVal val="visible"/>
                                      </p:to>
                                    </p:set>
                                    <p:anim to="" calcmode="lin" valueType="num">
                                      <p:cBhvr>
                                        <p:cTn id="7" dur="1" fill="hold"/>
                                        <p:tgtEl>
                                          <p:spTgt spid="12289">
                                            <p:txEl>
                                              <p:pRg st="1" end="1"/>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100"/>
          <p:cNvSpPr/>
          <p:nvPr/>
        </p:nvSpPr>
        <p:spPr>
          <a:xfrm>
            <a:off x="1522413" y="641350"/>
            <a:ext cx="8183562" cy="39687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a:solidFill>
                  <a:srgbClr val="000000"/>
                </a:solidFill>
                <a:latin typeface="黑体" panose="02010609060101010101" pitchFamily="49" charset="-122"/>
                <a:ea typeface="黑体" panose="02010609060101010101" pitchFamily="49" charset="-122"/>
              </a:rPr>
              <a:t>    </a:t>
            </a:r>
            <a:r>
              <a:rPr lang="zh-CN" altLang="zh-CN" b="1">
                <a:solidFill>
                  <a:srgbClr val="000000"/>
                </a:solidFill>
                <a:latin typeface="黑体" panose="02010609060101010101" pitchFamily="49" charset="-122"/>
                <a:ea typeface="黑体" panose="02010609060101010101" pitchFamily="49" charset="-122"/>
              </a:rPr>
              <a:t>任务二:探究社会主义市场经济体制的根本目标</a:t>
            </a:r>
            <a:endParaRPr lang="zh-CN" altLang="zh-CN" b="1">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a:solidFill>
                  <a:srgbClr val="000000"/>
                </a:solidFill>
                <a:latin typeface="黑体" panose="02010609060101010101" pitchFamily="49" charset="-122"/>
                <a:ea typeface="黑体" panose="02010609060101010101" pitchFamily="49" charset="-122"/>
              </a:rPr>
              <a:t>    材料二</a:t>
            </a:r>
            <a:r>
              <a:rPr lang="zh-CN" altLang="zh-CN" b="1">
                <a:solidFill>
                  <a:srgbClr val="000000"/>
                </a:solidFill>
                <a:latin typeface="宋体" panose="02010600030101010101" pitchFamily="2" charset="-122"/>
              </a:rPr>
              <a:t>　</a:t>
            </a:r>
            <a:r>
              <a:rPr lang="zh-CN" altLang="zh-CN" b="1">
                <a:solidFill>
                  <a:srgbClr val="000000"/>
                </a:solidFill>
                <a:latin typeface="楷体_GB2312" charset="-122"/>
                <a:ea typeface="楷体_GB2312" charset="-122"/>
              </a:rPr>
              <a:t>党的十九大报告提出,坚决打赢脱贫攻坚战,确保到2020年我国现行标准下农村贫困人口实现脱贫,贫困县全部摘帽,解决区域性整体贫困,做到脱真贫、真脱贫。</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(2)结合上述材料,我国社会主义市场经济体制的根本目标是什么?</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a:t>
            </a:r>
            <a:r>
              <a:rPr lang="zh-CN" altLang="zh-CN" b="1">
                <a:solidFill>
                  <a:srgbClr val="060BCC"/>
                </a:solidFill>
                <a:latin typeface="黑体" panose="02010609060101010101" pitchFamily="49" charset="-122"/>
                <a:ea typeface="黑体" panose="02010609060101010101" pitchFamily="49" charset="-122"/>
              </a:rPr>
              <a:t>答案:</a:t>
            </a:r>
            <a:r>
              <a:rPr lang="zh-CN" altLang="zh-CN" b="1">
                <a:solidFill>
                  <a:srgbClr val="FF0000"/>
                </a:solidFill>
                <a:latin typeface="宋体" panose="02010600030101010101" pitchFamily="2" charset="-122"/>
              </a:rPr>
              <a:t>促进全体人民实现共同富裕。</a:t>
            </a:r>
            <a:endParaRPr lang="zh-CN" altLang="zh-CN" b="1">
              <a:solidFill>
                <a:srgbClr val="FF0000"/>
              </a:solidFill>
              <a:latin typeface="宋体" panose="02010600030101010101"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3313">
                                            <p:txEl>
                                              <p:pRg st="3" end="3"/>
                                            </p:txEl>
                                          </p:spTgt>
                                        </p:tgtEl>
                                        <p:attrNameLst>
                                          <p:attrName>style.visibility</p:attrName>
                                        </p:attrNameLst>
                                      </p:cBhvr>
                                      <p:to>
                                        <p:strVal val="visible"/>
                                      </p:to>
                                    </p:set>
                                    <p:anim to="" calcmode="lin" valueType="num">
                                      <p:cBhvr>
                                        <p:cTn id="7" dur="1" fill="hold"/>
                                        <p:tgtEl>
                                          <p:spTgt spid="13313">
                                            <p:txEl>
                                              <p:pRg st="3" end="3"/>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100"/>
          <p:cNvSpPr/>
          <p:nvPr/>
        </p:nvSpPr>
        <p:spPr>
          <a:xfrm>
            <a:off x="1806575" y="534988"/>
            <a:ext cx="7675563" cy="50768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a:solidFill>
                  <a:srgbClr val="000000"/>
                </a:solidFill>
                <a:latin typeface="宋体" panose="02010600030101010101" pitchFamily="2" charset="-122"/>
              </a:rPr>
              <a:t>    </a:t>
            </a:r>
            <a:r>
              <a:rPr lang="zh-CN" altLang="zh-CN" b="1">
                <a:solidFill>
                  <a:srgbClr val="000000"/>
                </a:solidFill>
                <a:latin typeface="黑体" panose="02010609060101010101" pitchFamily="49" charset="-122"/>
                <a:ea typeface="黑体" panose="02010609060101010101" pitchFamily="49" charset="-122"/>
              </a:rPr>
              <a:t>任务三:理解我国取得辉煌成就的原因</a:t>
            </a:r>
            <a:endParaRPr lang="zh-CN" altLang="zh-CN" b="1">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a:solidFill>
                  <a:srgbClr val="000000"/>
                </a:solidFill>
                <a:latin typeface="黑体" panose="02010609060101010101" pitchFamily="49" charset="-122"/>
                <a:ea typeface="黑体" panose="02010609060101010101" pitchFamily="49" charset="-122"/>
              </a:rPr>
              <a:t>    材料三</a:t>
            </a:r>
            <a:r>
              <a:rPr lang="zh-CN" altLang="zh-CN" b="1">
                <a:solidFill>
                  <a:srgbClr val="000000"/>
                </a:solidFill>
                <a:latin typeface="宋体" panose="02010600030101010101" pitchFamily="2" charset="-122"/>
              </a:rPr>
              <a:t>　</a:t>
            </a:r>
            <a:r>
              <a:rPr lang="zh-CN" altLang="zh-CN" b="1">
                <a:solidFill>
                  <a:srgbClr val="000000"/>
                </a:solidFill>
                <a:latin typeface="楷体_GB2312" charset="-122"/>
                <a:ea typeface="楷体_GB2312" charset="-122"/>
              </a:rPr>
              <a:t>中国的高铁里程世界第一,这个第一超过了第二到第十名里程的总和。最近几年是中国铁路建设史上投入最多的时期,平均每年投入7 400多亿元。</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(3)我国为什么在短期内取得了材料三提到的辉煌成就?</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a:t>
            </a:r>
            <a:r>
              <a:rPr lang="zh-CN" altLang="zh-CN" b="1">
                <a:solidFill>
                  <a:srgbClr val="060BCC"/>
                </a:solidFill>
                <a:latin typeface="黑体" panose="02010609060101010101" pitchFamily="49" charset="-122"/>
                <a:ea typeface="黑体" panose="02010609060101010101" pitchFamily="49" charset="-122"/>
              </a:rPr>
              <a:t>答案:</a:t>
            </a:r>
            <a:r>
              <a:rPr lang="zh-CN" altLang="zh-CN" b="1">
                <a:solidFill>
                  <a:srgbClr val="FF0000"/>
                </a:solidFill>
                <a:latin typeface="宋体" panose="02010600030101010101" pitchFamily="2" charset="-122"/>
              </a:rPr>
              <a:t>中国的社会主义市场经济体制下,国家实行科学的宏观调控,更好发挥政府作用,把市场经济的长处和社会主义制度的优势有机结合起来。</a:t>
            </a:r>
            <a:endParaRPr lang="zh-CN" altLang="zh-CN" b="1">
              <a:solidFill>
                <a:srgbClr val="FF0000"/>
              </a:solidFill>
              <a:latin typeface="宋体" panose="02010600030101010101"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4337">
                                            <p:txEl>
                                              <p:pRg st="3" end="3"/>
                                            </p:txEl>
                                          </p:spTgt>
                                        </p:tgtEl>
                                        <p:attrNameLst>
                                          <p:attrName>style.visibility</p:attrName>
                                        </p:attrNameLst>
                                      </p:cBhvr>
                                      <p:to>
                                        <p:strVal val="visible"/>
                                      </p:to>
                                    </p:set>
                                    <p:anim to="" calcmode="lin" valueType="num">
                                      <p:cBhvr>
                                        <p:cTn id="7" dur="1" fill="hold"/>
                                        <p:tgtEl>
                                          <p:spTgt spid="14337">
                                            <p:txEl>
                                              <p:pRg st="3" end="3"/>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核心突破cs.jpg" descr="id:2147489435;FounderCES"/>
          <p:cNvPicPr>
            <a:picLocks noChangeAspect="1"/>
          </p:cNvPicPr>
          <p:nvPr/>
        </p:nvPicPr>
        <p:blipFill>
          <a:blip r:embed="rId1" cstate="email"/>
          <a:stretch>
            <a:fillRect/>
          </a:stretch>
        </p:blipFill>
        <p:spPr>
          <a:xfrm>
            <a:off x="2054225" y="157163"/>
            <a:ext cx="7353300" cy="482600"/>
          </a:xfrm>
          <a:prstGeom prst="rect">
            <a:avLst/>
          </a:prstGeom>
          <a:noFill/>
          <a:ln>
            <a:noFill/>
            <a:miter lim="800000"/>
            <a:headEnd/>
            <a:tailEnd/>
          </a:ln>
        </p:spPr>
      </p:pic>
      <p:sp>
        <p:nvSpPr>
          <p:cNvPr id="15362" name="文本框 99"/>
          <p:cNvSpPr/>
          <p:nvPr/>
        </p:nvSpPr>
        <p:spPr>
          <a:xfrm>
            <a:off x="1589088" y="639763"/>
            <a:ext cx="6267450" cy="11985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zh-CN" altLang="zh-CN" b="1">
                <a:solidFill>
                  <a:srgbClr val="000000"/>
                </a:solidFill>
                <a:latin typeface="黑体" panose="02010609060101010101" pitchFamily="49" charset="-122"/>
                <a:ea typeface="黑体" panose="02010609060101010101" pitchFamily="49" charset="-122"/>
              </a:rPr>
              <a:t>一、正确理解市场调节与宏观调控的关系</a:t>
            </a:r>
            <a:endParaRPr lang="en-US" altLang="zh-CN" b="1">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en-US" altLang="zh-CN" b="1">
                <a:solidFill>
                  <a:srgbClr val="000000"/>
                </a:solidFill>
                <a:latin typeface="黑体" panose="02010609060101010101" pitchFamily="49" charset="-122"/>
                <a:ea typeface="黑体" panose="02010609060101010101" pitchFamily="49" charset="-122"/>
              </a:rPr>
              <a:t>1.</a:t>
            </a:r>
            <a:r>
              <a:rPr lang="zh-CN" altLang="zh-CN" b="1">
                <a:solidFill>
                  <a:srgbClr val="000000"/>
                </a:solidFill>
                <a:latin typeface="黑体" panose="02010609060101010101" pitchFamily="49" charset="-122"/>
                <a:ea typeface="黑体" panose="02010609060101010101" pitchFamily="49" charset="-122"/>
              </a:rPr>
              <a:t>二者的区别</a:t>
            </a:r>
            <a:endParaRPr lang="zh-CN" altLang="en-US" b="1">
              <a:latin typeface="黑体" panose="02010609060101010101" pitchFamily="49" charset="-122"/>
              <a:ea typeface="黑体" panose="02010609060101010101" pitchFamily="49" charset="-122"/>
            </a:endParaRPr>
          </a:p>
        </p:txBody>
      </p:sp>
      <p:graphicFrame>
        <p:nvGraphicFramePr>
          <p:cNvPr id="15363" name="表格 22531"/>
          <p:cNvGraphicFramePr/>
          <p:nvPr/>
        </p:nvGraphicFramePr>
        <p:xfrm>
          <a:off x="1855788" y="1941512"/>
          <a:ext cx="7551737" cy="5029200"/>
        </p:xfrm>
        <a:graphic>
          <a:graphicData uri="http://schemas.openxmlformats.org/drawingml/2006/table">
            <a:tbl>
              <a:tblPr/>
              <a:tblGrid>
                <a:gridCol w="479425"/>
                <a:gridCol w="3541712"/>
                <a:gridCol w="3530600"/>
              </a:tblGrid>
              <a:tr h="457200">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 </a:t>
                      </a:r>
                      <a:endParaRPr lang="en-US" altLang="en-US" sz="2000" b="1">
                        <a:solidFill>
                          <a:srgbClr val="000000"/>
                        </a:solidFill>
                        <a:latin typeface="宋体" panose="02010600030101010101" pitchFamily="2" charset="-122"/>
                        <a:ea typeface="NEU-BZ-S92"/>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市场调节(“看不见的手”)</a:t>
                      </a:r>
                      <a:endParaRPr lang="en-US" altLang="en-US" sz="2000" b="1">
                        <a:solidFill>
                          <a:srgbClr val="000000"/>
                        </a:solidFill>
                        <a:latin typeface="宋体" panose="02010600030101010101" pitchFamily="2" charset="-122"/>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宏观调控(“看得见的手”)</a:t>
                      </a:r>
                      <a:endParaRPr lang="en-US" altLang="en-US" sz="2000" b="1">
                        <a:solidFill>
                          <a:srgbClr val="000000"/>
                        </a:solidFill>
                        <a:latin typeface="宋体" panose="02010600030101010101" pitchFamily="2" charset="-122"/>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r>
              <a:tr h="914400">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地位</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决定性作用</a:t>
                      </a:r>
                      <a:endParaRPr lang="en-US" altLang="en-US" sz="2000" b="1">
                        <a:solidFill>
                          <a:srgbClr val="000000"/>
                        </a:solidFill>
                        <a:latin typeface="宋体" panose="02010600030101010101" pitchFamily="2" charset="-122"/>
                        <a:ea typeface="方正书宋_GBK"/>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辅助作用,弥补市场调节的不足</a:t>
                      </a:r>
                      <a:endParaRPr lang="en-US" altLang="en-US" sz="2000" b="1">
                        <a:solidFill>
                          <a:srgbClr val="000000"/>
                        </a:solidFill>
                        <a:latin typeface="宋体" panose="02010600030101010101" pitchFamily="2" charset="-122"/>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914400">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手段</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价格、供求、竞争</a:t>
                      </a:r>
                      <a:endParaRPr lang="en-US" altLang="en-US" sz="2000" b="1">
                        <a:solidFill>
                          <a:srgbClr val="000000"/>
                        </a:solidFill>
                        <a:latin typeface="宋体" panose="02010600030101010101" pitchFamily="2" charset="-122"/>
                        <a:ea typeface="方正书宋_GBK"/>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经济、法律、行政手段</a:t>
                      </a:r>
                      <a:endParaRPr lang="en-US" altLang="en-US" sz="2000" b="1">
                        <a:solidFill>
                          <a:srgbClr val="000000"/>
                        </a:solidFill>
                        <a:latin typeface="宋体" panose="02010600030101010101" pitchFamily="2" charset="-122"/>
                        <a:ea typeface="方正书宋_GBK"/>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371600">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优点</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价格及时反映供求变化,市场信息灵敏,生产要素自由流动,生产效率高</a:t>
                      </a:r>
                      <a:endParaRPr lang="en-US" altLang="en-US" sz="2000" b="1">
                        <a:solidFill>
                          <a:srgbClr val="000000"/>
                        </a:solidFill>
                        <a:latin typeface="宋体" panose="02010600030101010101" pitchFamily="2" charset="-122"/>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具有自觉性、主动性和预见性,可以弥补市场调节的不足</a:t>
                      </a:r>
                      <a:endParaRPr lang="en-US" altLang="en-US" sz="2000" b="1">
                        <a:solidFill>
                          <a:srgbClr val="000000"/>
                        </a:solidFill>
                        <a:latin typeface="宋体" panose="02010600030101010101" pitchFamily="2" charset="-122"/>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371600">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不足</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存在自发性、盲目性、滞后性等弊病</a:t>
                      </a:r>
                      <a:endParaRPr lang="en-US" altLang="en-US" sz="2000" b="1">
                        <a:solidFill>
                          <a:srgbClr val="000000"/>
                        </a:solidFill>
                        <a:latin typeface="宋体" panose="02010600030101010101" pitchFamily="2" charset="-122"/>
                        <a:ea typeface="方正书宋_GBK"/>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决策失误或过度的政府干预会干扰、破坏市场机制的正常运作</a:t>
                      </a:r>
                      <a:endParaRPr lang="en-US" altLang="en-US" sz="2000" b="1">
                        <a:solidFill>
                          <a:srgbClr val="000000"/>
                        </a:solidFill>
                        <a:latin typeface="宋体" panose="02010600030101010101" pitchFamily="2" charset="-122"/>
                        <a:ea typeface="方正书宋_GBK"/>
                      </a:endParaRPr>
                    </a:p>
                  </a:txBody>
                  <a:tcPr marL="66681" marR="66681"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bl>
          </a:graphicData>
        </a:graphic>
      </p:graphicFrame>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文本框 1"/>
          <p:cNvSpPr/>
          <p:nvPr/>
        </p:nvSpPr>
        <p:spPr>
          <a:xfrm>
            <a:off x="1716088" y="1098550"/>
            <a:ext cx="7870825" cy="28622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a:solidFill>
                  <a:srgbClr val="000000"/>
                </a:solidFill>
                <a:latin typeface="黑体" panose="02010609060101010101" pitchFamily="49" charset="-122"/>
                <a:ea typeface="黑体" panose="02010609060101010101" pitchFamily="49" charset="-122"/>
              </a:rPr>
              <a:t>    </a:t>
            </a:r>
            <a:r>
              <a:rPr lang="zh-CN" altLang="zh-CN" b="1">
                <a:solidFill>
                  <a:srgbClr val="000000"/>
                </a:solidFill>
                <a:latin typeface="黑体" panose="02010609060101010101" pitchFamily="49" charset="-122"/>
                <a:ea typeface="黑体" panose="02010609060101010101" pitchFamily="49" charset="-122"/>
              </a:rPr>
              <a:t>2.二者的联系</a:t>
            </a:r>
            <a:endParaRPr lang="zh-CN" altLang="zh-CN" b="1">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a:solidFill>
                  <a:srgbClr val="000000"/>
                </a:solidFill>
                <a:latin typeface="黑体" panose="02010609060101010101" pitchFamily="49" charset="-122"/>
                <a:ea typeface="黑体" panose="02010609060101010101" pitchFamily="49" charset="-122"/>
              </a:rPr>
              <a:t>    </a:t>
            </a:r>
            <a:r>
              <a:rPr lang="zh-CN" altLang="zh-CN" b="1">
                <a:solidFill>
                  <a:srgbClr val="000000"/>
                </a:solidFill>
                <a:latin typeface="宋体" panose="02010600030101010101" pitchFamily="2" charset="-122"/>
              </a:rPr>
              <a:t>社会主义市场经济的正常发展,既需要充分发挥市场调节的作用,又需要科学的宏观调控,二者是有机统一的,不能割裂、对立起来。在资源配置中,要在发挥市场决定性作用的基础上,实施科学的宏观调控。</a:t>
            </a:r>
            <a:endParaRPr lang="zh-CN" altLang="zh-CN" b="1">
              <a:solidFill>
                <a:srgbClr val="000000"/>
              </a:solidFill>
              <a:latin typeface="宋体" panose="02010600030101010101" pitchFamily="2" charset="-122"/>
            </a:endParaRP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文本框 99"/>
          <p:cNvSpPr/>
          <p:nvPr/>
        </p:nvSpPr>
        <p:spPr>
          <a:xfrm>
            <a:off x="1484313" y="203200"/>
            <a:ext cx="5080000"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zh-CN" b="1">
                <a:solidFill>
                  <a:srgbClr val="000000"/>
                </a:solidFill>
                <a:latin typeface="黑体" panose="02010609060101010101" pitchFamily="49" charset="-122"/>
                <a:ea typeface="黑体" panose="02010609060101010101" pitchFamily="49" charset="-122"/>
              </a:rPr>
              <a:t>二、比较财政政策与货币政策</a:t>
            </a:r>
            <a:endParaRPr lang="zh-CN" altLang="en-US" b="1">
              <a:latin typeface="黑体" panose="02010609060101010101" pitchFamily="49" charset="-122"/>
              <a:ea typeface="黑体" panose="02010609060101010101" pitchFamily="49" charset="-122"/>
            </a:endParaRPr>
          </a:p>
        </p:txBody>
      </p:sp>
      <p:graphicFrame>
        <p:nvGraphicFramePr>
          <p:cNvPr id="17410" name="表格 24578"/>
          <p:cNvGraphicFramePr/>
          <p:nvPr/>
        </p:nvGraphicFramePr>
        <p:xfrm>
          <a:off x="1666875" y="763588"/>
          <a:ext cx="7858126" cy="5943600"/>
        </p:xfrm>
        <a:graphic>
          <a:graphicData uri="http://schemas.openxmlformats.org/drawingml/2006/table">
            <a:tbl>
              <a:tblPr/>
              <a:tblGrid>
                <a:gridCol w="369888"/>
                <a:gridCol w="460375"/>
                <a:gridCol w="3990975"/>
                <a:gridCol w="3036888"/>
              </a:tblGrid>
              <a:tr h="457200">
                <a:tc gridSpan="2">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比较</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hMerge="1">
                  <a:tcPr>
                    <a:lnR w="12700">
                      <a:miter lim="800000"/>
                    </a:lnR>
                    <a:lnT w="12700">
                      <a:solidFill>
                        <a:prstClr val="black"/>
                      </a:solidFill>
                      <a:miter lim="800000"/>
                    </a:lnT>
                    <a:lnB w="12700">
                      <a:solidFill>
                        <a:prstClr val="black"/>
                      </a:solidFill>
                      <a:miter lim="800000"/>
                    </a:lnB>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财政政策</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货币政策</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r>
              <a:tr h="2286000">
                <a:tc rowSpan="4">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区别</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含义</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财政政策是指政府通过对财政收入与财政支出的调节来影响社会总需求,使之与社会总供给相适应的经济政策</a:t>
                      </a:r>
                      <a:endParaRPr lang="en-US" altLang="en-US" sz="2000" b="1">
                        <a:solidFill>
                          <a:srgbClr val="000000"/>
                        </a:solidFill>
                        <a:latin typeface="宋体" panose="02010600030101010101" pitchFamily="2" charset="-122"/>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货币政策是指中央银行为实现一定的宏观经济目标,对货币供应量、信贷量、利率等进行调节和控制而采取的政策措施</a:t>
                      </a:r>
                      <a:endParaRPr lang="en-US" altLang="en-US" sz="2000" b="1">
                        <a:solidFill>
                          <a:srgbClr val="000000"/>
                        </a:solidFill>
                        <a:latin typeface="宋体" panose="02010600030101010101" pitchFamily="2" charset="-122"/>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914400">
                <a:tc vMerge="1">
                  <a:tcPr>
                    <a:lnL w="12700">
                      <a:solidFill>
                        <a:prstClr val="black"/>
                      </a:solidFill>
                      <a:miter lim="800000"/>
                    </a:lnL>
                    <a:lnR w="12700">
                      <a:solidFill>
                        <a:prstClr val="black"/>
                      </a:solidFill>
                      <a:miter lim="800000"/>
                    </a:lnR>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主体</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国家制定,经全国人大或全国人大常委会通过,由财政部实施</a:t>
                      </a:r>
                      <a:endParaRPr lang="en-US" altLang="en-US" sz="2000" b="1">
                        <a:solidFill>
                          <a:srgbClr val="000000"/>
                        </a:solidFill>
                        <a:latin typeface="宋体" panose="02010600030101010101" pitchFamily="2" charset="-122"/>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中国人民银行</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914400">
                <a:tc vMerge="1">
                  <a:tcPr>
                    <a:lnL w="12700">
                      <a:solidFill>
                        <a:prstClr val="black"/>
                      </a:solidFill>
                      <a:miter lim="800000"/>
                    </a:lnL>
                    <a:lnR w="12700">
                      <a:solidFill>
                        <a:prstClr val="black"/>
                      </a:solidFill>
                      <a:miter lim="800000"/>
                    </a:lnR>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措施</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政府调节财政收入和财政支出</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和银行有关的一系列政策</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914400">
                <a:tc vMerge="1">
                  <a:tcPr>
                    <a:lnL w="12700">
                      <a:solidFill>
                        <a:prstClr val="black"/>
                      </a:solidFill>
                      <a:miter lim="800000"/>
                    </a:lnL>
                    <a:lnR w="12700">
                      <a:solidFill>
                        <a:prstClr val="black"/>
                      </a:solidFill>
                      <a:miter lim="800000"/>
                    </a:lnR>
                    <a:lnB w="12700">
                      <a:miter lim="800000"/>
                    </a:lnB>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内容</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税率、税收、国债、政府采购、补贴等</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公开市场业务、存款准备金、中央银行贷款</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457200">
                <a:tc gridSpan="2">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000" b="1">
                          <a:solidFill>
                            <a:srgbClr val="000000"/>
                          </a:solidFill>
                          <a:latin typeface="宋体" panose="02010600030101010101" pitchFamily="2" charset="-122"/>
                        </a:rPr>
                        <a:t>相同点</a:t>
                      </a:r>
                      <a:endParaRPr lang="en-US" altLang="en-US" sz="2000" b="1">
                        <a:solidFill>
                          <a:srgbClr val="000000"/>
                        </a:solidFill>
                        <a:latin typeface="宋体" panose="02010600030101010101" pitchFamily="2" charset="-122"/>
                        <a:ea typeface="方正书宋_GBK"/>
                      </a:endParaRPr>
                    </a:p>
                  </a:txBody>
                  <a:tcPr marL="0" marR="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hMerge="1">
                  <a:tcPr>
                    <a:lnR w="12700">
                      <a:miter lim="800000"/>
                    </a:lnR>
                    <a:lnT w="12700">
                      <a:solidFill>
                        <a:prstClr val="black"/>
                      </a:solidFill>
                      <a:miter lim="800000"/>
                    </a:lnT>
                    <a:lnB w="12700">
                      <a:solidFill>
                        <a:prstClr val="black"/>
                      </a:solidFill>
                      <a:miter lim="800000"/>
                    </a:lnB>
                  </a:tcPr>
                </a:tc>
                <a:tc gridSpan="2">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都是经济政策,宏观调控最常用的经济手段</a:t>
                      </a:r>
                      <a:endParaRPr lang="en-US" altLang="en-US" sz="2000" b="1">
                        <a:solidFill>
                          <a:srgbClr val="000000"/>
                        </a:solidFill>
                        <a:latin typeface="宋体" panose="02010600030101010101" pitchFamily="2" charset="-122"/>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hMerge="1">
                  <a:tcPr>
                    <a:lnR w="12700">
                      <a:miter lim="800000"/>
                    </a:lnR>
                    <a:lnT w="12700">
                      <a:solidFill>
                        <a:prstClr val="black"/>
                      </a:solidFill>
                      <a:miter lim="800000"/>
                    </a:lnT>
                    <a:lnB w="12700">
                      <a:solidFill>
                        <a:prstClr val="black"/>
                      </a:solidFill>
                      <a:miter lim="800000"/>
                    </a:lnB>
                  </a:tcPr>
                </a:tc>
              </a:tr>
            </a:tbl>
          </a:graphicData>
        </a:graphic>
      </p:graphicFrame>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典题示范cs.jpg" descr="id:2147489458;FounderCES"/>
          <p:cNvPicPr>
            <a:picLocks noChangeAspect="1"/>
          </p:cNvPicPr>
          <p:nvPr/>
        </p:nvPicPr>
        <p:blipFill>
          <a:blip r:embed="rId1" cstate="email"/>
          <a:stretch>
            <a:fillRect/>
          </a:stretch>
        </p:blipFill>
        <p:spPr>
          <a:xfrm>
            <a:off x="2214563" y="257175"/>
            <a:ext cx="6529387" cy="428625"/>
          </a:xfrm>
          <a:prstGeom prst="rect">
            <a:avLst/>
          </a:prstGeom>
          <a:noFill/>
          <a:ln>
            <a:noFill/>
            <a:miter lim="800000"/>
            <a:headEnd/>
            <a:tailEnd/>
          </a:ln>
        </p:spPr>
      </p:pic>
      <p:sp>
        <p:nvSpPr>
          <p:cNvPr id="18434" name="文本框 100"/>
          <p:cNvSpPr/>
          <p:nvPr/>
        </p:nvSpPr>
        <p:spPr>
          <a:xfrm>
            <a:off x="1517650" y="889000"/>
            <a:ext cx="8415338" cy="45227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a:solidFill>
                  <a:srgbClr val="000000"/>
                </a:solidFill>
                <a:latin typeface="宋体" panose="02010600030101010101" pitchFamily="2" charset="-122"/>
              </a:rPr>
              <a:t>    </a:t>
            </a:r>
            <a:r>
              <a:rPr lang="zh-CN" altLang="zh-CN" b="1">
                <a:solidFill>
                  <a:srgbClr val="000000"/>
                </a:solidFill>
                <a:latin typeface="宋体" panose="02010600030101010101" pitchFamily="2" charset="-122"/>
              </a:rPr>
              <a:t>在新一轮房地产调控中,房产税试点和商品房限购政策被称为“史上最严”的调控政策,目的是让房价回到理性的轨道、合理的水平。这一举措的主要目标是(　　)</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A.推动经济快速增长　　  B.保持国际收支平衡</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C.稳定物价	          D.增加人们收入</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a:t>
            </a:r>
            <a:r>
              <a:rPr lang="zh-CN" altLang="zh-CN" b="1">
                <a:solidFill>
                  <a:srgbClr val="060BCC"/>
                </a:solidFill>
                <a:latin typeface="黑体" panose="02010609060101010101" pitchFamily="49" charset="-122"/>
                <a:ea typeface="黑体" panose="02010609060101010101" pitchFamily="49" charset="-122"/>
              </a:rPr>
              <a:t>解析:</a:t>
            </a:r>
            <a:r>
              <a:rPr lang="zh-CN" altLang="zh-CN" b="1">
                <a:solidFill>
                  <a:srgbClr val="FF0000"/>
                </a:solidFill>
                <a:latin typeface="宋体" panose="02010600030101010101" pitchFamily="2" charset="-122"/>
              </a:rPr>
              <a:t>国家通过宏观调控措施,让房价回到理性的轨道、合理的水平,可见这一举措的主要目标是稳定物价,C项符合题意。</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a:t>
            </a:r>
            <a:r>
              <a:rPr lang="zh-CN" altLang="zh-CN" b="1">
                <a:solidFill>
                  <a:srgbClr val="060BCC"/>
                </a:solidFill>
                <a:latin typeface="黑体" panose="02010609060101010101" pitchFamily="49" charset="-122"/>
                <a:ea typeface="黑体" panose="02010609060101010101" pitchFamily="49" charset="-122"/>
              </a:rPr>
              <a:t>答案:</a:t>
            </a:r>
            <a:r>
              <a:rPr lang="zh-CN" altLang="zh-CN" b="1">
                <a:solidFill>
                  <a:srgbClr val="FF0000"/>
                </a:solidFill>
                <a:latin typeface="宋体" panose="02010600030101010101" pitchFamily="2" charset="-122"/>
              </a:rPr>
              <a:t>C</a:t>
            </a:r>
            <a:endParaRPr lang="zh-CN" altLang="zh-CN" b="1">
              <a:solidFill>
                <a:srgbClr val="FF0000"/>
              </a:solidFill>
              <a:latin typeface="宋体" panose="02010600030101010101"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anim to="" calcmode="lin" valueType="num">
                                      <p:cBhvr>
                                        <p:cTn id="7" dur="1" fill="hold"/>
                                        <p:tgtEl>
                                          <p:spTgt spid="18434">
                                            <p:txEl>
                                              <p:pRg st="3" end="3"/>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18434">
                                            <p:txEl>
                                              <p:pRg st="4" end="4"/>
                                            </p:txEl>
                                          </p:spTgt>
                                        </p:tgtEl>
                                        <p:attrNameLst>
                                          <p:attrName>style.visibility</p:attrName>
                                        </p:attrNameLst>
                                      </p:cBhvr>
                                      <p:to>
                                        <p:strVal val="visible"/>
                                      </p:to>
                                    </p:set>
                                    <p:anim to="" calcmode="lin" valueType="num">
                                      <p:cBhvr>
                                        <p:cTn id="10" dur="1" fill="hold"/>
                                        <p:tgtEl>
                                          <p:spTgt spid="18434">
                                            <p:txEl>
                                              <p:pRg st="4" end="4"/>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针对训练cs.jpg" descr="id:2147489465;FounderCES"/>
          <p:cNvPicPr>
            <a:picLocks noChangeAspect="1"/>
          </p:cNvPicPr>
          <p:nvPr/>
        </p:nvPicPr>
        <p:blipFill>
          <a:blip r:embed="rId1" cstate="email"/>
          <a:stretch>
            <a:fillRect/>
          </a:stretch>
        </p:blipFill>
        <p:spPr>
          <a:xfrm>
            <a:off x="2132013" y="207963"/>
            <a:ext cx="6837362" cy="449262"/>
          </a:xfrm>
          <a:prstGeom prst="rect">
            <a:avLst/>
          </a:prstGeom>
          <a:noFill/>
          <a:ln>
            <a:noFill/>
            <a:miter lim="800000"/>
            <a:headEnd/>
            <a:tailEnd/>
          </a:ln>
        </p:spPr>
      </p:pic>
      <p:sp>
        <p:nvSpPr>
          <p:cNvPr id="19458" name="文本框 100"/>
          <p:cNvSpPr/>
          <p:nvPr/>
        </p:nvSpPr>
        <p:spPr>
          <a:xfrm>
            <a:off x="1603375" y="963613"/>
            <a:ext cx="8158163" cy="39687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a:solidFill>
                  <a:srgbClr val="000000"/>
                </a:solidFill>
                <a:latin typeface="宋体" panose="02010600030101010101" pitchFamily="2" charset="-122"/>
              </a:rPr>
              <a:t>   </a:t>
            </a:r>
            <a:r>
              <a:rPr lang="zh-CN" altLang="zh-CN" b="1">
                <a:solidFill>
                  <a:srgbClr val="000000"/>
                </a:solidFill>
                <a:latin typeface="宋体" panose="02010600030101010101" pitchFamily="2" charset="-122"/>
              </a:rPr>
              <a:t>党的十九大报告提出“坚持社会主义市场经济改革方向”“加快完善社会主义市场经济体制”。下列不属于社会主义市场经济体制的基本特征的是(　　)</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A.坚持公有制的主体地位</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B.以共同富裕为根本目标</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C.能够实行科学的宏观调控</a:t>
            </a:r>
            <a:endParaRPr lang="zh-CN" altLang="zh-CN" b="1">
              <a:solidFill>
                <a:srgbClr val="000000"/>
              </a:solidFill>
              <a:latin typeface="宋体" panose="02010600030101010101" pitchFamily="2" charset="-122"/>
            </a:endParaRPr>
          </a:p>
          <a:p>
            <a:pPr lvl="0" eaLnBrk="1" hangingPunct="1">
              <a:lnSpc>
                <a:spcPct val="150000"/>
              </a:lnSpc>
            </a:pPr>
            <a:r>
              <a:rPr lang="zh-CN" altLang="zh-CN" b="1">
                <a:solidFill>
                  <a:srgbClr val="000000"/>
                </a:solidFill>
                <a:latin typeface="宋体" panose="02010600030101010101" pitchFamily="2" charset="-122"/>
              </a:rPr>
              <a:t>   D.市场在资源配置中起决定性作用</a:t>
            </a:r>
            <a:endParaRPr lang="zh-CN" altLang="zh-CN" b="1">
              <a:solidFill>
                <a:srgbClr val="000000"/>
              </a:solidFill>
              <a:latin typeface="宋体" panose="02010600030101010101" pitchFamily="2" charset="-122"/>
            </a:endParaRP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文本框 1"/>
          <p:cNvSpPr/>
          <p:nvPr/>
        </p:nvSpPr>
        <p:spPr>
          <a:xfrm>
            <a:off x="1670050" y="993775"/>
            <a:ext cx="7847013" cy="34147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a:solidFill>
                  <a:srgbClr val="000000"/>
                </a:solidFill>
                <a:latin typeface="宋体" panose="02010600030101010101" pitchFamily="2" charset="-122"/>
              </a:rPr>
              <a:t>   </a:t>
            </a:r>
            <a:r>
              <a:rPr lang="en-US" altLang="zh-CN" b="1">
                <a:solidFill>
                  <a:srgbClr val="060BCC"/>
                </a:solidFill>
                <a:latin typeface="黑体" panose="02010609060101010101" pitchFamily="49" charset="-122"/>
                <a:ea typeface="黑体" panose="02010609060101010101" pitchFamily="49" charset="-122"/>
              </a:rPr>
              <a:t> </a:t>
            </a:r>
            <a:r>
              <a:rPr lang="zh-CN" altLang="zh-CN" b="1">
                <a:solidFill>
                  <a:srgbClr val="060BCC"/>
                </a:solidFill>
                <a:latin typeface="黑体" panose="02010609060101010101" pitchFamily="49" charset="-122"/>
                <a:ea typeface="黑体" panose="02010609060101010101" pitchFamily="49" charset="-122"/>
              </a:rPr>
              <a:t>解析:</a:t>
            </a:r>
            <a:r>
              <a:rPr lang="zh-CN" altLang="zh-CN" b="1">
                <a:solidFill>
                  <a:srgbClr val="FF0000"/>
                </a:solidFill>
              </a:rPr>
              <a:t>市场在资源配置中起决定性作用不属于社会主义市场经济体制的基本特征,D项符合题意;坚持公有制的主体地位、以共同富裕为根本目标、实行科学的宏观调控都属于社会主义市场经济体制的基本特征,A、B、C三项均不符合题意。</a:t>
            </a:r>
            <a:endParaRPr lang="zh-CN" altLang="zh-CN" b="1"/>
          </a:p>
          <a:p>
            <a:pPr lvl="0" eaLnBrk="1" hangingPunct="1">
              <a:lnSpc>
                <a:spcPct val="150000"/>
              </a:lnSpc>
            </a:pPr>
            <a:r>
              <a:rPr lang="zh-CN" altLang="zh-CN" b="1"/>
              <a:t>       </a:t>
            </a:r>
            <a:r>
              <a:rPr lang="zh-CN" altLang="zh-CN" b="1">
                <a:solidFill>
                  <a:srgbClr val="060BCC"/>
                </a:solidFill>
                <a:latin typeface="黑体" panose="02010609060101010101" pitchFamily="49" charset="-122"/>
                <a:ea typeface="黑体" panose="02010609060101010101" pitchFamily="49" charset="-122"/>
              </a:rPr>
              <a:t>答案:</a:t>
            </a:r>
            <a:r>
              <a:rPr lang="zh-CN" altLang="zh-CN" b="1">
                <a:solidFill>
                  <a:srgbClr val="FF0000"/>
                </a:solidFill>
              </a:rPr>
              <a:t>D</a:t>
            </a:r>
            <a:endParaRPr lang="zh-CN" altLang="zh-CN" b="1">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 to="" calcmode="lin" valueType="num">
                                      <p:cBhvr>
                                        <p:cTn id="7" dur="1" fill="hold"/>
                                        <p:tgtEl>
                                          <p:spTgt spid="20481"/>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0481">
                                            <p:txEl>
                                              <p:pRg st="0" end="0"/>
                                            </p:txEl>
                                          </p:spTgt>
                                        </p:tgtEl>
                                        <p:attrNameLst>
                                          <p:attrName>style.visibility</p:attrName>
                                        </p:attrNameLst>
                                      </p:cBhvr>
                                      <p:to>
                                        <p:strVal val="visible"/>
                                      </p:to>
                                    </p:set>
                                    <p:anim to="" calcmode="lin" valueType="num">
                                      <p:cBhvr>
                                        <p:cTn id="12" dur="1" fill="hold"/>
                                        <p:tgtEl>
                                          <p:spTgt spid="20481">
                                            <p:txEl>
                                              <p:pRg st="0" end="0"/>
                                            </p:txEl>
                                          </p:spTgt>
                                        </p:tgtEl>
                                      </p:cBhvr>
                                    </p:anim>
                                  </p:childTnLst>
                                </p:cTn>
                              </p:par>
                              <p:par>
                                <p:cTn id="13" presetID="24" presetClass="entr" presetSubtype="0" fill="hold" nodeType="withEffect">
                                  <p:stCondLst>
                                    <p:cond delay="0"/>
                                  </p:stCondLst>
                                  <p:childTnLst>
                                    <p:set>
                                      <p:cBhvr>
                                        <p:cTn id="14" dur="1" fill="hold">
                                          <p:stCondLst>
                                            <p:cond delay="0"/>
                                          </p:stCondLst>
                                        </p:cTn>
                                        <p:tgtEl>
                                          <p:spTgt spid="20481">
                                            <p:txEl>
                                              <p:pRg st="1" end="1"/>
                                            </p:txEl>
                                          </p:spTgt>
                                        </p:tgtEl>
                                        <p:attrNameLst>
                                          <p:attrName>style.visibility</p:attrName>
                                        </p:attrNameLst>
                                      </p:cBhvr>
                                      <p:to>
                                        <p:strVal val="visible"/>
                                      </p:to>
                                    </p:set>
                                    <p:anim to="" calcmode="lin" valueType="num">
                                      <p:cBhvr>
                                        <p:cTn id="15" dur="1" fill="hold"/>
                                        <p:tgtEl>
                                          <p:spTgt spid="20481">
                                            <p:txEl>
                                              <p:pRg st="1" end="1"/>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3" name="表格 81997"/>
          <p:cNvGraphicFramePr/>
          <p:nvPr/>
        </p:nvGraphicFramePr>
        <p:xfrm>
          <a:off x="1460500" y="1514475"/>
          <a:ext cx="8410575" cy="3876675"/>
        </p:xfrm>
        <a:graphic>
          <a:graphicData uri="http://schemas.openxmlformats.org/drawingml/2006/table">
            <a:tbl>
              <a:tblPr/>
              <a:tblGrid>
                <a:gridCol w="8410575"/>
              </a:tblGrid>
              <a:tr h="457200">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a:r>
                        <a:rPr lang="zh-CN" altLang="en-US" sz="1800" b="1" dirty="0">
                          <a:latin typeface="Times New Roman" panose="02020603050405020304" pitchFamily="18" charset="0"/>
                        </a:rPr>
                        <a:t>学习目标</a:t>
                      </a:r>
                      <a:endParaRPr lang="zh-CN" altLang="en-US" sz="1800" dirty="0"/>
                    </a:p>
                  </a:txBody>
                  <a:tcPr marL="91447" marR="91447" marT="45727" marB="45727"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rgbClr val="BADEE0"/>
                    </a:solidFill>
                  </a:tcPr>
                </a:tc>
              </a:tr>
              <a:tr h="3419475">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zh-CN" altLang="en-US" sz="2000" b="1" dirty="0"/>
                        <a:t>1.能结合我国改革开放以来经济社会发展取得的成就,分析社会主义市场经济体制的地位和基本特征,体会社会主义市场经济体制的优越性。</a:t>
                      </a:r>
                      <a:endParaRPr lang="zh-CN" altLang="en-US" sz="2000" b="1" dirty="0"/>
                    </a:p>
                    <a:p>
                      <a:pPr lvl="0">
                        <a:lnSpc>
                          <a:spcPct val="150000"/>
                        </a:lnSpc>
                      </a:pPr>
                      <a:r>
                        <a:rPr lang="zh-CN" altLang="en-US" sz="2000" b="1" dirty="0"/>
                        <a:t>2.能结合政府实行的经济政策,分析我国政府的经济职能及其在经济建设中的重要作用,培育政治认同感。</a:t>
                      </a:r>
                      <a:endParaRPr lang="zh-CN" altLang="en-US" sz="2000" b="1" dirty="0"/>
                    </a:p>
                    <a:p>
                      <a:pPr lvl="0">
                        <a:lnSpc>
                          <a:spcPct val="150000"/>
                        </a:lnSpc>
                      </a:pPr>
                      <a:r>
                        <a:rPr lang="zh-CN" altLang="en-US" sz="2000" b="1" dirty="0"/>
                        <a:t>3.听取专家、银行或财政部门的管理者关于宏观调控的讲座,或搜集实例,说明如何随着经济形势的变化合理运用宏观调控手段,实现宏观调控目标。</a:t>
                      </a:r>
                      <a:endParaRPr lang="zh-CN" altLang="en-US" sz="2000" b="1" dirty="0"/>
                    </a:p>
                  </a:txBody>
                  <a:tcPr marL="91447" marR="91447" marT="45727" marB="45727"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bl>
          </a:graphicData>
        </a:graphic>
      </p:graphicFrame>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自主学习cs.jpg" descr="id:2147489376;FounderCES"/>
          <p:cNvPicPr>
            <a:picLocks noChangeAspect="1"/>
          </p:cNvPicPr>
          <p:nvPr/>
        </p:nvPicPr>
        <p:blipFill>
          <a:blip r:embed="rId1" cstate="email"/>
          <a:stretch>
            <a:fillRect/>
          </a:stretch>
        </p:blipFill>
        <p:spPr>
          <a:xfrm>
            <a:off x="1328738" y="457200"/>
            <a:ext cx="8588375" cy="382588"/>
          </a:xfrm>
          <a:prstGeom prst="rect">
            <a:avLst/>
          </a:prstGeom>
          <a:noFill/>
          <a:ln>
            <a:noFill/>
            <a:miter lim="800000"/>
            <a:headEnd/>
            <a:tailEnd/>
          </a:ln>
        </p:spPr>
      </p:pic>
      <p:sp>
        <p:nvSpPr>
          <p:cNvPr id="4098" name="文本框 99"/>
          <p:cNvSpPr/>
          <p:nvPr/>
        </p:nvSpPr>
        <p:spPr>
          <a:xfrm>
            <a:off x="1649413" y="1104900"/>
            <a:ext cx="8078787" cy="43386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00000"/>
                </a:solidFill>
                <a:latin typeface="黑体" panose="02010609060101010101" pitchFamily="49" charset="-122"/>
                <a:ea typeface="黑体" panose="02010609060101010101" pitchFamily="49" charset="-122"/>
              </a:rPr>
              <a:t>一、社会主义市场经济体制的基本特征</a:t>
            </a:r>
            <a:endParaRPr lang="zh-CN" altLang="zh-CN" b="1" dirty="0">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1.地位</a:t>
            </a:r>
            <a:endParaRPr lang="zh-CN" altLang="zh-CN" b="1" dirty="0">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00000"/>
                </a:solidFill>
                <a:latin typeface="宋体" panose="02010600030101010101" pitchFamily="2" charset="-122"/>
              </a:rPr>
              <a:t>社会主义市场经济体制是中国特色社会主义的重大理论和</a:t>
            </a:r>
            <a:r>
              <a:rPr lang="zh-CN" altLang="zh-CN" b="1" u="sng" dirty="0">
                <a:solidFill>
                  <a:srgbClr val="000000"/>
                </a:solidFill>
                <a:latin typeface="宋体" panose="02010600030101010101" pitchFamily="2" charset="-122"/>
              </a:rPr>
              <a:t>         </a:t>
            </a:r>
            <a:r>
              <a:rPr lang="zh-CN" altLang="zh-CN" b="1" dirty="0">
                <a:solidFill>
                  <a:srgbClr val="000000"/>
                </a:solidFill>
                <a:latin typeface="宋体" panose="02010600030101010101" pitchFamily="2" charset="-122"/>
              </a:rPr>
              <a:t>,是社会主义基本经济制度的重要组成部分。</a:t>
            </a:r>
            <a:endParaRPr lang="zh-CN" altLang="zh-CN" b="1" dirty="0">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2.重要特征</a:t>
            </a:r>
            <a:endParaRPr lang="zh-CN" altLang="zh-CN" b="1" dirty="0">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00000"/>
                </a:solidFill>
                <a:latin typeface="宋体" panose="02010600030101010101" pitchFamily="2" charset="-122"/>
              </a:rPr>
              <a:t>坚持党的领导,发挥党</a:t>
            </a:r>
            <a:r>
              <a:rPr lang="zh-CN" altLang="zh-CN" b="1" u="sng" dirty="0">
                <a:solidFill>
                  <a:srgbClr val="000000"/>
                </a:solidFill>
                <a:latin typeface="宋体" panose="02010600030101010101" pitchFamily="2" charset="-122"/>
              </a:rPr>
              <a:t>         </a:t>
            </a:r>
            <a:r>
              <a:rPr lang="zh-CN" altLang="zh-CN" b="1" dirty="0">
                <a:solidFill>
                  <a:srgbClr val="000000"/>
                </a:solidFill>
                <a:latin typeface="宋体" panose="02010600030101010101" pitchFamily="2" charset="-122"/>
              </a:rPr>
              <a:t>、</a:t>
            </a:r>
            <a:r>
              <a:rPr lang="zh-CN" altLang="zh-CN" b="1" u="sng" dirty="0">
                <a:solidFill>
                  <a:srgbClr val="000000"/>
                </a:solidFill>
                <a:latin typeface="宋体" panose="02010600030101010101" pitchFamily="2" charset="-122"/>
              </a:rPr>
              <a:t>         </a:t>
            </a:r>
            <a:r>
              <a:rPr lang="zh-CN" altLang="zh-CN" b="1" dirty="0">
                <a:solidFill>
                  <a:srgbClr val="000000"/>
                </a:solidFill>
                <a:latin typeface="宋体" panose="02010600030101010101" pitchFamily="2" charset="-122"/>
              </a:rPr>
              <a:t>的领导核心作用。</a:t>
            </a:r>
            <a:endParaRPr lang="zh-CN" altLang="zh-CN" b="1" dirty="0">
              <a:solidFill>
                <a:srgbClr val="000000"/>
              </a:solidFill>
              <a:latin typeface="黑体" panose="02010609060101010101" pitchFamily="49" charset="-122"/>
              <a:ea typeface="黑体" panose="02010609060101010101" pitchFamily="49" charset="-122"/>
            </a:endParaRPr>
          </a:p>
          <a:p>
            <a:pPr lvl="0" eaLnBrk="1" hangingPunct="1"/>
            <a:endParaRPr lang="zh-CN" altLang="en-US" b="1" dirty="0">
              <a:solidFill>
                <a:srgbClr val="000000"/>
              </a:solidFill>
              <a:latin typeface="宋体" panose="02010600030101010101" pitchFamily="2" charset="-122"/>
            </a:endParaRPr>
          </a:p>
        </p:txBody>
      </p:sp>
      <p:sp>
        <p:nvSpPr>
          <p:cNvPr id="4099" name="文本框 3"/>
          <p:cNvSpPr/>
          <p:nvPr/>
        </p:nvSpPr>
        <p:spPr>
          <a:xfrm>
            <a:off x="2036763" y="2867025"/>
            <a:ext cx="1408112"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实践创新</a:t>
            </a:r>
            <a:endParaRPr lang="zh-CN" altLang="en-US" b="1">
              <a:solidFill>
                <a:srgbClr val="FF0000"/>
              </a:solidFill>
            </a:endParaRPr>
          </a:p>
        </p:txBody>
      </p:sp>
      <p:sp>
        <p:nvSpPr>
          <p:cNvPr id="4100" name="文本框 1"/>
          <p:cNvSpPr/>
          <p:nvPr/>
        </p:nvSpPr>
        <p:spPr>
          <a:xfrm>
            <a:off x="5111750" y="3960813"/>
            <a:ext cx="1408113"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总揽全局</a:t>
            </a:r>
            <a:endParaRPr lang="zh-CN" altLang="en-US" b="1">
              <a:solidFill>
                <a:srgbClr val="FF0000"/>
              </a:solidFill>
            </a:endParaRPr>
          </a:p>
        </p:txBody>
      </p:sp>
      <p:sp>
        <p:nvSpPr>
          <p:cNvPr id="4101" name="文本框 2"/>
          <p:cNvSpPr/>
          <p:nvPr/>
        </p:nvSpPr>
        <p:spPr>
          <a:xfrm>
            <a:off x="6781800" y="3960813"/>
            <a:ext cx="1408113"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协调各方</a:t>
            </a:r>
            <a:endParaRPr lang="zh-CN" altLang="en-US" b="1">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to="" calcmode="lin" valueType="num">
                                      <p:cBhvr>
                                        <p:cTn id="7" dur="1" fill="hold"/>
                                        <p:tgtEl>
                                          <p:spTgt spid="4099">
                                            <p:txEl>
                                              <p:pRg st="0" end="0"/>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100">
                                            <p:txEl>
                                              <p:pRg st="0" end="0"/>
                                            </p:txEl>
                                          </p:spTgt>
                                        </p:tgtEl>
                                        <p:attrNameLst>
                                          <p:attrName>style.visibility</p:attrName>
                                        </p:attrNameLst>
                                      </p:cBhvr>
                                      <p:to>
                                        <p:strVal val="visible"/>
                                      </p:to>
                                    </p:set>
                                    <p:anim to="" calcmode="lin" valueType="num">
                                      <p:cBhvr>
                                        <p:cTn id="12" dur="1" fill="hold"/>
                                        <p:tgtEl>
                                          <p:spTgt spid="4100">
                                            <p:txEl>
                                              <p:pRg st="0" end="0"/>
                                            </p:txEl>
                                          </p:spTgt>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101">
                                            <p:txEl>
                                              <p:pRg st="0" end="0"/>
                                            </p:txEl>
                                          </p:spTgt>
                                        </p:tgtEl>
                                        <p:attrNameLst>
                                          <p:attrName>style.visibility</p:attrName>
                                        </p:attrNameLst>
                                      </p:cBhvr>
                                      <p:to>
                                        <p:strVal val="visible"/>
                                      </p:to>
                                    </p:set>
                                    <p:anim to="" calcmode="lin" valueType="num">
                                      <p:cBhvr>
                                        <p:cTn id="17" dur="1" fill="hold"/>
                                        <p:tgtEl>
                                          <p:spTgt spid="4101">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文本框 100"/>
          <p:cNvSpPr/>
          <p:nvPr/>
        </p:nvSpPr>
        <p:spPr>
          <a:xfrm>
            <a:off x="1817688" y="1092200"/>
            <a:ext cx="7835900" cy="34147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00000"/>
                </a:solidFill>
                <a:latin typeface="黑体" panose="02010609060101010101" pitchFamily="49" charset="-122"/>
                <a:ea typeface="黑体" panose="02010609060101010101" pitchFamily="49" charset="-122"/>
                <a:sym typeface="宋体" panose="02010600030101010101" pitchFamily="2" charset="-122"/>
              </a:rPr>
              <a:t>3.长处和优势</a:t>
            </a:r>
            <a:endParaRPr lang="zh-CN" altLang="zh-CN" b="1" dirty="0">
              <a:solidFill>
                <a:srgbClr val="000000"/>
              </a:solidFill>
              <a:latin typeface="黑体" panose="02010609060101010101" pitchFamily="49" charset="-122"/>
              <a:ea typeface="黑体" panose="02010609060101010101" pitchFamily="49" charset="-122"/>
              <a:sym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sym typeface="宋体" panose="02010600030101010101" pitchFamily="2" charset="-122"/>
              </a:rPr>
              <a:t>    在我国,把社会主义制度和</a:t>
            </a:r>
            <a:r>
              <a:rPr lang="zh-CN" altLang="zh-CN" b="1" u="sng" dirty="0">
                <a:solidFill>
                  <a:srgbClr val="000000"/>
                </a:solidFill>
                <a:latin typeface="宋体" panose="02010600030101010101" pitchFamily="2" charset="-122"/>
                <a:sym typeface="宋体" panose="02010600030101010101" pitchFamily="2" charset="-122"/>
              </a:rPr>
              <a:t>         </a:t>
            </a:r>
            <a:r>
              <a:rPr lang="zh-CN" altLang="zh-CN" b="1" dirty="0">
                <a:solidFill>
                  <a:srgbClr val="000000"/>
                </a:solidFill>
                <a:latin typeface="宋体" panose="02010600030101010101" pitchFamily="2" charset="-122"/>
                <a:sym typeface="宋体" panose="02010600030101010101" pitchFamily="2" charset="-122"/>
              </a:rPr>
              <a:t>有机结合起来,既能发挥市场经济的长处,又能发挥我国社会主义制度的显著优势。</a:t>
            </a:r>
            <a:endParaRPr lang="zh-CN" altLang="zh-CN" b="1" dirty="0">
              <a:solidFill>
                <a:srgbClr val="000000"/>
              </a:solidFill>
              <a:latin typeface="宋体" panose="02010600030101010101" pitchFamily="2" charset="-122"/>
              <a:sym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sym typeface="宋体" panose="02010600030101010101" pitchFamily="2" charset="-122"/>
              </a:rPr>
              <a:t>    </a:t>
            </a:r>
            <a:r>
              <a:rPr lang="zh-CN" altLang="zh-CN" b="1" dirty="0">
                <a:solidFill>
                  <a:srgbClr val="000000"/>
                </a:solidFill>
                <a:latin typeface="黑体" panose="02010609060101010101" pitchFamily="49" charset="-122"/>
                <a:ea typeface="黑体" panose="02010609060101010101" pitchFamily="49" charset="-122"/>
                <a:sym typeface="宋体" panose="02010600030101010101" pitchFamily="2" charset="-122"/>
              </a:rPr>
              <a:t>4.根本目标</a:t>
            </a:r>
            <a:endParaRPr lang="zh-CN" altLang="zh-CN" b="1" dirty="0">
              <a:solidFill>
                <a:srgbClr val="000000"/>
              </a:solidFill>
              <a:latin typeface="宋体" panose="02010600030101010101" pitchFamily="2" charset="-122"/>
              <a:sym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sym typeface="宋体" panose="02010600030101010101" pitchFamily="2" charset="-122"/>
              </a:rPr>
              <a:t>    促进全体人民实现</a:t>
            </a:r>
            <a:r>
              <a:rPr lang="zh-CN" altLang="zh-CN" b="1" u="sng" dirty="0">
                <a:solidFill>
                  <a:srgbClr val="000000"/>
                </a:solidFill>
                <a:latin typeface="宋体" panose="02010600030101010101" pitchFamily="2" charset="-122"/>
                <a:sym typeface="宋体" panose="02010600030101010101" pitchFamily="2" charset="-122"/>
              </a:rPr>
              <a:t>         </a:t>
            </a:r>
            <a:r>
              <a:rPr lang="zh-CN" altLang="zh-CN" b="1" dirty="0">
                <a:solidFill>
                  <a:srgbClr val="000000"/>
                </a:solidFill>
                <a:latin typeface="宋体" panose="02010600030101010101" pitchFamily="2" charset="-122"/>
                <a:sym typeface="宋体" panose="02010600030101010101" pitchFamily="2" charset="-122"/>
              </a:rPr>
              <a:t>。</a:t>
            </a:r>
            <a:endParaRPr lang="zh-CN" altLang="zh-CN" b="1" dirty="0">
              <a:solidFill>
                <a:srgbClr val="000000"/>
              </a:solidFill>
              <a:latin typeface="宋体" panose="02010600030101010101" pitchFamily="2" charset="-122"/>
              <a:sym typeface="宋体" panose="02010600030101010101" pitchFamily="2" charset="-122"/>
            </a:endParaRPr>
          </a:p>
        </p:txBody>
      </p:sp>
      <p:sp>
        <p:nvSpPr>
          <p:cNvPr id="5122" name="文本框 3"/>
          <p:cNvSpPr/>
          <p:nvPr/>
        </p:nvSpPr>
        <p:spPr>
          <a:xfrm>
            <a:off x="6034088" y="1747838"/>
            <a:ext cx="1408112"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市场经济</a:t>
            </a:r>
            <a:endParaRPr lang="zh-CN" altLang="en-US" b="1">
              <a:solidFill>
                <a:srgbClr val="FF0000"/>
              </a:solidFill>
            </a:endParaRPr>
          </a:p>
        </p:txBody>
      </p:sp>
      <p:sp>
        <p:nvSpPr>
          <p:cNvPr id="5123" name="文本框 7"/>
          <p:cNvSpPr/>
          <p:nvPr/>
        </p:nvSpPr>
        <p:spPr>
          <a:xfrm>
            <a:off x="4986338" y="3940175"/>
            <a:ext cx="1500187"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共同富裕</a:t>
            </a:r>
            <a:endParaRPr lang="zh-CN" altLang="en-US" b="1">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to="" calcmode="lin" valueType="num">
                                      <p:cBhvr>
                                        <p:cTn id="7" dur="1" fill="hold"/>
                                        <p:tgtEl>
                                          <p:spTgt spid="5122">
                                            <p:txEl>
                                              <p:pRg st="0" end="0"/>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to="" calcmode="lin" valueType="num">
                                      <p:cBhvr>
                                        <p:cTn id="12" dur="1" fill="hold"/>
                                        <p:tgtEl>
                                          <p:spTgt spid="5123">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文本框 100"/>
          <p:cNvSpPr/>
          <p:nvPr/>
        </p:nvSpPr>
        <p:spPr>
          <a:xfrm>
            <a:off x="1609725" y="615950"/>
            <a:ext cx="8016875" cy="39687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dirty="0">
                <a:solidFill>
                  <a:srgbClr val="000000"/>
                </a:solidFill>
                <a:latin typeface="黑体" panose="02010609060101010101" pitchFamily="49" charset="-122"/>
                <a:ea typeface="黑体" panose="02010609060101010101" pitchFamily="49" charset="-122"/>
              </a:rPr>
              <a:t>    </a:t>
            </a:r>
            <a:r>
              <a:rPr lang="zh-CN" altLang="zh-CN" b="1" dirty="0">
                <a:solidFill>
                  <a:srgbClr val="000000"/>
                </a:solidFill>
                <a:latin typeface="黑体" panose="02010609060101010101" pitchFamily="49" charset="-122"/>
                <a:ea typeface="黑体" panose="02010609060101010101" pitchFamily="49" charset="-122"/>
              </a:rPr>
              <a:t>[思考小测]</a:t>
            </a:r>
            <a:r>
              <a:rPr lang="zh-CN" altLang="zh-CN" b="1" dirty="0">
                <a:solidFill>
                  <a:srgbClr val="000000"/>
                </a:solidFill>
                <a:latin typeface="宋体" panose="02010600030101010101" pitchFamily="2" charset="-122"/>
              </a:rPr>
              <a:t>社会主义市场经济体制的根本目标是实现同步富裕吗?</a:t>
            </a:r>
            <a:endParaRPr lang="zh-CN" altLang="zh-CN" b="1" dirty="0">
              <a:solidFill>
                <a:srgbClr val="000000"/>
              </a:solidFill>
              <a:latin typeface="宋体" panose="02010600030101010101" pitchFamily="2"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60BCC"/>
                </a:solidFill>
                <a:latin typeface="黑体" panose="02010609060101010101" pitchFamily="49" charset="-122"/>
                <a:ea typeface="黑体" panose="02010609060101010101" pitchFamily="49" charset="-122"/>
              </a:rPr>
              <a:t> 提示:</a:t>
            </a:r>
            <a:r>
              <a:rPr lang="zh-CN" altLang="zh-CN" b="1" dirty="0">
                <a:solidFill>
                  <a:srgbClr val="FF0000"/>
                </a:solidFill>
                <a:latin typeface="宋体" panose="02010600030101010101" pitchFamily="2" charset="-122"/>
              </a:rPr>
              <a:t>不是,根本目标是实现共同富裕。共同富裕不是同步富裕、同等富裕。各地具体条件的差别,决定了同步富裕是不可能的。</a:t>
            </a:r>
            <a:endParaRPr lang="zh-CN" altLang="zh-CN" b="1" dirty="0">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5.内在要求</a:t>
            </a:r>
            <a:endParaRPr lang="zh-CN" altLang="zh-CN" b="1" dirty="0">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00000"/>
                </a:solidFill>
                <a:latin typeface="宋体" panose="02010600030101010101" pitchFamily="2" charset="-122"/>
              </a:rPr>
              <a:t>科学的宏观调控、有效的政府治理。</a:t>
            </a:r>
            <a:endParaRPr lang="zh-CN" altLang="zh-CN" b="1" dirty="0">
              <a:solidFill>
                <a:srgbClr val="000000"/>
              </a:solidFill>
              <a:latin typeface="宋体" panose="02010600030101010101"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145">
                                            <p:txEl>
                                              <p:pRg st="1" end="1"/>
                                            </p:txEl>
                                          </p:spTgt>
                                        </p:tgtEl>
                                        <p:attrNameLst>
                                          <p:attrName>style.visibility</p:attrName>
                                        </p:attrNameLst>
                                      </p:cBhvr>
                                      <p:to>
                                        <p:strVal val="visible"/>
                                      </p:to>
                                    </p:set>
                                    <p:anim to="" calcmode="lin" valueType="num">
                                      <p:cBhvr>
                                        <p:cTn id="7" dur="1" fill="hold"/>
                                        <p:tgtEl>
                                          <p:spTgt spid="6145">
                                            <p:txEl>
                                              <p:pRg st="1" end="1"/>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2" name="表格 14340"/>
          <p:cNvGraphicFramePr/>
          <p:nvPr/>
        </p:nvGraphicFramePr>
        <p:xfrm>
          <a:off x="1544638" y="1131888"/>
          <a:ext cx="8464226" cy="4697740"/>
        </p:xfrm>
        <a:graphic>
          <a:graphicData uri="http://schemas.openxmlformats.org/drawingml/2006/table">
            <a:tbl>
              <a:tblPr/>
              <a:tblGrid>
                <a:gridCol w="3717595"/>
                <a:gridCol w="4746631"/>
              </a:tblGrid>
              <a:tr h="399754">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200" b="1" dirty="0" err="1">
                          <a:solidFill>
                            <a:srgbClr val="000000"/>
                          </a:solidFill>
                          <a:latin typeface="宋体" panose="02010600030101010101" pitchFamily="2" charset="-122"/>
                        </a:rPr>
                        <a:t>职能</a:t>
                      </a:r>
                      <a:endParaRPr lang="en-US" altLang="en-US" sz="2200" b="1" dirty="0">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50000"/>
                        </a:lnSpc>
                      </a:pPr>
                      <a:r>
                        <a:rPr lang="en-US" altLang="zh-CN" sz="2200" b="1">
                          <a:solidFill>
                            <a:srgbClr val="000000"/>
                          </a:solidFill>
                          <a:latin typeface="宋体" panose="02010600030101010101" pitchFamily="2" charset="-122"/>
                        </a:rPr>
                        <a:t>作用</a:t>
                      </a:r>
                      <a:endParaRPr lang="en-US" altLang="en-US" sz="22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accent1"/>
                    </a:solidFill>
                  </a:tcPr>
                </a:tc>
              </a:tr>
              <a:tr h="1089550">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dirty="0" err="1">
                          <a:solidFill>
                            <a:srgbClr val="000000"/>
                          </a:solidFill>
                          <a:latin typeface="宋体" panose="02010600030101010101" pitchFamily="2" charset="-122"/>
                        </a:rPr>
                        <a:t>实施国家重大发展战略和</a:t>
                      </a:r>
                      <a:r>
                        <a:rPr lang="en-US" altLang="zh-CN" sz="2000" b="1" u="sng" dirty="0">
                          <a:solidFill>
                            <a:srgbClr val="000000"/>
                          </a:solidFill>
                          <a:latin typeface="宋体" panose="02010600030101010101" pitchFamily="2" charset="-122"/>
                        </a:rPr>
                        <a:t>       </a:t>
                      </a:r>
                      <a:r>
                        <a:rPr lang="zh-CN" altLang="en-US" sz="2000" b="1" u="sng" dirty="0" smtClean="0">
                          <a:solidFill>
                            <a:srgbClr val="000000"/>
                          </a:solidFill>
                          <a:latin typeface="宋体" panose="02010600030101010101" pitchFamily="2" charset="-122"/>
                        </a:rPr>
                        <a:t>  </a:t>
                      </a:r>
                      <a:r>
                        <a:rPr lang="zh-CN" altLang="en-US" sz="2000" b="1" dirty="0">
                          <a:solidFill>
                            <a:schemeClr val="bg1"/>
                          </a:solidFill>
                          <a:latin typeface="宋体" panose="02010600030101010101" pitchFamily="2" charset="-122"/>
                        </a:rPr>
                        <a:t>、</a:t>
                      </a:r>
                      <a:endParaRPr lang="zh-CN" altLang="en-US" sz="2000" b="1" dirty="0">
                        <a:solidFill>
                          <a:schemeClr val="bg1"/>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实现经济社会发展目标</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363183">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实施宏观经济政策</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保持宏观经济稳定</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726367">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实施产业政策</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促进产业结构不断</a:t>
                      </a:r>
                      <a:r>
                        <a:rPr lang="en-US" altLang="zh-CN" sz="2000" b="1" u="sng">
                          <a:solidFill>
                            <a:srgbClr val="000000"/>
                          </a:solidFill>
                          <a:latin typeface="宋体" panose="02010600030101010101" pitchFamily="2" charset="-122"/>
                        </a:rPr>
                        <a:t>         </a:t>
                      </a:r>
                      <a:r>
                        <a:rPr lang="en-US" altLang="zh-CN" sz="2000" b="1">
                          <a:solidFill>
                            <a:srgbClr val="000000"/>
                          </a:solidFill>
                          <a:latin typeface="宋体" panose="02010600030101010101" pitchFamily="2" charset="-122"/>
                        </a:rPr>
                        <a:t>,增强国民经济竞争力</a:t>
                      </a:r>
                      <a:endParaRPr lang="en-US" altLang="en-US" sz="2000" b="1">
                        <a:solidFill>
                          <a:srgbClr val="000000"/>
                        </a:solidFill>
                        <a:latin typeface="宋体" panose="02010600030101010101" pitchFamily="2" charset="-122"/>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363183">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实施区域政策和环境政策</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dirty="0" err="1">
                          <a:solidFill>
                            <a:srgbClr val="000000"/>
                          </a:solidFill>
                          <a:latin typeface="宋体" panose="02010600030101010101" pitchFamily="2" charset="-122"/>
                        </a:rPr>
                        <a:t>推动区域经济协调发展和</a:t>
                      </a:r>
                      <a:r>
                        <a:rPr lang="en-US" altLang="zh-CN" sz="2000" b="1" u="sng" dirty="0">
                          <a:solidFill>
                            <a:srgbClr val="000000"/>
                          </a:solidFill>
                          <a:latin typeface="宋体" panose="02010600030101010101" pitchFamily="2" charset="-122"/>
                        </a:rPr>
                        <a:t>      </a:t>
                      </a:r>
                      <a:r>
                        <a:rPr lang="en-US" altLang="zh-CN" sz="2000" b="1" dirty="0" err="1">
                          <a:solidFill>
                            <a:srgbClr val="000000"/>
                          </a:solidFill>
                          <a:latin typeface="宋体" panose="02010600030101010101" pitchFamily="2" charset="-122"/>
                        </a:rPr>
                        <a:t>发展</a:t>
                      </a:r>
                      <a:endParaRPr lang="en-US" altLang="en-US" sz="2000" b="1" dirty="0">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726367">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a:solidFill>
                            <a:srgbClr val="000000"/>
                          </a:solidFill>
                          <a:latin typeface="宋体" panose="02010600030101010101" pitchFamily="2" charset="-122"/>
                        </a:rPr>
                        <a:t>市场监管、质量监管、安全监管</a:t>
                      </a:r>
                      <a:endParaRPr lang="en-US" altLang="en-US" sz="2000" b="1">
                        <a:solidFill>
                          <a:srgbClr val="000000"/>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dirty="0" err="1">
                          <a:solidFill>
                            <a:srgbClr val="000000"/>
                          </a:solidFill>
                          <a:latin typeface="宋体" panose="02010600030101010101" pitchFamily="2" charset="-122"/>
                        </a:rPr>
                        <a:t>规范市场秩序,保障</a:t>
                      </a:r>
                      <a:r>
                        <a:rPr lang="en-US" altLang="zh-CN" sz="2000" b="1" u="sng" dirty="0">
                          <a:solidFill>
                            <a:srgbClr val="000000"/>
                          </a:solidFill>
                          <a:latin typeface="宋体" panose="02010600030101010101" pitchFamily="2" charset="-122"/>
                        </a:rPr>
                        <a:t>     </a:t>
                      </a:r>
                      <a:r>
                        <a:rPr lang="en-US" altLang="zh-CN" sz="2000" b="1" u="sng" dirty="0" smtClean="0">
                          <a:solidFill>
                            <a:srgbClr val="000000"/>
                          </a:solidFill>
                          <a:latin typeface="宋体" panose="02010600030101010101" pitchFamily="2" charset="-122"/>
                        </a:rPr>
                        <a:t> </a:t>
                      </a:r>
                      <a:r>
                        <a:rPr lang="en-US" altLang="zh-CN" sz="2000" b="1" dirty="0">
                          <a:solidFill>
                            <a:srgbClr val="000000"/>
                          </a:solidFill>
                          <a:latin typeface="宋体" panose="02010600030101010101" pitchFamily="2" charset="-122"/>
                        </a:rPr>
                        <a:t>,</a:t>
                      </a:r>
                      <a:r>
                        <a:rPr lang="en-US" altLang="zh-CN" sz="2000" b="1" dirty="0" err="1">
                          <a:solidFill>
                            <a:srgbClr val="000000"/>
                          </a:solidFill>
                          <a:latin typeface="宋体" panose="02010600030101010101" pitchFamily="2" charset="-122"/>
                        </a:rPr>
                        <a:t>弥补市场缺陷</a:t>
                      </a:r>
                      <a:endParaRPr lang="en-US" altLang="en-US" sz="2000" b="1" dirty="0">
                        <a:solidFill>
                          <a:srgbClr val="000000"/>
                        </a:solidFill>
                        <a:latin typeface="宋体" panose="02010600030101010101" pitchFamily="2" charset="-122"/>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726367">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dirty="0" err="1">
                          <a:solidFill>
                            <a:srgbClr val="000000"/>
                          </a:solidFill>
                          <a:latin typeface="宋体" panose="02010600030101010101" pitchFamily="2" charset="-122"/>
                        </a:rPr>
                        <a:t>加强和优化</a:t>
                      </a:r>
                      <a:r>
                        <a:rPr lang="en-US" altLang="zh-CN" sz="2000" b="1" u="sng" dirty="0">
                          <a:solidFill>
                            <a:srgbClr val="000000"/>
                          </a:solidFill>
                          <a:latin typeface="宋体" panose="02010600030101010101" pitchFamily="2" charset="-122"/>
                        </a:rPr>
                        <a:t>         </a:t>
                      </a:r>
                      <a:r>
                        <a:rPr lang="zh-CN" altLang="en-US" sz="2000" b="1" dirty="0">
                          <a:solidFill>
                            <a:schemeClr val="bg1"/>
                          </a:solidFill>
                          <a:latin typeface="宋体" panose="02010600030101010101" pitchFamily="2" charset="-122"/>
                        </a:rPr>
                        <a:t>、</a:t>
                      </a:r>
                      <a:endParaRPr lang="zh-CN" altLang="en-US" sz="2000" b="1" u="sng" dirty="0">
                        <a:solidFill>
                          <a:schemeClr val="bg1"/>
                        </a:solidFill>
                        <a:latin typeface="宋体" panose="02010600030101010101" pitchFamily="2" charset="-122"/>
                        <a:ea typeface="方正书宋_GBK"/>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sz="2000" b="1" dirty="0" err="1">
                          <a:solidFill>
                            <a:srgbClr val="000000"/>
                          </a:solidFill>
                          <a:latin typeface="宋体" panose="02010600030101010101" pitchFamily="2" charset="-122"/>
                        </a:rPr>
                        <a:t>保障社会公平正义,促进共同富裕,更好满足人民日益增长的美好生活需要</a:t>
                      </a:r>
                      <a:endParaRPr lang="en-US" altLang="en-US" sz="2000" b="1" dirty="0">
                        <a:solidFill>
                          <a:srgbClr val="000000"/>
                        </a:solidFill>
                        <a:latin typeface="宋体" panose="02010600030101010101" pitchFamily="2" charset="-122"/>
                      </a:endParaRPr>
                    </a:p>
                  </a:txBody>
                  <a:tcPr marL="66680" marR="66680"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bl>
          </a:graphicData>
        </a:graphic>
      </p:graphicFrame>
      <p:sp>
        <p:nvSpPr>
          <p:cNvPr id="7169" name="文本框 99"/>
          <p:cNvSpPr/>
          <p:nvPr/>
        </p:nvSpPr>
        <p:spPr>
          <a:xfrm>
            <a:off x="1660525" y="552450"/>
            <a:ext cx="8112125" cy="6445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a:solidFill>
                  <a:srgbClr val="000000"/>
                </a:solidFill>
                <a:latin typeface="宋体" panose="02010600030101010101" pitchFamily="2" charset="-122"/>
              </a:rPr>
              <a:t>  </a:t>
            </a:r>
            <a:r>
              <a:rPr lang="en-US" altLang="zh-CN" b="1">
                <a:solidFill>
                  <a:srgbClr val="000000"/>
                </a:solidFill>
                <a:latin typeface="宋体" panose="02010600030101010101" pitchFamily="2" charset="-122"/>
              </a:rPr>
              <a:t>  </a:t>
            </a:r>
            <a:endParaRPr lang="zh-CN" altLang="zh-CN" b="1">
              <a:solidFill>
                <a:srgbClr val="000000"/>
              </a:solidFill>
            </a:endParaRPr>
          </a:p>
        </p:txBody>
      </p:sp>
      <p:sp>
        <p:nvSpPr>
          <p:cNvPr id="7170" name="文本框 1"/>
          <p:cNvSpPr/>
          <p:nvPr/>
        </p:nvSpPr>
        <p:spPr>
          <a:xfrm>
            <a:off x="4200525" y="1853481"/>
            <a:ext cx="914400"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sz="1800" b="1" dirty="0">
                <a:solidFill>
                  <a:srgbClr val="FF0000"/>
                </a:solidFill>
              </a:rPr>
              <a:t>中长期</a:t>
            </a:r>
            <a:endParaRPr lang="zh-CN" altLang="en-US" sz="1800" b="1" dirty="0">
              <a:solidFill>
                <a:srgbClr val="FF0000"/>
              </a:solidFill>
            </a:endParaRPr>
          </a:p>
        </p:txBody>
      </p:sp>
      <p:sp>
        <p:nvSpPr>
          <p:cNvPr id="7171" name="文本框 99"/>
          <p:cNvSpPr/>
          <p:nvPr/>
        </p:nvSpPr>
        <p:spPr>
          <a:xfrm>
            <a:off x="1544638" y="-66675"/>
            <a:ext cx="5080000" cy="11985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zh-CN" altLang="zh-CN" b="1">
                <a:solidFill>
                  <a:srgbClr val="000000"/>
                </a:solidFill>
                <a:latin typeface="黑体" panose="02010609060101010101" pitchFamily="49" charset="-122"/>
                <a:ea typeface="黑体" panose="02010609060101010101" pitchFamily="49" charset="-122"/>
              </a:rPr>
              <a:t>二、我国政府的经济职能</a:t>
            </a:r>
            <a:endParaRPr lang="en-US" altLang="zh-CN" b="1">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en-US" altLang="zh-CN" b="1">
                <a:solidFill>
                  <a:srgbClr val="000000"/>
                </a:solidFill>
                <a:latin typeface="黑体" panose="02010609060101010101" pitchFamily="49" charset="-122"/>
                <a:ea typeface="黑体" panose="02010609060101010101" pitchFamily="49" charset="-122"/>
              </a:rPr>
              <a:t>1.</a:t>
            </a:r>
            <a:r>
              <a:rPr lang="zh-CN" altLang="zh-CN" b="1">
                <a:solidFill>
                  <a:srgbClr val="000000"/>
                </a:solidFill>
                <a:latin typeface="黑体" panose="02010609060101010101" pitchFamily="49" charset="-122"/>
                <a:ea typeface="黑体" panose="02010609060101010101" pitchFamily="49" charset="-122"/>
              </a:rPr>
              <a:t>六大经济职能和作用</a:t>
            </a:r>
            <a:endParaRPr lang="zh-CN" altLang="en-US" b="1">
              <a:latin typeface="黑体" panose="02010609060101010101" pitchFamily="49" charset="-122"/>
              <a:ea typeface="黑体" panose="02010609060101010101" pitchFamily="49" charset="-122"/>
            </a:endParaRPr>
          </a:p>
        </p:txBody>
      </p:sp>
      <p:sp>
        <p:nvSpPr>
          <p:cNvPr id="7198" name="文本框 3"/>
          <p:cNvSpPr/>
          <p:nvPr/>
        </p:nvSpPr>
        <p:spPr>
          <a:xfrm>
            <a:off x="1871821" y="2285916"/>
            <a:ext cx="2516188"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sz="1800" b="1" dirty="0">
                <a:solidFill>
                  <a:srgbClr val="FF0000"/>
                </a:solidFill>
              </a:rPr>
              <a:t>经济社会发展规划制度</a:t>
            </a:r>
            <a:endParaRPr lang="zh-CN" altLang="en-US" sz="1800" b="1" dirty="0">
              <a:solidFill>
                <a:srgbClr val="FF0000"/>
              </a:solidFill>
            </a:endParaRPr>
          </a:p>
        </p:txBody>
      </p:sp>
      <p:sp>
        <p:nvSpPr>
          <p:cNvPr id="7199" name="文本框 4"/>
          <p:cNvSpPr/>
          <p:nvPr/>
        </p:nvSpPr>
        <p:spPr>
          <a:xfrm>
            <a:off x="7405005" y="3150236"/>
            <a:ext cx="1187450"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sz="1800" b="1" dirty="0">
                <a:solidFill>
                  <a:srgbClr val="FF0000"/>
                </a:solidFill>
              </a:rPr>
              <a:t>优化升级</a:t>
            </a:r>
            <a:endParaRPr lang="zh-CN" altLang="en-US" sz="1800" b="1" dirty="0">
              <a:solidFill>
                <a:srgbClr val="FF0000"/>
              </a:solidFill>
            </a:endParaRPr>
          </a:p>
        </p:txBody>
      </p:sp>
      <p:sp>
        <p:nvSpPr>
          <p:cNvPr id="7200" name="文本框 5"/>
          <p:cNvSpPr/>
          <p:nvPr/>
        </p:nvSpPr>
        <p:spPr>
          <a:xfrm>
            <a:off x="8064235" y="4086374"/>
            <a:ext cx="881063"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sz="1800" b="1" dirty="0">
                <a:solidFill>
                  <a:srgbClr val="FF0000"/>
                </a:solidFill>
              </a:rPr>
              <a:t>可持续</a:t>
            </a:r>
            <a:endParaRPr lang="zh-CN" altLang="en-US" sz="1800" b="1" dirty="0">
              <a:solidFill>
                <a:srgbClr val="FF0000"/>
              </a:solidFill>
            </a:endParaRPr>
          </a:p>
        </p:txBody>
      </p:sp>
      <p:sp>
        <p:nvSpPr>
          <p:cNvPr id="7201" name="文本框 6"/>
          <p:cNvSpPr/>
          <p:nvPr/>
        </p:nvSpPr>
        <p:spPr>
          <a:xfrm>
            <a:off x="7402513" y="4662170"/>
            <a:ext cx="1162050"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sz="1800" b="1" dirty="0">
                <a:solidFill>
                  <a:srgbClr val="FF0000"/>
                </a:solidFill>
              </a:rPr>
              <a:t>公平竞争</a:t>
            </a:r>
            <a:endParaRPr lang="zh-CN" altLang="en-US" sz="1800" b="1" dirty="0">
              <a:solidFill>
                <a:srgbClr val="FF0000"/>
              </a:solidFill>
            </a:endParaRPr>
          </a:p>
        </p:txBody>
      </p:sp>
      <p:sp>
        <p:nvSpPr>
          <p:cNvPr id="7202" name="文本框 7"/>
          <p:cNvSpPr/>
          <p:nvPr/>
        </p:nvSpPr>
        <p:spPr>
          <a:xfrm>
            <a:off x="2952226" y="5453744"/>
            <a:ext cx="1162050"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sz="1800" b="1" dirty="0">
                <a:solidFill>
                  <a:srgbClr val="FF0000"/>
                </a:solidFill>
              </a:rPr>
              <a:t>公共服务</a:t>
            </a:r>
            <a:endParaRPr lang="zh-CN" altLang="en-US" sz="18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to="" calcmode="lin" valueType="num">
                                      <p:cBhvr>
                                        <p:cTn id="7" dur="1" fill="hold"/>
                                        <p:tgtEl>
                                          <p:spTgt spid="7170"/>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198"/>
                                        </p:tgtEl>
                                        <p:attrNameLst>
                                          <p:attrName>style.visibility</p:attrName>
                                        </p:attrNameLst>
                                      </p:cBhvr>
                                      <p:to>
                                        <p:strVal val="visible"/>
                                      </p:to>
                                    </p:set>
                                    <p:anim to="" calcmode="lin" valueType="num">
                                      <p:cBhvr>
                                        <p:cTn id="12" dur="1" fill="hold"/>
                                        <p:tgtEl>
                                          <p:spTgt spid="7198"/>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199"/>
                                        </p:tgtEl>
                                        <p:attrNameLst>
                                          <p:attrName>style.visibility</p:attrName>
                                        </p:attrNameLst>
                                      </p:cBhvr>
                                      <p:to>
                                        <p:strVal val="visible"/>
                                      </p:to>
                                    </p:set>
                                    <p:anim to="" calcmode="lin" valueType="num">
                                      <p:cBhvr>
                                        <p:cTn id="17" dur="1" fill="hold"/>
                                        <p:tgtEl>
                                          <p:spTgt spid="7199"/>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200"/>
                                        </p:tgtEl>
                                        <p:attrNameLst>
                                          <p:attrName>style.visibility</p:attrName>
                                        </p:attrNameLst>
                                      </p:cBhvr>
                                      <p:to>
                                        <p:strVal val="visible"/>
                                      </p:to>
                                    </p:set>
                                    <p:anim to="" calcmode="lin" valueType="num">
                                      <p:cBhvr>
                                        <p:cTn id="22" dur="1" fill="hold"/>
                                        <p:tgtEl>
                                          <p:spTgt spid="7200"/>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201"/>
                                        </p:tgtEl>
                                        <p:attrNameLst>
                                          <p:attrName>style.visibility</p:attrName>
                                        </p:attrNameLst>
                                      </p:cBhvr>
                                      <p:to>
                                        <p:strVal val="visible"/>
                                      </p:to>
                                    </p:set>
                                    <p:anim to="" calcmode="lin" valueType="num">
                                      <p:cBhvr>
                                        <p:cTn id="27" dur="1" fill="hold"/>
                                        <p:tgtEl>
                                          <p:spTgt spid="7201"/>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7202"/>
                                        </p:tgtEl>
                                        <p:attrNameLst>
                                          <p:attrName>style.visibility</p:attrName>
                                        </p:attrNameLst>
                                      </p:cBhvr>
                                      <p:to>
                                        <p:strVal val="visible"/>
                                      </p:to>
                                    </p:set>
                                    <p:anim to="" calcmode="lin" valueType="num">
                                      <p:cBhvr>
                                        <p:cTn id="32" dur="1" fill="hold"/>
                                        <p:tgtEl>
                                          <p:spTgt spid="720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98" grpId="0"/>
      <p:bldP spid="7199" grpId="0"/>
      <p:bldP spid="7200" grpId="0"/>
      <p:bldP spid="7201" grpId="0"/>
      <p:bldP spid="720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文本框 99"/>
          <p:cNvSpPr/>
          <p:nvPr/>
        </p:nvSpPr>
        <p:spPr>
          <a:xfrm>
            <a:off x="1662113" y="255588"/>
            <a:ext cx="7515225" cy="50768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00000"/>
                </a:solidFill>
                <a:latin typeface="黑体" panose="02010609060101010101" pitchFamily="49" charset="-122"/>
                <a:ea typeface="黑体" panose="02010609060101010101" pitchFamily="49" charset="-122"/>
              </a:rPr>
              <a:t>2.科学的宏观调控</a:t>
            </a:r>
            <a:endParaRPr lang="zh-CN" altLang="zh-CN" b="1" dirty="0">
              <a:solidFill>
                <a:srgbClr val="000000"/>
              </a:solidFill>
              <a:latin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rPr>
              <a:t>    (1)必要性:政府的主要经济职能之一。</a:t>
            </a:r>
            <a:endParaRPr lang="zh-CN" altLang="zh-CN" b="1" dirty="0">
              <a:solidFill>
                <a:srgbClr val="000000"/>
              </a:solidFill>
              <a:latin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rPr>
              <a:t>    (2)含义:国家综合运用各种手段对</a:t>
            </a:r>
            <a:r>
              <a:rPr lang="zh-CN" altLang="zh-CN" b="1" u="sng" dirty="0">
                <a:solidFill>
                  <a:srgbClr val="000000"/>
                </a:solidFill>
                <a:latin typeface="宋体" panose="02010600030101010101" pitchFamily="2" charset="-122"/>
              </a:rPr>
              <a:t>         </a:t>
            </a:r>
            <a:r>
              <a:rPr lang="zh-CN" altLang="zh-CN" b="1" dirty="0">
                <a:solidFill>
                  <a:srgbClr val="000000"/>
                </a:solidFill>
                <a:latin typeface="宋体" panose="02010600030101010101" pitchFamily="2" charset="-122"/>
              </a:rPr>
              <a:t>进行调节和控制。</a:t>
            </a:r>
            <a:endParaRPr lang="zh-CN" altLang="zh-CN" b="1" dirty="0">
              <a:solidFill>
                <a:srgbClr val="000000"/>
              </a:solidFill>
              <a:latin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rPr>
              <a:t>    (3)目标:促进经济增长、</a:t>
            </a:r>
            <a:r>
              <a:rPr lang="zh-CN" altLang="zh-CN" b="1" u="sng" dirty="0">
                <a:solidFill>
                  <a:srgbClr val="000000"/>
                </a:solidFill>
                <a:latin typeface="宋体" panose="02010600030101010101" pitchFamily="2" charset="-122"/>
              </a:rPr>
              <a:t>         </a:t>
            </a:r>
            <a:r>
              <a:rPr lang="zh-CN" altLang="zh-CN" b="1" dirty="0">
                <a:solidFill>
                  <a:srgbClr val="000000"/>
                </a:solidFill>
                <a:latin typeface="宋体" panose="02010600030101010101" pitchFamily="2" charset="-122"/>
              </a:rPr>
              <a:t>、稳定物价、保持国际收支平衡。</a:t>
            </a:r>
            <a:endParaRPr lang="zh-CN" altLang="zh-CN" b="1" dirty="0">
              <a:solidFill>
                <a:srgbClr val="000000"/>
              </a:solidFill>
              <a:latin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rPr>
              <a:t>   【</a:t>
            </a:r>
            <a:r>
              <a:rPr lang="zh-CN" altLang="zh-CN" b="1" dirty="0">
                <a:solidFill>
                  <a:srgbClr val="000000"/>
                </a:solidFill>
                <a:latin typeface="黑体" panose="02010609060101010101" pitchFamily="49" charset="-122"/>
                <a:ea typeface="黑体" panose="02010609060101010101" pitchFamily="49" charset="-122"/>
              </a:rPr>
              <a:t>拓展</a:t>
            </a:r>
            <a:r>
              <a:rPr lang="zh-CN" altLang="zh-CN" b="1" dirty="0">
                <a:solidFill>
                  <a:srgbClr val="000000"/>
                </a:solidFill>
                <a:latin typeface="宋体" panose="02010600030101010101" pitchFamily="2" charset="-122"/>
              </a:rPr>
              <a:t>】经济增长是社会财富增加和综合国力增强的重要标志,是社会发展和人民生活水平提高的物质基础,是宏观调控的首要目标。</a:t>
            </a:r>
            <a:endParaRPr lang="zh-CN" altLang="zh-CN" b="1" dirty="0">
              <a:solidFill>
                <a:srgbClr val="000000"/>
              </a:solidFill>
              <a:latin typeface="宋体" panose="02010600030101010101" pitchFamily="2" charset="-122"/>
            </a:endParaRPr>
          </a:p>
        </p:txBody>
      </p:sp>
      <p:sp>
        <p:nvSpPr>
          <p:cNvPr id="8194" name="文本框 5"/>
          <p:cNvSpPr/>
          <p:nvPr/>
        </p:nvSpPr>
        <p:spPr>
          <a:xfrm>
            <a:off x="6958013" y="1470025"/>
            <a:ext cx="1570037"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经济总量</a:t>
            </a:r>
            <a:endParaRPr lang="zh-CN" altLang="en-US" b="1">
              <a:solidFill>
                <a:srgbClr val="FF0000"/>
              </a:solidFill>
            </a:endParaRPr>
          </a:p>
        </p:txBody>
      </p:sp>
      <p:sp>
        <p:nvSpPr>
          <p:cNvPr id="8195" name="文本框 6"/>
          <p:cNvSpPr/>
          <p:nvPr/>
        </p:nvSpPr>
        <p:spPr>
          <a:xfrm>
            <a:off x="5730875" y="2563813"/>
            <a:ext cx="1901825"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增加就业</a:t>
            </a:r>
            <a:endParaRPr lang="zh-CN" altLang="en-US" b="1">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to="" calcmode="lin" valueType="num">
                                      <p:cBhvr>
                                        <p:cTn id="7" dur="1" fill="hold"/>
                                        <p:tgtEl>
                                          <p:spTgt spid="8194">
                                            <p:txEl>
                                              <p:pRg st="0" end="0"/>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 to="" calcmode="lin" valueType="num">
                                      <p:cBhvr>
                                        <p:cTn id="12" dur="1" fill="hold"/>
                                        <p:tgtEl>
                                          <p:spTgt spid="8195">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框 100"/>
          <p:cNvSpPr/>
          <p:nvPr/>
        </p:nvSpPr>
        <p:spPr>
          <a:xfrm>
            <a:off x="1592263" y="285750"/>
            <a:ext cx="8166100" cy="45227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dirty="0">
                <a:solidFill>
                  <a:srgbClr val="000000"/>
                </a:solidFill>
                <a:latin typeface="宋体" panose="02010600030101010101" pitchFamily="2" charset="-122"/>
              </a:rPr>
              <a:t>   </a:t>
            </a:r>
            <a:r>
              <a:rPr lang="zh-CN" altLang="zh-CN" b="1" dirty="0">
                <a:solidFill>
                  <a:srgbClr val="000000"/>
                </a:solidFill>
                <a:latin typeface="宋体" panose="02010600030101010101" pitchFamily="2" charset="-122"/>
              </a:rPr>
              <a:t>(4)</a:t>
            </a:r>
            <a:r>
              <a:rPr lang="zh-CN" altLang="zh-CN" b="1" dirty="0">
                <a:solidFill>
                  <a:srgbClr val="000000"/>
                </a:solidFill>
              </a:rPr>
              <a:t>最常用的经济手段:财政政策和</a:t>
            </a:r>
            <a:r>
              <a:rPr lang="zh-CN" altLang="zh-CN" b="1" u="sng" dirty="0">
                <a:solidFill>
                  <a:srgbClr val="000000"/>
                </a:solidFill>
              </a:rPr>
              <a:t>               </a:t>
            </a:r>
            <a:r>
              <a:rPr lang="zh-CN" altLang="zh-CN" b="1" dirty="0">
                <a:solidFill>
                  <a:srgbClr val="000000"/>
                </a:solidFill>
              </a:rPr>
              <a:t>。</a:t>
            </a:r>
            <a:endParaRPr lang="zh-CN" altLang="zh-CN" b="1" dirty="0">
              <a:solidFill>
                <a:srgbClr val="000000"/>
              </a:solidFill>
            </a:endParaRPr>
          </a:p>
          <a:p>
            <a:pPr lvl="0" eaLnBrk="1" hangingPunct="1">
              <a:lnSpc>
                <a:spcPct val="150000"/>
              </a:lnSpc>
            </a:pPr>
            <a:r>
              <a:rPr lang="zh-CN" altLang="zh-CN" b="1" dirty="0">
                <a:solidFill>
                  <a:srgbClr val="000000"/>
                </a:solidFill>
              </a:rPr>
              <a:t>      ①财政政策的内容:财政收入与支出政策。</a:t>
            </a:r>
            <a:endParaRPr lang="zh-CN" altLang="zh-CN" b="1" dirty="0">
              <a:solidFill>
                <a:srgbClr val="000000"/>
              </a:solidFill>
            </a:endParaRPr>
          </a:p>
          <a:p>
            <a:pPr lvl="0" eaLnBrk="1" hangingPunct="1">
              <a:lnSpc>
                <a:spcPct val="150000"/>
              </a:lnSpc>
            </a:pPr>
            <a:r>
              <a:rPr lang="zh-CN" altLang="zh-CN" b="1" dirty="0">
                <a:solidFill>
                  <a:srgbClr val="000000"/>
                </a:solidFill>
              </a:rPr>
              <a:t>      ②货币政策的内容:公开市场业务、存款准备金、中央银行贷款等。</a:t>
            </a:r>
            <a:endParaRPr lang="zh-CN" altLang="zh-CN" b="1" dirty="0">
              <a:solidFill>
                <a:srgbClr val="000000"/>
              </a:solidFill>
            </a:endParaRPr>
          </a:p>
          <a:p>
            <a:pPr lvl="0" eaLnBrk="1" hangingPunct="1">
              <a:lnSpc>
                <a:spcPct val="150000"/>
              </a:lnSpc>
            </a:pPr>
            <a:r>
              <a:rPr lang="zh-CN" altLang="zh-CN" b="1" dirty="0">
                <a:solidFill>
                  <a:srgbClr val="000000"/>
                </a:solidFill>
              </a:rPr>
              <a:t>       [</a:t>
            </a:r>
            <a:r>
              <a:rPr lang="zh-CN" altLang="zh-CN" b="1" dirty="0">
                <a:solidFill>
                  <a:srgbClr val="000000"/>
                </a:solidFill>
                <a:latin typeface="黑体" panose="02010609060101010101" pitchFamily="49" charset="-122"/>
                <a:ea typeface="黑体" panose="02010609060101010101" pitchFamily="49" charset="-122"/>
              </a:rPr>
              <a:t>观点辨析</a:t>
            </a:r>
            <a:r>
              <a:rPr lang="zh-CN" altLang="zh-CN" b="1" dirty="0">
                <a:solidFill>
                  <a:srgbClr val="000000"/>
                </a:solidFill>
              </a:rPr>
              <a:t>]宏观调控是社会主义市场经济体制所独有的吗?请谈谈你的看法。</a:t>
            </a:r>
            <a:endParaRPr lang="zh-CN" altLang="zh-CN" b="1" dirty="0">
              <a:solidFill>
                <a:srgbClr val="000000"/>
              </a:solidFill>
            </a:endParaRPr>
          </a:p>
          <a:p>
            <a:pPr lvl="0" eaLnBrk="1" hangingPunct="1">
              <a:lnSpc>
                <a:spcPct val="150000"/>
              </a:lnSpc>
            </a:pPr>
            <a:r>
              <a:rPr lang="zh-CN" altLang="zh-CN" b="1" dirty="0">
                <a:solidFill>
                  <a:srgbClr val="000000"/>
                </a:solidFill>
              </a:rPr>
              <a:t>      </a:t>
            </a:r>
            <a:r>
              <a:rPr lang="zh-CN"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60BCC"/>
                </a:solidFill>
                <a:latin typeface="黑体" panose="02010609060101010101" pitchFamily="49" charset="-122"/>
                <a:ea typeface="黑体" panose="02010609060101010101" pitchFamily="49" charset="-122"/>
              </a:rPr>
              <a:t>提示:</a:t>
            </a:r>
            <a:r>
              <a:rPr lang="zh-CN" altLang="zh-CN" b="1" dirty="0">
                <a:solidFill>
                  <a:srgbClr val="FF0000"/>
                </a:solidFill>
                <a:latin typeface="宋体" panose="02010600030101010101" pitchFamily="2" charset="-122"/>
              </a:rPr>
              <a:t>不是。资本主义市场经济也实施宏观调控,但社会主义市场经济条件下能够实行科学的宏观调控。</a:t>
            </a:r>
            <a:endParaRPr lang="zh-CN" altLang="zh-CN" b="1" dirty="0">
              <a:solidFill>
                <a:srgbClr val="FF0000"/>
              </a:solidFill>
              <a:latin typeface="宋体" panose="02010600030101010101" pitchFamily="2" charset="-122"/>
            </a:endParaRPr>
          </a:p>
        </p:txBody>
      </p:sp>
      <p:sp>
        <p:nvSpPr>
          <p:cNvPr id="9218" name="文本框 6"/>
          <p:cNvSpPr/>
          <p:nvPr/>
        </p:nvSpPr>
        <p:spPr>
          <a:xfrm>
            <a:off x="6580188" y="417513"/>
            <a:ext cx="1490662"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货币政策</a:t>
            </a:r>
            <a:endParaRPr lang="zh-CN" altLang="en-US" b="1">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to="" calcmode="lin" valueType="num">
                                      <p:cBhvr>
                                        <p:cTn id="7" dur="1" fill="hold"/>
                                        <p:tgtEl>
                                          <p:spTgt spid="9218">
                                            <p:txEl>
                                              <p:pRg st="0" end="0"/>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217">
                                            <p:txEl>
                                              <p:pRg st="4" end="4"/>
                                            </p:txEl>
                                          </p:spTgt>
                                        </p:tgtEl>
                                        <p:attrNameLst>
                                          <p:attrName>style.visibility</p:attrName>
                                        </p:attrNameLst>
                                      </p:cBhvr>
                                      <p:to>
                                        <p:strVal val="visible"/>
                                      </p:to>
                                    </p:set>
                                    <p:anim to="" calcmode="lin" valueType="num">
                                      <p:cBhvr>
                                        <p:cTn id="12" dur="1" fill="hold"/>
                                        <p:tgtEl>
                                          <p:spTgt spid="9217">
                                            <p:txEl>
                                              <p:pRg st="4" end="4"/>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框 100"/>
          <p:cNvSpPr/>
          <p:nvPr/>
        </p:nvSpPr>
        <p:spPr>
          <a:xfrm>
            <a:off x="1757363" y="393700"/>
            <a:ext cx="7843837" cy="50768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50000"/>
              </a:lnSpc>
            </a:pPr>
            <a:r>
              <a:rPr lang="en-US" altLang="zh-CN" b="1" dirty="0">
                <a:solidFill>
                  <a:srgbClr val="000000"/>
                </a:solidFill>
                <a:latin typeface="宋体" panose="02010600030101010101" pitchFamily="2" charset="-122"/>
              </a:rPr>
              <a:t>    </a:t>
            </a:r>
            <a:r>
              <a:rPr lang="zh-CN" altLang="zh-CN" b="1" dirty="0">
                <a:solidFill>
                  <a:srgbClr val="000000"/>
                </a:solidFill>
                <a:latin typeface="黑体" panose="02010609060101010101" pitchFamily="49" charset="-122"/>
                <a:ea typeface="黑体" panose="02010609060101010101" pitchFamily="49" charset="-122"/>
              </a:rPr>
              <a:t>3.完善社会主义市场经济体制</a:t>
            </a:r>
            <a:endParaRPr lang="zh-CN" altLang="zh-CN" b="1" dirty="0">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00000"/>
                </a:solidFill>
                <a:latin typeface="宋体" panose="02010600030101010101" pitchFamily="2" charset="-122"/>
              </a:rPr>
              <a:t>充分发挥市场在资源配置中的</a:t>
            </a:r>
            <a:r>
              <a:rPr lang="zh-CN" altLang="zh-CN" b="1" u="sng" dirty="0">
                <a:solidFill>
                  <a:srgbClr val="000000"/>
                </a:solidFill>
                <a:latin typeface="宋体" panose="02010600030101010101" pitchFamily="2" charset="-122"/>
              </a:rPr>
              <a:t>       </a:t>
            </a:r>
            <a:r>
              <a:rPr lang="zh-CN" altLang="zh-CN" b="1" dirty="0">
                <a:solidFill>
                  <a:srgbClr val="000000"/>
                </a:solidFill>
                <a:latin typeface="宋体" panose="02010600030101010101" pitchFamily="2" charset="-122"/>
              </a:rPr>
              <a:t>作用,更好发</a:t>
            </a:r>
            <a:endParaRPr lang="zh-CN" altLang="zh-CN" b="1" dirty="0">
              <a:solidFill>
                <a:srgbClr val="000000"/>
              </a:solidFill>
              <a:latin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rPr>
              <a:t>挥</a:t>
            </a:r>
            <a:r>
              <a:rPr lang="zh-CN" altLang="zh-CN" b="1" u="sng" dirty="0">
                <a:solidFill>
                  <a:srgbClr val="000000"/>
                </a:solidFill>
                <a:latin typeface="宋体" panose="02010600030101010101" pitchFamily="2" charset="-122"/>
              </a:rPr>
              <a:t>     </a:t>
            </a:r>
            <a:r>
              <a:rPr lang="zh-CN" altLang="zh-CN" b="1" dirty="0">
                <a:solidFill>
                  <a:srgbClr val="000000"/>
                </a:solidFill>
                <a:latin typeface="宋体" panose="02010600030101010101" pitchFamily="2" charset="-122"/>
              </a:rPr>
              <a:t>作用,激发各类市场主体活力,为经济高质量发</a:t>
            </a:r>
            <a:endParaRPr lang="zh-CN" altLang="zh-CN" b="1" dirty="0">
              <a:solidFill>
                <a:srgbClr val="000000"/>
              </a:solidFill>
              <a:latin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rPr>
              <a:t>展提供体制保障。</a:t>
            </a:r>
            <a:endParaRPr lang="zh-CN" altLang="zh-CN" b="1" dirty="0">
              <a:solidFill>
                <a:srgbClr val="000000"/>
              </a:solidFill>
              <a:latin typeface="黑体" panose="02010609060101010101" pitchFamily="49" charset="-122"/>
              <a:ea typeface="黑体" panose="02010609060101010101" pitchFamily="49"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[思考小测]</a:t>
            </a:r>
            <a:r>
              <a:rPr lang="zh-CN" altLang="zh-CN" b="1" dirty="0">
                <a:solidFill>
                  <a:srgbClr val="000000"/>
                </a:solidFill>
                <a:latin typeface="宋体" panose="02010600030101010101" pitchFamily="2" charset="-122"/>
              </a:rPr>
              <a:t>在社会主义市场经济中,市场的决定性作</a:t>
            </a:r>
            <a:endParaRPr lang="zh-CN" altLang="zh-CN" b="1" dirty="0">
              <a:solidFill>
                <a:srgbClr val="000000"/>
              </a:solidFill>
              <a:latin typeface="宋体" panose="02010600030101010101" pitchFamily="2" charset="-122"/>
            </a:endParaRPr>
          </a:p>
          <a:p>
            <a:pPr lvl="0" eaLnBrk="1" hangingPunct="1">
              <a:lnSpc>
                <a:spcPct val="150000"/>
              </a:lnSpc>
            </a:pPr>
            <a:r>
              <a:rPr lang="zh-CN" altLang="zh-CN" b="1" dirty="0">
                <a:solidFill>
                  <a:srgbClr val="000000"/>
                </a:solidFill>
                <a:latin typeface="宋体" panose="02010600030101010101" pitchFamily="2" charset="-122"/>
              </a:rPr>
              <a:t>用是起全部作用吗?</a:t>
            </a:r>
            <a:endParaRPr lang="zh-CN" altLang="zh-CN" b="1" dirty="0">
              <a:solidFill>
                <a:srgbClr val="000000"/>
              </a:solidFill>
              <a:latin typeface="宋体" panose="02010600030101010101" pitchFamily="2" charset="-122"/>
            </a:endParaRPr>
          </a:p>
          <a:p>
            <a:pPr lvl="0" eaLnBrk="1" hangingPunct="1">
              <a:lnSpc>
                <a:spcPct val="150000"/>
              </a:lnSpc>
            </a:pPr>
            <a:r>
              <a:rPr lang="zh-CN" altLang="zh-CN" b="1" dirty="0">
                <a:solidFill>
                  <a:srgbClr val="000000"/>
                </a:solidFill>
                <a:latin typeface="黑体" panose="02010609060101010101" pitchFamily="49" charset="-122"/>
                <a:ea typeface="黑体" panose="02010609060101010101" pitchFamily="49" charset="-122"/>
              </a:rPr>
              <a:t>    </a:t>
            </a:r>
            <a:r>
              <a:rPr lang="zh-CN" altLang="zh-CN" b="1" dirty="0">
                <a:solidFill>
                  <a:srgbClr val="060BCC"/>
                </a:solidFill>
                <a:latin typeface="黑体" panose="02010609060101010101" pitchFamily="49" charset="-122"/>
                <a:ea typeface="黑体" panose="02010609060101010101" pitchFamily="49" charset="-122"/>
              </a:rPr>
              <a:t>提示:</a:t>
            </a:r>
            <a:r>
              <a:rPr lang="zh-CN" altLang="zh-CN" b="1" dirty="0">
                <a:solidFill>
                  <a:srgbClr val="FF0000"/>
                </a:solidFill>
                <a:latin typeface="宋体" panose="02010600030101010101" pitchFamily="2" charset="-122"/>
              </a:rPr>
              <a:t>不是。社会主义市场经济的基本特征之一是更</a:t>
            </a:r>
            <a:endParaRPr lang="zh-CN" altLang="zh-CN" b="1" dirty="0">
              <a:solidFill>
                <a:srgbClr val="FF0000"/>
              </a:solidFill>
              <a:latin typeface="宋体" panose="02010600030101010101" pitchFamily="2" charset="-122"/>
            </a:endParaRPr>
          </a:p>
          <a:p>
            <a:pPr lvl="0" eaLnBrk="1" hangingPunct="1">
              <a:lnSpc>
                <a:spcPct val="150000"/>
              </a:lnSpc>
            </a:pPr>
            <a:r>
              <a:rPr lang="zh-CN" altLang="zh-CN" b="1" dirty="0">
                <a:solidFill>
                  <a:srgbClr val="FF0000"/>
                </a:solidFill>
                <a:latin typeface="宋体" panose="02010600030101010101" pitchFamily="2" charset="-122"/>
              </a:rPr>
              <a:t>好发挥政府作用。要把市场的决定性作用和更好发挥政</a:t>
            </a:r>
            <a:endParaRPr lang="zh-CN" altLang="zh-CN" b="1" dirty="0">
              <a:solidFill>
                <a:srgbClr val="FF0000"/>
              </a:solidFill>
              <a:latin typeface="宋体" panose="02010600030101010101" pitchFamily="2" charset="-122"/>
            </a:endParaRPr>
          </a:p>
          <a:p>
            <a:pPr lvl="0" eaLnBrk="1" hangingPunct="1">
              <a:lnSpc>
                <a:spcPct val="150000"/>
              </a:lnSpc>
            </a:pPr>
            <a:r>
              <a:rPr lang="zh-CN" altLang="zh-CN" b="1" dirty="0">
                <a:solidFill>
                  <a:srgbClr val="FF0000"/>
                </a:solidFill>
                <a:latin typeface="宋体" panose="02010600030101010101" pitchFamily="2" charset="-122"/>
              </a:rPr>
              <a:t>府作用结合起来。</a:t>
            </a:r>
            <a:endParaRPr lang="zh-CN" altLang="zh-CN" b="1" dirty="0">
              <a:solidFill>
                <a:srgbClr val="FF0000"/>
              </a:solidFill>
              <a:latin typeface="宋体" panose="02010600030101010101" pitchFamily="2" charset="-122"/>
            </a:endParaRPr>
          </a:p>
        </p:txBody>
      </p:sp>
      <p:sp>
        <p:nvSpPr>
          <p:cNvPr id="10242" name="文本框 5"/>
          <p:cNvSpPr/>
          <p:nvPr/>
        </p:nvSpPr>
        <p:spPr>
          <a:xfrm>
            <a:off x="6388100" y="1050925"/>
            <a:ext cx="1149350"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决定性</a:t>
            </a:r>
            <a:endParaRPr lang="zh-CN" altLang="en-US" b="1">
              <a:solidFill>
                <a:srgbClr val="FF0000"/>
              </a:solidFill>
            </a:endParaRPr>
          </a:p>
        </p:txBody>
      </p:sp>
      <p:sp>
        <p:nvSpPr>
          <p:cNvPr id="10243" name="文本框 1"/>
          <p:cNvSpPr/>
          <p:nvPr/>
        </p:nvSpPr>
        <p:spPr>
          <a:xfrm>
            <a:off x="2181225" y="1598613"/>
            <a:ext cx="958850"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24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b="1">
                <a:solidFill>
                  <a:srgbClr val="FF0000"/>
                </a:solidFill>
              </a:rPr>
              <a:t>政府</a:t>
            </a:r>
            <a:endParaRPr lang="zh-CN" altLang="en-US" b="1">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 to="" calcmode="lin" valueType="num">
                                      <p:cBhvr>
                                        <p:cTn id="7" dur="1" fill="hold"/>
                                        <p:tgtEl>
                                          <p:spTgt spid="10242">
                                            <p:txEl>
                                              <p:pRg st="0" end="0"/>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to="" calcmode="lin" valueType="num">
                                      <p:cBhvr>
                                        <p:cTn id="12" dur="1" fill="hold"/>
                                        <p:tgtEl>
                                          <p:spTgt spid="10243">
                                            <p:txEl>
                                              <p:pRg st="0" end="0"/>
                                            </p:txEl>
                                          </p:spTgt>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241">
                                            <p:txEl>
                                              <p:pRg st="6" end="6"/>
                                            </p:txEl>
                                          </p:spTgt>
                                        </p:tgtEl>
                                        <p:attrNameLst>
                                          <p:attrName>style.visibility</p:attrName>
                                        </p:attrNameLst>
                                      </p:cBhvr>
                                      <p:to>
                                        <p:strVal val="visible"/>
                                      </p:to>
                                    </p:set>
                                    <p:anim to="" calcmode="lin" valueType="num">
                                      <p:cBhvr>
                                        <p:cTn id="17" dur="1" fill="hold"/>
                                        <p:tgtEl>
                                          <p:spTgt spid="10241">
                                            <p:txEl>
                                              <p:pRg st="6" end="6"/>
                                            </p:txEl>
                                          </p:spTgt>
                                        </p:tgtEl>
                                      </p:cBhvr>
                                    </p:anim>
                                  </p:childTnLst>
                                </p:cTn>
                              </p:par>
                              <p:par>
                                <p:cTn id="18" presetID="24" presetClass="entr" presetSubtype="0" fill="hold" nodeType="withEffect">
                                  <p:stCondLst>
                                    <p:cond delay="0"/>
                                  </p:stCondLst>
                                  <p:childTnLst>
                                    <p:set>
                                      <p:cBhvr>
                                        <p:cTn id="19" dur="1" fill="hold">
                                          <p:stCondLst>
                                            <p:cond delay="0"/>
                                          </p:stCondLst>
                                        </p:cTn>
                                        <p:tgtEl>
                                          <p:spTgt spid="10241">
                                            <p:txEl>
                                              <p:pRg st="7" end="7"/>
                                            </p:txEl>
                                          </p:spTgt>
                                        </p:tgtEl>
                                        <p:attrNameLst>
                                          <p:attrName>style.visibility</p:attrName>
                                        </p:attrNameLst>
                                      </p:cBhvr>
                                      <p:to>
                                        <p:strVal val="visible"/>
                                      </p:to>
                                    </p:set>
                                    <p:anim to="" calcmode="lin" valueType="num">
                                      <p:cBhvr>
                                        <p:cTn id="20" dur="1" fill="hold"/>
                                        <p:tgtEl>
                                          <p:spTgt spid="10241">
                                            <p:txEl>
                                              <p:pRg st="7" end="7"/>
                                            </p:txEl>
                                          </p:spTgt>
                                        </p:tgtEl>
                                      </p:cBhvr>
                                    </p:anim>
                                  </p:childTnLst>
                                </p:cTn>
                              </p:par>
                              <p:par>
                                <p:cTn id="21" presetID="24" presetClass="entr" presetSubtype="0" fill="hold" nodeType="withEffect">
                                  <p:stCondLst>
                                    <p:cond delay="0"/>
                                  </p:stCondLst>
                                  <p:childTnLst>
                                    <p:set>
                                      <p:cBhvr>
                                        <p:cTn id="22" dur="1" fill="hold">
                                          <p:stCondLst>
                                            <p:cond delay="0"/>
                                          </p:stCondLst>
                                        </p:cTn>
                                        <p:tgtEl>
                                          <p:spTgt spid="10241">
                                            <p:txEl>
                                              <p:pRg st="8" end="8"/>
                                            </p:txEl>
                                          </p:spTgt>
                                        </p:tgtEl>
                                        <p:attrNameLst>
                                          <p:attrName>style.visibility</p:attrName>
                                        </p:attrNameLst>
                                      </p:cBhvr>
                                      <p:to>
                                        <p:strVal val="visible"/>
                                      </p:to>
                                    </p:set>
                                    <p:anim to="" calcmode="lin" valueType="num">
                                      <p:cBhvr>
                                        <p:cTn id="23" dur="1" fill="hold"/>
                                        <p:tgtEl>
                                          <p:spTgt spid="10241">
                                            <p:txEl>
                                              <p:pRg st="8" end="8"/>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 name="KSO_WPP_MARK_KEY" val="1bf27546-58dc-49cc-8e77-bc4583fdd756"/>
  <p:tag name="COMMONDATA" val="eyJoZGlkIjoiMDM0MDBhMThlYjk2MGZkOTVjYmNjODg5MzU0YmIyYmEifQ=="/>
</p:tagLst>
</file>

<file path=ppt/theme/theme1.xml><?xml version="1.0" encoding="utf-8"?>
<a:theme xmlns:a="http://schemas.openxmlformats.org/drawingml/2006/main" name="第一PPT模板网-WWW.1PPT.COM">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FFFFFF"/>
      </a:hlink>
      <a:folHlink>
        <a:srgbClr val="FFFFFF"/>
      </a:folHlink>
    </a:clrScheme>
    <a:fontScheme name="">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7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7_自定义设计方案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3083</Words>
  <Application>WPS 演示</Application>
  <PresentationFormat>自定义</PresentationFormat>
  <Paragraphs>231</Paragraphs>
  <Slides>19</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19</vt:i4>
      </vt:variant>
    </vt:vector>
  </HeadingPairs>
  <TitlesOfParts>
    <vt:vector size="36" baseType="lpstr">
      <vt:lpstr>Arial</vt:lpstr>
      <vt:lpstr>宋体</vt:lpstr>
      <vt:lpstr>Wingdings</vt:lpstr>
      <vt:lpstr>Calibri</vt:lpstr>
      <vt:lpstr>微软雅黑</vt:lpstr>
      <vt:lpstr>Times New Roman</vt:lpstr>
      <vt:lpstr>黑体</vt:lpstr>
      <vt:lpstr>方正书宋_GBK</vt:lpstr>
      <vt:lpstr>楷体_GB2312</vt:lpstr>
      <vt:lpstr>新宋体</vt:lpstr>
      <vt:lpstr>楷体_GB2312</vt:lpstr>
      <vt:lpstr>Arial Unicode MS</vt:lpstr>
      <vt:lpstr>楷体_GB2312</vt:lpstr>
      <vt:lpstr>NEU-BZ-S92</vt:lpstr>
      <vt:lpstr>Segoe Print</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第一PPT模板网-WWW.1PPT.COM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第一PPT模板网-WWW.1PPT.COM</dc:title>
  <dc:creator>第一PPT模板网-WWW.1PPT.COM</dc:creator>
  <cp:lastModifiedBy>剩下的交给神</cp:lastModifiedBy>
  <cp:revision>4</cp:revision>
  <cp:lastPrinted>2021-02-09T18:34:00Z</cp:lastPrinted>
  <dcterms:created xsi:type="dcterms:W3CDTF">2021-02-09T18:34:00Z</dcterms:created>
  <dcterms:modified xsi:type="dcterms:W3CDTF">2023-05-21T14:03:12Z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045C22F3999745AD98E120190A1634A5_13</vt:lpwstr>
  </property>
  <property fmtid="{D5CDD505-2E9C-101B-9397-08002B2CF9AE}" pid="3" name="KSOProductBuildVer">
    <vt:lpwstr>2052-11.1.0.14309</vt:lpwstr>
  </property>
</Properties>
</file>